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98" r:id="rId4"/>
    <p:sldId id="299" r:id="rId5"/>
    <p:sldId id="273" r:id="rId6"/>
    <p:sldId id="274" r:id="rId7"/>
    <p:sldId id="276" r:id="rId8"/>
    <p:sldId id="275" r:id="rId9"/>
    <p:sldId id="266" r:id="rId10"/>
    <p:sldId id="277" r:id="rId11"/>
    <p:sldId id="280" r:id="rId12"/>
    <p:sldId id="281" r:id="rId13"/>
    <p:sldId id="282" r:id="rId14"/>
    <p:sldId id="283" r:id="rId15"/>
    <p:sldId id="285" r:id="rId16"/>
    <p:sldId id="267" r:id="rId17"/>
    <p:sldId id="297" r:id="rId18"/>
    <p:sldId id="294" r:id="rId19"/>
    <p:sldId id="295" r:id="rId20"/>
    <p:sldId id="296" r:id="rId21"/>
    <p:sldId id="289" r:id="rId22"/>
    <p:sldId id="290" r:id="rId23"/>
    <p:sldId id="292" r:id="rId24"/>
    <p:sldId id="293" r:id="rId25"/>
    <p:sldId id="287" r:id="rId26"/>
    <p:sldId id="288" r:id="rId27"/>
    <p:sldId id="307" r:id="rId28"/>
    <p:sldId id="271" r:id="rId29"/>
    <p:sldId id="268" r:id="rId30"/>
    <p:sldId id="306" r:id="rId31"/>
    <p:sldId id="304" r:id="rId32"/>
    <p:sldId id="301" r:id="rId33"/>
    <p:sldId id="303" r:id="rId34"/>
    <p:sldId id="305" r:id="rId35"/>
    <p:sldId id="269" r:id="rId36"/>
    <p:sldId id="284" r:id="rId37"/>
    <p:sldId id="279" r:id="rId38"/>
    <p:sldId id="278" r:id="rId39"/>
    <p:sldId id="286" r:id="rId40"/>
    <p:sldId id="26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95F8"/>
    <a:srgbClr val="123C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4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LM\sources\Testy2\data-2016\author-chur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LM\projects\Presentations\CrimeScene\GitAnaliz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Authors importance 2016</a:t>
            </a:r>
            <a:endParaRPr lang="pl-PL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'[author-churn.csv]author-churn'!$B$1</c:f>
              <c:strCache>
                <c:ptCount val="1"/>
                <c:pt idx="0">
                  <c:v>added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'[author-churn.csv]author-churn'!$A$2:$A$6</c:f>
              <c:strCache>
                <c:ptCount val="5"/>
                <c:pt idx="0">
                  <c:v>Christian Oliff</c:v>
                </c:pt>
                <c:pt idx="1">
                  <c:v>James Bright</c:v>
                </c:pt>
                <c:pt idx="2">
                  <c:v>Marcus Gesing</c:v>
                </c:pt>
                <c:pt idx="3">
                  <c:v>Michael Herzog</c:v>
                </c:pt>
                <c:pt idx="4">
                  <c:v>Murat Cakir</c:v>
                </c:pt>
              </c:strCache>
            </c:strRef>
          </c:cat>
          <c:val>
            <c:numRef>
              <c:f>'[author-churn.csv]author-churn'!$B$2:$B$6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36354</c:v>
                </c:pt>
                <c:pt idx="3">
                  <c:v>3738</c:v>
                </c:pt>
                <c:pt idx="4">
                  <c:v>97099</c:v>
                </c:pt>
              </c:numCache>
            </c:numRef>
          </c:val>
        </c:ser>
        <c:ser>
          <c:idx val="1"/>
          <c:order val="1"/>
          <c:tx>
            <c:strRef>
              <c:f>'[author-churn.csv]author-churn'!$C$1</c:f>
              <c:strCache>
                <c:ptCount val="1"/>
                <c:pt idx="0">
                  <c:v>deleted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'[author-churn.csv]author-churn'!$A$2:$A$6</c:f>
              <c:strCache>
                <c:ptCount val="5"/>
                <c:pt idx="0">
                  <c:v>Christian Oliff</c:v>
                </c:pt>
                <c:pt idx="1">
                  <c:v>James Bright</c:v>
                </c:pt>
                <c:pt idx="2">
                  <c:v>Marcus Gesing</c:v>
                </c:pt>
                <c:pt idx="3">
                  <c:v>Michael Herzog</c:v>
                </c:pt>
                <c:pt idx="4">
                  <c:v>Murat Cakir</c:v>
                </c:pt>
              </c:strCache>
            </c:strRef>
          </c:cat>
          <c:val>
            <c:numRef>
              <c:f>'[author-churn.csv]author-churn'!$C$2:$C$6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25793</c:v>
                </c:pt>
                <c:pt idx="3">
                  <c:v>570</c:v>
                </c:pt>
                <c:pt idx="4">
                  <c:v>35809</c:v>
                </c:pt>
              </c:numCache>
            </c:numRef>
          </c:val>
        </c:ser>
        <c:ser>
          <c:idx val="2"/>
          <c:order val="2"/>
          <c:tx>
            <c:strRef>
              <c:f>'[author-churn.csv]author-churn'!$D$1</c:f>
              <c:strCache>
                <c:ptCount val="1"/>
                <c:pt idx="0">
                  <c:v>diff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'[author-churn.csv]author-churn'!$A$2:$A$6</c:f>
              <c:strCache>
                <c:ptCount val="5"/>
                <c:pt idx="0">
                  <c:v>Christian Oliff</c:v>
                </c:pt>
                <c:pt idx="1">
                  <c:v>James Bright</c:v>
                </c:pt>
                <c:pt idx="2">
                  <c:v>Marcus Gesing</c:v>
                </c:pt>
                <c:pt idx="3">
                  <c:v>Michael Herzog</c:v>
                </c:pt>
                <c:pt idx="4">
                  <c:v>Murat Cakir</c:v>
                </c:pt>
              </c:strCache>
            </c:strRef>
          </c:cat>
          <c:val>
            <c:numRef>
              <c:f>'[author-churn.csv]author-churn'!$D$2:$D$6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10561</c:v>
                </c:pt>
                <c:pt idx="3">
                  <c:v>3168</c:v>
                </c:pt>
                <c:pt idx="4">
                  <c:v>61290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459479616"/>
        <c:axId val="-459484512"/>
      </c:barChart>
      <c:catAx>
        <c:axId val="-45947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459484512"/>
        <c:crosses val="autoZero"/>
        <c:auto val="1"/>
        <c:lblAlgn val="ctr"/>
        <c:lblOffset val="100"/>
        <c:noMultiLvlLbl val="0"/>
      </c:catAx>
      <c:valAx>
        <c:axId val="-45948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45947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370773103894335E-2"/>
          <c:y val="9.5765820837430803E-3"/>
          <c:w val="0.8834250238494199"/>
          <c:h val="0.51313354273338785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src/Plugins/SmartStore.AmazonPay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19</c:v>
                </c:pt>
                <c:pt idx="1">
                  <c:v>138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src/Plugins/SmartStore.Clickatell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13</c:v>
                </c:pt>
                <c:pt idx="1">
                  <c:v>118</c:v>
                </c:pt>
                <c:pt idx="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src/Plugins/SmartStore.DevTools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8</c:v>
                </c:pt>
                <c:pt idx="1">
                  <c:v>132</c:v>
                </c:pt>
                <c:pt idx="2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src/Plugins/SmartStore.DiscountRules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0</c:v>
                </c:pt>
                <c:pt idx="1">
                  <c:v>119</c:v>
                </c:pt>
                <c:pt idx="2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src/Plugins/SmartStore.FacebookAuth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32</c:v>
                </c:pt>
                <c:pt idx="1">
                  <c:v>126</c:v>
                </c:pt>
                <c:pt idx="2">
                  <c:v>0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src/Plugins/SmartStore.GoogleAnalytics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Sheet1!$B$7:$D$7</c:f>
              <c:numCache>
                <c:formatCode>General</c:formatCode>
                <c:ptCount val="3"/>
                <c:pt idx="0">
                  <c:v>12</c:v>
                </c:pt>
                <c:pt idx="1">
                  <c:v>118</c:v>
                </c:pt>
                <c:pt idx="2">
                  <c:v>0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src/Plugins/SmartStore.GoogleMerchantCenter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Sheet1!$B$8:$D$8</c:f>
              <c:numCache>
                <c:formatCode>General</c:formatCode>
                <c:ptCount val="3"/>
                <c:pt idx="0">
                  <c:v>733</c:v>
                </c:pt>
                <c:pt idx="1">
                  <c:v>129</c:v>
                </c:pt>
                <c:pt idx="2">
                  <c:v>0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src/Plugins/SmartStore.OfflinePayment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Sheet1!$B$9:$D$9</c:f>
              <c:numCache>
                <c:formatCode>General</c:formatCode>
                <c:ptCount val="3"/>
                <c:pt idx="0">
                  <c:v>109</c:v>
                </c:pt>
                <c:pt idx="1">
                  <c:v>119</c:v>
                </c:pt>
                <c:pt idx="2">
                  <c:v>0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src/Plugins/SmartStore.Shipping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Sheet1!$B$10:$D$10</c:f>
              <c:numCache>
                <c:formatCode>General</c:formatCode>
                <c:ptCount val="3"/>
                <c:pt idx="0">
                  <c:v>5956</c:v>
                </c:pt>
                <c:pt idx="1">
                  <c:v>144</c:v>
                </c:pt>
                <c:pt idx="2">
                  <c:v>22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src/Plugins/SmartStore.ShippingByWeight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Sheet1!$B$11:$D$11</c:f>
              <c:numCache>
                <c:formatCode>General</c:formatCode>
                <c:ptCount val="3"/>
                <c:pt idx="0">
                  <c:v>168</c:v>
                </c:pt>
                <c:pt idx="1">
                  <c:v>130</c:v>
                </c:pt>
                <c:pt idx="2">
                  <c:v>0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src/Plugins/SmartStore.Tax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Sheet1!$B$12:$D$12</c:f>
              <c:numCache>
                <c:formatCode>General</c:formatCode>
                <c:ptCount val="3"/>
                <c:pt idx="0">
                  <c:v>74</c:v>
                </c:pt>
                <c:pt idx="1">
                  <c:v>119</c:v>
                </c:pt>
                <c:pt idx="2">
                  <c:v>0</c:v>
                </c:pt>
              </c:numCache>
            </c:numRef>
          </c:val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src/Plugins/SmartStore.WebApi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Sheet1!$B$13:$D$13</c:f>
              <c:numCache>
                <c:formatCode>General</c:formatCode>
                <c:ptCount val="3"/>
                <c:pt idx="0">
                  <c:v>295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src/Libraries/SmartStore.Core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Sheet1!$B$14:$D$14</c:f>
              <c:numCache>
                <c:formatCode>General</c:formatCode>
                <c:ptCount val="3"/>
                <c:pt idx="0">
                  <c:v>699</c:v>
                </c:pt>
                <c:pt idx="1">
                  <c:v>396</c:v>
                </c:pt>
                <c:pt idx="2">
                  <c:v>6</c:v>
                </c:pt>
              </c:numCache>
            </c:numRef>
          </c:val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src/Libraries/SmartStore.Data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Sheet1!$B$15:$D$15</c:f>
              <c:numCache>
                <c:formatCode>General</c:formatCode>
                <c:ptCount val="3"/>
                <c:pt idx="0">
                  <c:v>2449</c:v>
                </c:pt>
                <c:pt idx="1">
                  <c:v>226</c:v>
                </c:pt>
                <c:pt idx="2">
                  <c:v>6</c:v>
                </c:pt>
              </c:numCache>
            </c:numRef>
          </c:val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src/Libraries/SmartStore.Services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Sheet1!$B$16:$D$16</c:f>
              <c:numCache>
                <c:formatCode>General</c:formatCode>
                <c:ptCount val="3"/>
                <c:pt idx="0">
                  <c:v>10053</c:v>
                </c:pt>
                <c:pt idx="1">
                  <c:v>3747</c:v>
                </c:pt>
                <c:pt idx="2">
                  <c:v>32</c:v>
                </c:pt>
              </c:numCache>
            </c:numRef>
          </c:val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src/Libraries/SmartStore.Services/Catalog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Sheet1!$B$17:$D$17</c:f>
              <c:numCache>
                <c:formatCode>General</c:formatCode>
                <c:ptCount val="3"/>
                <c:pt idx="0">
                  <c:v>1097</c:v>
                </c:pt>
                <c:pt idx="1">
                  <c:v>1138</c:v>
                </c:pt>
                <c:pt idx="2">
                  <c:v>0</c:v>
                </c:pt>
              </c:numCache>
            </c:numRef>
          </c:val>
        </c:ser>
        <c:ser>
          <c:idx val="16"/>
          <c:order val="16"/>
          <c:tx>
            <c:strRef>
              <c:f>Sheet1!$A$18</c:f>
              <c:strCache>
                <c:ptCount val="1"/>
                <c:pt idx="0">
                  <c:v>src/Libraries/SmartStore.Services/Common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Sheet1!$B$18:$D$18</c:f>
              <c:numCache>
                <c:formatCode>General</c:formatCode>
                <c:ptCount val="3"/>
                <c:pt idx="0">
                  <c:v>24</c:v>
                </c:pt>
                <c:pt idx="1">
                  <c:v>57</c:v>
                </c:pt>
                <c:pt idx="2">
                  <c:v>0</c:v>
                </c:pt>
              </c:numCache>
            </c:numRef>
          </c:val>
        </c:ser>
        <c:ser>
          <c:idx val="17"/>
          <c:order val="17"/>
          <c:tx>
            <c:strRef>
              <c:f>Sheet1!$A$19</c:f>
              <c:strCache>
                <c:ptCount val="1"/>
                <c:pt idx="0">
                  <c:v>src/Libraries/SmartStore.Services/DataExchange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Sheet1!$B$19:$D$19</c:f>
              <c:numCache>
                <c:formatCode>General</c:formatCode>
                <c:ptCount val="3"/>
                <c:pt idx="0">
                  <c:v>7040</c:v>
                </c:pt>
                <c:pt idx="1">
                  <c:v>1604</c:v>
                </c:pt>
                <c:pt idx="2">
                  <c:v>0</c:v>
                </c:pt>
              </c:numCache>
            </c:numRef>
          </c:val>
        </c:ser>
        <c:ser>
          <c:idx val="18"/>
          <c:order val="18"/>
          <c:tx>
            <c:strRef>
              <c:f>Sheet1!$A$20</c:f>
              <c:strCache>
                <c:ptCount val="1"/>
                <c:pt idx="0">
                  <c:v>src/Libraries/SmartStore.Services/Localization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Sheet1!$B$20:$D$20</c:f>
              <c:numCache>
                <c:formatCode>General</c:formatCode>
                <c:ptCount val="3"/>
                <c:pt idx="0">
                  <c:v>1</c:v>
                </c:pt>
                <c:pt idx="1">
                  <c:v>136</c:v>
                </c:pt>
                <c:pt idx="2">
                  <c:v>0</c:v>
                </c:pt>
              </c:numCache>
            </c:numRef>
          </c:val>
        </c:ser>
        <c:ser>
          <c:idx val="19"/>
          <c:order val="19"/>
          <c:tx>
            <c:strRef>
              <c:f>Sheet1!$A$21</c:f>
              <c:strCache>
                <c:ptCount val="1"/>
                <c:pt idx="0">
                  <c:v>src/Libraries/SmartStore.Services/Messages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Sheet1!$B$21:$D$21</c:f>
              <c:numCache>
                <c:formatCode>General</c:formatCode>
                <c:ptCount val="3"/>
                <c:pt idx="0">
                  <c:v>504</c:v>
                </c:pt>
                <c:pt idx="1">
                  <c:v>16</c:v>
                </c:pt>
                <c:pt idx="2">
                  <c:v>0</c:v>
                </c:pt>
              </c:numCache>
            </c:numRef>
          </c:val>
        </c:ser>
        <c:ser>
          <c:idx val="20"/>
          <c:order val="20"/>
          <c:tx>
            <c:strRef>
              <c:f>Sheet1!$A$22</c:f>
              <c:strCache>
                <c:ptCount val="1"/>
                <c:pt idx="0">
                  <c:v>src/Libraries/SmartStore.Services/Orders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Sheet1!$B$22:$D$22</c:f>
              <c:numCache>
                <c:formatCode>General</c:formatCode>
                <c:ptCount val="3"/>
                <c:pt idx="0">
                  <c:v>710</c:v>
                </c:pt>
                <c:pt idx="1">
                  <c:v>35</c:v>
                </c:pt>
                <c:pt idx="2">
                  <c:v>21</c:v>
                </c:pt>
              </c:numCache>
            </c:numRef>
          </c:val>
        </c:ser>
        <c:ser>
          <c:idx val="21"/>
          <c:order val="21"/>
          <c:tx>
            <c:strRef>
              <c:f>Sheet1!$A$23</c:f>
              <c:strCache>
                <c:ptCount val="1"/>
                <c:pt idx="0">
                  <c:v>src/Libraries/SmartStore.Services/Payments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Sheet1!$B$23:$D$23</c:f>
              <c:numCache>
                <c:formatCode>General</c:formatCode>
                <c:ptCount val="3"/>
                <c:pt idx="0">
                  <c:v>39</c:v>
                </c:pt>
                <c:pt idx="1">
                  <c:v>0</c:v>
                </c:pt>
                <c:pt idx="2">
                  <c:v>11</c:v>
                </c:pt>
              </c:numCache>
            </c:numRef>
          </c:val>
        </c:ser>
        <c:ser>
          <c:idx val="22"/>
          <c:order val="22"/>
          <c:tx>
            <c:strRef>
              <c:f>Sheet1!$A$24</c:f>
              <c:strCache>
                <c:ptCount val="1"/>
                <c:pt idx="0">
                  <c:v>src/Libraries/SmartStore.Services/Shipping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Sheet1!$B$24:$D$24</c:f>
              <c:numCache>
                <c:formatCode>General</c:formatCode>
                <c:ptCount val="3"/>
                <c:pt idx="0">
                  <c:v>22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</c:ser>
        <c:ser>
          <c:idx val="23"/>
          <c:order val="23"/>
          <c:tx>
            <c:strRef>
              <c:f>Sheet1!$A$25</c:f>
              <c:strCache>
                <c:ptCount val="1"/>
                <c:pt idx="0">
                  <c:v>src/Libraries/SmartStore.Services/Tasks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Sheet1!$B$25:$D$25</c:f>
              <c:numCache>
                <c:formatCode>General</c:formatCode>
                <c:ptCount val="3"/>
                <c:pt idx="0">
                  <c:v>23</c:v>
                </c:pt>
                <c:pt idx="1">
                  <c:v>200</c:v>
                </c:pt>
                <c:pt idx="2">
                  <c:v>0</c:v>
                </c:pt>
              </c:numCache>
            </c:numRef>
          </c:val>
        </c:ser>
        <c:ser>
          <c:idx val="24"/>
          <c:order val="24"/>
          <c:tx>
            <c:strRef>
              <c:f>Sheet1!$A$26</c:f>
              <c:strCache>
                <c:ptCount val="1"/>
                <c:pt idx="0">
                  <c:v>src/Libraries/SmartStore.Services/Customers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Sheet1!$B$26:$D$26</c:f>
              <c:numCache>
                <c:formatCode>General</c:formatCode>
                <c:ptCount val="3"/>
                <c:pt idx="0">
                  <c:v>535</c:v>
                </c:pt>
                <c:pt idx="1">
                  <c:v>472</c:v>
                </c:pt>
                <c:pt idx="2">
                  <c:v>0</c:v>
                </c:pt>
              </c:numCache>
            </c:numRef>
          </c:val>
        </c:ser>
        <c:ser>
          <c:idx val="25"/>
          <c:order val="25"/>
          <c:tx>
            <c:strRef>
              <c:f>Sheet1!$A$27</c:f>
              <c:strCache>
                <c:ptCount val="1"/>
                <c:pt idx="0">
                  <c:v>src/Libraries/SmartStore.Services/Configuration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Sheet1!$B$27:$D$27</c:f>
              <c:numCache>
                <c:formatCode>General</c:formatCode>
                <c:ptCount val="3"/>
                <c:pt idx="0">
                  <c:v>0</c:v>
                </c:pt>
                <c:pt idx="1">
                  <c:v>35</c:v>
                </c:pt>
                <c:pt idx="2">
                  <c:v>0</c:v>
                </c:pt>
              </c:numCache>
            </c:numRef>
          </c:val>
        </c:ser>
        <c:ser>
          <c:idx val="26"/>
          <c:order val="26"/>
          <c:tx>
            <c:strRef>
              <c:f>Sheet1!$A$28</c:f>
              <c:strCache>
                <c:ptCount val="1"/>
                <c:pt idx="0">
                  <c:v>src/Libraries/SmartStore.Core/Utilities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Sheet1!$B$28:$D$28</c:f>
              <c:numCache>
                <c:formatCode>General</c:formatCode>
                <c:ptCount val="3"/>
                <c:pt idx="0">
                  <c:v>176</c:v>
                </c:pt>
                <c:pt idx="1">
                  <c:v>14</c:v>
                </c:pt>
                <c:pt idx="2">
                  <c:v>0</c:v>
                </c:pt>
              </c:numCache>
            </c:numRef>
          </c:val>
        </c:ser>
        <c:ser>
          <c:idx val="27"/>
          <c:order val="27"/>
          <c:tx>
            <c:strRef>
              <c:f>Sheet1!$A$29</c:f>
              <c:strCache>
                <c:ptCount val="1"/>
                <c:pt idx="0">
                  <c:v>src/Libraries/SmartStore.Core/Logging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Sheet1!$B$29:$D$29</c:f>
              <c:numCache>
                <c:formatCode>General</c:formatCode>
                <c:ptCount val="3"/>
                <c:pt idx="0">
                  <c:v>61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</c:ser>
        <c:ser>
          <c:idx val="28"/>
          <c:order val="28"/>
          <c:tx>
            <c:strRef>
              <c:f>Sheet1!$A$30</c:f>
              <c:strCache>
                <c:ptCount val="1"/>
                <c:pt idx="0">
                  <c:v>src/Libraries/SmartStore.Core/Extensions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Sheet1!$B$30:$D$30</c:f>
              <c:numCache>
                <c:formatCode>General</c:formatCode>
                <c:ptCount val="3"/>
                <c:pt idx="0">
                  <c:v>48</c:v>
                </c:pt>
                <c:pt idx="1">
                  <c:v>77</c:v>
                </c:pt>
                <c:pt idx="2">
                  <c:v>0</c:v>
                </c:pt>
              </c:numCache>
            </c:numRef>
          </c:val>
        </c:ser>
        <c:ser>
          <c:idx val="29"/>
          <c:order val="29"/>
          <c:tx>
            <c:strRef>
              <c:f>Sheet1!$A$31</c:f>
              <c:strCache>
                <c:ptCount val="1"/>
                <c:pt idx="0">
                  <c:v>src/Libraries/SmartStore.Core/Domain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Sheet1!$B$31:$D$31</c:f>
              <c:numCache>
                <c:formatCode>General</c:formatCode>
                <c:ptCount val="3"/>
                <c:pt idx="0">
                  <c:v>385</c:v>
                </c:pt>
                <c:pt idx="1">
                  <c:v>10</c:v>
                </c:pt>
                <c:pt idx="2">
                  <c:v>2</c:v>
                </c:pt>
              </c:numCache>
            </c:numRef>
          </c:val>
        </c:ser>
        <c:ser>
          <c:idx val="30"/>
          <c:order val="30"/>
          <c:tx>
            <c:strRef>
              <c:f>Sheet1!$A$32</c:f>
              <c:strCache>
                <c:ptCount val="1"/>
                <c:pt idx="0">
                  <c:v>src/Tests/SmartStore.Services.Tests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Sheet1!$B$32:$D$32</c:f>
              <c:numCache>
                <c:formatCode>General</c:formatCode>
                <c:ptCount val="3"/>
                <c:pt idx="0">
                  <c:v>35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</c:ser>
        <c:ser>
          <c:idx val="31"/>
          <c:order val="31"/>
          <c:tx>
            <c:strRef>
              <c:f>Sheet1!$A$33</c:f>
              <c:strCache>
                <c:ptCount val="1"/>
                <c:pt idx="0">
                  <c:v>src/Tests/SmartStore.Web.MVC.Tests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Sheet1!$B$33:$D$33</c:f>
              <c:numCache>
                <c:formatCode>General</c:formatCode>
                <c:ptCount val="3"/>
                <c:pt idx="0">
                  <c:v>0</c:v>
                </c:pt>
                <c:pt idx="1">
                  <c:v>7</c:v>
                </c:pt>
                <c:pt idx="2">
                  <c:v>0</c:v>
                </c:pt>
              </c:numCache>
            </c:numRef>
          </c:val>
        </c:ser>
        <c:ser>
          <c:idx val="32"/>
          <c:order val="32"/>
          <c:tx>
            <c:strRef>
              <c:f>Sheet1!$A$34</c:f>
              <c:strCache>
                <c:ptCount val="1"/>
                <c:pt idx="0">
                  <c:v>src/Presentation/SmartStore.Web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Sheet1!$B$34:$D$34</c:f>
              <c:numCache>
                <c:formatCode>General</c:formatCode>
                <c:ptCount val="3"/>
                <c:pt idx="0">
                  <c:v>14266</c:v>
                </c:pt>
                <c:pt idx="1">
                  <c:v>90351</c:v>
                </c:pt>
                <c:pt idx="2">
                  <c:v>3662</c:v>
                </c:pt>
              </c:numCache>
            </c:numRef>
          </c:val>
        </c:ser>
        <c:ser>
          <c:idx val="33"/>
          <c:order val="33"/>
          <c:tx>
            <c:strRef>
              <c:f>Sheet1!$A$35</c:f>
              <c:strCache>
                <c:ptCount val="1"/>
                <c:pt idx="0">
                  <c:v>src/Presentation/SmartStore.Web.Framework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Marcus Gesing</c:v>
                </c:pt>
                <c:pt idx="1">
                  <c:v>Murat Cakir</c:v>
                </c:pt>
                <c:pt idx="2">
                  <c:v>Michael Herzog</c:v>
                </c:pt>
              </c:strCache>
            </c:strRef>
          </c:cat>
          <c:val>
            <c:numRef>
              <c:f>Sheet1!$B$35:$D$35</c:f>
              <c:numCache>
                <c:formatCode>General</c:formatCode>
                <c:ptCount val="3"/>
                <c:pt idx="0">
                  <c:v>234</c:v>
                </c:pt>
                <c:pt idx="1">
                  <c:v>723</c:v>
                </c:pt>
                <c:pt idx="2">
                  <c:v>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459488320"/>
        <c:axId val="-459486688"/>
      </c:barChart>
      <c:catAx>
        <c:axId val="-459488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459486688"/>
        <c:crosses val="autoZero"/>
        <c:auto val="1"/>
        <c:lblAlgn val="ctr"/>
        <c:lblOffset val="100"/>
        <c:noMultiLvlLbl val="0"/>
      </c:catAx>
      <c:valAx>
        <c:axId val="-459486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45948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Marcus Gesing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src/Presentation/SmartStore.Web</c:v>
                </c:pt>
                <c:pt idx="1">
                  <c:v>src/Libraries/SmartStore.Services</c:v>
                </c:pt>
                <c:pt idx="2">
                  <c:v>src/Libraries/SmartStore.Services/DataExchange</c:v>
                </c:pt>
                <c:pt idx="3">
                  <c:v>src/Libraries/SmartStore.Services/Catalog</c:v>
                </c:pt>
                <c:pt idx="4">
                  <c:v>src/Presentation/SmartStore.Web.Framework</c:v>
                </c:pt>
                <c:pt idx="5">
                  <c:v>src/Libraries/SmartStore.Services/Customers</c:v>
                </c:pt>
                <c:pt idx="6">
                  <c:v>src/Libraries/SmartStore.Core</c:v>
                </c:pt>
                <c:pt idx="7">
                  <c:v>src/Libraries/SmartStore.Data</c:v>
                </c:pt>
                <c:pt idx="8">
                  <c:v>src/Libraries/SmartStore.Services/Tasks</c:v>
                </c:pt>
                <c:pt idx="9">
                  <c:v>src/Plugins/SmartStore.Shipping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14266</c:v>
                </c:pt>
                <c:pt idx="1">
                  <c:v>10053</c:v>
                </c:pt>
                <c:pt idx="2">
                  <c:v>7040</c:v>
                </c:pt>
                <c:pt idx="3">
                  <c:v>1097</c:v>
                </c:pt>
                <c:pt idx="4">
                  <c:v>234</c:v>
                </c:pt>
                <c:pt idx="5">
                  <c:v>535</c:v>
                </c:pt>
                <c:pt idx="6">
                  <c:v>699</c:v>
                </c:pt>
                <c:pt idx="7">
                  <c:v>2449</c:v>
                </c:pt>
                <c:pt idx="8">
                  <c:v>23</c:v>
                </c:pt>
                <c:pt idx="9">
                  <c:v>5956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Murat Cakir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src/Presentation/SmartStore.Web</c:v>
                </c:pt>
                <c:pt idx="1">
                  <c:v>src/Libraries/SmartStore.Services</c:v>
                </c:pt>
                <c:pt idx="2">
                  <c:v>src/Libraries/SmartStore.Services/DataExchange</c:v>
                </c:pt>
                <c:pt idx="3">
                  <c:v>src/Libraries/SmartStore.Services/Catalog</c:v>
                </c:pt>
                <c:pt idx="4">
                  <c:v>src/Presentation/SmartStore.Web.Framework</c:v>
                </c:pt>
                <c:pt idx="5">
                  <c:v>src/Libraries/SmartStore.Services/Customers</c:v>
                </c:pt>
                <c:pt idx="6">
                  <c:v>src/Libraries/SmartStore.Core</c:v>
                </c:pt>
                <c:pt idx="7">
                  <c:v>src/Libraries/SmartStore.Data</c:v>
                </c:pt>
                <c:pt idx="8">
                  <c:v>src/Libraries/SmartStore.Services/Tasks</c:v>
                </c:pt>
                <c:pt idx="9">
                  <c:v>src/Plugins/SmartStore.Shipping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90351</c:v>
                </c:pt>
                <c:pt idx="1">
                  <c:v>3747</c:v>
                </c:pt>
                <c:pt idx="2">
                  <c:v>1604</c:v>
                </c:pt>
                <c:pt idx="3">
                  <c:v>1138</c:v>
                </c:pt>
                <c:pt idx="4">
                  <c:v>723</c:v>
                </c:pt>
                <c:pt idx="5">
                  <c:v>472</c:v>
                </c:pt>
                <c:pt idx="6">
                  <c:v>396</c:v>
                </c:pt>
                <c:pt idx="7">
                  <c:v>226</c:v>
                </c:pt>
                <c:pt idx="8">
                  <c:v>200</c:v>
                </c:pt>
                <c:pt idx="9">
                  <c:v>144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Michael Herzog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src/Presentation/SmartStore.Web</c:v>
                </c:pt>
                <c:pt idx="1">
                  <c:v>src/Libraries/SmartStore.Services</c:v>
                </c:pt>
                <c:pt idx="2">
                  <c:v>src/Libraries/SmartStore.Services/DataExchange</c:v>
                </c:pt>
                <c:pt idx="3">
                  <c:v>src/Libraries/SmartStore.Services/Catalog</c:v>
                </c:pt>
                <c:pt idx="4">
                  <c:v>src/Presentation/SmartStore.Web.Framework</c:v>
                </c:pt>
                <c:pt idx="5">
                  <c:v>src/Libraries/SmartStore.Services/Customers</c:v>
                </c:pt>
                <c:pt idx="6">
                  <c:v>src/Libraries/SmartStore.Core</c:v>
                </c:pt>
                <c:pt idx="7">
                  <c:v>src/Libraries/SmartStore.Data</c:v>
                </c:pt>
                <c:pt idx="8">
                  <c:v>src/Libraries/SmartStore.Services/Tasks</c:v>
                </c:pt>
                <c:pt idx="9">
                  <c:v>src/Plugins/SmartStore.Shipping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3662</c:v>
                </c:pt>
                <c:pt idx="1">
                  <c:v>32</c:v>
                </c:pt>
                <c:pt idx="2">
                  <c:v>0</c:v>
                </c:pt>
                <c:pt idx="3">
                  <c:v>0</c:v>
                </c:pt>
                <c:pt idx="4">
                  <c:v>44</c:v>
                </c:pt>
                <c:pt idx="5">
                  <c:v>0</c:v>
                </c:pt>
                <c:pt idx="6">
                  <c:v>6</c:v>
                </c:pt>
                <c:pt idx="7">
                  <c:v>6</c:v>
                </c:pt>
                <c:pt idx="8">
                  <c:v>0</c:v>
                </c:pt>
                <c:pt idx="9">
                  <c:v>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overlap val="100"/>
        <c:axId val="-459485600"/>
        <c:axId val="-459487232"/>
      </c:barChart>
      <c:catAx>
        <c:axId val="-459485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459487232"/>
        <c:crosses val="autoZero"/>
        <c:auto val="1"/>
        <c:lblAlgn val="ctr"/>
        <c:lblOffset val="100"/>
        <c:noMultiLvlLbl val="0"/>
      </c:catAx>
      <c:valAx>
        <c:axId val="-4594872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459485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A8758-BBFF-4522-8002-91D4CDE787F1}" type="datetimeFigureOut">
              <a:rPr lang="pl-PL" smtClean="0"/>
              <a:t>2016-10-15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BB92E-78A0-4C0C-9294-B0FC15644B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7088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FDEDF-5371-4589-B805-267CFA0651D3}" type="datetimeFigureOut">
              <a:rPr lang="pl-PL" smtClean="0"/>
              <a:t>2016-10-15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D604F-058E-4646-BB1F-A60C84A7EF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69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62962" y="0"/>
            <a:ext cx="869133" cy="6858000"/>
          </a:xfrm>
          <a:prstGeom prst="rect">
            <a:avLst/>
          </a:prstGeom>
          <a:solidFill>
            <a:srgbClr val="123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Rectangle 15"/>
          <p:cNvSpPr/>
          <p:nvPr userDrawn="1"/>
        </p:nvSpPr>
        <p:spPr>
          <a:xfrm>
            <a:off x="1032095" y="0"/>
            <a:ext cx="869133" cy="6858000"/>
          </a:xfrm>
          <a:prstGeom prst="rect">
            <a:avLst/>
          </a:prstGeom>
          <a:solidFill>
            <a:srgbClr val="459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62962" y="0"/>
            <a:ext cx="525101" cy="6858000"/>
          </a:xfrm>
          <a:prstGeom prst="rect">
            <a:avLst/>
          </a:prstGeom>
          <a:solidFill>
            <a:srgbClr val="123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Rectangle 14"/>
          <p:cNvSpPr/>
          <p:nvPr userDrawn="1"/>
        </p:nvSpPr>
        <p:spPr>
          <a:xfrm>
            <a:off x="688063" y="0"/>
            <a:ext cx="525101" cy="6858000"/>
          </a:xfrm>
          <a:prstGeom prst="rect">
            <a:avLst/>
          </a:prstGeom>
          <a:solidFill>
            <a:srgbClr val="459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614" y="6319608"/>
            <a:ext cx="1946962" cy="5079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ndo-divers.de/" TargetMode="External"/><Relationship Id="rId2" Type="http://schemas.openxmlformats.org/officeDocument/2006/relationships/hyperlink" Target="http://2stonedshop.d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obilesat.co.uk/" TargetMode="External"/><Relationship Id="rId4" Type="http://schemas.openxmlformats.org/officeDocument/2006/relationships/hyperlink" Target="http://www.adr-shop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9862" y="1221042"/>
            <a:ext cx="8574622" cy="2616199"/>
          </a:xfrm>
        </p:spPr>
        <p:txBody>
          <a:bodyPr anchor="ctr">
            <a:normAutofit/>
          </a:bodyPr>
          <a:lstStyle/>
          <a:p>
            <a:pPr algn="ctr"/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Crime</a:t>
            </a:r>
            <a:r>
              <a:rPr lang="pl-PL" dirty="0" smtClean="0"/>
              <a:t> </a:t>
            </a:r>
            <a:r>
              <a:rPr lang="pl-PL" dirty="0" err="1" smtClean="0"/>
              <a:t>Scene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1400" dirty="0" smtClean="0"/>
              <a:t>version </a:t>
            </a:r>
            <a:r>
              <a:rPr lang="pl-PL" sz="1400" dirty="0" smtClean="0"/>
              <a:t>1.1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Paweł Klimczyk</a:t>
            </a:r>
          </a:p>
          <a:p>
            <a:r>
              <a:rPr lang="pl-PL" dirty="0" smtClean="0"/>
              <a:t>Gemotial 2016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191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2" y="0"/>
            <a:ext cx="10018713" cy="822121"/>
          </a:xfrm>
        </p:spPr>
        <p:txBody>
          <a:bodyPr/>
          <a:lstStyle/>
          <a:p>
            <a:r>
              <a:rPr lang="pl-PL" dirty="0"/>
              <a:t>SmartStore.NET </a:t>
            </a:r>
            <a:r>
              <a:rPr lang="pl-PL" dirty="0" err="1" smtClean="0"/>
              <a:t>production</a:t>
            </a:r>
            <a:r>
              <a:rPr lang="pl-PL" dirty="0" smtClean="0"/>
              <a:t> </a:t>
            </a:r>
            <a:r>
              <a:rPr lang="pl-PL" dirty="0" err="1" smtClean="0"/>
              <a:t>deployments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870" y="2985781"/>
            <a:ext cx="10018713" cy="3124201"/>
          </a:xfrm>
        </p:spPr>
        <p:txBody>
          <a:bodyPr/>
          <a:lstStyle/>
          <a:p>
            <a:r>
              <a:rPr lang="pl-PL" dirty="0" smtClean="0">
                <a:solidFill>
                  <a:srgbClr val="FF0000"/>
                </a:solidFill>
                <a:hlinkClick r:id="rId2"/>
              </a:rPr>
              <a:t>http</a:t>
            </a:r>
            <a:r>
              <a:rPr lang="pl-PL" dirty="0">
                <a:solidFill>
                  <a:srgbClr val="FF0000"/>
                </a:solidFill>
                <a:hlinkClick r:id="rId2"/>
              </a:rPr>
              <a:t>://2stonedshop.de</a:t>
            </a:r>
            <a:r>
              <a:rPr lang="pl-PL" dirty="0" smtClean="0">
                <a:solidFill>
                  <a:srgbClr val="FF0000"/>
                </a:solidFill>
                <a:hlinkClick r:id="rId2"/>
              </a:rPr>
              <a:t>/</a:t>
            </a:r>
            <a:endParaRPr lang="pl-PL" dirty="0" smtClean="0">
              <a:solidFill>
                <a:srgbClr val="FF0000"/>
              </a:solidFill>
            </a:endParaRPr>
          </a:p>
          <a:p>
            <a:r>
              <a:rPr lang="pl-PL" dirty="0">
                <a:solidFill>
                  <a:srgbClr val="FF0000"/>
                </a:solidFill>
                <a:hlinkClick r:id="rId3"/>
              </a:rPr>
              <a:t>http://indo-divers.de</a:t>
            </a:r>
            <a:r>
              <a:rPr lang="pl-PL" dirty="0" smtClean="0">
                <a:solidFill>
                  <a:srgbClr val="FF0000"/>
                </a:solidFill>
                <a:hlinkClick r:id="rId3"/>
              </a:rPr>
              <a:t>/</a:t>
            </a:r>
            <a:endParaRPr lang="pl-PL" dirty="0" smtClean="0">
              <a:solidFill>
                <a:srgbClr val="FF0000"/>
              </a:solidFill>
            </a:endParaRPr>
          </a:p>
          <a:p>
            <a:r>
              <a:rPr lang="pl-PL" dirty="0">
                <a:solidFill>
                  <a:srgbClr val="FF0000"/>
                </a:solidFill>
                <a:hlinkClick r:id="rId4"/>
              </a:rPr>
              <a:t>http://www.adr-shop.com</a:t>
            </a:r>
            <a:r>
              <a:rPr lang="pl-PL" dirty="0" smtClean="0">
                <a:solidFill>
                  <a:srgbClr val="FF0000"/>
                </a:solidFill>
                <a:hlinkClick r:id="rId4"/>
              </a:rPr>
              <a:t>/</a:t>
            </a:r>
            <a:endParaRPr lang="pl-PL" dirty="0" smtClean="0">
              <a:solidFill>
                <a:srgbClr val="FF0000"/>
              </a:solidFill>
            </a:endParaRPr>
          </a:p>
          <a:p>
            <a:r>
              <a:rPr lang="pl-PL" dirty="0">
                <a:solidFill>
                  <a:srgbClr val="FF0000"/>
                </a:solidFill>
                <a:hlinkClick r:id="rId5"/>
              </a:rPr>
              <a:t>http://www.mobilesat.co.uk</a:t>
            </a:r>
            <a:r>
              <a:rPr lang="pl-PL" dirty="0" smtClean="0">
                <a:solidFill>
                  <a:srgbClr val="FF0000"/>
                </a:solidFill>
                <a:hlinkClick r:id="rId5"/>
              </a:rPr>
              <a:t>/</a:t>
            </a:r>
            <a:endParaRPr lang="pl-PL" dirty="0" smtClean="0">
              <a:solidFill>
                <a:srgbClr val="FF0000"/>
              </a:solidFill>
            </a:endParaRPr>
          </a:p>
          <a:p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3683" y="1343560"/>
            <a:ext cx="534473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4000" dirty="0" smtClean="0"/>
              <a:t>trendspro.builtwith.com</a:t>
            </a:r>
          </a:p>
          <a:p>
            <a:r>
              <a:rPr lang="pl-PL" sz="4000" dirty="0" smtClean="0"/>
              <a:t> </a:t>
            </a:r>
            <a:r>
              <a:rPr lang="pl-PL" sz="4000" dirty="0"/>
              <a:t>+500 </a:t>
            </a:r>
            <a:r>
              <a:rPr lang="pl-PL" sz="4000" dirty="0" smtClean="0"/>
              <a:t>online stores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262458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5" y="1"/>
            <a:ext cx="10018713" cy="721452"/>
          </a:xfrm>
        </p:spPr>
        <p:txBody>
          <a:bodyPr>
            <a:normAutofit/>
          </a:bodyPr>
          <a:lstStyle/>
          <a:p>
            <a:r>
              <a:rPr lang="pl-PL" dirty="0"/>
              <a:t>SmartStore.NET </a:t>
            </a:r>
            <a:r>
              <a:rPr lang="pl-PL" dirty="0" err="1" smtClean="0"/>
              <a:t>Screen</a:t>
            </a:r>
            <a:r>
              <a:rPr lang="pl-PL" dirty="0" smtClean="0"/>
              <a:t> (1)</a:t>
            </a:r>
            <a:endParaRPr lang="pl-PL" dirty="0"/>
          </a:p>
        </p:txBody>
      </p:sp>
      <p:pic>
        <p:nvPicPr>
          <p:cNvPr id="1026" name="Picture 2" descr="http://community.smartstore.com/index.php?app=downloads&amp;module=display&amp;section=screenshot&amp;record=4754&amp;id=34&amp;ful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219" y="789147"/>
            <a:ext cx="7419684" cy="615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2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706772"/>
          </a:xfrm>
        </p:spPr>
        <p:txBody>
          <a:bodyPr/>
          <a:lstStyle/>
          <a:p>
            <a:r>
              <a:rPr lang="pl-PL" dirty="0"/>
              <a:t>SmartStore.NET </a:t>
            </a:r>
            <a:r>
              <a:rPr lang="pl-PL" dirty="0" err="1" smtClean="0"/>
              <a:t>Screen</a:t>
            </a:r>
            <a:r>
              <a:rPr lang="pl-PL" dirty="0" smtClean="0"/>
              <a:t> (2)</a:t>
            </a:r>
            <a:endParaRPr lang="pl-PL" dirty="0"/>
          </a:p>
        </p:txBody>
      </p:sp>
      <p:pic>
        <p:nvPicPr>
          <p:cNvPr id="3074" name="Picture 2" descr="http://community.smartstore.com/index.php?app=downloads&amp;module=display&amp;section=screenshot&amp;record=5413&amp;id=45&amp;full=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995" y="619663"/>
            <a:ext cx="6697345" cy="623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678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812" y="0"/>
            <a:ext cx="10018713" cy="757105"/>
          </a:xfrm>
        </p:spPr>
        <p:txBody>
          <a:bodyPr>
            <a:normAutofit/>
          </a:bodyPr>
          <a:lstStyle/>
          <a:p>
            <a:r>
              <a:rPr lang="pl-PL" dirty="0"/>
              <a:t>SmartStore.NET </a:t>
            </a:r>
            <a:r>
              <a:rPr lang="pl-PL" dirty="0" err="1" smtClean="0"/>
              <a:t>Screen</a:t>
            </a:r>
            <a:r>
              <a:rPr lang="pl-PL" dirty="0" smtClean="0"/>
              <a:t> (3)</a:t>
            </a:r>
            <a:endParaRPr lang="pl-PL" dirty="0"/>
          </a:p>
        </p:txBody>
      </p:sp>
      <p:pic>
        <p:nvPicPr>
          <p:cNvPr id="2050" name="Picture 2" descr="http://community.smartstore.com/index.php?app=downloads&amp;module=display&amp;section=screenshot&amp;record=5398&amp;id=43&amp;full=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757" y="722369"/>
            <a:ext cx="7820928" cy="613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6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146" y="0"/>
            <a:ext cx="10018713" cy="731939"/>
          </a:xfrm>
        </p:spPr>
        <p:txBody>
          <a:bodyPr/>
          <a:lstStyle/>
          <a:p>
            <a:r>
              <a:rPr lang="pl-PL" dirty="0" err="1" smtClean="0"/>
              <a:t>CodeBase</a:t>
            </a:r>
            <a:r>
              <a:rPr lang="pl-PL" dirty="0" smtClean="0"/>
              <a:t> </a:t>
            </a:r>
            <a:r>
              <a:rPr lang="pl-PL" dirty="0" err="1" smtClean="0"/>
              <a:t>Stats</a:t>
            </a:r>
            <a:r>
              <a:rPr lang="pl-PL" dirty="0" smtClean="0"/>
              <a:t> (</a:t>
            </a:r>
            <a:r>
              <a:rPr lang="pl-PL" dirty="0" err="1" smtClean="0"/>
              <a:t>June</a:t>
            </a:r>
            <a:r>
              <a:rPr lang="pl-PL" dirty="0" smtClean="0"/>
              <a:t> 2016)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935" y="731939"/>
            <a:ext cx="9009814" cy="542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824218"/>
          </a:xfrm>
        </p:spPr>
        <p:txBody>
          <a:bodyPr/>
          <a:lstStyle/>
          <a:p>
            <a:r>
              <a:rPr lang="en-US" dirty="0" smtClean="0"/>
              <a:t>Finding the crime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968" y="4594668"/>
            <a:ext cx="10018713" cy="13757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How to find code </a:t>
            </a:r>
            <a:r>
              <a:rPr lang="en-US" sz="4800" dirty="0" smtClean="0"/>
              <a:t>crime in project ?</a:t>
            </a:r>
            <a:endParaRPr lang="pl-PL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28" y="1381537"/>
            <a:ext cx="2455729" cy="311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368" y="0"/>
            <a:ext cx="10018713" cy="819324"/>
          </a:xfrm>
        </p:spPr>
        <p:txBody>
          <a:bodyPr/>
          <a:lstStyle/>
          <a:p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crime</a:t>
            </a:r>
            <a:r>
              <a:rPr lang="pl-PL" dirty="0" smtClean="0"/>
              <a:t> </a:t>
            </a:r>
            <a:r>
              <a:rPr lang="pl-PL" dirty="0" err="1" smtClean="0"/>
              <a:t>scene</a:t>
            </a:r>
            <a:r>
              <a:rPr lang="pl-PL" dirty="0" smtClean="0"/>
              <a:t> (</a:t>
            </a:r>
            <a:r>
              <a:rPr lang="pl-PL" dirty="0" err="1" smtClean="0"/>
              <a:t>Ndepend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9557" y="3657600"/>
            <a:ext cx="4956113" cy="2147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graph</a:t>
            </a:r>
            <a:endParaRPr lang="pl-PL" dirty="0" smtClean="0"/>
          </a:p>
          <a:p>
            <a:r>
              <a:rPr lang="pl-PL" dirty="0" err="1" smtClean="0"/>
              <a:t>Dependency</a:t>
            </a:r>
            <a:r>
              <a:rPr lang="pl-PL" dirty="0" smtClean="0"/>
              <a:t> matrix</a:t>
            </a:r>
          </a:p>
          <a:p>
            <a:r>
              <a:rPr lang="pl-PL" dirty="0" smtClean="0"/>
              <a:t>LINQ </a:t>
            </a:r>
            <a:r>
              <a:rPr lang="pl-PL" dirty="0" err="1" smtClean="0"/>
              <a:t>queries</a:t>
            </a:r>
            <a:endParaRPr lang="pl-PL" dirty="0" smtClean="0"/>
          </a:p>
          <a:p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quality</a:t>
            </a:r>
            <a:r>
              <a:rPr lang="pl-PL" dirty="0" smtClean="0"/>
              <a:t> </a:t>
            </a:r>
            <a:r>
              <a:rPr lang="pl-PL" dirty="0" err="1" smtClean="0"/>
              <a:t>metrics</a:t>
            </a:r>
            <a:r>
              <a:rPr lang="pl-PL" dirty="0" smtClean="0"/>
              <a:t> (+</a:t>
            </a:r>
            <a:r>
              <a:rPr lang="pl-PL" dirty="0" err="1" smtClean="0"/>
              <a:t>custom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More</a:t>
            </a:r>
            <a:r>
              <a:rPr lang="pl-PL" dirty="0" smtClean="0"/>
              <a:t>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613" y="1491995"/>
            <a:ext cx="3800101" cy="136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482" y="0"/>
            <a:ext cx="10018713" cy="849385"/>
          </a:xfrm>
        </p:spPr>
        <p:txBody>
          <a:bodyPr/>
          <a:lstStyle/>
          <a:p>
            <a:r>
              <a:rPr lang="pl-PL" dirty="0" err="1" smtClean="0"/>
              <a:t>NDepend</a:t>
            </a:r>
            <a:r>
              <a:rPr lang="pl-PL" dirty="0" smtClean="0"/>
              <a:t> – Project </a:t>
            </a:r>
            <a:r>
              <a:rPr lang="pl-PL" dirty="0" err="1" smtClean="0"/>
              <a:t>overview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80" y="1311966"/>
            <a:ext cx="9299608" cy="44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145" y="0"/>
            <a:ext cx="10018713" cy="824218"/>
          </a:xfrm>
        </p:spPr>
        <p:txBody>
          <a:bodyPr/>
          <a:lstStyle/>
          <a:p>
            <a:r>
              <a:rPr lang="pl-PL" dirty="0" err="1" smtClean="0"/>
              <a:t>NDepend</a:t>
            </a:r>
            <a:r>
              <a:rPr lang="pl-PL" dirty="0" smtClean="0"/>
              <a:t> – </a:t>
            </a:r>
            <a:r>
              <a:rPr lang="en-US" dirty="0" smtClean="0"/>
              <a:t>Dependency</a:t>
            </a:r>
            <a:r>
              <a:rPr lang="pl-PL" dirty="0" smtClean="0"/>
              <a:t> diagram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603" y="1082636"/>
            <a:ext cx="9405795" cy="484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1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145" y="0"/>
            <a:ext cx="10018713" cy="824218"/>
          </a:xfrm>
        </p:spPr>
        <p:txBody>
          <a:bodyPr/>
          <a:lstStyle/>
          <a:p>
            <a:r>
              <a:rPr lang="pl-PL" dirty="0" err="1" smtClean="0"/>
              <a:t>NDepend</a:t>
            </a:r>
            <a:r>
              <a:rPr lang="pl-PL" dirty="0" smtClean="0"/>
              <a:t> – </a:t>
            </a:r>
            <a:r>
              <a:rPr lang="en-US" dirty="0" smtClean="0"/>
              <a:t>Dependency</a:t>
            </a:r>
            <a:r>
              <a:rPr lang="pl-PL" dirty="0" smtClean="0"/>
              <a:t> matrix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447" y="824218"/>
            <a:ext cx="6888430" cy="545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1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90401"/>
            <a:ext cx="10018713" cy="1752599"/>
          </a:xfrm>
        </p:spPr>
        <p:txBody>
          <a:bodyPr/>
          <a:lstStyle/>
          <a:p>
            <a:r>
              <a:rPr lang="pl-PL" dirty="0" err="1" smtClean="0"/>
              <a:t>About</a:t>
            </a:r>
            <a:r>
              <a:rPr lang="pl-PL" dirty="0" smtClean="0"/>
              <a:t> me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20411"/>
            <a:ext cx="10018713" cy="3970789"/>
          </a:xfrm>
        </p:spPr>
        <p:txBody>
          <a:bodyPr>
            <a:normAutofit/>
          </a:bodyPr>
          <a:lstStyle/>
          <a:p>
            <a:r>
              <a:rPr lang="pl-PL" dirty="0"/>
              <a:t>Software </a:t>
            </a:r>
            <a:r>
              <a:rPr lang="pl-PL" dirty="0" err="1"/>
              <a:t>engineer</a:t>
            </a:r>
            <a:endParaRPr lang="pl-PL" dirty="0"/>
          </a:p>
          <a:p>
            <a:r>
              <a:rPr lang="pl-PL" dirty="0" err="1"/>
              <a:t>Running</a:t>
            </a:r>
            <a:r>
              <a:rPr lang="pl-PL" dirty="0"/>
              <a:t> </a:t>
            </a:r>
            <a:r>
              <a:rPr lang="pl-PL" b="1" dirty="0"/>
              <a:t>Gemotial Software Studio </a:t>
            </a:r>
          </a:p>
          <a:p>
            <a:r>
              <a:rPr lang="pl-PL" dirty="0" smtClean="0"/>
              <a:t>Co-</a:t>
            </a:r>
            <a:r>
              <a:rPr lang="pl-PL" dirty="0" err="1" smtClean="0"/>
              <a:t>organizer</a:t>
            </a:r>
            <a:r>
              <a:rPr lang="pl-PL" dirty="0" smtClean="0"/>
              <a:t> of </a:t>
            </a:r>
            <a:r>
              <a:rPr lang="pl-PL" dirty="0" err="1" smtClean="0"/>
              <a:t>WrocNET</a:t>
            </a:r>
            <a:endParaRPr lang="pl-PL" dirty="0" smtClean="0"/>
          </a:p>
          <a:p>
            <a:r>
              <a:rPr lang="pl-PL" dirty="0" smtClean="0"/>
              <a:t>Blog: http://blog.klimczyk.pl</a:t>
            </a:r>
            <a:endParaRPr lang="pl-PL" dirty="0"/>
          </a:p>
          <a:p>
            <a:r>
              <a:rPr lang="pl-PL" dirty="0" err="1" smtClean="0"/>
              <a:t>Contact</a:t>
            </a:r>
            <a:r>
              <a:rPr lang="pl-PL" dirty="0" smtClean="0"/>
              <a:t>:</a:t>
            </a:r>
            <a:endParaRPr lang="pl-PL" dirty="0"/>
          </a:p>
          <a:p>
            <a:pPr lvl="1"/>
            <a:r>
              <a:rPr lang="pl-PL" dirty="0"/>
              <a:t>Twitter </a:t>
            </a:r>
            <a:r>
              <a:rPr lang="pl-PL" b="1" dirty="0"/>
              <a:t>@</a:t>
            </a:r>
            <a:r>
              <a:rPr lang="pl-PL" b="1" dirty="0" err="1"/>
              <a:t>pwlklm</a:t>
            </a:r>
            <a:endParaRPr lang="pl-PL" b="1" dirty="0"/>
          </a:p>
          <a:p>
            <a:pPr lvl="1"/>
            <a:r>
              <a:rPr lang="pl-PL" dirty="0"/>
              <a:t>Mail: </a:t>
            </a:r>
            <a:r>
              <a:rPr lang="pl-PL" b="1" dirty="0"/>
              <a:t>pawel@klimczyk.pl</a:t>
            </a:r>
          </a:p>
          <a:p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0582" y="2013358"/>
            <a:ext cx="21336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6" y="2433262"/>
            <a:ext cx="1638305" cy="4273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239" y="2892095"/>
            <a:ext cx="1523157" cy="51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3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018" y="1"/>
            <a:ext cx="10018713" cy="838898"/>
          </a:xfrm>
        </p:spPr>
        <p:txBody>
          <a:bodyPr>
            <a:normAutofit/>
          </a:bodyPr>
          <a:lstStyle/>
          <a:p>
            <a:r>
              <a:rPr lang="pl-PL" dirty="0" err="1"/>
              <a:t>NDepend</a:t>
            </a:r>
            <a:r>
              <a:rPr lang="pl-PL" dirty="0"/>
              <a:t> – </a:t>
            </a:r>
            <a:r>
              <a:rPr lang="pl-PL" dirty="0" err="1" smtClean="0"/>
              <a:t>Metricts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11" y="1551963"/>
            <a:ext cx="10764840" cy="409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368" y="0"/>
            <a:ext cx="10018713" cy="819324"/>
          </a:xfrm>
        </p:spPr>
        <p:txBody>
          <a:bodyPr/>
          <a:lstStyle/>
          <a:p>
            <a:r>
              <a:rPr lang="pl-PL" dirty="0" err="1" smtClean="0"/>
              <a:t>NDepend</a:t>
            </a:r>
            <a:r>
              <a:rPr lang="pl-PL" dirty="0" smtClean="0"/>
              <a:t> – </a:t>
            </a:r>
            <a:r>
              <a:rPr lang="pl-PL" dirty="0" err="1" smtClean="0"/>
              <a:t>Cyclomatic</a:t>
            </a:r>
            <a:r>
              <a:rPr lang="pl-PL" dirty="0" smtClean="0"/>
              <a:t> </a:t>
            </a:r>
            <a:r>
              <a:rPr lang="pl-PL" dirty="0" err="1" smtClean="0"/>
              <a:t>complexity</a:t>
            </a: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72" y="1142895"/>
            <a:ext cx="5896798" cy="46393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961" y="1417739"/>
            <a:ext cx="4760156" cy="428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1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368" y="0"/>
            <a:ext cx="10018713" cy="819324"/>
          </a:xfrm>
        </p:spPr>
        <p:txBody>
          <a:bodyPr/>
          <a:lstStyle/>
          <a:p>
            <a:r>
              <a:rPr lang="pl-PL" dirty="0" err="1" smtClean="0"/>
              <a:t>NDepend</a:t>
            </a:r>
            <a:r>
              <a:rPr lang="pl-PL" dirty="0" smtClean="0"/>
              <a:t> – SOLID </a:t>
            </a:r>
            <a:r>
              <a:rPr lang="en-US" dirty="0" smtClean="0"/>
              <a:t>violation</a:t>
            </a:r>
            <a:r>
              <a:rPr lang="pl-PL" dirty="0" smtClean="0"/>
              <a:t> (S) 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034" y="1197359"/>
            <a:ext cx="5227741" cy="5066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573" y="1164794"/>
            <a:ext cx="5315692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5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368" y="0"/>
            <a:ext cx="10018713" cy="819324"/>
          </a:xfrm>
        </p:spPr>
        <p:txBody>
          <a:bodyPr/>
          <a:lstStyle/>
          <a:p>
            <a:r>
              <a:rPr lang="pl-PL" dirty="0" err="1" smtClean="0"/>
              <a:t>NDepend</a:t>
            </a:r>
            <a:r>
              <a:rPr lang="pl-PL" dirty="0" smtClean="0"/>
              <a:t> – SOLID </a:t>
            </a:r>
            <a:r>
              <a:rPr lang="en-US" dirty="0" smtClean="0"/>
              <a:t>violation</a:t>
            </a:r>
            <a:r>
              <a:rPr lang="pl-PL" dirty="0" smtClean="0"/>
              <a:t> (I) </a:t>
            </a:r>
            <a:endParaRPr 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368" y="819324"/>
            <a:ext cx="5258534" cy="33342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404" y="819324"/>
            <a:ext cx="4944165" cy="52109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022" y="4858487"/>
            <a:ext cx="5172797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7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368" y="0"/>
            <a:ext cx="10018713" cy="819324"/>
          </a:xfrm>
        </p:spPr>
        <p:txBody>
          <a:bodyPr/>
          <a:lstStyle/>
          <a:p>
            <a:r>
              <a:rPr lang="pl-PL" dirty="0" err="1" smtClean="0"/>
              <a:t>NDepend</a:t>
            </a:r>
            <a:r>
              <a:rPr lang="pl-PL" dirty="0" smtClean="0"/>
              <a:t> –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coverage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360" y="898553"/>
            <a:ext cx="7440063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368" y="0"/>
            <a:ext cx="10018713" cy="819324"/>
          </a:xfrm>
        </p:spPr>
        <p:txBody>
          <a:bodyPr/>
          <a:lstStyle/>
          <a:p>
            <a:r>
              <a:rPr lang="pl-PL" dirty="0" err="1" smtClean="0"/>
              <a:t>NDepend</a:t>
            </a:r>
            <a:r>
              <a:rPr lang="pl-PL" dirty="0" smtClean="0"/>
              <a:t> – </a:t>
            </a:r>
            <a:r>
              <a:rPr lang="pl-PL" dirty="0" err="1" smtClean="0"/>
              <a:t>Coupling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478" y="674189"/>
            <a:ext cx="4773024" cy="61838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19" y="1475044"/>
            <a:ext cx="5568802" cy="455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1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368" y="0"/>
            <a:ext cx="10018713" cy="819324"/>
          </a:xfrm>
        </p:spPr>
        <p:txBody>
          <a:bodyPr/>
          <a:lstStyle/>
          <a:p>
            <a:r>
              <a:rPr lang="pl-PL" dirty="0" err="1" smtClean="0"/>
              <a:t>NDepend</a:t>
            </a:r>
            <a:r>
              <a:rPr lang="pl-PL" dirty="0" smtClean="0"/>
              <a:t> – </a:t>
            </a:r>
            <a:r>
              <a:rPr lang="pl-PL" dirty="0" err="1" smtClean="0"/>
              <a:t>GC.Collect</a:t>
            </a: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21" y="1873292"/>
            <a:ext cx="5106113" cy="29436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314" y="1873293"/>
            <a:ext cx="5472324" cy="2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368" y="0"/>
            <a:ext cx="10018713" cy="819324"/>
          </a:xfrm>
        </p:spPr>
        <p:txBody>
          <a:bodyPr/>
          <a:lstStyle/>
          <a:p>
            <a:r>
              <a:rPr lang="pl-PL" dirty="0" err="1" smtClean="0"/>
              <a:t>June</a:t>
            </a:r>
            <a:r>
              <a:rPr lang="pl-PL" dirty="0" smtClean="0"/>
              <a:t> – </a:t>
            </a:r>
            <a:r>
              <a:rPr lang="pl-PL" dirty="0" err="1" smtClean="0"/>
              <a:t>October</a:t>
            </a:r>
            <a:r>
              <a:rPr lang="pl-PL" dirty="0" smtClean="0"/>
              <a:t> 2016 </a:t>
            </a:r>
            <a:r>
              <a:rPr lang="pl-PL" dirty="0" err="1" smtClean="0"/>
              <a:t>compare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881" y="1123687"/>
            <a:ext cx="8135485" cy="31341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815" y="4562212"/>
            <a:ext cx="3172268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669" y="0"/>
            <a:ext cx="10018713" cy="830580"/>
          </a:xfrm>
        </p:spPr>
        <p:txBody>
          <a:bodyPr/>
          <a:lstStyle/>
          <a:p>
            <a:r>
              <a:rPr lang="en-US" dirty="0" smtClean="0"/>
              <a:t>Source control systems – measure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668" y="701371"/>
            <a:ext cx="10018713" cy="60274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600" dirty="0"/>
              <a:t>* 1a660f0 | (HEAD -&gt; master, </a:t>
            </a:r>
            <a:r>
              <a:rPr lang="pl-PL" sz="1600" dirty="0" err="1"/>
              <a:t>origin</a:t>
            </a:r>
            <a:r>
              <a:rPr lang="pl-PL" sz="1600" dirty="0"/>
              <a:t>/master, </a:t>
            </a:r>
            <a:r>
              <a:rPr lang="pl-PL" sz="1600" dirty="0" err="1"/>
              <a:t>origin</a:t>
            </a:r>
            <a:r>
              <a:rPr lang="pl-PL" sz="1600" dirty="0"/>
              <a:t>/HEAD) </a:t>
            </a:r>
            <a:r>
              <a:rPr lang="pl-PL" sz="1600" dirty="0" err="1"/>
              <a:t>dd</a:t>
            </a:r>
            <a:r>
              <a:rPr lang="pl-PL" sz="1600" dirty="0"/>
              <a:t> (</a:t>
            </a:r>
            <a:r>
              <a:rPr lang="pl-PL" sz="1600" dirty="0" err="1"/>
              <a:t>Fri</a:t>
            </a:r>
            <a:r>
              <a:rPr lang="pl-PL" sz="1600" dirty="0"/>
              <a:t> May 13 </a:t>
            </a:r>
            <a:r>
              <a:rPr lang="pl-PL" sz="1600" b="1" dirty="0"/>
              <a:t>17:03:40 2016</a:t>
            </a:r>
            <a:r>
              <a:rPr lang="pl-PL" sz="1600" dirty="0"/>
              <a:t>) [User1]</a:t>
            </a:r>
          </a:p>
          <a:p>
            <a:pPr marL="0" indent="0">
              <a:buNone/>
            </a:pPr>
            <a:r>
              <a:rPr lang="pl-PL" sz="1600" dirty="0"/>
              <a:t>* dfcd431 | </a:t>
            </a:r>
            <a:r>
              <a:rPr lang="pl-PL" sz="1600" dirty="0" err="1"/>
              <a:t>screenshots</a:t>
            </a:r>
            <a:r>
              <a:rPr lang="pl-PL" sz="1600" dirty="0"/>
              <a:t> </a:t>
            </a:r>
            <a:r>
              <a:rPr lang="pl-PL" sz="1600" dirty="0" err="1"/>
              <a:t>attepmt</a:t>
            </a:r>
            <a:r>
              <a:rPr lang="pl-PL" sz="1600" dirty="0"/>
              <a:t> 2 (</a:t>
            </a:r>
            <a:r>
              <a:rPr lang="pl-PL" sz="1600" dirty="0" err="1"/>
              <a:t>Fri</a:t>
            </a:r>
            <a:r>
              <a:rPr lang="pl-PL" sz="1600" dirty="0"/>
              <a:t> May 13 16:59:35 2016) [User1]</a:t>
            </a:r>
          </a:p>
          <a:p>
            <a:pPr marL="0" indent="0">
              <a:buNone/>
            </a:pPr>
            <a:r>
              <a:rPr lang="pl-PL" sz="1600" dirty="0"/>
              <a:t>* f29f63e | </a:t>
            </a:r>
            <a:r>
              <a:rPr lang="pl-PL" sz="1600" dirty="0" err="1"/>
              <a:t>Apropriate</a:t>
            </a:r>
            <a:r>
              <a:rPr lang="pl-PL" sz="1600" dirty="0"/>
              <a:t> </a:t>
            </a:r>
            <a:r>
              <a:rPr lang="pl-PL" sz="1600" dirty="0" err="1"/>
              <a:t>screenshotting</a:t>
            </a:r>
            <a:r>
              <a:rPr lang="pl-PL" sz="1600" dirty="0"/>
              <a:t> </a:t>
            </a:r>
            <a:r>
              <a:rPr lang="pl-PL" sz="1600" dirty="0" err="1"/>
              <a:t>added</a:t>
            </a:r>
            <a:r>
              <a:rPr lang="pl-PL" sz="1600" dirty="0"/>
              <a:t> (</a:t>
            </a:r>
            <a:r>
              <a:rPr lang="pl-PL" sz="1600" dirty="0" err="1"/>
              <a:t>Fri</a:t>
            </a:r>
            <a:r>
              <a:rPr lang="pl-PL" sz="1600" dirty="0"/>
              <a:t> May 13 16:54:46 2016) [User1]</a:t>
            </a:r>
          </a:p>
          <a:p>
            <a:pPr marL="0" indent="0">
              <a:buNone/>
            </a:pPr>
            <a:r>
              <a:rPr lang="pl-PL" sz="1600" dirty="0"/>
              <a:t>* 9203bdb | </a:t>
            </a:r>
            <a:r>
              <a:rPr lang="pl-PL" sz="1600" dirty="0" err="1"/>
              <a:t>disabled</a:t>
            </a:r>
            <a:r>
              <a:rPr lang="pl-PL" sz="1600" dirty="0"/>
              <a:t> native </a:t>
            </a:r>
            <a:r>
              <a:rPr lang="pl-PL" sz="1600" dirty="0" err="1"/>
              <a:t>events</a:t>
            </a:r>
            <a:r>
              <a:rPr lang="pl-PL" sz="1600" dirty="0"/>
              <a:t> for IE (</a:t>
            </a:r>
            <a:r>
              <a:rPr lang="pl-PL" sz="1600" dirty="0" err="1"/>
              <a:t>Fri</a:t>
            </a:r>
            <a:r>
              <a:rPr lang="pl-PL" sz="1600" dirty="0"/>
              <a:t> May 13 16:38:44 2016) [User1]</a:t>
            </a:r>
          </a:p>
          <a:p>
            <a:pPr marL="0" indent="0">
              <a:buNone/>
            </a:pPr>
            <a:r>
              <a:rPr lang="pl-PL" sz="1600" dirty="0"/>
              <a:t>* 45a6f12 | </a:t>
            </a:r>
            <a:r>
              <a:rPr lang="pl-PL" sz="1600" dirty="0" err="1"/>
              <a:t>More</a:t>
            </a:r>
            <a:r>
              <a:rPr lang="pl-PL" sz="1600" dirty="0"/>
              <a:t> </a:t>
            </a:r>
            <a:r>
              <a:rPr lang="pl-PL" sz="1600" dirty="0" err="1"/>
              <a:t>setting</a:t>
            </a:r>
            <a:r>
              <a:rPr lang="pl-PL" sz="1600" dirty="0"/>
              <a:t> for </a:t>
            </a:r>
            <a:r>
              <a:rPr lang="pl-PL" sz="1600" dirty="0" err="1"/>
              <a:t>screenshots</a:t>
            </a:r>
            <a:r>
              <a:rPr lang="pl-PL" sz="1600" dirty="0"/>
              <a:t> (</a:t>
            </a:r>
            <a:r>
              <a:rPr lang="pl-PL" sz="1600" dirty="0" err="1"/>
              <a:t>Fri</a:t>
            </a:r>
            <a:r>
              <a:rPr lang="pl-PL" sz="1600" dirty="0"/>
              <a:t> May 13 15:13:36 2016) [User1]</a:t>
            </a:r>
          </a:p>
          <a:p>
            <a:pPr marL="0" indent="0">
              <a:buNone/>
            </a:pPr>
            <a:r>
              <a:rPr lang="pl-PL" sz="1600" dirty="0"/>
              <a:t>* 690180c | IE </a:t>
            </a:r>
            <a:r>
              <a:rPr lang="pl-PL" sz="1600" dirty="0" err="1"/>
              <a:t>only</a:t>
            </a:r>
            <a:r>
              <a:rPr lang="pl-PL" sz="1600" dirty="0"/>
              <a:t> (</a:t>
            </a:r>
            <a:r>
              <a:rPr lang="pl-PL" sz="1600" dirty="0" err="1"/>
              <a:t>Fri</a:t>
            </a:r>
            <a:r>
              <a:rPr lang="pl-PL" sz="1600" dirty="0"/>
              <a:t> May 13 15:01:22 2016) [User1]</a:t>
            </a:r>
          </a:p>
          <a:p>
            <a:pPr marL="0" indent="0">
              <a:buNone/>
            </a:pPr>
            <a:r>
              <a:rPr lang="pl-PL" sz="1600" dirty="0"/>
              <a:t>* b687d21 | </a:t>
            </a:r>
            <a:r>
              <a:rPr lang="pl-PL" sz="1600" dirty="0" err="1"/>
              <a:t>ScreenShots</a:t>
            </a:r>
            <a:r>
              <a:rPr lang="pl-PL" sz="1600" dirty="0"/>
              <a:t> </a:t>
            </a:r>
            <a:r>
              <a:rPr lang="pl-PL" sz="1600" dirty="0" err="1"/>
              <a:t>added</a:t>
            </a:r>
            <a:r>
              <a:rPr lang="pl-PL" sz="1600" dirty="0"/>
              <a:t> (</a:t>
            </a:r>
            <a:r>
              <a:rPr lang="pl-PL" sz="1600" dirty="0" err="1"/>
              <a:t>Fri</a:t>
            </a:r>
            <a:r>
              <a:rPr lang="pl-PL" sz="1600" dirty="0"/>
              <a:t> May 13 15:00:51 2016) [User1]</a:t>
            </a:r>
          </a:p>
          <a:p>
            <a:pPr marL="0" indent="0">
              <a:buNone/>
            </a:pPr>
            <a:r>
              <a:rPr lang="pl-PL" sz="1600" dirty="0"/>
              <a:t>* f98748f | </a:t>
            </a:r>
            <a:r>
              <a:rPr lang="pl-PL" sz="1600" dirty="0" err="1"/>
              <a:t>Added</a:t>
            </a:r>
            <a:r>
              <a:rPr lang="pl-PL" sz="1600" dirty="0"/>
              <a:t> </a:t>
            </a:r>
            <a:r>
              <a:rPr lang="pl-PL" sz="1600" dirty="0" err="1"/>
              <a:t>waiting</a:t>
            </a:r>
            <a:r>
              <a:rPr lang="pl-PL" sz="1600" dirty="0"/>
              <a:t> for </a:t>
            </a:r>
            <a:r>
              <a:rPr lang="pl-PL" sz="1600" dirty="0" err="1"/>
              <a:t>page</a:t>
            </a:r>
            <a:r>
              <a:rPr lang="pl-PL" sz="1600" dirty="0"/>
              <a:t> </a:t>
            </a:r>
            <a:r>
              <a:rPr lang="pl-PL" sz="1600" dirty="0" err="1"/>
              <a:t>fully</a:t>
            </a:r>
            <a:r>
              <a:rPr lang="pl-PL" sz="1600" dirty="0"/>
              <a:t> </a:t>
            </a:r>
            <a:r>
              <a:rPr lang="pl-PL" sz="1600" dirty="0" err="1"/>
              <a:t>loaded</a:t>
            </a:r>
            <a:r>
              <a:rPr lang="pl-PL" sz="1600" dirty="0"/>
              <a:t> (</a:t>
            </a:r>
            <a:r>
              <a:rPr lang="pl-PL" sz="1600" dirty="0" err="1"/>
              <a:t>Fri</a:t>
            </a:r>
            <a:r>
              <a:rPr lang="pl-PL" sz="1600" dirty="0"/>
              <a:t> May 13 14:44:48 2016) [User1]</a:t>
            </a:r>
          </a:p>
          <a:p>
            <a:pPr marL="0" indent="0">
              <a:buNone/>
            </a:pPr>
            <a:r>
              <a:rPr lang="pl-PL" sz="1600" dirty="0"/>
              <a:t>* 2f15015 | </a:t>
            </a:r>
            <a:r>
              <a:rPr lang="pl-PL" sz="1600" dirty="0" err="1"/>
              <a:t>Wait</a:t>
            </a:r>
            <a:r>
              <a:rPr lang="pl-PL" sz="1600" dirty="0"/>
              <a:t> </a:t>
            </a:r>
            <a:r>
              <a:rPr lang="pl-PL" sz="1600" dirty="0" err="1"/>
              <a:t>till</a:t>
            </a:r>
            <a:r>
              <a:rPr lang="pl-PL" sz="1600" dirty="0"/>
              <a:t> </a:t>
            </a:r>
            <a:r>
              <a:rPr lang="pl-PL" sz="1600" dirty="0" err="1"/>
              <a:t>page</a:t>
            </a:r>
            <a:r>
              <a:rPr lang="pl-PL" sz="1600" dirty="0"/>
              <a:t> </a:t>
            </a:r>
            <a:r>
              <a:rPr lang="pl-PL" sz="1600" dirty="0" err="1"/>
              <a:t>fully</a:t>
            </a:r>
            <a:r>
              <a:rPr lang="pl-PL" sz="1600" dirty="0"/>
              <a:t> </a:t>
            </a:r>
            <a:r>
              <a:rPr lang="pl-PL" sz="1600" dirty="0" err="1"/>
              <a:t>loaded</a:t>
            </a:r>
            <a:r>
              <a:rPr lang="pl-PL" sz="1600" dirty="0"/>
              <a:t> for IE (</a:t>
            </a:r>
            <a:r>
              <a:rPr lang="pl-PL" sz="1600" dirty="0" err="1"/>
              <a:t>Fri</a:t>
            </a:r>
            <a:r>
              <a:rPr lang="pl-PL" sz="1600" dirty="0"/>
              <a:t> May 13 11:46:25 2016) [User1]</a:t>
            </a:r>
          </a:p>
          <a:p>
            <a:pPr marL="0" indent="0">
              <a:buNone/>
            </a:pPr>
            <a:r>
              <a:rPr lang="pl-PL" sz="1600" dirty="0"/>
              <a:t>* 46dafc1 | </a:t>
            </a:r>
            <a:r>
              <a:rPr lang="pl-PL" sz="1600" dirty="0" err="1"/>
              <a:t>Enabled</a:t>
            </a:r>
            <a:r>
              <a:rPr lang="pl-PL" sz="1600" dirty="0"/>
              <a:t> IE and Chrome (</a:t>
            </a:r>
            <a:r>
              <a:rPr lang="pl-PL" sz="1600" dirty="0" err="1"/>
              <a:t>Fri</a:t>
            </a:r>
            <a:r>
              <a:rPr lang="pl-PL" sz="1600" dirty="0"/>
              <a:t> May 13 11:23:21 2016) [User1]</a:t>
            </a:r>
          </a:p>
          <a:p>
            <a:pPr marL="0" indent="0">
              <a:buNone/>
            </a:pPr>
            <a:r>
              <a:rPr lang="pl-PL" sz="1600" dirty="0"/>
              <a:t>* 4faa96c | </a:t>
            </a:r>
            <a:r>
              <a:rPr lang="pl-PL" sz="1600" dirty="0" err="1"/>
              <a:t>eliminated</a:t>
            </a:r>
            <a:r>
              <a:rPr lang="pl-PL" sz="1600" dirty="0"/>
              <a:t> </a:t>
            </a:r>
            <a:r>
              <a:rPr lang="pl-PL" sz="1600" dirty="0" err="1"/>
              <a:t>reposting</a:t>
            </a:r>
            <a:r>
              <a:rPr lang="pl-PL" sz="1600" dirty="0"/>
              <a:t> form </a:t>
            </a:r>
            <a:r>
              <a:rPr lang="pl-PL" sz="1600" dirty="0" err="1"/>
              <a:t>twice</a:t>
            </a:r>
            <a:r>
              <a:rPr lang="pl-PL" sz="1600" dirty="0"/>
              <a:t> (</a:t>
            </a:r>
            <a:r>
              <a:rPr lang="pl-PL" sz="1600" dirty="0" err="1"/>
              <a:t>Fri</a:t>
            </a:r>
            <a:r>
              <a:rPr lang="pl-PL" sz="1600" dirty="0"/>
              <a:t> May 13 11:13:15 2016) [User1]</a:t>
            </a:r>
          </a:p>
          <a:p>
            <a:pPr marL="0" indent="0">
              <a:buNone/>
            </a:pPr>
            <a:r>
              <a:rPr lang="pl-PL" sz="1600" dirty="0"/>
              <a:t>* ea6e879 | </a:t>
            </a:r>
            <a:r>
              <a:rPr lang="pl-PL" sz="1600" dirty="0" err="1"/>
              <a:t>Improved</a:t>
            </a:r>
            <a:r>
              <a:rPr lang="pl-PL" sz="1600" dirty="0"/>
              <a:t> </a:t>
            </a:r>
            <a:r>
              <a:rPr lang="pl-PL" sz="1600" dirty="0" err="1"/>
              <a:t>user</a:t>
            </a:r>
            <a:r>
              <a:rPr lang="pl-PL" sz="1600" dirty="0"/>
              <a:t> profile </a:t>
            </a:r>
            <a:r>
              <a:rPr lang="pl-PL" sz="1600" dirty="0" err="1"/>
              <a:t>edit</a:t>
            </a:r>
            <a:r>
              <a:rPr lang="pl-PL" sz="1600" dirty="0"/>
              <a:t> </a:t>
            </a:r>
            <a:r>
              <a:rPr lang="pl-PL" sz="1600" dirty="0" err="1"/>
              <a:t>tests</a:t>
            </a:r>
            <a:r>
              <a:rPr lang="pl-PL" sz="1600" dirty="0"/>
              <a:t> (</a:t>
            </a:r>
            <a:r>
              <a:rPr lang="pl-PL" sz="1600" dirty="0" err="1"/>
              <a:t>Fri</a:t>
            </a:r>
            <a:r>
              <a:rPr lang="pl-PL" sz="1600" dirty="0"/>
              <a:t> May 13 10:53:38 2016) [User1]</a:t>
            </a:r>
          </a:p>
          <a:p>
            <a:pPr marL="0" indent="0">
              <a:buNone/>
            </a:pPr>
            <a:r>
              <a:rPr lang="pl-PL" sz="1600" dirty="0"/>
              <a:t>* 83f2f28 | </a:t>
            </a:r>
            <a:r>
              <a:rPr lang="pl-PL" sz="1600" dirty="0" err="1"/>
              <a:t>removed</a:t>
            </a:r>
            <a:r>
              <a:rPr lang="pl-PL" sz="1600" dirty="0"/>
              <a:t> </a:t>
            </a:r>
            <a:r>
              <a:rPr lang="pl-PL" sz="1600" dirty="0" err="1"/>
              <a:t>retry</a:t>
            </a:r>
            <a:r>
              <a:rPr lang="pl-PL" sz="1600" dirty="0"/>
              <a:t> for </a:t>
            </a:r>
            <a:r>
              <a:rPr lang="pl-PL" sz="1600" dirty="0" err="1"/>
              <a:t>TestLauncher</a:t>
            </a:r>
            <a:r>
              <a:rPr lang="pl-PL" sz="1600" dirty="0"/>
              <a:t> (</a:t>
            </a:r>
            <a:r>
              <a:rPr lang="pl-PL" sz="1600" dirty="0" err="1"/>
              <a:t>Fri</a:t>
            </a:r>
            <a:r>
              <a:rPr lang="pl-PL" sz="1600" dirty="0"/>
              <a:t> May 13 10:32:31 2016) [User1]</a:t>
            </a:r>
          </a:p>
          <a:p>
            <a:pPr marL="0" indent="0">
              <a:buNone/>
            </a:pPr>
            <a:r>
              <a:rPr lang="pl-PL" sz="1600" dirty="0"/>
              <a:t>* ff0e1ff | </a:t>
            </a:r>
            <a:r>
              <a:rPr lang="pl-PL" sz="1600" dirty="0" err="1"/>
              <a:t>Changed</a:t>
            </a:r>
            <a:r>
              <a:rPr lang="pl-PL" sz="1600" dirty="0"/>
              <a:t> </a:t>
            </a:r>
            <a:r>
              <a:rPr lang="pl-PL" sz="1600" dirty="0" err="1"/>
              <a:t>retry</a:t>
            </a:r>
            <a:r>
              <a:rPr lang="pl-PL" sz="1600" dirty="0"/>
              <a:t> </a:t>
            </a:r>
            <a:r>
              <a:rPr lang="pl-PL" sz="1600" dirty="0" err="1"/>
              <a:t>count</a:t>
            </a:r>
            <a:r>
              <a:rPr lang="pl-PL" sz="1600" dirty="0"/>
              <a:t> and </a:t>
            </a:r>
            <a:r>
              <a:rPr lang="pl-PL" sz="1600" dirty="0" err="1"/>
              <a:t>added</a:t>
            </a:r>
            <a:r>
              <a:rPr lang="pl-PL" sz="1600" dirty="0"/>
              <a:t> </a:t>
            </a:r>
            <a:r>
              <a:rPr lang="pl-PL" sz="1600" dirty="0" err="1"/>
              <a:t>message</a:t>
            </a:r>
            <a:r>
              <a:rPr lang="pl-PL" sz="1600" dirty="0"/>
              <a:t> </a:t>
            </a:r>
            <a:r>
              <a:rPr lang="pl-PL" sz="1600" dirty="0" err="1"/>
              <a:t>text</a:t>
            </a:r>
            <a:r>
              <a:rPr lang="pl-PL" sz="1600" dirty="0"/>
              <a:t> for </a:t>
            </a:r>
            <a:r>
              <a:rPr lang="pl-PL" sz="1600" dirty="0" err="1"/>
              <a:t>asserts</a:t>
            </a:r>
            <a:r>
              <a:rPr lang="pl-PL" sz="1600" dirty="0"/>
              <a:t> (</a:t>
            </a:r>
            <a:r>
              <a:rPr lang="pl-PL" sz="1600" dirty="0" err="1"/>
              <a:t>Fri</a:t>
            </a:r>
            <a:r>
              <a:rPr lang="pl-PL" sz="1600" dirty="0"/>
              <a:t> May 13 10:25:13 2016) [User1]</a:t>
            </a:r>
          </a:p>
          <a:p>
            <a:pPr marL="0" indent="0">
              <a:buNone/>
            </a:pPr>
            <a:r>
              <a:rPr lang="pl-PL" sz="1600" dirty="0"/>
              <a:t>* 2f27e2a | </a:t>
            </a:r>
            <a:r>
              <a:rPr lang="pl-PL" sz="1600" dirty="0" err="1"/>
              <a:t>Temporary</a:t>
            </a:r>
            <a:r>
              <a:rPr lang="pl-PL" sz="1600" dirty="0"/>
              <a:t> </a:t>
            </a:r>
            <a:r>
              <a:rPr lang="pl-PL" sz="1600" dirty="0" err="1"/>
              <a:t>disabled</a:t>
            </a:r>
            <a:r>
              <a:rPr lang="pl-PL" sz="1600" dirty="0"/>
              <a:t> most of the </a:t>
            </a:r>
            <a:r>
              <a:rPr lang="pl-PL" sz="1600" dirty="0" err="1"/>
              <a:t>tests</a:t>
            </a:r>
            <a:r>
              <a:rPr lang="pl-PL" sz="1600" dirty="0"/>
              <a:t> to </a:t>
            </a:r>
            <a:r>
              <a:rPr lang="pl-PL" sz="1600" dirty="0" smtClean="0"/>
              <a:t>(</a:t>
            </a:r>
            <a:r>
              <a:rPr lang="pl-PL" sz="1600" dirty="0" err="1"/>
              <a:t>Fri</a:t>
            </a:r>
            <a:r>
              <a:rPr lang="pl-PL" sz="1600" dirty="0"/>
              <a:t> May 13 10:08:46 2016) [User1]</a:t>
            </a:r>
          </a:p>
          <a:p>
            <a:pPr marL="0" indent="0">
              <a:buNone/>
            </a:pPr>
            <a:r>
              <a:rPr lang="pl-PL" sz="1600" dirty="0"/>
              <a:t>* b6dcb02 | FireFox </a:t>
            </a:r>
            <a:r>
              <a:rPr lang="pl-PL" sz="1600" dirty="0" err="1"/>
              <a:t>enabled</a:t>
            </a:r>
            <a:r>
              <a:rPr lang="pl-PL" sz="1600" dirty="0"/>
              <a:t> for </a:t>
            </a:r>
            <a:r>
              <a:rPr lang="pl-PL" sz="1600" dirty="0" err="1"/>
              <a:t>tests</a:t>
            </a:r>
            <a:r>
              <a:rPr lang="pl-PL" sz="1600" dirty="0"/>
              <a:t> (</a:t>
            </a:r>
            <a:r>
              <a:rPr lang="pl-PL" sz="1600" dirty="0" err="1"/>
              <a:t>Thu</a:t>
            </a:r>
            <a:r>
              <a:rPr lang="pl-PL" sz="1600" dirty="0"/>
              <a:t> May 12 14:02:29 2016) [User1]</a:t>
            </a:r>
          </a:p>
          <a:p>
            <a:pPr marL="0" indent="0">
              <a:buNone/>
            </a:pPr>
            <a:r>
              <a:rPr lang="pl-PL" sz="1600" dirty="0"/>
              <a:t>* 04c5596 | </a:t>
            </a:r>
            <a:r>
              <a:rPr lang="pl-PL" sz="1600" dirty="0" err="1"/>
              <a:t>Better</a:t>
            </a:r>
            <a:r>
              <a:rPr lang="pl-PL" sz="1600" dirty="0"/>
              <a:t> Handling of </a:t>
            </a:r>
            <a:r>
              <a:rPr lang="pl-PL" sz="1600" dirty="0" err="1"/>
              <a:t>an</a:t>
            </a:r>
            <a:r>
              <a:rPr lang="pl-PL" sz="1600" dirty="0"/>
              <a:t> </a:t>
            </a:r>
            <a:r>
              <a:rPr lang="pl-PL" sz="1600" dirty="0" err="1"/>
              <a:t>alerts</a:t>
            </a:r>
            <a:r>
              <a:rPr lang="pl-PL" sz="1600" dirty="0"/>
              <a:t> missing </a:t>
            </a:r>
            <a:r>
              <a:rPr lang="pl-PL" sz="1600" dirty="0" err="1"/>
              <a:t>situations</a:t>
            </a:r>
            <a:r>
              <a:rPr lang="pl-PL" sz="1600" dirty="0"/>
              <a:t> (</a:t>
            </a:r>
            <a:r>
              <a:rPr lang="pl-PL" sz="1600" dirty="0" err="1"/>
              <a:t>Thu</a:t>
            </a:r>
            <a:r>
              <a:rPr lang="pl-PL" sz="1600" dirty="0"/>
              <a:t> May 12 </a:t>
            </a:r>
            <a:r>
              <a:rPr lang="pl-PL" sz="1600" b="1" dirty="0"/>
              <a:t>14:00:41 2016</a:t>
            </a:r>
            <a:r>
              <a:rPr lang="pl-PL" sz="1600" dirty="0"/>
              <a:t>) [User1]</a:t>
            </a:r>
          </a:p>
        </p:txBody>
      </p:sp>
    </p:spTree>
    <p:extLst>
      <p:ext uri="{BB962C8B-B14F-4D97-AF65-F5344CB8AC3E}">
        <p14:creationId xmlns:p14="http://schemas.microsoft.com/office/powerpoint/2010/main" val="420617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980" y="0"/>
            <a:ext cx="10018713" cy="782272"/>
          </a:xfrm>
        </p:spPr>
        <p:txBody>
          <a:bodyPr>
            <a:normAutofit/>
          </a:bodyPr>
          <a:lstStyle/>
          <a:p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maat</a:t>
            </a:r>
            <a:r>
              <a:rPr lang="pl-PL" dirty="0" smtClean="0"/>
              <a:t> - </a:t>
            </a:r>
            <a:r>
              <a:rPr lang="pl-PL" dirty="0" err="1" smtClean="0"/>
              <a:t>introduction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3667" y="2001100"/>
            <a:ext cx="3831575" cy="3117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u="sng" dirty="0" err="1" smtClean="0"/>
              <a:t>Features</a:t>
            </a:r>
            <a:r>
              <a:rPr lang="pl-PL" u="sng" dirty="0" smtClean="0"/>
              <a:t>:</a:t>
            </a:r>
          </a:p>
          <a:p>
            <a:r>
              <a:rPr lang="pl-PL" dirty="0" err="1" smtClean="0"/>
              <a:t>Analize</a:t>
            </a:r>
            <a:r>
              <a:rPr lang="pl-PL" dirty="0" smtClean="0"/>
              <a:t> GIT/SVN </a:t>
            </a:r>
            <a:r>
              <a:rPr lang="pl-PL" dirty="0" err="1" smtClean="0"/>
              <a:t>history</a:t>
            </a:r>
            <a:endParaRPr lang="pl-PL" dirty="0" smtClean="0"/>
          </a:p>
          <a:p>
            <a:r>
              <a:rPr lang="pl-PL" dirty="0" err="1" smtClean="0"/>
              <a:t>Command</a:t>
            </a:r>
            <a:r>
              <a:rPr lang="pl-PL" dirty="0" smtClean="0"/>
              <a:t> </a:t>
            </a:r>
            <a:r>
              <a:rPr lang="pl-PL" dirty="0" err="1" smtClean="0"/>
              <a:t>line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endParaRPr lang="pl-PL" dirty="0" smtClean="0"/>
          </a:p>
          <a:p>
            <a:r>
              <a:rPr lang="pl-PL" dirty="0" err="1" smtClean="0"/>
              <a:t>Various</a:t>
            </a:r>
            <a:r>
              <a:rPr lang="pl-PL" dirty="0" smtClean="0"/>
              <a:t> </a:t>
            </a:r>
            <a:r>
              <a:rPr lang="pl-PL" dirty="0" err="1" smtClean="0"/>
              <a:t>analizers</a:t>
            </a:r>
            <a:endParaRPr lang="pl-PL" dirty="0" smtClean="0"/>
          </a:p>
          <a:p>
            <a:r>
              <a:rPr lang="pl-PL" dirty="0" smtClean="0"/>
              <a:t>CSV </a:t>
            </a:r>
            <a:r>
              <a:rPr lang="pl-PL" dirty="0" err="1" smtClean="0"/>
              <a:t>output</a:t>
            </a:r>
            <a:endParaRPr lang="pl-PL" dirty="0" smtClean="0"/>
          </a:p>
          <a:p>
            <a:r>
              <a:rPr lang="pl-PL" dirty="0" smtClean="0"/>
              <a:t>Open </a:t>
            </a:r>
            <a:r>
              <a:rPr lang="pl-PL" dirty="0" err="1" smtClean="0"/>
              <a:t>source</a:t>
            </a:r>
            <a:endParaRPr lang="pl-PL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71649" y="2001100"/>
            <a:ext cx="4060177" cy="2047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u="sng" dirty="0" err="1"/>
              <a:t>Work</a:t>
            </a:r>
            <a:r>
              <a:rPr lang="pl-PL" u="sng" dirty="0"/>
              <a:t> </a:t>
            </a:r>
            <a:r>
              <a:rPr lang="pl-PL" u="sng" dirty="0" err="1"/>
              <a:t>flow</a:t>
            </a:r>
            <a:r>
              <a:rPr lang="pl-PL" u="sng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Git </a:t>
            </a:r>
            <a:r>
              <a:rPr lang="pl-PL" dirty="0"/>
              <a:t>log….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err="1"/>
              <a:t>Parse</a:t>
            </a:r>
            <a:r>
              <a:rPr lang="pl-PL" dirty="0"/>
              <a:t> </a:t>
            </a:r>
            <a:r>
              <a:rPr lang="pl-PL" dirty="0" smtClean="0"/>
              <a:t>log with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maat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err="1"/>
              <a:t>Generate</a:t>
            </a:r>
            <a:r>
              <a:rPr lang="pl-PL" dirty="0"/>
              <a:t> </a:t>
            </a:r>
            <a:r>
              <a:rPr lang="pl-PL" dirty="0" err="1"/>
              <a:t>graph</a:t>
            </a:r>
            <a:r>
              <a:rPr lang="pl-PL" dirty="0"/>
              <a:t> from </a:t>
            </a:r>
            <a:r>
              <a:rPr lang="pl-PL" dirty="0" err="1"/>
              <a:t>csv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3048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700" y="224407"/>
            <a:ext cx="10018713" cy="740328"/>
          </a:xfrm>
        </p:spPr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crime</a:t>
            </a:r>
            <a:r>
              <a:rPr lang="pl-PL" dirty="0"/>
              <a:t> </a:t>
            </a:r>
            <a:r>
              <a:rPr lang="pl-PL" dirty="0" err="1"/>
              <a:t>scene</a:t>
            </a:r>
            <a:r>
              <a:rPr lang="pl-PL" dirty="0" smtClean="0"/>
              <a:t>? (1)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338" y="1773876"/>
            <a:ext cx="10018713" cy="3824377"/>
          </a:xfrm>
        </p:spPr>
        <p:txBody>
          <a:bodyPr numCol="2">
            <a:normAutofit/>
          </a:bodyPr>
          <a:lstStyle/>
          <a:p>
            <a:r>
              <a:rPr lang="en-US" dirty="0"/>
              <a:t>Duplicate </a:t>
            </a:r>
            <a:r>
              <a:rPr lang="pl-PL" dirty="0" smtClean="0"/>
              <a:t>C</a:t>
            </a:r>
            <a:r>
              <a:rPr lang="en-US" dirty="0" smtClean="0"/>
              <a:t>ode</a:t>
            </a:r>
            <a:endParaRPr lang="en-US" dirty="0"/>
          </a:p>
          <a:p>
            <a:r>
              <a:rPr lang="en-US" dirty="0"/>
              <a:t>Long </a:t>
            </a:r>
            <a:r>
              <a:rPr lang="pl-PL" dirty="0" smtClean="0"/>
              <a:t>M</a:t>
            </a:r>
            <a:r>
              <a:rPr lang="en-US" dirty="0" err="1" smtClean="0"/>
              <a:t>ethod</a:t>
            </a:r>
            <a:endParaRPr lang="pl-PL" dirty="0" smtClean="0"/>
          </a:p>
          <a:p>
            <a:r>
              <a:rPr lang="pl-PL" dirty="0" err="1" smtClean="0"/>
              <a:t>Comments</a:t>
            </a:r>
            <a:endParaRPr lang="pl-PL" dirty="0" smtClean="0"/>
          </a:p>
          <a:p>
            <a:r>
              <a:rPr lang="pl-PL" dirty="0" err="1" smtClean="0"/>
              <a:t>Long</a:t>
            </a:r>
            <a:r>
              <a:rPr lang="pl-PL" dirty="0" smtClean="0"/>
              <a:t> </a:t>
            </a:r>
            <a:r>
              <a:rPr lang="pl-PL" dirty="0" err="1" smtClean="0"/>
              <a:t>Parameter</a:t>
            </a:r>
            <a:r>
              <a:rPr lang="pl-PL" dirty="0" smtClean="0"/>
              <a:t> List</a:t>
            </a:r>
            <a:endParaRPr lang="en-US" dirty="0"/>
          </a:p>
          <a:p>
            <a:r>
              <a:rPr lang="en-US" dirty="0"/>
              <a:t>Large </a:t>
            </a:r>
            <a:r>
              <a:rPr lang="pl-PL" dirty="0" smtClean="0"/>
              <a:t>C</a:t>
            </a:r>
            <a:r>
              <a:rPr lang="en-US" dirty="0" smtClean="0"/>
              <a:t>lass</a:t>
            </a:r>
            <a:endParaRPr lang="en-US" dirty="0"/>
          </a:p>
          <a:p>
            <a:r>
              <a:rPr lang="en-US" dirty="0" smtClean="0"/>
              <a:t>Switch </a:t>
            </a:r>
            <a:r>
              <a:rPr lang="pl-PL" dirty="0" smtClean="0"/>
              <a:t>S</a:t>
            </a:r>
            <a:r>
              <a:rPr lang="en-US" dirty="0" err="1" smtClean="0"/>
              <a:t>tatements</a:t>
            </a:r>
            <a:endParaRPr lang="en-US" dirty="0"/>
          </a:p>
          <a:p>
            <a:r>
              <a:rPr lang="en-US" dirty="0"/>
              <a:t>Parallel </a:t>
            </a:r>
            <a:r>
              <a:rPr lang="pl-PL" dirty="0" smtClean="0"/>
              <a:t>I</a:t>
            </a:r>
            <a:r>
              <a:rPr lang="en-US" dirty="0" err="1" smtClean="0"/>
              <a:t>nheritance</a:t>
            </a:r>
            <a:r>
              <a:rPr lang="en-US" dirty="0" smtClean="0"/>
              <a:t> </a:t>
            </a:r>
            <a:r>
              <a:rPr lang="pl-PL" dirty="0" smtClean="0"/>
              <a:t>H</a:t>
            </a:r>
            <a:r>
              <a:rPr lang="en-US" dirty="0" err="1" smtClean="0"/>
              <a:t>ierarchies</a:t>
            </a:r>
            <a:endParaRPr lang="pl-PL" dirty="0" smtClean="0"/>
          </a:p>
          <a:p>
            <a:r>
              <a:rPr lang="pl-PL" dirty="0" err="1"/>
              <a:t>Conditional</a:t>
            </a:r>
            <a:r>
              <a:rPr lang="pl-PL" dirty="0"/>
              <a:t> </a:t>
            </a:r>
            <a:r>
              <a:rPr lang="pl-PL" dirty="0" err="1" smtClean="0"/>
              <a:t>Complexity</a:t>
            </a:r>
            <a:endParaRPr lang="pl-PL" dirty="0" smtClean="0"/>
          </a:p>
          <a:p>
            <a:r>
              <a:rPr lang="pl-PL" dirty="0" err="1"/>
              <a:t>Combinitorial</a:t>
            </a:r>
            <a:r>
              <a:rPr lang="pl-PL" dirty="0"/>
              <a:t> </a:t>
            </a:r>
            <a:r>
              <a:rPr lang="pl-PL" dirty="0" err="1" smtClean="0"/>
              <a:t>Explosion</a:t>
            </a:r>
            <a:endParaRPr lang="pl-PL" dirty="0" smtClean="0"/>
          </a:p>
          <a:p>
            <a:r>
              <a:rPr lang="pl-PL" dirty="0" err="1"/>
              <a:t>Uncommunicative</a:t>
            </a:r>
            <a:r>
              <a:rPr lang="pl-PL" dirty="0"/>
              <a:t> </a:t>
            </a:r>
            <a:r>
              <a:rPr lang="pl-PL" dirty="0" err="1" smtClean="0"/>
              <a:t>Name</a:t>
            </a:r>
            <a:endParaRPr lang="pl-PL" dirty="0" smtClean="0"/>
          </a:p>
          <a:p>
            <a:r>
              <a:rPr lang="pl-PL" dirty="0" err="1" smtClean="0"/>
              <a:t>Dead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endParaRPr lang="pl-PL" dirty="0" smtClean="0"/>
          </a:p>
          <a:p>
            <a:r>
              <a:rPr lang="pl-PL" dirty="0" err="1"/>
              <a:t>Inconsistent</a:t>
            </a:r>
            <a:r>
              <a:rPr lang="pl-PL" dirty="0"/>
              <a:t> </a:t>
            </a:r>
            <a:r>
              <a:rPr lang="pl-PL" dirty="0" err="1" smtClean="0"/>
              <a:t>Names</a:t>
            </a:r>
            <a:endParaRPr lang="pl-PL" dirty="0" smtClean="0"/>
          </a:p>
          <a:p>
            <a:r>
              <a:rPr lang="pl-PL" dirty="0" err="1"/>
              <a:t>Temporary</a:t>
            </a:r>
            <a:r>
              <a:rPr lang="pl-PL" dirty="0"/>
              <a:t> </a:t>
            </a:r>
            <a:r>
              <a:rPr lang="pl-PL" dirty="0" smtClean="0"/>
              <a:t>Field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03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980" y="0"/>
            <a:ext cx="10018713" cy="782272"/>
          </a:xfrm>
        </p:spPr>
        <p:txBody>
          <a:bodyPr>
            <a:normAutofit/>
          </a:bodyPr>
          <a:lstStyle/>
          <a:p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maat</a:t>
            </a:r>
            <a:r>
              <a:rPr lang="pl-PL" dirty="0" smtClean="0"/>
              <a:t> – </a:t>
            </a:r>
            <a:r>
              <a:rPr lang="pl-PL" dirty="0" err="1" smtClean="0"/>
              <a:t>sample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1268" y="2216425"/>
            <a:ext cx="8888916" cy="38409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 err="1"/>
              <a:t>entity,n-authors,n-revs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src</a:t>
            </a:r>
            <a:r>
              <a:rPr lang="pl-PL" dirty="0"/>
              <a:t>/Presentation/</a:t>
            </a:r>
            <a:r>
              <a:rPr lang="pl-PL" dirty="0" err="1"/>
              <a:t>SmartStore.Web</a:t>
            </a:r>
            <a:r>
              <a:rPr lang="pl-PL" dirty="0"/>
              <a:t>/</a:t>
            </a:r>
            <a:r>
              <a:rPr lang="pl-PL" dirty="0" err="1"/>
              <a:t>Controllers</a:t>
            </a:r>
            <a:r>
              <a:rPr lang="pl-PL" dirty="0"/>
              <a:t>/ShoppingCartController.cs,4,14</a:t>
            </a:r>
          </a:p>
          <a:p>
            <a:pPr marL="0" indent="0">
              <a:buNone/>
            </a:pPr>
            <a:r>
              <a:rPr lang="pl-PL" dirty="0" err="1"/>
              <a:t>src</a:t>
            </a:r>
            <a:r>
              <a:rPr lang="pl-PL" dirty="0"/>
              <a:t>/</a:t>
            </a:r>
            <a:r>
              <a:rPr lang="pl-PL" dirty="0" err="1"/>
              <a:t>Plugins</a:t>
            </a:r>
            <a:r>
              <a:rPr lang="pl-PL" dirty="0"/>
              <a:t>/</a:t>
            </a:r>
            <a:r>
              <a:rPr lang="pl-PL" dirty="0" err="1"/>
              <a:t>SmartStore.PayPal</a:t>
            </a:r>
            <a:r>
              <a:rPr lang="pl-PL" dirty="0"/>
              <a:t>/Providers/PayPalExpressProvider.cs,4,6</a:t>
            </a:r>
          </a:p>
          <a:p>
            <a:pPr marL="0" indent="0">
              <a:buNone/>
            </a:pPr>
            <a:r>
              <a:rPr lang="pl-PL" dirty="0" err="1"/>
              <a:t>src</a:t>
            </a:r>
            <a:r>
              <a:rPr lang="pl-PL" dirty="0"/>
              <a:t>/Libraries/</a:t>
            </a:r>
            <a:r>
              <a:rPr lang="pl-PL" dirty="0" err="1"/>
              <a:t>SmartStore.Services</a:t>
            </a:r>
            <a:r>
              <a:rPr lang="pl-PL" dirty="0"/>
              <a:t>/</a:t>
            </a:r>
            <a:r>
              <a:rPr lang="pl-PL" dirty="0" err="1"/>
              <a:t>Catalog</a:t>
            </a:r>
            <a:r>
              <a:rPr lang="pl-PL" dirty="0"/>
              <a:t>/Importer/ProductImporter.cs,3,48</a:t>
            </a:r>
          </a:p>
          <a:p>
            <a:pPr marL="0" indent="0">
              <a:buNone/>
            </a:pPr>
            <a:r>
              <a:rPr lang="pl-PL" dirty="0" err="1"/>
              <a:t>src</a:t>
            </a:r>
            <a:r>
              <a:rPr lang="pl-PL" dirty="0"/>
              <a:t>/Presentation/</a:t>
            </a:r>
            <a:r>
              <a:rPr lang="pl-PL" dirty="0" err="1"/>
              <a:t>SmartStore.Web</a:t>
            </a:r>
            <a:r>
              <a:rPr lang="pl-PL" dirty="0"/>
              <a:t>/Administration/</a:t>
            </a:r>
            <a:r>
              <a:rPr lang="pl-PL" dirty="0" err="1"/>
              <a:t>Controllers</a:t>
            </a:r>
            <a:r>
              <a:rPr lang="pl-PL" dirty="0"/>
              <a:t>/ImportController.cs,3,38</a:t>
            </a:r>
          </a:p>
          <a:p>
            <a:pPr marL="0" indent="0">
              <a:buNone/>
            </a:pPr>
            <a:r>
              <a:rPr lang="pl-PL" dirty="0" err="1"/>
              <a:t>src</a:t>
            </a:r>
            <a:r>
              <a:rPr lang="pl-PL" dirty="0"/>
              <a:t>/Libraries/</a:t>
            </a:r>
            <a:r>
              <a:rPr lang="pl-PL" dirty="0" err="1"/>
              <a:t>SmartStore.Services</a:t>
            </a:r>
            <a:r>
              <a:rPr lang="pl-PL" dirty="0"/>
              <a:t>/</a:t>
            </a:r>
            <a:r>
              <a:rPr lang="pl-PL" dirty="0" err="1"/>
              <a:t>Catalog</a:t>
            </a:r>
            <a:r>
              <a:rPr lang="pl-PL" dirty="0"/>
              <a:t>/Importer/CategoryImporter.cs,3,35</a:t>
            </a:r>
          </a:p>
          <a:p>
            <a:pPr marL="0" indent="0">
              <a:buNone/>
            </a:pPr>
            <a:r>
              <a:rPr lang="pl-PL" dirty="0" err="1"/>
              <a:t>src</a:t>
            </a:r>
            <a:r>
              <a:rPr lang="pl-PL" dirty="0"/>
              <a:t>/Presentation/</a:t>
            </a:r>
            <a:r>
              <a:rPr lang="pl-PL" dirty="0" err="1"/>
              <a:t>SmartStore.Web</a:t>
            </a:r>
            <a:r>
              <a:rPr lang="pl-PL" dirty="0"/>
              <a:t>/Administration/</a:t>
            </a:r>
            <a:r>
              <a:rPr lang="pl-PL" dirty="0" err="1"/>
              <a:t>Controllers</a:t>
            </a:r>
            <a:r>
              <a:rPr lang="pl-PL" dirty="0"/>
              <a:t>/ExportController.cs,3,31</a:t>
            </a:r>
          </a:p>
          <a:p>
            <a:pPr marL="0" indent="0">
              <a:buNone/>
            </a:pPr>
            <a:r>
              <a:rPr lang="pl-PL" dirty="0" err="1"/>
              <a:t>src</a:t>
            </a:r>
            <a:r>
              <a:rPr lang="pl-PL" dirty="0"/>
              <a:t>/Libraries/</a:t>
            </a:r>
            <a:r>
              <a:rPr lang="pl-PL" dirty="0" err="1"/>
              <a:t>SmartStore.Data</a:t>
            </a:r>
            <a:r>
              <a:rPr lang="pl-PL" dirty="0"/>
              <a:t>/</a:t>
            </a:r>
            <a:r>
              <a:rPr lang="pl-PL" dirty="0" err="1"/>
              <a:t>Migrations</a:t>
            </a:r>
            <a:r>
              <a:rPr lang="pl-PL" dirty="0"/>
              <a:t>/201601262000441_ImportFramework1.cs,3,30</a:t>
            </a:r>
          </a:p>
          <a:p>
            <a:pPr marL="0" indent="0">
              <a:buNone/>
            </a:pPr>
            <a:r>
              <a:rPr lang="pl-PL" dirty="0" err="1"/>
              <a:t>src</a:t>
            </a:r>
            <a:r>
              <a:rPr lang="pl-PL" dirty="0"/>
              <a:t>/Libraries/</a:t>
            </a:r>
            <a:r>
              <a:rPr lang="pl-PL" dirty="0" err="1"/>
              <a:t>SmartStore.Services</a:t>
            </a:r>
            <a:r>
              <a:rPr lang="pl-PL" dirty="0"/>
              <a:t>/</a:t>
            </a:r>
            <a:r>
              <a:rPr lang="pl-PL" dirty="0" err="1"/>
              <a:t>Customers</a:t>
            </a:r>
            <a:r>
              <a:rPr lang="pl-PL" dirty="0"/>
              <a:t>/Importer/CustomerImporter.cs,3,29</a:t>
            </a: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36556" y="1226981"/>
            <a:ext cx="861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dirty="0" err="1"/>
              <a:t>java</a:t>
            </a:r>
            <a:r>
              <a:rPr lang="pl-PL" dirty="0"/>
              <a:t> -jar code-maat-0.8.5-standalone.jar -l </a:t>
            </a:r>
            <a:r>
              <a:rPr lang="pl-PL" dirty="0" smtClean="0"/>
              <a:t>log_file.log -c </a:t>
            </a:r>
            <a:r>
              <a:rPr lang="pl-PL" dirty="0"/>
              <a:t>git -a </a:t>
            </a:r>
            <a:r>
              <a:rPr lang="pl-PL" dirty="0" err="1"/>
              <a:t>authors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653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980" y="0"/>
            <a:ext cx="10018713" cy="782272"/>
          </a:xfrm>
        </p:spPr>
        <p:txBody>
          <a:bodyPr>
            <a:normAutofit/>
          </a:bodyPr>
          <a:lstStyle/>
          <a:p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maat</a:t>
            </a:r>
            <a:r>
              <a:rPr lang="pl-PL" dirty="0" smtClean="0"/>
              <a:t> – hot </a:t>
            </a:r>
            <a:r>
              <a:rPr lang="pl-PL" dirty="0" err="1" smtClean="0"/>
              <a:t>files</a:t>
            </a:r>
            <a:endParaRPr lang="pl-P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797844"/>
              </p:ext>
            </p:extLst>
          </p:nvPr>
        </p:nvGraphicFramePr>
        <p:xfrm>
          <a:off x="1864072" y="877189"/>
          <a:ext cx="9890621" cy="5258302"/>
        </p:xfrm>
        <a:graphic>
          <a:graphicData uri="http://schemas.openxmlformats.org/drawingml/2006/table">
            <a:tbl>
              <a:tblPr/>
              <a:tblGrid>
                <a:gridCol w="8319326"/>
                <a:gridCol w="695739"/>
                <a:gridCol w="875556"/>
              </a:tblGrid>
              <a:tr h="22962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entity</a:t>
                      </a:r>
                      <a:endParaRPr lang="pl-PL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n.authors</a:t>
                      </a:r>
                      <a:endParaRPr lang="pl-PL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n.revs</a:t>
                      </a:r>
                      <a:endParaRPr lang="pl-PL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6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src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/Libraries/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SmartStore.Services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Catalog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/Importer/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ProductImporter.cs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6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src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/Presentation/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SmartStore.Web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/Administration/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Controllers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ImportController.cs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6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src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/Libraries/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SmartStore.Services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Catalog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/Importer/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CategoryImporter.cs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6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src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/Presentation/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SmartStore.Web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/Administration/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Controllers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ExportController.cs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6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src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/Libraries/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SmartStore.Data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Migrations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/201601262000441_ImportFramework1.cs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6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src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/Libraries/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SmartStore.Services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/Importer/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CustomerImporter.cs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6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src/Libraries/SmartStore.Data/Migrations/201512151526290_ImportFramework.cs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6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src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/Libraries/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SmartStore.Data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Migrations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/201603121451066_ThirdPartyEmailHandOver.cs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6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src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Plugins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SmartStore.PayPal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Localization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/resources.en-us.xml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6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src/Plugins/SmartStore.PayPal/Localization/resources.de-de.xml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6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src/Plugins/SmartStore.PayPal/Services/PayPalService.cs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6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src/Libraries/SmartStore.Services/DataExchange/Export/DataExporter.cs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6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src/Libraries/SmartStore.Services/DataExchange/Import/DataImporter.cs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6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src/Libraries/SmartStore.Services/DataExchange/Import/ImportRow.cs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6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src/Presentation/SmartStore.Web/Administration/Views/Import/_ColumnMappings.cshtml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6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src/Presentation/SmartStore.Web/Administration/Views/Import/_CreateOrUpdate.cshtml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64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src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/Presentation/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SmartStore.Web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/Administration/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Controllers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ProductController.cs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59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src</a:t>
                      </a:r>
                      <a:r>
                        <a:rPr lang="pl-P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/Presentation/</a:t>
                      </a:r>
                      <a:r>
                        <a:rPr lang="pl-P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SmartStore.Web</a:t>
                      </a:r>
                      <a:r>
                        <a:rPr lang="pl-P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/Administration/</a:t>
                      </a:r>
                      <a:r>
                        <a:rPr lang="pl-P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Models</a:t>
                      </a:r>
                      <a:r>
                        <a:rPr lang="pl-P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pl-P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DataExchange</a:t>
                      </a:r>
                      <a:r>
                        <a:rPr lang="pl-P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pl-P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ImportProfileModel.cs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6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src/Presentation/SmartStore.Web/Controllers/CommonController.cs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6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src/Presentation/SmartStore.Web/Scripts/smartstore.entityPicker.js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162" marR="7162" marT="7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5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977" y="142613"/>
            <a:ext cx="10018713" cy="466986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maat</a:t>
            </a:r>
            <a:r>
              <a:rPr lang="pl-PL" dirty="0"/>
              <a:t> – Author </a:t>
            </a:r>
            <a:r>
              <a:rPr lang="pl-PL" dirty="0" err="1"/>
              <a:t>importance</a:t>
            </a:r>
            <a:endParaRPr lang="pl-PL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6332620"/>
              </p:ext>
            </p:extLst>
          </p:nvPr>
        </p:nvGraphicFramePr>
        <p:xfrm>
          <a:off x="2803870" y="1324596"/>
          <a:ext cx="7896225" cy="4467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94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980" y="0"/>
            <a:ext cx="10018713" cy="782272"/>
          </a:xfrm>
        </p:spPr>
        <p:txBody>
          <a:bodyPr>
            <a:normAutofit/>
          </a:bodyPr>
          <a:lstStyle/>
          <a:p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maat</a:t>
            </a:r>
            <a:r>
              <a:rPr lang="pl-PL" dirty="0" smtClean="0"/>
              <a:t> – module </a:t>
            </a:r>
            <a:r>
              <a:rPr lang="pl-PL" dirty="0" err="1" smtClean="0"/>
              <a:t>ownership</a:t>
            </a:r>
            <a:endParaRPr lang="pl-PL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067223"/>
              </p:ext>
            </p:extLst>
          </p:nvPr>
        </p:nvGraphicFramePr>
        <p:xfrm>
          <a:off x="1641214" y="725123"/>
          <a:ext cx="10113479" cy="6132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761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980" y="0"/>
            <a:ext cx="10018713" cy="782272"/>
          </a:xfrm>
        </p:spPr>
        <p:txBody>
          <a:bodyPr>
            <a:normAutofit/>
          </a:bodyPr>
          <a:lstStyle/>
          <a:p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maat</a:t>
            </a:r>
            <a:r>
              <a:rPr lang="pl-PL" dirty="0" smtClean="0"/>
              <a:t> – module </a:t>
            </a:r>
            <a:r>
              <a:rPr lang="pl-PL" dirty="0" err="1" smtClean="0"/>
              <a:t>ownership</a:t>
            </a:r>
            <a:r>
              <a:rPr lang="pl-PL" dirty="0" smtClean="0"/>
              <a:t> </a:t>
            </a:r>
            <a:r>
              <a:rPr lang="pl-PL" dirty="0" err="1" smtClean="0"/>
              <a:t>core</a:t>
            </a:r>
            <a:endParaRPr lang="pl-PL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600624"/>
              </p:ext>
            </p:extLst>
          </p:nvPr>
        </p:nvGraphicFramePr>
        <p:xfrm>
          <a:off x="1308253" y="782272"/>
          <a:ext cx="10549129" cy="5734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921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605" y="4865"/>
            <a:ext cx="10018713" cy="959231"/>
          </a:xfrm>
        </p:spPr>
        <p:txBody>
          <a:bodyPr/>
          <a:lstStyle/>
          <a:p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maat</a:t>
            </a:r>
            <a:r>
              <a:rPr lang="pl-PL" dirty="0" smtClean="0"/>
              <a:t> – </a:t>
            </a:r>
            <a:r>
              <a:rPr lang="pl-PL" dirty="0" err="1" smtClean="0"/>
              <a:t>code</a:t>
            </a:r>
            <a:r>
              <a:rPr lang="pl-PL" dirty="0" smtClean="0"/>
              <a:t> relations</a:t>
            </a:r>
            <a:endParaRPr lang="pl-PL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34" y="2786547"/>
            <a:ext cx="3636000" cy="29216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124" y="2786547"/>
            <a:ext cx="3636000" cy="292162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203" y="2786547"/>
            <a:ext cx="3636000" cy="292162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804120" y="1955549"/>
            <a:ext cx="531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/>
              <a:t>A</a:t>
            </a:r>
            <a:endParaRPr lang="en-US" sz="4800" dirty="0"/>
          </a:p>
        </p:txBody>
      </p:sp>
      <p:sp>
        <p:nvSpPr>
          <p:cNvPr id="22" name="TextBox 21"/>
          <p:cNvSpPr txBox="1"/>
          <p:nvPr/>
        </p:nvSpPr>
        <p:spPr>
          <a:xfrm>
            <a:off x="6453633" y="1955550"/>
            <a:ext cx="531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/>
              <a:t>B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10216840" y="1955550"/>
            <a:ext cx="531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/>
              <a:t>C</a:t>
            </a:r>
            <a:endParaRPr lang="en-US" sz="4800" dirty="0"/>
          </a:p>
        </p:txBody>
      </p:sp>
      <p:sp>
        <p:nvSpPr>
          <p:cNvPr id="24" name="TextBox 23"/>
          <p:cNvSpPr txBox="1"/>
          <p:nvPr/>
        </p:nvSpPr>
        <p:spPr>
          <a:xfrm>
            <a:off x="4074029" y="6212003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 smtClean="0">
                <a:solidFill>
                  <a:srgbClr val="0000FF"/>
                </a:solidFill>
              </a:rPr>
              <a:t>Functional</a:t>
            </a:r>
            <a:r>
              <a:rPr lang="pl-PL" sz="2800" dirty="0" smtClean="0">
                <a:solidFill>
                  <a:srgbClr val="0000FF"/>
                </a:solidFill>
              </a:rPr>
              <a:t> </a:t>
            </a:r>
            <a:r>
              <a:rPr lang="pl-PL" sz="2800" dirty="0" err="1" smtClean="0">
                <a:solidFill>
                  <a:srgbClr val="0000FF"/>
                </a:solidFill>
              </a:rPr>
              <a:t>code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19447" y="6212003"/>
            <a:ext cx="1745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 smtClean="0">
                <a:solidFill>
                  <a:srgbClr val="33CC33"/>
                </a:solidFill>
              </a:rPr>
              <a:t>Tests</a:t>
            </a:r>
            <a:r>
              <a:rPr lang="pl-PL" sz="2800" dirty="0" smtClean="0">
                <a:solidFill>
                  <a:srgbClr val="33CC33"/>
                </a:solidFill>
              </a:rPr>
              <a:t> </a:t>
            </a:r>
            <a:r>
              <a:rPr lang="pl-PL" sz="2800" dirty="0" err="1" smtClean="0">
                <a:solidFill>
                  <a:srgbClr val="33CC33"/>
                </a:solidFill>
              </a:rPr>
              <a:t>code</a:t>
            </a:r>
            <a:endParaRPr lang="en-US" sz="2800" dirty="0">
              <a:solidFill>
                <a:srgbClr val="33CC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9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145" y="0"/>
            <a:ext cx="10018713" cy="836102"/>
          </a:xfrm>
        </p:spPr>
        <p:txBody>
          <a:bodyPr/>
          <a:lstStyle/>
          <a:p>
            <a:r>
              <a:rPr lang="en-US" dirty="0" smtClean="0"/>
              <a:t>Other tools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518" y="2209799"/>
            <a:ext cx="3962333" cy="3124201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FxCop</a:t>
            </a:r>
            <a:endParaRPr lang="pl-PL" sz="5400" dirty="0" smtClean="0"/>
          </a:p>
          <a:p>
            <a:r>
              <a:rPr lang="pl-PL" sz="5400" dirty="0" err="1" smtClean="0"/>
              <a:t>StyleCop</a:t>
            </a:r>
            <a:endParaRPr lang="pl-PL" sz="5400" dirty="0" smtClean="0"/>
          </a:p>
          <a:p>
            <a:r>
              <a:rPr lang="pl-PL" sz="5400" dirty="0" smtClean="0"/>
              <a:t>R#</a:t>
            </a:r>
            <a:endParaRPr lang="pl-PL" sz="5400" dirty="0"/>
          </a:p>
        </p:txBody>
      </p:sp>
    </p:spTree>
    <p:extLst>
      <p:ext uri="{BB962C8B-B14F-4D97-AF65-F5344CB8AC3E}">
        <p14:creationId xmlns:p14="http://schemas.microsoft.com/office/powerpoint/2010/main" val="403730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68" y="0"/>
            <a:ext cx="10018713" cy="914400"/>
          </a:xfrm>
        </p:spPr>
        <p:txBody>
          <a:bodyPr/>
          <a:lstStyle/>
          <a:p>
            <a:r>
              <a:rPr lang="en-US" dirty="0" smtClean="0"/>
              <a:t>Arguments for boss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3227" y="4542182"/>
            <a:ext cx="8557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Hard data provided </a:t>
            </a:r>
            <a:r>
              <a:rPr lang="pl-PL" sz="4000" dirty="0" smtClean="0"/>
              <a:t>by engineering </a:t>
            </a:r>
            <a:r>
              <a:rPr lang="en-US" sz="4000" dirty="0" smtClean="0"/>
              <a:t>tools speaks for itself</a:t>
            </a:r>
            <a:endParaRPr lang="en-US" sz="4000" dirty="0"/>
          </a:p>
        </p:txBody>
      </p:sp>
      <p:pic>
        <p:nvPicPr>
          <p:cNvPr id="2050" name="Picture 2" descr="http://clipartfreefor.com/cliparts/boss-clipart/cliparti1_boss-clipart_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711" y="1299541"/>
            <a:ext cx="27146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75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090" y="0"/>
            <a:ext cx="10018713" cy="768990"/>
          </a:xfrm>
        </p:spPr>
        <p:txBody>
          <a:bodyPr/>
          <a:lstStyle/>
          <a:p>
            <a:r>
              <a:rPr lang="pl-PL" dirty="0" err="1" smtClean="0"/>
              <a:t>Key</a:t>
            </a:r>
            <a:r>
              <a:rPr lang="pl-PL" dirty="0" smtClean="0"/>
              <a:t> </a:t>
            </a:r>
            <a:r>
              <a:rPr lang="pl-PL" dirty="0" err="1" smtClean="0"/>
              <a:t>outcome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9319" y="1454790"/>
            <a:ext cx="10186493" cy="4319846"/>
          </a:xfrm>
        </p:spPr>
        <p:txBody>
          <a:bodyPr>
            <a:noAutofit/>
          </a:bodyPr>
          <a:lstStyle/>
          <a:p>
            <a:r>
              <a:rPr lang="pl-PL" sz="4400" dirty="0" err="1" smtClean="0"/>
              <a:t>Everything</a:t>
            </a:r>
            <a:r>
              <a:rPr lang="pl-PL" sz="4400" dirty="0" smtClean="0"/>
              <a:t> </a:t>
            </a:r>
            <a:r>
              <a:rPr lang="pl-PL" sz="4400" dirty="0" err="1" smtClean="0"/>
              <a:t>can</a:t>
            </a:r>
            <a:r>
              <a:rPr lang="pl-PL" sz="4400" dirty="0" smtClean="0"/>
              <a:t> be </a:t>
            </a:r>
            <a:r>
              <a:rPr lang="pl-PL" sz="4400" dirty="0" err="1" smtClean="0"/>
              <a:t>measured</a:t>
            </a:r>
            <a:endParaRPr lang="pl-PL" sz="4400" dirty="0" smtClean="0"/>
          </a:p>
          <a:p>
            <a:r>
              <a:rPr lang="pl-PL" sz="4400" dirty="0" err="1" smtClean="0"/>
              <a:t>Use</a:t>
            </a:r>
            <a:r>
              <a:rPr lang="pl-PL" sz="4400" dirty="0" smtClean="0"/>
              <a:t> </a:t>
            </a:r>
            <a:r>
              <a:rPr lang="pl-PL" sz="4400" dirty="0" err="1" smtClean="0"/>
              <a:t>suitable</a:t>
            </a:r>
            <a:r>
              <a:rPr lang="pl-PL" sz="4400" dirty="0" smtClean="0"/>
              <a:t> </a:t>
            </a:r>
            <a:r>
              <a:rPr lang="pl-PL" sz="4400" dirty="0" err="1" smtClean="0"/>
              <a:t>tools</a:t>
            </a:r>
            <a:endParaRPr lang="pl-PL" sz="4400" dirty="0" smtClean="0"/>
          </a:p>
          <a:p>
            <a:r>
              <a:rPr lang="pl-PL" sz="4400" dirty="0" err="1" smtClean="0"/>
              <a:t>Provide</a:t>
            </a:r>
            <a:r>
              <a:rPr lang="pl-PL" sz="4400" dirty="0" smtClean="0"/>
              <a:t> hard data</a:t>
            </a:r>
          </a:p>
          <a:p>
            <a:r>
              <a:rPr lang="pl-PL" sz="4400" dirty="0" smtClean="0"/>
              <a:t>Programming triangle: </a:t>
            </a:r>
            <a:r>
              <a:rPr lang="pl-PL" sz="4400" dirty="0" err="1" smtClean="0"/>
              <a:t>correctness</a:t>
            </a:r>
            <a:r>
              <a:rPr lang="pl-PL" sz="4400" dirty="0" smtClean="0"/>
              <a:t>, </a:t>
            </a:r>
            <a:r>
              <a:rPr lang="pl-PL" sz="4400" dirty="0" err="1" smtClean="0"/>
              <a:t>readability</a:t>
            </a:r>
            <a:r>
              <a:rPr lang="pl-PL" sz="4400" dirty="0" smtClean="0"/>
              <a:t>, performance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372474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535" y="0"/>
            <a:ext cx="10018713" cy="864066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302" y="1851991"/>
            <a:ext cx="10018713" cy="3124201"/>
          </a:xfrm>
        </p:spPr>
        <p:txBody>
          <a:bodyPr/>
          <a:lstStyle/>
          <a:p>
            <a:r>
              <a:rPr lang="en-US" b="1" dirty="0" smtClean="0"/>
              <a:t>N</a:t>
            </a:r>
            <a:r>
              <a:rPr lang="pl-PL" b="1" dirty="0" smtClean="0"/>
              <a:t>D</a:t>
            </a:r>
            <a:r>
              <a:rPr lang="en-US" b="1" dirty="0" err="1" smtClean="0"/>
              <a:t>epend</a:t>
            </a:r>
            <a:r>
              <a:rPr lang="pl-PL" b="1" dirty="0" smtClean="0"/>
              <a:t> </a:t>
            </a:r>
            <a:r>
              <a:rPr lang="pl-PL" dirty="0" smtClean="0"/>
              <a:t>http</a:t>
            </a:r>
            <a:r>
              <a:rPr lang="pl-PL" dirty="0"/>
              <a:t>://www.ndepend.com/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Code Maat</a:t>
            </a:r>
            <a:r>
              <a:rPr lang="pl-PL" b="1" dirty="0"/>
              <a:t> </a:t>
            </a:r>
            <a:r>
              <a:rPr lang="pl-PL" dirty="0"/>
              <a:t>https://</a:t>
            </a:r>
            <a:r>
              <a:rPr lang="pl-PL" dirty="0" smtClean="0"/>
              <a:t>github.com/adamtornhill/code-maat</a:t>
            </a:r>
          </a:p>
          <a:p>
            <a:r>
              <a:rPr lang="pl-PL" b="1" dirty="0" err="1" smtClean="0"/>
              <a:t>Book</a:t>
            </a:r>
            <a:r>
              <a:rPr lang="pl-PL" b="1" dirty="0" smtClean="0"/>
              <a:t> </a:t>
            </a:r>
            <a:r>
              <a:rPr lang="en-US" dirty="0" smtClean="0"/>
              <a:t>https</a:t>
            </a:r>
            <a:r>
              <a:rPr lang="en-US" dirty="0"/>
              <a:t>://pragprog.com/book/atcrime/your-code-as-a-crime-scene</a:t>
            </a:r>
            <a:endParaRPr lang="en-US" dirty="0" smtClean="0"/>
          </a:p>
          <a:p>
            <a:r>
              <a:rPr lang="en-US" b="1" dirty="0" err="1" smtClean="0"/>
              <a:t>FxCop</a:t>
            </a:r>
            <a:r>
              <a:rPr lang="pl-PL" dirty="0"/>
              <a:t> https://msdn.microsoft.com/en-us/library/bb429476(v=vs.80).</a:t>
            </a:r>
            <a:r>
              <a:rPr lang="pl-PL" dirty="0" smtClean="0"/>
              <a:t>aspx</a:t>
            </a:r>
          </a:p>
          <a:p>
            <a:r>
              <a:rPr lang="pl-PL" b="1" dirty="0"/>
              <a:t>R#</a:t>
            </a:r>
            <a:r>
              <a:rPr lang="pl-PL" dirty="0"/>
              <a:t> https://www.jetbrains.com/resharper/</a:t>
            </a:r>
            <a:r>
              <a:rPr lang="pl-PL" b="1" dirty="0"/>
              <a:t> </a:t>
            </a:r>
            <a:r>
              <a:rPr lang="pl-PL" dirty="0" smtClean="0"/>
              <a:t>(and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similar</a:t>
            </a:r>
            <a:r>
              <a:rPr lang="pl-PL" dirty="0" smtClean="0"/>
              <a:t> VS </a:t>
            </a:r>
            <a:r>
              <a:rPr lang="pl-PL" dirty="0" err="1" smtClean="0"/>
              <a:t>plugins</a:t>
            </a:r>
            <a:r>
              <a:rPr lang="pl-PL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28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256" y="199239"/>
            <a:ext cx="10018713" cy="899719"/>
          </a:xfrm>
        </p:spPr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crime</a:t>
            </a:r>
            <a:r>
              <a:rPr lang="pl-PL" dirty="0"/>
              <a:t> </a:t>
            </a:r>
            <a:r>
              <a:rPr lang="pl-PL" dirty="0" err="1"/>
              <a:t>scene</a:t>
            </a:r>
            <a:r>
              <a:rPr lang="pl-PL" dirty="0"/>
              <a:t>? </a:t>
            </a:r>
            <a:r>
              <a:rPr lang="pl-PL" dirty="0" smtClean="0"/>
              <a:t>(2)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6855" y="1451295"/>
            <a:ext cx="10002473" cy="4513279"/>
          </a:xfrm>
        </p:spPr>
        <p:txBody>
          <a:bodyPr numCol="2">
            <a:noAutofit/>
          </a:bodyPr>
          <a:lstStyle/>
          <a:p>
            <a:r>
              <a:rPr lang="en-US" dirty="0"/>
              <a:t>Alternative Classes with Different </a:t>
            </a:r>
            <a:r>
              <a:rPr lang="en-US" dirty="0" smtClean="0"/>
              <a:t>Interfaces</a:t>
            </a:r>
            <a:endParaRPr lang="pl-PL" dirty="0" smtClean="0"/>
          </a:p>
          <a:p>
            <a:r>
              <a:rPr lang="pl-PL" dirty="0" err="1"/>
              <a:t>Primitive</a:t>
            </a:r>
            <a:r>
              <a:rPr lang="pl-PL" dirty="0"/>
              <a:t> </a:t>
            </a:r>
            <a:r>
              <a:rPr lang="pl-PL" dirty="0" err="1" smtClean="0"/>
              <a:t>ObsessionData</a:t>
            </a:r>
            <a:r>
              <a:rPr lang="pl-PL" dirty="0" smtClean="0"/>
              <a:t> Class</a:t>
            </a:r>
          </a:p>
          <a:p>
            <a:r>
              <a:rPr lang="pl-PL" dirty="0" smtClean="0"/>
              <a:t>Data </a:t>
            </a:r>
            <a:r>
              <a:rPr lang="pl-PL" dirty="0" err="1" smtClean="0"/>
              <a:t>Clumps</a:t>
            </a:r>
            <a:endParaRPr lang="pl-PL" dirty="0" smtClean="0"/>
          </a:p>
          <a:p>
            <a:r>
              <a:rPr lang="pl-PL" dirty="0" err="1" smtClean="0"/>
              <a:t>Refused</a:t>
            </a:r>
            <a:r>
              <a:rPr lang="pl-PL" dirty="0" smtClean="0"/>
              <a:t> </a:t>
            </a:r>
            <a:r>
              <a:rPr lang="pl-PL" dirty="0" err="1" smtClean="0"/>
              <a:t>Bequest</a:t>
            </a:r>
            <a:endParaRPr lang="pl-PL" dirty="0" smtClean="0"/>
          </a:p>
          <a:p>
            <a:r>
              <a:rPr lang="pl-PL" dirty="0" err="1"/>
              <a:t>Inappropriate</a:t>
            </a:r>
            <a:r>
              <a:rPr lang="pl-PL" dirty="0"/>
              <a:t> </a:t>
            </a:r>
            <a:r>
              <a:rPr lang="pl-PL" dirty="0" err="1" smtClean="0"/>
              <a:t>Intimacy</a:t>
            </a:r>
            <a:endParaRPr lang="pl-PL" dirty="0" smtClean="0"/>
          </a:p>
          <a:p>
            <a:r>
              <a:rPr lang="pl-PL" dirty="0" err="1"/>
              <a:t>Indecent</a:t>
            </a:r>
            <a:r>
              <a:rPr lang="pl-PL" dirty="0"/>
              <a:t> </a:t>
            </a:r>
            <a:r>
              <a:rPr lang="pl-PL" dirty="0" err="1" smtClean="0"/>
              <a:t>Exposure</a:t>
            </a:r>
            <a:endParaRPr lang="pl-PL" dirty="0" smtClean="0"/>
          </a:p>
          <a:p>
            <a:r>
              <a:rPr lang="pl-PL" dirty="0" err="1" smtClean="0"/>
              <a:t>Feature</a:t>
            </a:r>
            <a:r>
              <a:rPr lang="pl-PL" dirty="0" smtClean="0"/>
              <a:t> </a:t>
            </a:r>
            <a:r>
              <a:rPr lang="pl-PL" dirty="0" err="1" smtClean="0"/>
              <a:t>Envy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Lazy</a:t>
            </a:r>
            <a:r>
              <a:rPr lang="pl-PL" dirty="0" smtClean="0"/>
              <a:t> Class</a:t>
            </a:r>
          </a:p>
          <a:p>
            <a:r>
              <a:rPr lang="pl-PL" dirty="0" smtClean="0"/>
              <a:t>Message </a:t>
            </a:r>
            <a:r>
              <a:rPr lang="pl-PL" dirty="0" err="1" smtClean="0"/>
              <a:t>Chains</a:t>
            </a:r>
            <a:endParaRPr lang="pl-PL" dirty="0" smtClean="0"/>
          </a:p>
          <a:p>
            <a:r>
              <a:rPr lang="pl-PL" dirty="0" smtClean="0"/>
              <a:t>Middle Man</a:t>
            </a:r>
          </a:p>
          <a:p>
            <a:r>
              <a:rPr lang="pl-PL" dirty="0" err="1" smtClean="0"/>
              <a:t>Divergent</a:t>
            </a:r>
            <a:r>
              <a:rPr lang="pl-PL" dirty="0" smtClean="0"/>
              <a:t> </a:t>
            </a:r>
            <a:r>
              <a:rPr lang="pl-PL" dirty="0" err="1" smtClean="0"/>
              <a:t>Change</a:t>
            </a:r>
            <a:endParaRPr lang="pl-PL" dirty="0" smtClean="0"/>
          </a:p>
          <a:p>
            <a:r>
              <a:rPr lang="pl-PL" dirty="0" err="1" smtClean="0"/>
              <a:t>Shotgun</a:t>
            </a:r>
            <a:r>
              <a:rPr lang="pl-PL" dirty="0"/>
              <a:t> </a:t>
            </a:r>
            <a:r>
              <a:rPr lang="pl-PL" dirty="0" err="1" smtClean="0"/>
              <a:t>Surgery</a:t>
            </a:r>
            <a:r>
              <a:rPr lang="pl-PL" dirty="0" smtClean="0"/>
              <a:t> </a:t>
            </a:r>
          </a:p>
          <a:p>
            <a:r>
              <a:rPr lang="pl-PL" dirty="0" err="1"/>
              <a:t>Parallel</a:t>
            </a:r>
            <a:r>
              <a:rPr lang="pl-PL" dirty="0"/>
              <a:t> </a:t>
            </a:r>
            <a:r>
              <a:rPr lang="pl-PL" dirty="0" err="1"/>
              <a:t>Inheritance</a:t>
            </a:r>
            <a:r>
              <a:rPr lang="pl-PL" dirty="0"/>
              <a:t> </a:t>
            </a:r>
            <a:r>
              <a:rPr lang="pl-PL" dirty="0" err="1" smtClean="0"/>
              <a:t>Hierarchies</a:t>
            </a:r>
            <a:endParaRPr lang="pl-PL" dirty="0" smtClean="0"/>
          </a:p>
          <a:p>
            <a:r>
              <a:rPr lang="pl-PL" dirty="0" err="1"/>
              <a:t>Incomplete</a:t>
            </a:r>
            <a:r>
              <a:rPr lang="pl-PL" dirty="0"/>
              <a:t> Library </a:t>
            </a:r>
            <a:r>
              <a:rPr lang="pl-PL" dirty="0" smtClean="0"/>
              <a:t>Class</a:t>
            </a:r>
          </a:p>
          <a:p>
            <a:r>
              <a:rPr lang="pl-PL" dirty="0"/>
              <a:t>Solution </a:t>
            </a:r>
            <a:r>
              <a:rPr lang="pl-PL" dirty="0" err="1"/>
              <a:t>Sprawl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9954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5979" y="1551263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11500" dirty="0" err="1" smtClean="0"/>
              <a:t>Thank</a:t>
            </a:r>
            <a:r>
              <a:rPr lang="pl-PL" sz="11500" dirty="0" smtClean="0"/>
              <a:t> </a:t>
            </a:r>
            <a:r>
              <a:rPr lang="pl-PL" sz="11500" dirty="0" err="1" smtClean="0"/>
              <a:t>you</a:t>
            </a:r>
            <a:r>
              <a:rPr lang="pl-PL" sz="11500" dirty="0" smtClean="0"/>
              <a:t>!</a:t>
            </a:r>
            <a:endParaRPr lang="pl-PL" sz="11500" dirty="0"/>
          </a:p>
        </p:txBody>
      </p:sp>
    </p:spTree>
    <p:extLst>
      <p:ext uri="{BB962C8B-B14F-4D97-AF65-F5344CB8AC3E}">
        <p14:creationId xmlns:p14="http://schemas.microsoft.com/office/powerpoint/2010/main" val="14458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146" y="0"/>
            <a:ext cx="10018713" cy="815828"/>
          </a:xfrm>
        </p:spPr>
        <p:txBody>
          <a:bodyPr>
            <a:normAutofit/>
          </a:bodyPr>
          <a:lstStyle/>
          <a:p>
            <a:r>
              <a:rPr lang="pl-PL" dirty="0" err="1" smtClean="0"/>
              <a:t>Crime</a:t>
            </a:r>
            <a:r>
              <a:rPr lang="pl-PL" dirty="0" smtClean="0"/>
              <a:t> </a:t>
            </a:r>
            <a:r>
              <a:rPr lang="pl-PL" dirty="0" err="1" smtClean="0"/>
              <a:t>scene</a:t>
            </a:r>
            <a:r>
              <a:rPr lang="pl-PL" dirty="0"/>
              <a:t> </a:t>
            </a:r>
            <a:r>
              <a:rPr lang="pl-PL" dirty="0" err="1" smtClean="0"/>
              <a:t>samples</a:t>
            </a:r>
            <a:r>
              <a:rPr lang="pl-PL" dirty="0" smtClean="0"/>
              <a:t> –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796" y="776748"/>
            <a:ext cx="3219899" cy="26959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513" y="1485472"/>
            <a:ext cx="2705478" cy="1028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378" y="3690850"/>
            <a:ext cx="3867690" cy="26387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6311" y="3073025"/>
            <a:ext cx="5325218" cy="30960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65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146" y="0"/>
            <a:ext cx="10018713" cy="815828"/>
          </a:xfrm>
        </p:spPr>
        <p:txBody>
          <a:bodyPr>
            <a:normAutofit/>
          </a:bodyPr>
          <a:lstStyle/>
          <a:p>
            <a:r>
              <a:rPr lang="pl-PL" dirty="0" err="1" smtClean="0"/>
              <a:t>Crime</a:t>
            </a:r>
            <a:r>
              <a:rPr lang="pl-PL" dirty="0" smtClean="0"/>
              <a:t> </a:t>
            </a:r>
            <a:r>
              <a:rPr lang="pl-PL" dirty="0" err="1" smtClean="0"/>
              <a:t>scene</a:t>
            </a:r>
            <a:r>
              <a:rPr lang="pl-PL" dirty="0"/>
              <a:t> </a:t>
            </a:r>
            <a:r>
              <a:rPr lang="pl-PL" dirty="0" err="1" smtClean="0"/>
              <a:t>samples</a:t>
            </a:r>
            <a:r>
              <a:rPr lang="pl-PL" dirty="0" smtClean="0"/>
              <a:t> –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921" y="1763243"/>
            <a:ext cx="9069066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4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146" y="0"/>
            <a:ext cx="10018713" cy="815828"/>
          </a:xfrm>
        </p:spPr>
        <p:txBody>
          <a:bodyPr>
            <a:normAutofit/>
          </a:bodyPr>
          <a:lstStyle/>
          <a:p>
            <a:r>
              <a:rPr lang="pl-PL" dirty="0" err="1" smtClean="0"/>
              <a:t>Crime</a:t>
            </a:r>
            <a:r>
              <a:rPr lang="pl-PL" dirty="0" smtClean="0"/>
              <a:t> </a:t>
            </a:r>
            <a:r>
              <a:rPr lang="pl-PL" dirty="0" err="1" smtClean="0"/>
              <a:t>scene</a:t>
            </a:r>
            <a:r>
              <a:rPr lang="pl-PL" dirty="0"/>
              <a:t> </a:t>
            </a:r>
            <a:r>
              <a:rPr lang="pl-PL" dirty="0" err="1" smtClean="0"/>
              <a:t>samples</a:t>
            </a:r>
            <a:r>
              <a:rPr lang="pl-PL" dirty="0" smtClean="0"/>
              <a:t> – SOLID </a:t>
            </a:r>
            <a:r>
              <a:rPr lang="pl-PL" dirty="0" err="1" smtClean="0"/>
              <a:t>violation</a:t>
            </a:r>
            <a:endParaRPr 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887" y="1602647"/>
            <a:ext cx="5649113" cy="37533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307" y="1347856"/>
            <a:ext cx="5649113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0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146" y="0"/>
            <a:ext cx="10018713" cy="815828"/>
          </a:xfrm>
        </p:spPr>
        <p:txBody>
          <a:bodyPr>
            <a:normAutofit/>
          </a:bodyPr>
          <a:lstStyle/>
          <a:p>
            <a:r>
              <a:rPr lang="pl-PL" dirty="0" err="1" smtClean="0"/>
              <a:t>Crime</a:t>
            </a:r>
            <a:r>
              <a:rPr lang="pl-PL" dirty="0" smtClean="0"/>
              <a:t> </a:t>
            </a:r>
            <a:r>
              <a:rPr lang="pl-PL" dirty="0" err="1" smtClean="0"/>
              <a:t>scene</a:t>
            </a:r>
            <a:r>
              <a:rPr lang="pl-PL" dirty="0"/>
              <a:t> </a:t>
            </a:r>
            <a:r>
              <a:rPr lang="pl-PL" dirty="0" err="1" smtClean="0"/>
              <a:t>samples</a:t>
            </a:r>
            <a:r>
              <a:rPr lang="pl-PL" dirty="0" smtClean="0"/>
              <a:t> – </a:t>
            </a:r>
            <a:r>
              <a:rPr lang="pl-PL" dirty="0" err="1" smtClean="0"/>
              <a:t>multiple</a:t>
            </a:r>
            <a:r>
              <a:rPr lang="pl-PL" dirty="0" smtClean="0"/>
              <a:t> test </a:t>
            </a:r>
            <a:r>
              <a:rPr lang="pl-PL" dirty="0" err="1" smtClean="0"/>
              <a:t>assertions</a:t>
            </a:r>
            <a:r>
              <a:rPr lang="pl-PL" dirty="0" smtClean="0"/>
              <a:t> </a:t>
            </a: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882" y="2136913"/>
            <a:ext cx="9769997" cy="303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7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7647"/>
            <a:ext cx="10018713" cy="848801"/>
          </a:xfrm>
        </p:spPr>
        <p:txBody>
          <a:bodyPr>
            <a:normAutofit/>
          </a:bodyPr>
          <a:lstStyle/>
          <a:p>
            <a:r>
              <a:rPr lang="pl-PL" dirty="0" smtClean="0"/>
              <a:t>SmartStore.NET </a:t>
            </a:r>
            <a:r>
              <a:rPr lang="pl-PL" dirty="0" err="1" smtClean="0"/>
              <a:t>introduction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987" y="6182686"/>
            <a:ext cx="6736901" cy="514525"/>
          </a:xfrm>
        </p:spPr>
        <p:txBody>
          <a:bodyPr/>
          <a:lstStyle/>
          <a:p>
            <a:pPr marL="0" indent="0">
              <a:buNone/>
            </a:pPr>
            <a:r>
              <a:rPr lang="pl-PL" b="1" dirty="0" smtClean="0"/>
              <a:t>https</a:t>
            </a:r>
            <a:r>
              <a:rPr lang="pl-PL" b="1" dirty="0"/>
              <a:t>://github.com/smartstoreag/SmartStoreNET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484310" y="1125782"/>
            <a:ext cx="102602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/>
              <a:t>SmartStore.NET </a:t>
            </a:r>
            <a:r>
              <a:rPr lang="pl-PL" sz="2400" dirty="0" err="1"/>
              <a:t>is</a:t>
            </a:r>
            <a:r>
              <a:rPr lang="pl-PL" sz="2400" dirty="0"/>
              <a:t> a </a:t>
            </a:r>
            <a:r>
              <a:rPr lang="pl-PL" sz="2400" dirty="0" err="1"/>
              <a:t>free</a:t>
            </a:r>
            <a:r>
              <a:rPr lang="pl-PL" sz="2400" dirty="0"/>
              <a:t>, open </a:t>
            </a:r>
            <a:r>
              <a:rPr lang="pl-PL" sz="2400" dirty="0" err="1"/>
              <a:t>source</a:t>
            </a:r>
            <a:r>
              <a:rPr lang="pl-PL" sz="2400" dirty="0"/>
              <a:t>, </a:t>
            </a:r>
            <a:r>
              <a:rPr lang="pl-PL" sz="2400" dirty="0" err="1"/>
              <a:t>full-featured</a:t>
            </a:r>
            <a:r>
              <a:rPr lang="pl-PL" sz="2400" dirty="0"/>
              <a:t> e-commerce </a:t>
            </a:r>
            <a:r>
              <a:rPr lang="pl-PL" sz="2400" dirty="0" err="1"/>
              <a:t>solution</a:t>
            </a:r>
            <a:r>
              <a:rPr lang="pl-PL" sz="2400" dirty="0"/>
              <a:t> for </a:t>
            </a:r>
            <a:r>
              <a:rPr lang="pl-PL" sz="2400" dirty="0" err="1"/>
              <a:t>companies</a:t>
            </a:r>
            <a:r>
              <a:rPr lang="pl-PL" sz="2400" dirty="0"/>
              <a:t> of </a:t>
            </a:r>
            <a:r>
              <a:rPr lang="pl-PL" sz="2400" dirty="0" err="1"/>
              <a:t>any</a:t>
            </a:r>
            <a:r>
              <a:rPr lang="pl-PL" sz="2400" dirty="0"/>
              <a:t> </a:t>
            </a:r>
            <a:r>
              <a:rPr lang="pl-PL" sz="2400" dirty="0" err="1"/>
              <a:t>size</a:t>
            </a:r>
            <a:r>
              <a:rPr lang="pl-PL" sz="2400" dirty="0"/>
              <a:t>. It </a:t>
            </a:r>
            <a:r>
              <a:rPr lang="pl-PL" sz="2400" dirty="0" err="1"/>
              <a:t>is</a:t>
            </a:r>
            <a:r>
              <a:rPr lang="pl-PL" sz="2400" dirty="0"/>
              <a:t> web </a:t>
            </a:r>
            <a:r>
              <a:rPr lang="pl-PL" sz="2400" dirty="0" err="1"/>
              <a:t>standards</a:t>
            </a:r>
            <a:r>
              <a:rPr lang="pl-PL" sz="2400" dirty="0"/>
              <a:t> </a:t>
            </a:r>
            <a:r>
              <a:rPr lang="pl-PL" sz="2400" dirty="0" err="1"/>
              <a:t>compliant</a:t>
            </a:r>
            <a:r>
              <a:rPr lang="pl-PL" sz="2400" dirty="0"/>
              <a:t> and </a:t>
            </a:r>
            <a:r>
              <a:rPr lang="pl-PL" sz="2400" dirty="0" err="1"/>
              <a:t>incorporates</a:t>
            </a:r>
            <a:r>
              <a:rPr lang="pl-PL" sz="2400" dirty="0"/>
              <a:t> the </a:t>
            </a:r>
            <a:r>
              <a:rPr lang="pl-PL" sz="2400" dirty="0" err="1"/>
              <a:t>newest</a:t>
            </a:r>
            <a:r>
              <a:rPr lang="pl-PL" sz="2400" dirty="0"/>
              <a:t> Microsoft web </a:t>
            </a:r>
            <a:r>
              <a:rPr lang="pl-PL" sz="2400" dirty="0" err="1"/>
              <a:t>technology</a:t>
            </a:r>
            <a:r>
              <a:rPr lang="pl-PL" sz="2400" dirty="0"/>
              <a:t> </a:t>
            </a:r>
            <a:r>
              <a:rPr lang="pl-PL" sz="2400" dirty="0" err="1"/>
              <a:t>stack</a:t>
            </a:r>
            <a:r>
              <a:rPr lang="pl-PL" sz="2400" dirty="0"/>
              <a:t>.</a:t>
            </a:r>
          </a:p>
          <a:p>
            <a:endParaRPr lang="pl-PL" sz="2400" dirty="0"/>
          </a:p>
          <a:p>
            <a:r>
              <a:rPr lang="pl-PL" sz="2400" dirty="0"/>
              <a:t>SmartStore.NET </a:t>
            </a:r>
            <a:r>
              <a:rPr lang="pl-PL" sz="2400" dirty="0" err="1"/>
              <a:t>includes</a:t>
            </a:r>
            <a:r>
              <a:rPr lang="pl-PL" sz="2400" dirty="0"/>
              <a:t> </a:t>
            </a:r>
            <a:r>
              <a:rPr lang="pl-PL" sz="2400" dirty="0" err="1"/>
              <a:t>all</a:t>
            </a:r>
            <a:r>
              <a:rPr lang="pl-PL" sz="2400" dirty="0"/>
              <a:t> </a:t>
            </a:r>
            <a:r>
              <a:rPr lang="pl-PL" sz="2400" dirty="0" err="1"/>
              <a:t>essential</a:t>
            </a:r>
            <a:r>
              <a:rPr lang="pl-PL" sz="2400" dirty="0"/>
              <a:t> </a:t>
            </a:r>
            <a:r>
              <a:rPr lang="pl-PL" sz="2400" dirty="0" err="1"/>
              <a:t>features</a:t>
            </a:r>
            <a:r>
              <a:rPr lang="pl-PL" sz="2400" dirty="0"/>
              <a:t> to </a:t>
            </a:r>
            <a:r>
              <a:rPr lang="pl-PL" sz="2400" dirty="0" err="1"/>
              <a:t>create</a:t>
            </a:r>
            <a:r>
              <a:rPr lang="pl-PL" sz="2400" dirty="0"/>
              <a:t> </a:t>
            </a:r>
            <a:r>
              <a:rPr lang="pl-PL" sz="2400" dirty="0" err="1"/>
              <a:t>multilingual</a:t>
            </a:r>
            <a:r>
              <a:rPr lang="pl-PL" sz="2400" dirty="0"/>
              <a:t> and </a:t>
            </a:r>
            <a:r>
              <a:rPr lang="pl-PL" sz="2400" dirty="0" err="1"/>
              <a:t>multi-currency</a:t>
            </a:r>
            <a:r>
              <a:rPr lang="pl-PL" sz="2400" dirty="0"/>
              <a:t> stores </a:t>
            </a:r>
            <a:r>
              <a:rPr lang="pl-PL" sz="2400" dirty="0" err="1"/>
              <a:t>targeting</a:t>
            </a:r>
            <a:r>
              <a:rPr lang="pl-PL" sz="2400" dirty="0"/>
              <a:t> desktop </a:t>
            </a:r>
            <a:r>
              <a:rPr lang="pl-PL" sz="2400" dirty="0" err="1"/>
              <a:t>or</a:t>
            </a:r>
            <a:r>
              <a:rPr lang="pl-PL" sz="2400" dirty="0"/>
              <a:t> mobile devices and </a:t>
            </a:r>
            <a:r>
              <a:rPr lang="pl-PL" sz="2400" dirty="0" err="1"/>
              <a:t>enabling</a:t>
            </a:r>
            <a:r>
              <a:rPr lang="pl-PL" sz="2400" dirty="0"/>
              <a:t> SEO </a:t>
            </a:r>
            <a:r>
              <a:rPr lang="pl-PL" sz="2400" dirty="0" err="1"/>
              <a:t>optimized</a:t>
            </a:r>
            <a:r>
              <a:rPr lang="pl-PL" sz="2400" dirty="0"/>
              <a:t> </a:t>
            </a:r>
            <a:r>
              <a:rPr lang="pl-PL" sz="2400" dirty="0" err="1"/>
              <a:t>rich</a:t>
            </a:r>
            <a:r>
              <a:rPr lang="pl-PL" sz="2400" dirty="0"/>
              <a:t> </a:t>
            </a:r>
            <a:r>
              <a:rPr lang="pl-PL" sz="2400" dirty="0" err="1"/>
              <a:t>product</a:t>
            </a:r>
            <a:r>
              <a:rPr lang="pl-PL" sz="2400" dirty="0"/>
              <a:t> </a:t>
            </a:r>
            <a:r>
              <a:rPr lang="pl-PL" sz="2400" dirty="0" err="1"/>
              <a:t>catalogs</a:t>
            </a:r>
            <a:r>
              <a:rPr lang="pl-PL" sz="2400" dirty="0"/>
              <a:t> with </a:t>
            </a:r>
            <a:r>
              <a:rPr lang="pl-PL" sz="2400" dirty="0" err="1"/>
              <a:t>support</a:t>
            </a:r>
            <a:r>
              <a:rPr lang="pl-PL" sz="2400" dirty="0"/>
              <a:t> for </a:t>
            </a:r>
            <a:r>
              <a:rPr lang="pl-PL" sz="2400" dirty="0" err="1"/>
              <a:t>an</a:t>
            </a:r>
            <a:r>
              <a:rPr lang="pl-PL" sz="2400" dirty="0"/>
              <a:t> </a:t>
            </a:r>
            <a:r>
              <a:rPr lang="pl-PL" sz="2400" dirty="0" err="1"/>
              <a:t>unlimited</a:t>
            </a:r>
            <a:r>
              <a:rPr lang="pl-PL" sz="2400" dirty="0"/>
              <a:t> </a:t>
            </a:r>
            <a:r>
              <a:rPr lang="pl-PL" sz="2400" dirty="0" err="1"/>
              <a:t>number</a:t>
            </a:r>
            <a:r>
              <a:rPr lang="pl-PL" sz="2400" dirty="0"/>
              <a:t> of products and </a:t>
            </a:r>
            <a:r>
              <a:rPr lang="pl-PL" sz="2400" dirty="0" err="1"/>
              <a:t>categories</a:t>
            </a:r>
            <a:r>
              <a:rPr lang="pl-PL" sz="2400" dirty="0"/>
              <a:t>, </a:t>
            </a:r>
            <a:r>
              <a:rPr lang="pl-PL" sz="2400" dirty="0" err="1"/>
              <a:t>variants</a:t>
            </a:r>
            <a:r>
              <a:rPr lang="pl-PL" sz="2400" dirty="0"/>
              <a:t>, </a:t>
            </a:r>
            <a:r>
              <a:rPr lang="pl-PL" sz="2400" dirty="0" err="1"/>
              <a:t>bundles</a:t>
            </a:r>
            <a:r>
              <a:rPr lang="pl-PL" sz="2400" dirty="0"/>
              <a:t>, </a:t>
            </a:r>
            <a:r>
              <a:rPr lang="pl-PL" sz="2400" dirty="0" err="1"/>
              <a:t>datasheets</a:t>
            </a:r>
            <a:r>
              <a:rPr lang="pl-PL" sz="2400" dirty="0"/>
              <a:t>, ESD, </a:t>
            </a:r>
            <a:r>
              <a:rPr lang="pl-PL" sz="2400" dirty="0" err="1"/>
              <a:t>discounts</a:t>
            </a:r>
            <a:r>
              <a:rPr lang="pl-PL" sz="2400" dirty="0"/>
              <a:t>, </a:t>
            </a:r>
            <a:r>
              <a:rPr lang="pl-PL" sz="2400" dirty="0" err="1"/>
              <a:t>coupons</a:t>
            </a:r>
            <a:r>
              <a:rPr lang="pl-PL" sz="2400" dirty="0"/>
              <a:t> and </a:t>
            </a:r>
            <a:r>
              <a:rPr lang="pl-PL" sz="2400" dirty="0" err="1"/>
              <a:t>many</a:t>
            </a:r>
            <a:r>
              <a:rPr lang="pl-PL" sz="2400" dirty="0"/>
              <a:t> </a:t>
            </a:r>
            <a:r>
              <a:rPr lang="pl-PL" sz="2400" dirty="0" err="1"/>
              <a:t>more</a:t>
            </a:r>
            <a:r>
              <a:rPr lang="pl-PL" sz="2400" dirty="0"/>
              <a:t>.</a:t>
            </a:r>
          </a:p>
          <a:p>
            <a:endParaRPr lang="pl-PL" sz="2400" dirty="0"/>
          </a:p>
          <a:p>
            <a:r>
              <a:rPr lang="pl-PL" sz="2400" dirty="0"/>
              <a:t>The </a:t>
            </a:r>
            <a:r>
              <a:rPr lang="pl-PL" sz="2400" dirty="0" err="1"/>
              <a:t>state</a:t>
            </a:r>
            <a:r>
              <a:rPr lang="pl-PL" sz="2400" dirty="0"/>
              <a:t>-of-the-art </a:t>
            </a:r>
            <a:r>
              <a:rPr lang="pl-PL" sz="2400" dirty="0" err="1"/>
              <a:t>architecture</a:t>
            </a:r>
            <a:r>
              <a:rPr lang="pl-PL" sz="2400" dirty="0"/>
              <a:t> of SmartStore.NET - with ASP.NET 4.5 + MVC 5, </a:t>
            </a:r>
            <a:r>
              <a:rPr lang="pl-PL" sz="2400" dirty="0" err="1"/>
              <a:t>Entity</a:t>
            </a:r>
            <a:r>
              <a:rPr lang="pl-PL" sz="2400" dirty="0"/>
              <a:t> Framework 6 and </a:t>
            </a:r>
            <a:r>
              <a:rPr lang="pl-PL" sz="2400" dirty="0" err="1"/>
              <a:t>Domain</a:t>
            </a:r>
            <a:r>
              <a:rPr lang="pl-PL" sz="2400" dirty="0"/>
              <a:t> </a:t>
            </a:r>
            <a:r>
              <a:rPr lang="pl-PL" sz="2400" dirty="0" err="1"/>
              <a:t>Driven</a:t>
            </a:r>
            <a:r>
              <a:rPr lang="pl-PL" sz="2400" dirty="0"/>
              <a:t> Design </a:t>
            </a:r>
            <a:r>
              <a:rPr lang="pl-PL" sz="2400" dirty="0" err="1"/>
              <a:t>approach</a:t>
            </a:r>
            <a:r>
              <a:rPr lang="pl-PL" sz="2400" dirty="0"/>
              <a:t> - </a:t>
            </a:r>
            <a:r>
              <a:rPr lang="pl-PL" sz="2400" dirty="0" err="1"/>
              <a:t>makes</a:t>
            </a:r>
            <a:r>
              <a:rPr lang="pl-PL" sz="2400" dirty="0"/>
              <a:t> </a:t>
            </a:r>
            <a:r>
              <a:rPr lang="pl-PL" sz="2400" dirty="0" err="1"/>
              <a:t>it</a:t>
            </a:r>
            <a:r>
              <a:rPr lang="pl-PL" sz="2400" dirty="0"/>
              <a:t> </a:t>
            </a:r>
            <a:r>
              <a:rPr lang="pl-PL" sz="2400" dirty="0" err="1"/>
              <a:t>easy</a:t>
            </a:r>
            <a:r>
              <a:rPr lang="pl-PL" sz="2400" dirty="0"/>
              <a:t> to </a:t>
            </a:r>
            <a:r>
              <a:rPr lang="pl-PL" sz="2400" dirty="0" err="1"/>
              <a:t>extend</a:t>
            </a:r>
            <a:r>
              <a:rPr lang="pl-PL" sz="2400" dirty="0"/>
              <a:t>, </a:t>
            </a:r>
            <a:r>
              <a:rPr lang="pl-PL" sz="2400" dirty="0" err="1"/>
              <a:t>extremely</a:t>
            </a:r>
            <a:r>
              <a:rPr lang="pl-PL" sz="2400" dirty="0"/>
              <a:t> </a:t>
            </a:r>
            <a:r>
              <a:rPr lang="pl-PL" sz="2400" dirty="0" err="1"/>
              <a:t>flexible</a:t>
            </a:r>
            <a:r>
              <a:rPr lang="pl-PL" sz="2400" dirty="0"/>
              <a:t> and </a:t>
            </a:r>
            <a:r>
              <a:rPr lang="pl-PL" sz="2400" dirty="0" err="1"/>
              <a:t>essentially</a:t>
            </a:r>
            <a:r>
              <a:rPr lang="pl-PL" sz="2400" dirty="0"/>
              <a:t> </a:t>
            </a:r>
            <a:r>
              <a:rPr lang="pl-PL" sz="2400" dirty="0" err="1"/>
              <a:t>fun</a:t>
            </a:r>
            <a:r>
              <a:rPr lang="pl-PL" sz="2400" dirty="0"/>
              <a:t> to </a:t>
            </a:r>
            <a:r>
              <a:rPr lang="pl-PL" sz="2400" dirty="0" err="1"/>
              <a:t>work</a:t>
            </a:r>
            <a:r>
              <a:rPr lang="pl-PL" sz="2400" dirty="0"/>
              <a:t> with ;-)</a:t>
            </a:r>
          </a:p>
          <a:p>
            <a:endParaRPr lang="pl-PL" sz="2400" dirty="0"/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64007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motialPowerPointTemplate" id="{A52C6BF5-1AD1-4610-A6D9-E12034A7710D}" vid="{D02C1F18-84C2-41C6-93A8-5FFCB84E9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GemotialPowerPointTemplate</Template>
  <TotalTime>14057</TotalTime>
  <Words>943</Words>
  <Application>Microsoft Office PowerPoint</Application>
  <PresentationFormat>Widescreen</PresentationFormat>
  <Paragraphs>215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Corbel</vt:lpstr>
      <vt:lpstr>Parallax</vt:lpstr>
      <vt:lpstr>Code Crime Scene version 1.1</vt:lpstr>
      <vt:lpstr>About me</vt:lpstr>
      <vt:lpstr>What is a crime scene? (1)</vt:lpstr>
      <vt:lpstr>What is a crime scene? (2)</vt:lpstr>
      <vt:lpstr>Crime scene samples – code level</vt:lpstr>
      <vt:lpstr>Crime scene samples – class level</vt:lpstr>
      <vt:lpstr>Crime scene samples – SOLID violation</vt:lpstr>
      <vt:lpstr>Crime scene samples – multiple test assertions </vt:lpstr>
      <vt:lpstr>SmartStore.NET introduction</vt:lpstr>
      <vt:lpstr>SmartStore.NET production deployments</vt:lpstr>
      <vt:lpstr>SmartStore.NET Screen (1)</vt:lpstr>
      <vt:lpstr>SmartStore.NET Screen (2)</vt:lpstr>
      <vt:lpstr>SmartStore.NET Screen (3)</vt:lpstr>
      <vt:lpstr>CodeBase Stats (June 2016)</vt:lpstr>
      <vt:lpstr>Finding the crime</vt:lpstr>
      <vt:lpstr>Code crime scene (Ndepend)</vt:lpstr>
      <vt:lpstr>NDepend – Project overview</vt:lpstr>
      <vt:lpstr>NDepend – Dependency diagram</vt:lpstr>
      <vt:lpstr>NDepend – Dependency matrix</vt:lpstr>
      <vt:lpstr>NDepend – Metricts</vt:lpstr>
      <vt:lpstr>NDepend – Cyclomatic complexity</vt:lpstr>
      <vt:lpstr>NDepend – SOLID violation (S) </vt:lpstr>
      <vt:lpstr>NDepend – SOLID violation (I) </vt:lpstr>
      <vt:lpstr>NDepend – Code coverage</vt:lpstr>
      <vt:lpstr>NDepend – Coupling</vt:lpstr>
      <vt:lpstr>NDepend – GC.Collect</vt:lpstr>
      <vt:lpstr>June – October 2016 compare</vt:lpstr>
      <vt:lpstr>Source control systems – measure behavior</vt:lpstr>
      <vt:lpstr>Code maat - introduction</vt:lpstr>
      <vt:lpstr>Code maat – sample</vt:lpstr>
      <vt:lpstr>Code maat – hot files</vt:lpstr>
      <vt:lpstr>Code maat – Author importance</vt:lpstr>
      <vt:lpstr>Code maat – module ownership</vt:lpstr>
      <vt:lpstr>Code maat – module ownership core</vt:lpstr>
      <vt:lpstr>Code maat – code relations</vt:lpstr>
      <vt:lpstr>Other tools</vt:lpstr>
      <vt:lpstr>Arguments for boss</vt:lpstr>
      <vt:lpstr>Key outcome</vt:lpstr>
      <vt:lpstr>References</vt:lpstr>
      <vt:lpstr>PowerPoint Presentation</vt:lpstr>
    </vt:vector>
  </TitlesOfParts>
  <Company>GEMOTIAL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Pawel Klimczyk</dc:creator>
  <cp:lastModifiedBy>Pawel Klimczyk</cp:lastModifiedBy>
  <cp:revision>120</cp:revision>
  <dcterms:created xsi:type="dcterms:W3CDTF">2015-02-23T12:19:04Z</dcterms:created>
  <dcterms:modified xsi:type="dcterms:W3CDTF">2016-10-15T08:23:48Z</dcterms:modified>
</cp:coreProperties>
</file>