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4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8" r:id="rId3"/>
    <p:sldId id="347" r:id="rId4"/>
    <p:sldId id="257" r:id="rId5"/>
    <p:sldId id="309" r:id="rId6"/>
    <p:sldId id="313" r:id="rId7"/>
    <p:sldId id="314" r:id="rId8"/>
    <p:sldId id="319" r:id="rId9"/>
    <p:sldId id="315" r:id="rId10"/>
    <p:sldId id="312" r:id="rId11"/>
    <p:sldId id="321" r:id="rId12"/>
    <p:sldId id="320" r:id="rId13"/>
    <p:sldId id="322" r:id="rId14"/>
    <p:sldId id="323" r:id="rId15"/>
    <p:sldId id="324" r:id="rId16"/>
    <p:sldId id="326" r:id="rId17"/>
    <p:sldId id="327" r:id="rId18"/>
    <p:sldId id="328" r:id="rId19"/>
    <p:sldId id="332" r:id="rId20"/>
    <p:sldId id="345" r:id="rId21"/>
    <p:sldId id="338" r:id="rId22"/>
    <p:sldId id="343" r:id="rId23"/>
    <p:sldId id="344" r:id="rId24"/>
    <p:sldId id="335" r:id="rId25"/>
    <p:sldId id="333" r:id="rId26"/>
    <p:sldId id="317" r:id="rId27"/>
    <p:sldId id="342" r:id="rId28"/>
    <p:sldId id="337" r:id="rId29"/>
    <p:sldId id="346" r:id="rId30"/>
    <p:sldId id="340" r:id="rId31"/>
    <p:sldId id="341" r:id="rId32"/>
    <p:sldId id="310" r:id="rId33"/>
    <p:sldId id="304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" initials="" lastIdx="1" clrIdx="0"/>
  <p:cmAuthor id="1" name="Adam Sitnik" initials="AS" lastIdx="1" clrIdx="1">
    <p:extLst>
      <p:ext uri="{19B8F6BF-5375-455C-9EA6-DF929625EA0E}">
        <p15:presenceInfo xmlns:p15="http://schemas.microsoft.com/office/powerpoint/2012/main" userId="S-1-5-21-4186008164-3850089886-2354285959-147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86699" autoAdjust="0"/>
  </p:normalViewPr>
  <p:slideViewPr>
    <p:cSldViewPr snapToGrid="0" showGuides="1">
      <p:cViewPr varScale="1">
        <p:scale>
          <a:sx n="80" d="100"/>
          <a:sy n="80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1AF6-5320-4513-9638-FB1C7E2082D5}" type="datetimeFigureOut">
              <a:rPr lang="pl-PL" smtClean="0"/>
              <a:t>18.04.2017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D2D3-30CA-42CB-94A7-D0F448879E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621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141587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0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Search for the „up for grabs” label.</a:t>
            </a:r>
            <a:r>
              <a:rPr lang="pl-PL" baseline="0" dirty="0" smtClean="0"/>
              <a:t> Ask if this is still valid. </a:t>
            </a:r>
          </a:p>
          <a:p>
            <a:r>
              <a:rPr lang="pl-PL" baseline="0" dirty="0" smtClean="0"/>
              <a:t>Too shy? Don’t ask,  just fork and do your job. When you are done, pull a PR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64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OSS gives you the opportunity to work with</a:t>
            </a:r>
            <a:r>
              <a:rPr lang="pl-PL" baseline="0" dirty="0" smtClean="0"/>
              <a:t> the best in the word. Your code reviews will be extremelly detailed. Be opened for comments! Don’t give up!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650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65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Or alternative name:</a:t>
            </a:r>
            <a:r>
              <a:rPr lang="pl-PL" baseline="0" dirty="0" smtClean="0"/>
              <a:t> Afraid to Ask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154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2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03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6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8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9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3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2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Include time zones when communicating with people around the globe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1A45-9D09-4A36-A644-4D6AA95339E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F287-F6EC-4989-A72E-28161B779E61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4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1B28-5875-483E-8E73-B8B3CD562C3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2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3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34F0-897A-411D-9E1A-2542AC445F96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7ECC-2361-4DE5-8105-310221713E8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6BE-096C-4C0F-BD69-CD88B9DDB87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0E8-8002-40B2-9FEE-129B8C2A769A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5549-B13B-4131-A7C4-FC2D9A448DC2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3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3D2-32ED-4022-8A38-EAA958A1F5F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3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DD3-08F1-4E72-856F-3F2D7133DF0F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868F-6863-4AB6-89CF-C9039369DAD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1AEF-EAA4-4A1D-9D4C-AC726CA02A8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tnet/blob/master/dotnet-free-oss-services.md" TargetMode="External"/><Relationship Id="rId2" Type="http://schemas.openxmlformats.org/officeDocument/2006/relationships/hyperlink" Target="http://www.aaronstannard.com/the-profound-weakness-of-the-net-oss-ecosyst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lanlawson.com/2017/03/05/what-it-feels-like-to-be-an-open-source-maintainer/" TargetMode="External"/><Relationship Id="rId4" Type="http://schemas.openxmlformats.org/officeDocument/2006/relationships/hyperlink" Target="https://github.com/aspnet/KestrelHttpServer/pulls?utf8=%E2%9C%93&amp;q=is:pr%20author:benaadams%2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sitnik/DotNetCorePerformance" TargetMode="External"/><Relationship Id="rId2" Type="http://schemas.openxmlformats.org/officeDocument/2006/relationships/hyperlink" Target="mailto:Adam.Sitnik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tboy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My awesome journey with Open Source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Adam </a:t>
            </a:r>
            <a:r>
              <a:rPr lang="en" dirty="0" smtClean="0"/>
              <a:t>Sitnik</a:t>
            </a:r>
            <a:endParaRPr lang="pl-PL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Have you ever…</a:t>
            </a:r>
            <a:endParaRPr lang="e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Maintained OSS project?</a:t>
            </a:r>
          </a:p>
          <a:p>
            <a:r>
              <a:rPr lang="pl-PL" dirty="0" smtClean="0"/>
              <a:t>Implemented </a:t>
            </a:r>
            <a:r>
              <a:rPr lang="pl-PL" dirty="0"/>
              <a:t>a new feature?</a:t>
            </a:r>
          </a:p>
          <a:p>
            <a:r>
              <a:rPr lang="pl-PL" dirty="0"/>
              <a:t>Fixed a bug?</a:t>
            </a:r>
          </a:p>
          <a:p>
            <a:r>
              <a:rPr lang="pl-PL" dirty="0"/>
              <a:t>Improved the performance?</a:t>
            </a:r>
          </a:p>
          <a:p>
            <a:r>
              <a:rPr lang="pl-PL" dirty="0" smtClean="0"/>
              <a:t>Improved the docs? </a:t>
            </a:r>
            <a:endParaRPr lang="pl-PL" dirty="0" smtClean="0"/>
          </a:p>
          <a:p>
            <a:r>
              <a:rPr lang="pl-PL" dirty="0"/>
              <a:t>Reported a </a:t>
            </a:r>
            <a:r>
              <a:rPr lang="pl-PL" dirty="0" smtClean="0"/>
              <a:t>bug? </a:t>
            </a:r>
            <a:r>
              <a:rPr lang="pl-PL" dirty="0"/>
              <a:t>with a nice repro case?</a:t>
            </a:r>
          </a:p>
          <a:p>
            <a:r>
              <a:rPr lang="pl-PL" dirty="0" smtClean="0"/>
              <a:t>Suggested </a:t>
            </a:r>
            <a:r>
              <a:rPr lang="pl-PL" dirty="0" smtClean="0"/>
              <a:t>a fix or a feature</a:t>
            </a:r>
            <a:r>
              <a:rPr lang="pl-PL" dirty="0" smtClean="0"/>
              <a:t>?</a:t>
            </a:r>
            <a:endParaRPr lang="pl-P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809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 this point of time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 was anonymous .NET </a:t>
            </a:r>
            <a:r>
              <a:rPr lang="pl-PL" dirty="0" smtClean="0"/>
              <a:t>developer</a:t>
            </a:r>
          </a:p>
          <a:p>
            <a:r>
              <a:rPr lang="pl-PL" dirty="0" smtClean="0"/>
              <a:t>I </a:t>
            </a:r>
            <a:r>
              <a:rPr lang="pl-PL" dirty="0"/>
              <a:t>knew I wanted to contribute to make a </a:t>
            </a:r>
            <a:r>
              <a:rPr lang="pl-PL" dirty="0" smtClean="0"/>
              <a:t>difference</a:t>
            </a:r>
          </a:p>
          <a:p>
            <a:r>
              <a:rPr lang="pl-PL" dirty="0" smtClean="0"/>
              <a:t>I had no idea how to start</a:t>
            </a:r>
          </a:p>
          <a:p>
            <a:r>
              <a:rPr lang="pl-PL" dirty="0"/>
              <a:t>I did not know any </a:t>
            </a:r>
            <a:r>
              <a:rPr lang="pl-PL" dirty="0" smtClean="0"/>
              <a:t>contributors</a:t>
            </a:r>
          </a:p>
          <a:p>
            <a:r>
              <a:rPr lang="pl-PL" dirty="0" smtClean="0"/>
              <a:t>I was burning out as a developer (too many integration projects)</a:t>
            </a:r>
          </a:p>
          <a:p>
            <a:r>
              <a:rPr lang="pl-PL" dirty="0" smtClean="0"/>
              <a:t>I wasn’t even dreaming about speaking at the Big </a:t>
            </a:r>
            <a:r>
              <a:rPr lang="pl-PL" dirty="0"/>
              <a:t>C</a:t>
            </a:r>
            <a:r>
              <a:rPr lang="pl-PL" dirty="0" smtClean="0"/>
              <a:t>onferences…</a:t>
            </a:r>
          </a:p>
          <a:p>
            <a:r>
              <a:rPr lang="pl-PL" dirty="0" smtClean="0"/>
              <a:t>Not to speak about drinking a beer with my Gurus!</a:t>
            </a:r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11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When your Guru starts a new project..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12</a:t>
            </a:fld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1" y="1327776"/>
            <a:ext cx="5509737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My first contribution: what it was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Build the benchmark in the Release mode</a:t>
            </a:r>
          </a:p>
          <a:p>
            <a:r>
              <a:rPr lang="pl-PL" dirty="0" smtClean="0"/>
              <a:t>Cleanup the memory after every iteration</a:t>
            </a:r>
          </a:p>
          <a:p>
            <a:r>
              <a:rPr lang="pl-PL" dirty="0" smtClean="0"/>
              <a:t>Perform the Jit Warmup</a:t>
            </a:r>
          </a:p>
          <a:p>
            <a:r>
              <a:rPr lang="pl-PL" dirty="0" smtClean="0"/>
              <a:t>One micro optimization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13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Follow </a:t>
            </a:r>
            <a:r>
              <a:rPr lang="pl-PL" dirty="0"/>
              <a:t>the coding standards </a:t>
            </a:r>
            <a:r>
              <a:rPr lang="pl-PL" dirty="0" smtClean="0"/>
              <a:t>(CONTRIBUTING.md</a:t>
            </a:r>
            <a:r>
              <a:rPr lang="pl-PL" dirty="0"/>
              <a:t>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7290"/>
            <a:ext cx="3886200" cy="186983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363793"/>
            <a:ext cx="3886200" cy="2483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14</a:t>
            </a:fld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4210334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</a:rPr>
              <a:t>You can </a:t>
            </a:r>
            <a:r>
              <a:rPr lang="en-US" sz="3200" b="1" u="sng" dirty="0" smtClean="0">
                <a:latin typeface="+mj-lt"/>
              </a:rPr>
              <a:t>get</a:t>
            </a:r>
            <a:r>
              <a:rPr lang="pl-PL" sz="3200" b="1" u="sng" dirty="0" smtClean="0">
                <a:latin typeface="+mj-lt"/>
              </a:rPr>
              <a:t> a</a:t>
            </a:r>
            <a:r>
              <a:rPr lang="en-US" sz="3200" b="1" u="sng" dirty="0" smtClean="0">
                <a:latin typeface="+mj-lt"/>
              </a:rPr>
              <a:t> </a:t>
            </a:r>
            <a:r>
              <a:rPr lang="en-US" sz="3200" b="1" u="sng" dirty="0">
                <a:latin typeface="+mj-lt"/>
              </a:rPr>
              <a:t>code review from your Guru!!!</a:t>
            </a:r>
          </a:p>
        </p:txBody>
      </p:sp>
    </p:spTree>
    <p:extLst>
      <p:ext uri="{BB962C8B-B14F-4D97-AF65-F5344CB8AC3E}">
        <p14:creationId xmlns:p14="http://schemas.microsoft.com/office/powerpoint/2010/main" val="18870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Choose the right Project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Look for something that excites you!</a:t>
            </a:r>
          </a:p>
          <a:p>
            <a:r>
              <a:rPr lang="pl-PL" dirty="0" smtClean="0"/>
              <a:t>Prefer tools that you are familiar with</a:t>
            </a:r>
          </a:p>
          <a:p>
            <a:r>
              <a:rPr lang="pl-PL" dirty="0" smtClean="0"/>
              <a:t>Make sure they are looking for help!</a:t>
            </a:r>
          </a:p>
          <a:p>
            <a:r>
              <a:rPr lang="pl-PL" dirty="0" smtClean="0"/>
              <a:t>Make sure it’s active!</a:t>
            </a:r>
          </a:p>
          <a:p>
            <a:r>
              <a:rPr lang="pl-PL" dirty="0" smtClean="0"/>
              <a:t>Make sure you are ok with the license!</a:t>
            </a:r>
          </a:p>
          <a:p>
            <a:r>
              <a:rPr lang="pl-PL" dirty="0" smtClean="0"/>
              <a:t>Your own? Make sure you don’t duplicate popular, existing project!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15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grab an issue?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636" y="1370013"/>
            <a:ext cx="7512728" cy="32623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16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Common GIT mistakes: </a:t>
            </a:r>
            <a:r>
              <a:rPr lang="pl-PL" dirty="0"/>
              <a:t>Working without </a:t>
            </a:r>
            <a:r>
              <a:rPr lang="pl-PL" dirty="0" smtClean="0"/>
              <a:t>branches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17</a:t>
            </a:fld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02" y="1152476"/>
            <a:ext cx="5071140" cy="341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6905" y="4663216"/>
            <a:ext cx="3555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Image from http://stackoverflow.com/a/21717431/5852046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66" y="871734"/>
            <a:ext cx="4008467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Other common GIT mistakes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Wrong email address </a:t>
            </a:r>
          </a:p>
          <a:p>
            <a:pPr marL="0" indent="0">
              <a:buNone/>
            </a:pPr>
            <a:r>
              <a:rPr lang="pl-PL" dirty="0" smtClean="0"/>
              <a:t>(contributions will not count)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18</a:t>
            </a:fld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2237874"/>
            <a:ext cx="410377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$ git </a:t>
            </a:r>
            <a:r>
              <a:rPr lang="pl-PL" dirty="0" smtClean="0">
                <a:solidFill>
                  <a:schemeClr val="bg2"/>
                </a:solidFill>
              </a:rPr>
              <a:t>config user.name „Your Name" </a:t>
            </a:r>
          </a:p>
          <a:p>
            <a:r>
              <a:rPr lang="pl-PL" dirty="0" smtClean="0">
                <a:solidFill>
                  <a:schemeClr val="bg2"/>
                </a:solidFill>
              </a:rPr>
              <a:t>$ </a:t>
            </a:r>
            <a:r>
              <a:rPr lang="pl-PL" dirty="0">
                <a:solidFill>
                  <a:schemeClr val="bg2"/>
                </a:solidFill>
              </a:rPr>
              <a:t>git config </a:t>
            </a:r>
            <a:r>
              <a:rPr lang="pl-PL" dirty="0" smtClean="0">
                <a:solidFill>
                  <a:schemeClr val="bg2"/>
                </a:solidFill>
              </a:rPr>
              <a:t>user.email your@github.email</a:t>
            </a:r>
            <a:endParaRPr lang="pl-PL" dirty="0">
              <a:solidFill>
                <a:schemeClr val="bg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Too many/few commits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84333"/>
            <a:ext cx="3886200" cy="31244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10" y="2945921"/>
            <a:ext cx="253768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Don’t give up!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19</a:t>
            </a:fld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01" y="2576282"/>
            <a:ext cx="1928027" cy="195088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86" y="2586514"/>
            <a:ext cx="1943268" cy="1943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1" y="2586514"/>
            <a:ext cx="1935648" cy="1920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77" y="226438"/>
            <a:ext cx="1693445" cy="1693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5207" y="2006086"/>
            <a:ext cx="702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  <a:cs typeface="Consolas" panose="020B0609020204030204" pitchFamily="49" charset="0"/>
              </a:rPr>
              <a:t>Ben Adams contributions to Kestrel HTTP Server </a:t>
            </a:r>
            <a:r>
              <a:rPr lang="pl-PL" sz="600" dirty="0" smtClean="0">
                <a:latin typeface="+mj-lt"/>
                <a:cs typeface="Consolas" panose="020B0609020204030204" pitchFamily="49" charset="0"/>
              </a:rPr>
              <a:t>(as of 2017-04-13 16:20 CET)</a:t>
            </a:r>
            <a:endParaRPr lang="pl-PL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91" y="4581290"/>
            <a:ext cx="193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latin typeface="+mj-lt"/>
              </a:rPr>
              <a:t>3</a:t>
            </a:r>
            <a:endParaRPr lang="pl-PL" sz="28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4175" y="4620280"/>
            <a:ext cx="193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latin typeface="+mj-lt"/>
              </a:rPr>
              <a:t>109</a:t>
            </a:r>
            <a:endParaRPr lang="pl-PL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7101" y="4607560"/>
            <a:ext cx="193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latin typeface="+mj-lt"/>
              </a:rPr>
              <a:t>115</a:t>
            </a:r>
            <a:endParaRPr lang="pl-PL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3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About myself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Open Source:</a:t>
            </a:r>
          </a:p>
          <a:p>
            <a:r>
              <a:rPr lang="pl-PL" sz="2400" dirty="0" smtClean="0"/>
              <a:t>BenchmarkDotNet </a:t>
            </a:r>
            <a:r>
              <a:rPr lang="pl-PL" sz="2400" dirty="0"/>
              <a:t>(contributor </a:t>
            </a:r>
            <a:r>
              <a:rPr lang="pl-PL" sz="2400" dirty="0" smtClean="0"/>
              <a:t> =&gt; maintainer)</a:t>
            </a:r>
            <a:endParaRPr lang="en-US" sz="2400" dirty="0"/>
          </a:p>
          <a:p>
            <a:r>
              <a:rPr lang="en-US" sz="2400" dirty="0"/>
              <a:t>Core CLR </a:t>
            </a:r>
            <a:r>
              <a:rPr lang="en-US" sz="2400" dirty="0" smtClean="0"/>
              <a:t>(</a:t>
            </a:r>
            <a:r>
              <a:rPr lang="pl-PL" sz="2400" dirty="0" smtClean="0"/>
              <a:t>contributor</a:t>
            </a:r>
            <a:r>
              <a:rPr lang="en-US" sz="2400" dirty="0" smtClean="0"/>
              <a:t>)</a:t>
            </a:r>
            <a:endParaRPr lang="pl-PL" sz="2400" dirty="0"/>
          </a:p>
          <a:p>
            <a:r>
              <a:rPr lang="pl-PL" sz="2400" dirty="0"/>
              <a:t>corefxlab </a:t>
            </a:r>
            <a:r>
              <a:rPr lang="pl-PL" sz="2400" dirty="0" smtClean="0"/>
              <a:t>(</a:t>
            </a:r>
            <a:r>
              <a:rPr lang="pl-PL" sz="2400" dirty="0"/>
              <a:t>contributor</a:t>
            </a:r>
            <a:r>
              <a:rPr lang="pl-PL" sz="2400" dirty="0" smtClean="0"/>
              <a:t>)</a:t>
            </a:r>
            <a:endParaRPr lang="pl-PL" sz="2400" dirty="0"/>
          </a:p>
          <a:p>
            <a:r>
              <a:rPr lang="pl-PL" sz="2400" dirty="0"/>
              <a:t>&amp; </a:t>
            </a:r>
            <a:r>
              <a:rPr lang="pl-PL" sz="2400" dirty="0" smtClean="0"/>
              <a:t>more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2</a:t>
            </a:fld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1026" name="Picture 2" descr="Pow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369219"/>
            <a:ext cx="1571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Use the tools that are free for the Contributors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138229"/>
            <a:ext cx="3395766" cy="951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53" y="1354655"/>
            <a:ext cx="2751058" cy="5182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95" y="2671333"/>
            <a:ext cx="2537680" cy="8458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83" y="2006769"/>
            <a:ext cx="3063505" cy="5944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9" y="2152908"/>
            <a:ext cx="1920240" cy="4023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77" y="2020565"/>
            <a:ext cx="3109229" cy="6020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14" y="2671333"/>
            <a:ext cx="2559960" cy="86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" y="2910521"/>
            <a:ext cx="3124471" cy="5944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" y="3690427"/>
            <a:ext cx="2785676" cy="8721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30" y="3876156"/>
            <a:ext cx="3205552" cy="5828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07" y="3889255"/>
            <a:ext cx="2800593" cy="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Writing libraries for other developers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Backward compatibility</a:t>
            </a:r>
          </a:p>
          <a:p>
            <a:r>
              <a:rPr lang="pl-PL" dirty="0" smtClean="0"/>
              <a:t>Supporting .NET/Mono/.NET Core</a:t>
            </a:r>
          </a:p>
          <a:p>
            <a:r>
              <a:rPr lang="pl-PL" dirty="0" smtClean="0"/>
              <a:t>Support</a:t>
            </a:r>
            <a:r>
              <a:rPr lang="pl-PL" dirty="0"/>
              <a:t>ing</a:t>
            </a:r>
            <a:r>
              <a:rPr lang="pl-PL" dirty="0" smtClean="0"/>
              <a:t> Linux/MacOS</a:t>
            </a:r>
          </a:p>
          <a:p>
            <a:r>
              <a:rPr lang="pl-PL" dirty="0" smtClean="0"/>
              <a:t>Versioning</a:t>
            </a:r>
          </a:p>
          <a:p>
            <a:r>
              <a:rPr lang="pl-PL" dirty="0" smtClean="0"/>
              <a:t>Release notes</a:t>
            </a:r>
          </a:p>
          <a:p>
            <a:r>
              <a:rPr lang="pl-PL" dirty="0" smtClean="0"/>
              <a:t>Docs. Good docs ;)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3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Believe in yourself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How do you know if you are good or not?</a:t>
            </a:r>
          </a:p>
          <a:p>
            <a:r>
              <a:rPr lang="pl-PL" dirty="0" smtClean="0"/>
              <a:t>Would you like to get a dream job?</a:t>
            </a:r>
          </a:p>
          <a:p>
            <a:r>
              <a:rPr lang="pl-PL" dirty="0" smtClean="0"/>
              <a:t>Fork a project of your dream job company, pick up an issue and just solve it!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22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Advantages for the employer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You learn new things all the time</a:t>
            </a:r>
          </a:p>
          <a:p>
            <a:r>
              <a:rPr lang="pl-PL" dirty="0" smtClean="0"/>
              <a:t>You use new things at work to do better job</a:t>
            </a:r>
          </a:p>
          <a:p>
            <a:r>
              <a:rPr lang="pl-PL" dirty="0" smtClean="0"/>
              <a:t>You build a network which helps you when you are in need</a:t>
            </a:r>
          </a:p>
          <a:p>
            <a:r>
              <a:rPr lang="pl-PL" dirty="0" smtClean="0"/>
              <a:t>You can promote your company by doing great things in public</a:t>
            </a:r>
          </a:p>
          <a:p>
            <a:r>
              <a:rPr lang="pl-PL" dirty="0" smtClean="0"/>
              <a:t>People want to work with the „Big Names”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23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Challenge yourself!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 ported BenchmarkDotNet to .NET Core</a:t>
            </a:r>
          </a:p>
          <a:p>
            <a:pPr lvl="1"/>
            <a:r>
              <a:rPr lang="pl-PL" dirty="0" smtClean="0"/>
              <a:t>At the begining I had no idea what .NET Core really was</a:t>
            </a:r>
          </a:p>
          <a:p>
            <a:pPr lvl="1"/>
            <a:r>
              <a:rPr lang="pl-PL" dirty="0" smtClean="0"/>
              <a:t>I had to become dnx/dotnet cli/msbuild expert</a:t>
            </a:r>
          </a:p>
          <a:p>
            <a:pPr lvl="1"/>
            <a:r>
              <a:rPr lang="pl-PL" dirty="0" smtClean="0"/>
              <a:t>There was litteraly no resources available</a:t>
            </a:r>
          </a:p>
          <a:p>
            <a:r>
              <a:rPr lang="pl-PL" dirty="0" smtClean="0"/>
              <a:t>Contributing to Core CLR</a:t>
            </a:r>
          </a:p>
          <a:p>
            <a:pPr lvl="1"/>
            <a:r>
              <a:rPr lang="pl-PL" dirty="0" smtClean="0"/>
              <a:t>How to build the Virtual Machine?</a:t>
            </a:r>
          </a:p>
          <a:p>
            <a:pPr lvl="1"/>
            <a:r>
              <a:rPr lang="pl-PL" dirty="0" smtClean="0"/>
              <a:t>Use C++ to generate CIL to make C# better language ;)</a:t>
            </a:r>
          </a:p>
          <a:p>
            <a:pPr lvl="1"/>
            <a:r>
              <a:rPr lang="pl-PL" dirty="0" smtClean="0"/>
              <a:t>How to debug CLR? </a:t>
            </a:r>
          </a:p>
          <a:p>
            <a:pPr lvl="1"/>
            <a:r>
              <a:rPr lang="pl-PL" dirty="0" smtClean="0"/>
              <a:t>How to build .NET program that uses local CLR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8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37" y="527929"/>
            <a:ext cx="2446020" cy="4259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Be the Worst!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276669" cy="341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I had the pleasure to learn from: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Joe Duffy – Concurrency Guru</a:t>
            </a:r>
          </a:p>
          <a:p>
            <a:r>
              <a:rPr lang="pl-PL" dirty="0" smtClean="0"/>
              <a:t>Vladimir Sadov – Core Engineer at Roslyn team</a:t>
            </a:r>
          </a:p>
          <a:p>
            <a:r>
              <a:rPr lang="pl-PL" dirty="0" smtClean="0"/>
              <a:t>Krzysztof Cwalina</a:t>
            </a:r>
            <a:r>
              <a:rPr lang="pl-PL" dirty="0"/>
              <a:t> – </a:t>
            </a:r>
            <a:r>
              <a:rPr lang="pl-PL" dirty="0" smtClean="0"/>
              <a:t>Principal Architect at Microsoft</a:t>
            </a:r>
          </a:p>
          <a:p>
            <a:r>
              <a:rPr lang="pl-PL" dirty="0"/>
              <a:t>Andrey </a:t>
            </a:r>
            <a:r>
              <a:rPr lang="pl-PL" dirty="0" smtClean="0"/>
              <a:t>Akinshin – Software Engineer at Jetbrains</a:t>
            </a:r>
          </a:p>
          <a:p>
            <a:r>
              <a:rPr lang="pl-PL" dirty="0" smtClean="0"/>
              <a:t>Jan Kotas – </a:t>
            </a:r>
            <a:r>
              <a:rPr lang="pl-PL" dirty="0"/>
              <a:t>Core Engineer </a:t>
            </a:r>
            <a:r>
              <a:rPr lang="pl-PL" dirty="0" smtClean="0"/>
              <a:t>at CLR team</a:t>
            </a:r>
          </a:p>
          <a:p>
            <a:r>
              <a:rPr lang="pl-PL" dirty="0" smtClean="0"/>
              <a:t>&amp; more!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What if you are the average of the five people you spend the most time with?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0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Part of a daily job routine</a:t>
            </a:r>
            <a:endParaRPr lang="e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Report a bug, provide a repro case</a:t>
            </a:r>
          </a:p>
          <a:p>
            <a:r>
              <a:rPr lang="pl-PL" dirty="0" smtClean="0"/>
              <a:t>Is it blocking your job?</a:t>
            </a:r>
          </a:p>
          <a:p>
            <a:r>
              <a:rPr lang="pl-PL" dirty="0" smtClean="0"/>
              <a:t>If so, can you fix it?</a:t>
            </a:r>
          </a:p>
          <a:p>
            <a:r>
              <a:rPr lang="pl-PL" dirty="0" smtClean="0"/>
              <a:t>Just do it. Eventually appologise later 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1375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Bulding the Network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Conferences – you get invited to speak!</a:t>
            </a:r>
          </a:p>
          <a:p>
            <a:r>
              <a:rPr lang="pl-PL" dirty="0" smtClean="0"/>
              <a:t>Lunch or beer with your Guru? No problem!</a:t>
            </a:r>
          </a:p>
          <a:p>
            <a:r>
              <a:rPr lang="pl-PL" dirty="0" smtClean="0"/>
              <a:t>Pair programming with the best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27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When you become the maintainer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Never be an asshole</a:t>
            </a:r>
          </a:p>
          <a:p>
            <a:r>
              <a:rPr lang="pl-PL" dirty="0" smtClean="0"/>
              <a:t>Respond fast</a:t>
            </a:r>
          </a:p>
          <a:p>
            <a:r>
              <a:rPr lang="pl-PL" dirty="0" smtClean="0"/>
              <a:t>Fix the bugs first</a:t>
            </a:r>
          </a:p>
          <a:p>
            <a:r>
              <a:rPr lang="pl-PL" dirty="0" smtClean="0"/>
              <a:t>Write the docs</a:t>
            </a:r>
          </a:p>
          <a:p>
            <a:r>
              <a:rPr lang="pl-PL" dirty="0" smtClean="0"/>
              <a:t>Don’t forget about the release notes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1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bad part of being </a:t>
            </a:r>
            <a:r>
              <a:rPr lang="pl-PL" dirty="0"/>
              <a:t>the maintainer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Expectations</a:t>
            </a:r>
          </a:p>
          <a:p>
            <a:r>
              <a:rPr lang="pl-PL" dirty="0" smtClean="0"/>
              <a:t>Responsibility</a:t>
            </a:r>
          </a:p>
          <a:p>
            <a:r>
              <a:rPr lang="pl-PL" dirty="0" smtClean="0"/>
              <a:t>Public failures</a:t>
            </a:r>
          </a:p>
          <a:p>
            <a:r>
              <a:rPr lang="pl-PL" dirty="0" smtClean="0"/>
              <a:t>The „special” users</a:t>
            </a:r>
          </a:p>
          <a:p>
            <a:r>
              <a:rPr lang="pl-PL" dirty="0" smtClean="0"/>
              <a:t>Insomnia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29</a:t>
            </a:fld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63" y="1268016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The only thing that matters</a:t>
            </a:r>
          </a:p>
          <a:p>
            <a:r>
              <a:rPr lang="pl-PL" dirty="0" smtClean="0"/>
              <a:t>Open your eyes!</a:t>
            </a:r>
          </a:p>
          <a:p>
            <a:r>
              <a:rPr lang="pl-PL" dirty="0" smtClean="0"/>
              <a:t>Confession</a:t>
            </a:r>
          </a:p>
          <a:p>
            <a:r>
              <a:rPr lang="pl-PL" dirty="0" smtClean="0"/>
              <a:t>How to start</a:t>
            </a:r>
          </a:p>
          <a:p>
            <a:r>
              <a:rPr lang="pl-PL" dirty="0" smtClean="0"/>
              <a:t>Common mistakes</a:t>
            </a:r>
          </a:p>
          <a:p>
            <a:r>
              <a:rPr lang="pl-PL" dirty="0" smtClean="0"/>
              <a:t>Don’t give up!</a:t>
            </a:r>
          </a:p>
          <a:p>
            <a:r>
              <a:rPr lang="pl-PL" dirty="0" smtClean="0"/>
              <a:t>Free tools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Writing libraries</a:t>
            </a:r>
          </a:p>
          <a:p>
            <a:r>
              <a:rPr lang="pl-PL" dirty="0" smtClean="0"/>
              <a:t>Advantage for the employer</a:t>
            </a:r>
          </a:p>
          <a:p>
            <a:r>
              <a:rPr lang="pl-PL" dirty="0" smtClean="0"/>
              <a:t>Challenges</a:t>
            </a:r>
            <a:endParaRPr lang="pl-PL" dirty="0"/>
          </a:p>
          <a:p>
            <a:r>
              <a:rPr lang="pl-PL" dirty="0" smtClean="0"/>
              <a:t>Part of daily job routine</a:t>
            </a:r>
          </a:p>
          <a:p>
            <a:r>
              <a:rPr lang="pl-PL" dirty="0" smtClean="0"/>
              <a:t>Bulding the network</a:t>
            </a:r>
          </a:p>
          <a:p>
            <a:r>
              <a:rPr lang="pl-PL" dirty="0" smtClean="0"/>
              <a:t>Being a maintainer</a:t>
            </a:r>
          </a:p>
          <a:p>
            <a:r>
              <a:rPr lang="pl-PL" dirty="0" smtClean="0"/>
              <a:t>Afraid to ask</a:t>
            </a:r>
          </a:p>
          <a:p>
            <a:r>
              <a:rPr lang="pl-PL" dirty="0" smtClean="0"/>
              <a:t>The best moments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3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Afraid To Ask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contributors loose motivation for the boring tasks at work</a:t>
            </a:r>
            <a:r>
              <a:rPr lang="pl-PL" dirty="0" smtClean="0"/>
              <a:t>?</a:t>
            </a:r>
          </a:p>
          <a:p>
            <a:r>
              <a:rPr lang="pl-PL" dirty="0" smtClean="0"/>
              <a:t>Do contributors do OSS at work?</a:t>
            </a:r>
          </a:p>
          <a:p>
            <a:r>
              <a:rPr lang="pl-PL" dirty="0"/>
              <a:t>Do contributors </a:t>
            </a:r>
            <a:r>
              <a:rPr lang="pl-PL" dirty="0" smtClean="0"/>
              <a:t>get a lot of job offers?</a:t>
            </a:r>
          </a:p>
          <a:p>
            <a:r>
              <a:rPr lang="pl-PL" dirty="0" smtClean="0"/>
              <a:t>Will you get a MVP award?</a:t>
            </a:r>
          </a:p>
          <a:p>
            <a:r>
              <a:rPr lang="pl-PL" dirty="0" smtClean="0"/>
              <a:t>Will it be easier to get a better job?</a:t>
            </a:r>
          </a:p>
          <a:p>
            <a:r>
              <a:rPr lang="pl-PL" dirty="0" smtClean="0"/>
              <a:t>Will you get paid for OSS?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30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best moments ?!?!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Geting write access to your favourite’s tool repository</a:t>
            </a:r>
          </a:p>
          <a:p>
            <a:r>
              <a:rPr lang="pl-PL" dirty="0" smtClean="0"/>
              <a:t>Seeing your Gurus use the feature you implemented</a:t>
            </a:r>
          </a:p>
          <a:p>
            <a:r>
              <a:rPr lang="pl-PL" dirty="0" smtClean="0"/>
              <a:t>Seeing your big impact</a:t>
            </a:r>
          </a:p>
          <a:p>
            <a:r>
              <a:rPr lang="pl-PL" dirty="0" smtClean="0"/>
              <a:t>Being recognized by your Guru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31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Sources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The Profound Weakness of the .NET OSS Ecosystem</a:t>
            </a:r>
            <a:endParaRPr lang="pl-PL" dirty="0" smtClean="0"/>
          </a:p>
          <a:p>
            <a:r>
              <a:rPr lang="en-US" dirty="0" smtClean="0">
                <a:hlinkClick r:id="rId3"/>
              </a:rPr>
              <a:t>Free Services &amp; Tools for Open Source .NET Projects</a:t>
            </a:r>
            <a:endParaRPr lang="pl-PL" dirty="0" smtClean="0"/>
          </a:p>
          <a:p>
            <a:r>
              <a:rPr lang="en-US" dirty="0" smtClean="0">
                <a:hlinkClick r:id="rId4"/>
              </a:rPr>
              <a:t>All Pull Requests by Ben Adams to Kestrel</a:t>
            </a:r>
            <a:endParaRPr lang="pl-PL" dirty="0" smtClean="0"/>
          </a:p>
          <a:p>
            <a:r>
              <a:rPr lang="en-US" dirty="0" smtClean="0">
                <a:hlinkClick r:id="rId5"/>
              </a:rPr>
              <a:t>What it feels like to be an open-source maintainer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8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Contact</a:t>
            </a:r>
            <a:r>
              <a:rPr lang="pl-PL" dirty="0"/>
              <a:t>:</a:t>
            </a:r>
          </a:p>
          <a:p>
            <a:pPr lvl="0">
              <a:spcBef>
                <a:spcPts val="0"/>
              </a:spcBef>
            </a:pPr>
            <a:r>
              <a:rPr lang="pl-PL" dirty="0"/>
              <a:t>@SitnikAdam</a:t>
            </a:r>
          </a:p>
          <a:p>
            <a:pPr lvl="0">
              <a:spcBef>
                <a:spcPts val="0"/>
              </a:spcBef>
            </a:pPr>
            <a:r>
              <a:rPr lang="pl-PL" dirty="0">
                <a:hlinkClick r:id="rId2"/>
              </a:rPr>
              <a:t>Adam.Sitnik@gmail.com</a:t>
            </a:r>
            <a:endParaRPr lang="en-US" dirty="0"/>
          </a:p>
          <a:p>
            <a:pPr lvl="0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github.com/adamsitnik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91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The History of Open Source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indent="0" algn="ctr">
              <a:buNone/>
            </a:pPr>
            <a:r>
              <a:rPr lang="en-US" sz="4800" u="sng" dirty="0"/>
              <a:t>You can make your own history</a:t>
            </a:r>
            <a:r>
              <a:rPr lang="en-US" sz="4800" u="sng" dirty="0" smtClean="0"/>
              <a:t>!</a:t>
            </a:r>
            <a:endParaRPr lang="en-US" sz="4800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Open your eyes!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24012"/>
            <a:ext cx="6924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7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What small startup did for .NET OSS to develop a single app?</a:t>
            </a:r>
            <a:endParaRPr lang="e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Added full CQL3 collisions support to FluentCasandra</a:t>
            </a:r>
          </a:p>
          <a:p>
            <a:r>
              <a:rPr lang="pl-PL" dirty="0" smtClean="0"/>
              <a:t>Invented Helios, a high performance server-side socket library</a:t>
            </a:r>
          </a:p>
          <a:p>
            <a:r>
              <a:rPr lang="pl-PL" b="1" dirty="0" smtClean="0"/>
              <a:t>Ported Akka to .NET</a:t>
            </a:r>
          </a:p>
          <a:p>
            <a:r>
              <a:rPr lang="pl-PL" dirty="0" smtClean="0"/>
              <a:t>Implemented Marmur3 and HyperLogLog algorithms in C#</a:t>
            </a:r>
            <a:endParaRPr lang="pl-P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11655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Some good questions</a:t>
            </a:r>
            <a:endParaRPr lang="e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i="1" dirty="0" smtClean="0"/>
              <a:t>in </a:t>
            </a:r>
            <a:r>
              <a:rPr lang="en-US" i="1" dirty="0"/>
              <a:t>the ~15 year history of .NET, no one built </a:t>
            </a:r>
            <a:r>
              <a:rPr lang="en-US" b="1" i="1" dirty="0"/>
              <a:t>a reactive, server-side socket library that’s actively maintained</a:t>
            </a:r>
            <a:r>
              <a:rPr lang="en-US" b="1" i="1" dirty="0" smtClean="0"/>
              <a:t>?</a:t>
            </a:r>
            <a:r>
              <a:rPr lang="pl-PL" i="1" dirty="0" smtClean="0"/>
              <a:t>” </a:t>
            </a:r>
          </a:p>
          <a:p>
            <a:pPr marL="0" indent="0" algn="r">
              <a:buNone/>
            </a:pPr>
            <a:r>
              <a:rPr lang="pl-PL" sz="1200" i="1" dirty="0" smtClean="0"/>
              <a:t>(it was 2014)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i="1" dirty="0" smtClean="0"/>
              <a:t>Why </a:t>
            </a:r>
            <a:r>
              <a:rPr lang="en-US" i="1" dirty="0"/>
              <a:t>in the hell did it fall on one developer working at a startup in LA and one independent developer in Sweden to port one of the major, major cornerstones of distributed computing to .NET</a:t>
            </a:r>
            <a:r>
              <a:rPr lang="en-US" i="1" dirty="0" smtClean="0"/>
              <a:t>?</a:t>
            </a:r>
            <a:r>
              <a:rPr lang="pl-PL" i="1" dirty="0" smtClean="0"/>
              <a:t>” </a:t>
            </a:r>
          </a:p>
          <a:p>
            <a:pPr marL="0" indent="0" algn="r">
              <a:buNone/>
            </a:pPr>
            <a:r>
              <a:rPr lang="pl-PL" sz="1400" i="1" dirty="0" smtClean="0"/>
              <a:t>(it was before Orleans)</a:t>
            </a:r>
            <a:endParaRPr lang="pl-PL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41286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3600" b="1" dirty="0"/>
              <a:t>We are capable of so much more than 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i="1" dirty="0" smtClean="0"/>
              <a:t>The </a:t>
            </a:r>
            <a:r>
              <a:rPr lang="en-US" i="1" dirty="0"/>
              <a:t>shortcomings of .NET’s open source ecosystem </a:t>
            </a:r>
            <a:r>
              <a:rPr lang="en-US" b="1" i="1" dirty="0" smtClean="0"/>
              <a:t>are </a:t>
            </a:r>
            <a:r>
              <a:rPr lang="en-US" b="1" i="1" dirty="0"/>
              <a:t>your fault and my fault, not </a:t>
            </a:r>
            <a:r>
              <a:rPr lang="en-US" b="1" i="1" dirty="0" smtClean="0"/>
              <a:t>Microsoft’s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i="1" dirty="0"/>
              <a:t>the truth is that it’s </a:t>
            </a:r>
            <a:r>
              <a:rPr lang="en-US" b="1" i="1" dirty="0"/>
              <a:t>our own intellectual laziness</a:t>
            </a:r>
            <a:r>
              <a:rPr lang="en-US" i="1" dirty="0"/>
              <a:t> that created a ghetto of our OSS </a:t>
            </a:r>
            <a:r>
              <a:rPr lang="en-US" i="1" dirty="0" smtClean="0"/>
              <a:t>ecosystem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endParaRPr lang="pl-PL" i="1" dirty="0" smtClean="0"/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i="1" dirty="0"/>
              <a:t>There are brilliant developers like the Akka.NET contributors, the Mono team, </a:t>
            </a:r>
            <a:r>
              <a:rPr lang="en-US" i="1" dirty="0">
                <a:hlinkClick r:id="rId3"/>
              </a:rPr>
              <a:t>Chris Patterson</a:t>
            </a:r>
            <a:r>
              <a:rPr lang="en-US" i="1" dirty="0"/>
              <a:t>, and others who work on solving hard problems with .NET. </a:t>
            </a:r>
            <a:r>
              <a:rPr lang="en-US" b="1" i="1" dirty="0"/>
              <a:t>YOU CAN BE ONE OF THEM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</a:p>
          <a:p>
            <a:pPr marL="0" indent="0">
              <a:buNone/>
            </a:pPr>
            <a:endParaRPr lang="pl-PL" i="1" dirty="0" smtClean="0"/>
          </a:p>
          <a:p>
            <a:pPr marL="0" indent="0">
              <a:buNone/>
            </a:pPr>
            <a:r>
              <a:rPr lang="pl-PL" b="1" i="1" dirty="0" smtClean="0"/>
              <a:t>„</a:t>
            </a:r>
            <a:r>
              <a:rPr lang="en-US" b="1" i="1" dirty="0" smtClean="0"/>
              <a:t>You </a:t>
            </a:r>
            <a:r>
              <a:rPr lang="en-US" b="1" i="1" dirty="0"/>
              <a:t>don’t need Ruby, Node.JS, or even Java to build amazing products. You can do it in .NET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  <a:endParaRPr lang="pl-PL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6917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Are you using any OSS?</a:t>
            </a:r>
            <a:endParaRPr lang="e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17" y="1043415"/>
            <a:ext cx="5066566" cy="37999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2857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1124</Words>
  <Application>Microsoft Office PowerPoint</Application>
  <PresentationFormat>On-screen Show (16:9)</PresentationFormat>
  <Paragraphs>213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My awesome journey with Open Source</vt:lpstr>
      <vt:lpstr>About myself</vt:lpstr>
      <vt:lpstr>Agenda</vt:lpstr>
      <vt:lpstr>The History of Open Source</vt:lpstr>
      <vt:lpstr>Open your eyes!</vt:lpstr>
      <vt:lpstr>What small startup did for .NET OSS to develop a single app?</vt:lpstr>
      <vt:lpstr>Some good questions</vt:lpstr>
      <vt:lpstr>We are capable of so much more than this</vt:lpstr>
      <vt:lpstr>Are you using any OSS?</vt:lpstr>
      <vt:lpstr>Have you ever…</vt:lpstr>
      <vt:lpstr>At this point of time</vt:lpstr>
      <vt:lpstr>When your Guru starts a new project..</vt:lpstr>
      <vt:lpstr>My first contribution: what it was</vt:lpstr>
      <vt:lpstr>Follow the coding standards (CONTRIBUTING.md)</vt:lpstr>
      <vt:lpstr>Choose the right Project</vt:lpstr>
      <vt:lpstr>How to grab an issue?</vt:lpstr>
      <vt:lpstr>Common GIT mistakes: Working without branches</vt:lpstr>
      <vt:lpstr>Other common GIT mistakes</vt:lpstr>
      <vt:lpstr>Don’t give up!</vt:lpstr>
      <vt:lpstr>Use the tools that are free for the Contributors</vt:lpstr>
      <vt:lpstr>Writing libraries for other developers</vt:lpstr>
      <vt:lpstr>Believe in yourself</vt:lpstr>
      <vt:lpstr>Advantages for the employer</vt:lpstr>
      <vt:lpstr>Challenge yourself!</vt:lpstr>
      <vt:lpstr>Be the Worst!</vt:lpstr>
      <vt:lpstr>Part of a daily job routine</vt:lpstr>
      <vt:lpstr>Bulding the Network</vt:lpstr>
      <vt:lpstr>When you become the maintainer</vt:lpstr>
      <vt:lpstr>The bad part of being the maintainer</vt:lpstr>
      <vt:lpstr>Afraid To Ask</vt:lpstr>
      <vt:lpstr>The best moments ?!?!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Core: Performance Storm</dc:title>
  <dc:creator>Adam Sitnik</dc:creator>
  <cp:lastModifiedBy>Adam Sitnik</cp:lastModifiedBy>
  <cp:revision>720</cp:revision>
  <dcterms:modified xsi:type="dcterms:W3CDTF">2017-04-18T14:54:06Z</dcterms:modified>
</cp:coreProperties>
</file>