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3" r:id="rId8"/>
    <p:sldId id="266" r:id="rId9"/>
    <p:sldId id="267" r:id="rId10"/>
    <p:sldId id="268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 autoAdjust="0"/>
    <p:restoredTop sz="94660"/>
  </p:normalViewPr>
  <p:slideViewPr>
    <p:cSldViewPr>
      <p:cViewPr varScale="1">
        <p:scale>
          <a:sx n="68" d="100"/>
          <a:sy n="68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smtClean="0"/>
              <a:t>Kliknij ikonę, aby dodać obraz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template-59077-brown-floral-background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owerpointstyl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2"/>
          <p:cNvSpPr txBox="1">
            <a:spLocks noChangeArrowheads="1"/>
          </p:cNvSpPr>
          <p:nvPr/>
        </p:nvSpPr>
        <p:spPr bwMode="auto">
          <a:xfrm>
            <a:off x="282575" y="5778500"/>
            <a:ext cx="788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sz="1200" dirty="0" smtClean="0"/>
              <a:t>Click </a:t>
            </a:r>
            <a:r>
              <a:rPr lang="fr-FR" sz="1200" dirty="0" err="1" smtClean="0"/>
              <a:t>here</a:t>
            </a:r>
            <a:r>
              <a:rPr lang="fr-FR" sz="1200" dirty="0" smtClean="0"/>
              <a:t> to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 err="1" smtClean="0"/>
              <a:t>this</a:t>
            </a:r>
            <a:r>
              <a:rPr lang="fr-FR" sz="1200" dirty="0" smtClean="0"/>
              <a:t> </a:t>
            </a:r>
            <a:r>
              <a:rPr lang="fr-FR" sz="1200" dirty="0" err="1" smtClean="0"/>
              <a:t>powerpoint</a:t>
            </a:r>
            <a:r>
              <a:rPr lang="fr-FR" sz="1200" dirty="0" smtClean="0"/>
              <a:t> </a:t>
            </a:r>
            <a:r>
              <a:rPr lang="fr-FR" sz="1200" dirty="0" err="1" smtClean="0"/>
              <a:t>template</a:t>
            </a:r>
            <a:r>
              <a:rPr lang="fr-FR" sz="1200" dirty="0" smtClean="0"/>
              <a:t> :  </a:t>
            </a:r>
            <a:r>
              <a:rPr lang="en-US" sz="1200" dirty="0" smtClean="0">
                <a:hlinkClick r:id="rId13"/>
              </a:rPr>
              <a:t>Brown Floral Background Free </a:t>
            </a:r>
            <a:r>
              <a:rPr lang="en-US" sz="1200" dirty="0" err="1" smtClean="0">
                <a:hlinkClick r:id="rId13"/>
              </a:rPr>
              <a:t>Powerpoint</a:t>
            </a:r>
            <a:r>
              <a:rPr lang="en-US" sz="1200" dirty="0" smtClean="0">
                <a:hlinkClick r:id="rId13"/>
              </a:rPr>
              <a:t> Template</a:t>
            </a:r>
            <a:endParaRPr lang="en-US" sz="1200" dirty="0" smtClean="0"/>
          </a:p>
          <a:p>
            <a:pPr eaLnBrk="1" hangingPunct="1">
              <a:defRPr/>
            </a:pPr>
            <a:r>
              <a:rPr lang="fr-FR" sz="1200" dirty="0" smtClean="0"/>
              <a:t>For more : </a:t>
            </a:r>
            <a:r>
              <a:rPr lang="fr-FR" sz="1200" dirty="0" err="1" smtClean="0">
                <a:hlinkClick r:id="rId14"/>
              </a:rPr>
              <a:t>Templates</a:t>
            </a:r>
            <a:r>
              <a:rPr lang="fr-FR" sz="1200" dirty="0" smtClean="0">
                <a:hlinkClick r:id="rId14"/>
              </a:rPr>
              <a:t> For Powerpoint</a:t>
            </a:r>
            <a:endParaRPr lang="fr-FR" sz="1200" dirty="0" smtClean="0"/>
          </a:p>
        </p:txBody>
      </p:sp>
      <p:pic>
        <p:nvPicPr>
          <p:cNvPr id="1027" name="Picture 39" descr=" htrd hrt aef erh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372517"/>
                </a:solidFill>
              </a:rPr>
              <a:t>Page </a:t>
            </a:r>
            <a:fld id="{5D909E6B-257C-4F11-A529-4A01B4491E53}" type="slidenum">
              <a:rPr lang="fr-FR" b="1">
                <a:solidFill>
                  <a:srgbClr val="372517"/>
                </a:solidFill>
              </a:rPr>
              <a:pPr/>
              <a:t>‹#›</a:t>
            </a:fld>
            <a:endParaRPr lang="fr-FR" b="1">
              <a:solidFill>
                <a:srgbClr val="37251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asia.fusinska@getbase.com" TargetMode="External"/><Relationship Id="rId2" Type="http://schemas.openxmlformats.org/officeDocument/2006/relationships/hyperlink" Target="http://barbarafusinska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6064" y="198884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Buxton Sketch" pitchFamily="66" charset="0"/>
              </a:rPr>
              <a:t>Does great power come with great responsibility</a:t>
            </a:r>
            <a:r>
              <a:rPr lang="pl-PL" b="1" dirty="0" smtClean="0">
                <a:latin typeface="Buxton Sketch" pitchFamily="66" charset="0"/>
              </a:rPr>
              <a:t>?</a:t>
            </a:r>
            <a:r>
              <a:rPr lang="pl-PL" dirty="0" smtClean="0">
                <a:latin typeface="Buxton Sketch" pitchFamily="66" charset="0"/>
              </a:rPr>
              <a:t/>
            </a:r>
            <a:br>
              <a:rPr lang="pl-PL" dirty="0" smtClean="0">
                <a:latin typeface="Buxton Sketch" pitchFamily="66" charset="0"/>
              </a:rPr>
            </a:br>
            <a:endParaRPr lang="pl-PL" dirty="0">
              <a:latin typeface="Buxton Sketch" pitchFamily="66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Buxton Sketch" pitchFamily="66" charset="0"/>
              </a:rPr>
              <a:t>Focus on Architecture</a:t>
            </a:r>
            <a:endParaRPr lang="pl-PL" b="1" dirty="0" smtClean="0">
              <a:latin typeface="Buxton Sketch" pitchFamily="66" charset="0"/>
            </a:endParaRPr>
          </a:p>
          <a:p>
            <a:pPr algn="r"/>
            <a:r>
              <a:rPr lang="pl-PL" b="1" dirty="0" smtClean="0">
                <a:latin typeface="Buxton Sketch" pitchFamily="66" charset="0"/>
              </a:rPr>
              <a:t>By Basia Fusińska</a:t>
            </a:r>
            <a:endParaRPr lang="pl-PL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Style podejmowania decyzji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6" name="Content Placeholder 5" descr="vot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12160" y="2636912"/>
            <a:ext cx="2552700" cy="1790700"/>
          </a:xfrm>
        </p:spPr>
      </p:pic>
      <p:pic>
        <p:nvPicPr>
          <p:cNvPr id="5" name="Content Placeholder 4" descr="authorit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1743075" cy="2619375"/>
          </a:xfrm>
        </p:spPr>
      </p:pic>
      <p:pic>
        <p:nvPicPr>
          <p:cNvPr id="7" name="Picture 6" descr="joi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4365104"/>
            <a:ext cx="25908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340768"/>
            <a:ext cx="45365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latin typeface="Buxton Sketch" pitchFamily="66" charset="0"/>
              </a:rPr>
              <a:t>Autorytatywny</a:t>
            </a:r>
          </a:p>
          <a:p>
            <a:endParaRPr lang="pl-PL" sz="2800" dirty="0" smtClean="0">
              <a:latin typeface="Buxton Sketch" pitchFamily="66" charset="0"/>
            </a:endParaRPr>
          </a:p>
          <a:p>
            <a:r>
              <a:rPr lang="pl-PL" sz="2800" dirty="0" smtClean="0">
                <a:latin typeface="Buxton Sketch" pitchFamily="66" charset="0"/>
              </a:rPr>
              <a:t>	Autorytatywny z 	     	   konsultacją</a:t>
            </a:r>
          </a:p>
          <a:p>
            <a:endParaRPr lang="pl-PL" sz="2800" dirty="0" smtClean="0">
              <a:latin typeface="Buxton Sketch" pitchFamily="66" charset="0"/>
            </a:endParaRPr>
          </a:p>
          <a:p>
            <a:r>
              <a:rPr lang="pl-PL" sz="2800" dirty="0" smtClean="0">
                <a:latin typeface="Buxton Sketch" pitchFamily="66" charset="0"/>
              </a:rPr>
              <a:t>	Demokratyczny</a:t>
            </a:r>
          </a:p>
          <a:p>
            <a:endParaRPr lang="pl-PL" sz="2800" dirty="0" smtClean="0">
              <a:latin typeface="Buxton Sketch" pitchFamily="66" charset="0"/>
            </a:endParaRPr>
          </a:p>
          <a:p>
            <a:r>
              <a:rPr lang="pl-PL" sz="2800" dirty="0" smtClean="0">
                <a:latin typeface="Buxton Sketch" pitchFamily="66" charset="0"/>
              </a:rPr>
              <a:t>		Wspólne 	podejmowanie decyzji</a:t>
            </a:r>
          </a:p>
          <a:p>
            <a:endParaRPr lang="pl-PL" sz="2800" dirty="0" smtClean="0">
              <a:latin typeface="Buxton Sketch" pitchFamily="66" charset="0"/>
            </a:endParaRPr>
          </a:p>
          <a:p>
            <a:endParaRPr lang="pl-PL" sz="28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Decyzje w firmach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5" name="Content Placeholder 4" descr="software hous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340768"/>
            <a:ext cx="2466975" cy="1847850"/>
          </a:xfrm>
        </p:spPr>
      </p:pic>
      <p:pic>
        <p:nvPicPr>
          <p:cNvPr id="6" name="Content Placeholder 5" descr="korpo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76056" y="1700808"/>
            <a:ext cx="2619375" cy="1743075"/>
          </a:xfrm>
        </p:spPr>
      </p:pic>
      <p:pic>
        <p:nvPicPr>
          <p:cNvPr id="7" name="Picture 6" descr="srednia firm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3573016"/>
            <a:ext cx="1771650" cy="2581275"/>
          </a:xfrm>
          <a:prstGeom prst="rect">
            <a:avLst/>
          </a:prstGeom>
        </p:spPr>
      </p:pic>
      <p:pic>
        <p:nvPicPr>
          <p:cNvPr id="8" name="Picture 7" descr="startu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3789040"/>
            <a:ext cx="214312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Mała firma - Junior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6" name="Symbol zastępczy zawartości 5" descr="Junior-Android-Developer-350x2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916832"/>
            <a:ext cx="3200400" cy="2011680"/>
          </a:xfrm>
        </p:spPr>
      </p:pic>
      <p:pic>
        <p:nvPicPr>
          <p:cNvPr id="7" name="Obraz 6" descr="admi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492896"/>
            <a:ext cx="3810000" cy="3568700"/>
          </a:xfrm>
          <a:prstGeom prst="rect">
            <a:avLst/>
          </a:prstGeom>
        </p:spPr>
      </p:pic>
      <p:pic>
        <p:nvPicPr>
          <p:cNvPr id="8" name="Obraz 7" descr="doasyoutol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2204863"/>
            <a:ext cx="4032448" cy="354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Średnia firma - Senior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6" name="Symbol zastępczy zawartości 5" descr="responsibil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844823"/>
            <a:ext cx="4032448" cy="2258171"/>
          </a:xfrm>
        </p:spPr>
      </p:pic>
      <p:pic>
        <p:nvPicPr>
          <p:cNvPr id="7" name="Obraz 6" descr="wspolpra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717032"/>
            <a:ext cx="3553341" cy="2220838"/>
          </a:xfrm>
          <a:prstGeom prst="rect">
            <a:avLst/>
          </a:prstGeom>
        </p:spPr>
      </p:pic>
      <p:pic>
        <p:nvPicPr>
          <p:cNvPr id="8" name="Obraz 7" descr="ihaveadre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2132856"/>
            <a:ext cx="4723210" cy="335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Średnia firma - Architekt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5" name="Symbol zastępczy zawartości 4" descr="Dreams-Come-True-Fairy-Tales-Walt-Disney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772816"/>
            <a:ext cx="4038600" cy="2133361"/>
          </a:xfrm>
        </p:spPr>
      </p:pic>
      <p:pic>
        <p:nvPicPr>
          <p:cNvPr id="6" name="Symbol zastępczy zawartości 5" descr="ord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84168" y="2420888"/>
            <a:ext cx="2160240" cy="2921361"/>
          </a:xfrm>
        </p:spPr>
      </p:pic>
      <p:pic>
        <p:nvPicPr>
          <p:cNvPr id="8" name="Obraz 7" descr="The_Ivory_Tower_by_Azen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1340768"/>
            <a:ext cx="3626801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Korporacja - Senior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5" name="Symbol zastępczy zawartości 4" descr="pokor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700808"/>
            <a:ext cx="2895600" cy="1581150"/>
          </a:xfrm>
        </p:spPr>
      </p:pic>
      <p:pic>
        <p:nvPicPr>
          <p:cNvPr id="6" name="Symbol zastępczy zawartości 5" descr="GlassCeiling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981700" y="1484784"/>
            <a:ext cx="3162300" cy="3771900"/>
          </a:xfrm>
        </p:spPr>
      </p:pic>
      <p:pic>
        <p:nvPicPr>
          <p:cNvPr id="7" name="Obraz 6" descr="helplessne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3717032"/>
            <a:ext cx="2343150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Średnia firma - Kierownik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5" name="Symbol zastępczy zawartości 4" descr="servant-leadership-we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2439875" cy="3224121"/>
          </a:xfrm>
        </p:spPr>
      </p:pic>
      <p:pic>
        <p:nvPicPr>
          <p:cNvPr id="6" name="Symbol zastępczy zawartości 5" descr="democrac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76056" y="1772816"/>
            <a:ext cx="2943225" cy="1552575"/>
          </a:xfrm>
        </p:spPr>
      </p:pic>
      <p:pic>
        <p:nvPicPr>
          <p:cNvPr id="7" name="Obraz 6" descr="confus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645024"/>
            <a:ext cx="18669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Startup - Developer</a:t>
            </a:r>
            <a:endParaRPr lang="pl-PL" dirty="0">
              <a:latin typeface="Buxton Sketch" pitchFamily="66" charset="0"/>
            </a:endParaRPr>
          </a:p>
        </p:txBody>
      </p:sp>
      <p:pic>
        <p:nvPicPr>
          <p:cNvPr id="5" name="Content Placeholder 4" descr="community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124744"/>
            <a:ext cx="2879579" cy="2162125"/>
          </a:xfrm>
        </p:spPr>
      </p:pic>
      <p:pic>
        <p:nvPicPr>
          <p:cNvPr id="6" name="Content Placeholder 5" descr="equalit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76056" y="2996952"/>
            <a:ext cx="2466975" cy="1847850"/>
          </a:xfr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844823"/>
            <a:ext cx="3816424" cy="253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Każdy może architektem być…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A nawet powinien…</a:t>
            </a:r>
          </a:p>
          <a:p>
            <a:pPr>
              <a:buNone/>
            </a:pPr>
            <a:endParaRPr lang="pl-PL" dirty="0" smtClean="0">
              <a:latin typeface="Buxton Sketch" pitchFamily="66" charset="0"/>
            </a:endParaRP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Odpowiedzialność a 			władza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	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       Współpraca a 			dojrzałość</a:t>
            </a:r>
          </a:p>
        </p:txBody>
      </p:sp>
      <p:pic>
        <p:nvPicPr>
          <p:cNvPr id="5" name="Content Placeholder 4" descr="a531-software-architec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556792"/>
            <a:ext cx="4104456" cy="2565285"/>
          </a:xfrm>
        </p:spPr>
      </p:pic>
      <p:sp>
        <p:nvSpPr>
          <p:cNvPr id="6" name="TextBox 5"/>
          <p:cNvSpPr txBox="1"/>
          <p:nvPr/>
        </p:nvSpPr>
        <p:spPr>
          <a:xfrm>
            <a:off x="3995936" y="4941168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latin typeface="Buxton Sketch" pitchFamily="66" charset="0"/>
              </a:rPr>
              <a:t>Architektura a </a:t>
            </a:r>
          </a:p>
          <a:p>
            <a:pPr algn="ctr"/>
            <a:r>
              <a:rPr lang="pl-PL" sz="2800" dirty="0" smtClean="0">
                <a:latin typeface="Buxton Sketch" pitchFamily="66" charset="0"/>
              </a:rPr>
              <a:t>oderwanie od kodu</a:t>
            </a:r>
            <a:endParaRPr lang="pl-PL" sz="28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Pytania?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r>
              <a:rPr lang="pl-PL" sz="2000" dirty="0" smtClean="0">
                <a:latin typeface="Buxton Sketch" pitchFamily="66" charset="0"/>
              </a:rPr>
              <a:t>Barbara Fusińska</a:t>
            </a:r>
          </a:p>
          <a:p>
            <a:pPr algn="r">
              <a:buNone/>
            </a:pPr>
            <a:r>
              <a:rPr lang="pl-PL" sz="2000" dirty="0" smtClean="0">
                <a:latin typeface="Buxton Sketch" pitchFamily="66" charset="0"/>
                <a:hlinkClick r:id="rId2"/>
              </a:rPr>
              <a:t>http</a:t>
            </a:r>
            <a:r>
              <a:rPr lang="pl-PL" sz="2000" dirty="0" smtClean="0">
                <a:latin typeface="Buxton Sketch" pitchFamily="66" charset="0"/>
                <a:hlinkClick r:id="rId2"/>
              </a:rPr>
              <a:t>://barbarafusinska.com</a:t>
            </a: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r>
              <a:rPr lang="pl-PL" sz="2000" dirty="0" smtClean="0">
                <a:latin typeface="Buxton Sketch" pitchFamily="66" charset="0"/>
                <a:hlinkClick r:id="rId3"/>
              </a:rPr>
              <a:t> @</a:t>
            </a:r>
            <a:r>
              <a:rPr lang="pl-PL" sz="2000" dirty="0" err="1" smtClean="0">
                <a:latin typeface="Buxton Sketch" pitchFamily="66" charset="0"/>
                <a:hlinkClick r:id="rId3"/>
              </a:rPr>
              <a:t>basiafusinska</a:t>
            </a: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 smtClean="0">
              <a:latin typeface="Buxton Sketch" pitchFamily="66" charset="0"/>
            </a:endParaRPr>
          </a:p>
          <a:p>
            <a:pPr algn="r">
              <a:buNone/>
            </a:pPr>
            <a:endParaRPr lang="pl-PL" sz="2000" dirty="0">
              <a:latin typeface="Buxton Sketch" pitchFamily="66" charset="0"/>
            </a:endParaRPr>
          </a:p>
        </p:txBody>
      </p:sp>
      <p:pic>
        <p:nvPicPr>
          <p:cNvPr id="7" name="Content Placeholder 6" descr="tedex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860032" y="1575410"/>
            <a:ext cx="3604260" cy="36537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  <a:cs typeface="Aharoni" pitchFamily="2" charset="-79"/>
              </a:rPr>
              <a:t>O mnie</a:t>
            </a:r>
            <a:endParaRPr lang="pl-PL" dirty="0">
              <a:latin typeface="Buxton Sketch" pitchFamily="66" charset="0"/>
              <a:cs typeface="Aharoni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Programistka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Architekt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Manager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	Wykładowca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Coach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</a:t>
            </a:r>
            <a:r>
              <a:rPr lang="pl-PL" dirty="0" smtClean="0">
                <a:latin typeface="Buxton Sketch" pitchFamily="66" charset="0"/>
              </a:rPr>
              <a:t>Szkoleniowiec</a:t>
            </a:r>
          </a:p>
          <a:p>
            <a:pPr>
              <a:buNone/>
            </a:pPr>
            <a:endParaRPr lang="pl-PL" dirty="0" smtClean="0">
              <a:latin typeface="Buxton Sketch" pitchFamily="66" charset="0"/>
            </a:endParaRPr>
          </a:p>
          <a:p>
            <a:pPr>
              <a:buNone/>
            </a:pPr>
            <a:endParaRPr lang="pl-PL" dirty="0" smtClean="0">
              <a:latin typeface="Buxton Sketch" pitchFamily="66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835696" y="38610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7030A0"/>
                </a:solidFill>
              </a:rPr>
              <a:t>@</a:t>
            </a:r>
            <a:r>
              <a:rPr lang="pl-PL" sz="2000" b="1" dirty="0" err="1" smtClean="0">
                <a:solidFill>
                  <a:srgbClr val="7030A0"/>
                </a:solidFill>
              </a:rPr>
              <a:t>basiafusinska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9" name="Symbol zastępczy zawartości 8" descr="Ja-Budapesz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268760"/>
            <a:ext cx="2232248" cy="24430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O czym będę mowić?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Czym jest architektura?</a:t>
            </a:r>
          </a:p>
          <a:p>
            <a:pPr lvl="4">
              <a:buFont typeface="Arial" pitchFamily="34" charset="0"/>
              <a:buChar char="•"/>
            </a:pPr>
            <a:endParaRPr lang="pl-PL" sz="3200" dirty="0" smtClean="0">
              <a:latin typeface="Buxton Sketch" pitchFamily="66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pl-PL" sz="3200" dirty="0" smtClean="0">
                <a:latin typeface="Buxton Sketch" pitchFamily="66" charset="0"/>
              </a:rPr>
              <a:t>Metody oceny architektury</a:t>
            </a:r>
          </a:p>
          <a:p>
            <a:pPr lvl="4">
              <a:buFont typeface="Arial" pitchFamily="34" charset="0"/>
              <a:buChar char="•"/>
            </a:pPr>
            <a:r>
              <a:rPr lang="pl-PL" sz="3200" dirty="0" smtClean="0">
                <a:latin typeface="Buxton Sketch" pitchFamily="66" charset="0"/>
              </a:rPr>
              <a:t>Rola architekta</a:t>
            </a:r>
          </a:p>
          <a:p>
            <a:pPr lvl="4">
              <a:buFont typeface="Arial" pitchFamily="34" charset="0"/>
              <a:buChar char="•"/>
            </a:pPr>
            <a:endParaRPr lang="pl-PL" sz="3200" dirty="0" smtClean="0">
              <a:latin typeface="Buxton Sketch" pitchFamily="66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pl-PL" sz="3200" dirty="0" smtClean="0">
                <a:latin typeface="Buxton Sketch" pitchFamily="66" charset="0"/>
              </a:rPr>
              <a:t>Perspektywy i punkty widzenia</a:t>
            </a:r>
            <a:endParaRPr lang="pl-PL" sz="32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  <a:cs typeface="AngsanaUPC" pitchFamily="18" charset="-34"/>
              </a:rPr>
              <a:t>Architektura?</a:t>
            </a:r>
            <a:endParaRPr lang="pl-PL" dirty="0">
              <a:latin typeface="Buxton Sketch" pitchFamily="66" charset="0"/>
              <a:cs typeface="AngsanaUPC" pitchFamily="18" charset="-34"/>
            </a:endParaRPr>
          </a:p>
        </p:txBody>
      </p:sp>
      <p:pic>
        <p:nvPicPr>
          <p:cNvPr id="6" name="Symbol zastępczy zawartości 5" descr="architectur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908720"/>
            <a:ext cx="3600400" cy="2395651"/>
          </a:xfrm>
        </p:spPr>
      </p:pic>
      <p:pic>
        <p:nvPicPr>
          <p:cNvPr id="5" name="Picture 4" descr="fredandgin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124744"/>
            <a:ext cx="3672408" cy="2448272"/>
          </a:xfrm>
          <a:prstGeom prst="rect">
            <a:avLst/>
          </a:prstGeom>
        </p:spPr>
      </p:pic>
      <p:pic>
        <p:nvPicPr>
          <p:cNvPr id="9" name="Content Placeholder 8" descr="kopiec mrowek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3059832" y="3717032"/>
            <a:ext cx="1847850" cy="2466975"/>
          </a:xfrm>
        </p:spPr>
      </p:pic>
      <p:pic>
        <p:nvPicPr>
          <p:cNvPr id="10" name="Picture 9" descr="lepiank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5468" y="3501008"/>
            <a:ext cx="26289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Kierunek implementacji				Skalowalność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Wymagania funkcjonalne/niefunkcjonalne	    Niezawodność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Jakość		Komunikacja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Bezpieczeństwo			Wpływ na implementację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	Stabilność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Wysokopoziomowe/Trudne do zmiany/Znaczące decyzje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    	Komponenty systemu i powiązania/interfejsy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	Fundamenty		Wzorce</a:t>
            </a:r>
          </a:p>
          <a:p>
            <a:pPr marL="0">
              <a:spcBef>
                <a:spcPts val="0"/>
              </a:spcBef>
              <a:buNone/>
            </a:pPr>
            <a:endParaRPr lang="pl-PL" sz="2000" b="1" dirty="0" smtClean="0">
              <a:latin typeface="Buxton Sketch" pitchFamily="66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pl-PL" sz="2000" b="1" dirty="0" smtClean="0">
                <a:latin typeface="Buxton Sketch" pitchFamily="66" charset="0"/>
              </a:rPr>
              <a:t>					Perspektywa z lotu ptaka</a:t>
            </a:r>
            <a:endParaRPr lang="pl-PL" sz="2000" b="1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Po co?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Projektowanie:</a:t>
            </a:r>
          </a:p>
          <a:p>
            <a:pPr lvl="3">
              <a:buFont typeface="Arial" pitchFamily="34" charset="0"/>
              <a:buChar char="•"/>
            </a:pPr>
            <a:r>
              <a:rPr lang="pl-PL" sz="2000" dirty="0" smtClean="0">
                <a:latin typeface="Buxton Sketch" pitchFamily="66" charset="0"/>
              </a:rPr>
              <a:t>Integralność</a:t>
            </a:r>
          </a:p>
          <a:p>
            <a:pPr lvl="3">
              <a:buFont typeface="Arial" pitchFamily="34" charset="0"/>
              <a:buChar char="•"/>
            </a:pPr>
            <a:r>
              <a:rPr lang="pl-PL" sz="2000" dirty="0" smtClean="0">
                <a:latin typeface="Buxton Sketch" pitchFamily="66" charset="0"/>
              </a:rPr>
              <a:t>Reużywalność</a:t>
            </a:r>
          </a:p>
          <a:p>
            <a:pPr lvl="3">
              <a:buFont typeface="Arial" pitchFamily="34" charset="0"/>
              <a:buChar char="•"/>
            </a:pPr>
            <a:r>
              <a:rPr lang="pl-PL" sz="2000" dirty="0" smtClean="0">
                <a:latin typeface="Buxton Sketch" pitchFamily="66" charset="0"/>
              </a:rPr>
              <a:t>Utrzymywalność</a:t>
            </a:r>
          </a:p>
          <a:p>
            <a:pPr lvl="2"/>
            <a:endParaRPr lang="pl-PL" dirty="0" smtClean="0">
              <a:latin typeface="Buxton Sketch" pitchFamily="66" charset="0"/>
            </a:endParaRPr>
          </a:p>
          <a:p>
            <a:pPr lvl="2">
              <a:buNone/>
            </a:pPr>
            <a:r>
              <a:rPr lang="pl-PL" sz="2800" dirty="0" smtClean="0">
                <a:latin typeface="Buxton Sketch" pitchFamily="66" charset="0"/>
              </a:rPr>
              <a:t>		System:</a:t>
            </a:r>
          </a:p>
          <a:p>
            <a:pPr lvl="4">
              <a:buFont typeface="Arial" pitchFamily="34" charset="0"/>
              <a:buChar char="•"/>
            </a:pPr>
            <a:r>
              <a:rPr lang="pl-PL" sz="2000" dirty="0" smtClean="0">
                <a:latin typeface="Buxton Sketch" pitchFamily="66" charset="0"/>
              </a:rPr>
              <a:t>Łatwość serwisowania</a:t>
            </a:r>
          </a:p>
          <a:p>
            <a:pPr lvl="4">
              <a:buFont typeface="Arial" pitchFamily="34" charset="0"/>
              <a:buChar char="•"/>
            </a:pPr>
            <a:r>
              <a:rPr lang="pl-PL" sz="2000" dirty="0" smtClean="0">
                <a:latin typeface="Buxton Sketch" pitchFamily="66" charset="0"/>
              </a:rPr>
              <a:t>Testowalność</a:t>
            </a:r>
          </a:p>
          <a:p>
            <a:pPr lvl="2"/>
            <a:endParaRPr lang="pl-PL" dirty="0">
              <a:latin typeface="Buxton Sketch" pitchFamily="66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Działanie: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Dostępność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Współdziałanie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Zarządzanie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Wydajność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Niezawodność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Skalowalność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Bezpieczeństwo</a:t>
            </a:r>
          </a:p>
          <a:p>
            <a:pPr lvl="2">
              <a:buNone/>
            </a:pPr>
            <a:endParaRPr lang="pl-PL" dirty="0" smtClean="0">
              <a:latin typeface="Buxton Sketch" pitchFamily="66" charset="0"/>
            </a:endParaRP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Użytkowanie:</a:t>
            </a:r>
          </a:p>
          <a:p>
            <a:pPr lvl="2"/>
            <a:r>
              <a:rPr lang="pl-PL" dirty="0" smtClean="0">
                <a:latin typeface="Buxton Sketch" pitchFamily="66" charset="0"/>
              </a:rPr>
              <a:t>Użyteczność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Projektowanie architektury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55160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pl-PL" sz="2800" dirty="0" smtClean="0">
                <a:latin typeface="Buxton Sketch" pitchFamily="66" charset="0"/>
              </a:rPr>
              <a:t>Buduj by zmieniać</a:t>
            </a:r>
          </a:p>
          <a:p>
            <a:endParaRPr lang="pl-PL" dirty="0" smtClean="0">
              <a:latin typeface="Buxton Sketch" pitchFamily="66" charset="0"/>
            </a:endParaRPr>
          </a:p>
          <a:p>
            <a:pPr lvl="2"/>
            <a:r>
              <a:rPr lang="pl-PL" sz="2800" dirty="0" smtClean="0">
                <a:latin typeface="Buxton Sketch" pitchFamily="66" charset="0"/>
              </a:rPr>
              <a:t>Modeluj by analizować </a:t>
            </a:r>
          </a:p>
          <a:p>
            <a:pPr lvl="2">
              <a:buNone/>
            </a:pPr>
            <a:r>
              <a:rPr lang="pl-PL" sz="2800" dirty="0" smtClean="0">
                <a:latin typeface="Buxton Sketch" pitchFamily="66" charset="0"/>
              </a:rPr>
              <a:t>	i minimalizowac ryzyko</a:t>
            </a:r>
          </a:p>
          <a:p>
            <a:pPr lvl="2"/>
            <a:endParaRPr lang="pl-PL" sz="2800" dirty="0" smtClean="0">
              <a:latin typeface="Buxton Sketch" pitchFamily="66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pl-PL" sz="2800" dirty="0" smtClean="0">
                <a:latin typeface="Buxton Sketch" pitchFamily="66" charset="0"/>
              </a:rPr>
              <a:t>Używaj modeli jako narzędzi komunikacji</a:t>
            </a:r>
          </a:p>
          <a:p>
            <a:pPr lvl="2"/>
            <a:endParaRPr lang="pl-PL" sz="2800" dirty="0" smtClean="0">
              <a:latin typeface="Buxton Sketch" pitchFamily="66" charset="0"/>
            </a:endParaRPr>
          </a:p>
          <a:p>
            <a:pPr lvl="6">
              <a:buFont typeface="Arial" pitchFamily="34" charset="0"/>
              <a:buChar char="•"/>
            </a:pPr>
            <a:r>
              <a:rPr lang="pl-PL" sz="2800" dirty="0" smtClean="0">
                <a:latin typeface="Buxton Sketch" pitchFamily="66" charset="0"/>
              </a:rPr>
              <a:t>Zidentyfikuj kluczowe decyzje</a:t>
            </a:r>
            <a:endParaRPr lang="pl-PL" sz="2800" dirty="0">
              <a:latin typeface="Buxton Sketch" pitchFamily="66" charset="0"/>
            </a:endParaRPr>
          </a:p>
        </p:txBody>
      </p:sp>
      <p:pic>
        <p:nvPicPr>
          <p:cNvPr id="5" name="Content Placeholder 4" descr="architecture desig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52120" y="1628800"/>
            <a:ext cx="3312368" cy="24810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Jak się ocenia architekturę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Metody obiektywne (scenariuszowe) 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	a subiektywne</a:t>
            </a:r>
          </a:p>
          <a:p>
            <a:pPr>
              <a:buNone/>
            </a:pPr>
            <a:endParaRPr lang="pl-PL" dirty="0" smtClean="0">
              <a:latin typeface="Buxton Sketch" pitchFamily="66" charset="0"/>
            </a:endParaRP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	Stakeholders: </a:t>
            </a:r>
          </a:p>
          <a:p>
            <a:pPr>
              <a:buNone/>
            </a:pPr>
            <a:r>
              <a:rPr lang="pl-PL" dirty="0" smtClean="0">
                <a:latin typeface="Buxton Sketch" pitchFamily="66" charset="0"/>
              </a:rPr>
              <a:t>		</a:t>
            </a:r>
            <a:r>
              <a:rPr lang="pl-PL" smtClean="0">
                <a:latin typeface="Buxton Sketch" pitchFamily="66" charset="0"/>
              </a:rPr>
              <a:t>		klient</a:t>
            </a:r>
            <a:r>
              <a:rPr lang="pl-PL" dirty="0" smtClean="0">
                <a:latin typeface="Buxton Sketch" pitchFamily="66" charset="0"/>
              </a:rPr>
              <a:t>, PM, developer, architekt, 			tester, wdrożeniowiec</a:t>
            </a:r>
          </a:p>
          <a:p>
            <a:pPr>
              <a:buNone/>
            </a:pPr>
            <a:endParaRPr lang="pl-PL" dirty="0" smtClean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uxton Sketch" pitchFamily="66" charset="0"/>
              </a:rPr>
              <a:t>Rola architekta</a:t>
            </a:r>
            <a:endParaRPr lang="pl-PL" dirty="0">
              <a:latin typeface="Buxton Sketch" pitchFamily="66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Analiza	    Projektowanie</a:t>
            </a:r>
          </a:p>
          <a:p>
            <a:pPr lvl="1">
              <a:buNone/>
            </a:pPr>
            <a:r>
              <a:rPr lang="pl-PL" sz="2800" dirty="0">
                <a:latin typeface="Buxton Sketch" pitchFamily="66" charset="0"/>
              </a:rPr>
              <a:t>	</a:t>
            </a:r>
            <a:r>
              <a:rPr lang="pl-PL" sz="2800" dirty="0" smtClean="0">
                <a:latin typeface="Buxton Sketch" pitchFamily="66" charset="0"/>
              </a:rPr>
              <a:t>	Decyzje 	Hazard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    Kierunek	Elastyczność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    	Odpowiedzialność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		Komunikacja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	 Pilnowanie	Weryfikowanie     Ocenianie				Wiedza	    Przekazywanie    Zaangażowanie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			Rozwiązywanie problemów</a:t>
            </a:r>
          </a:p>
          <a:p>
            <a:pPr lvl="1">
              <a:buNone/>
            </a:pPr>
            <a:r>
              <a:rPr lang="pl-PL" sz="2800" dirty="0" smtClean="0">
                <a:latin typeface="Buxton Sketch" pitchFamily="66" charset="0"/>
              </a:rPr>
              <a:t>				Planowanie 	Zarządzanie ryzykiem</a:t>
            </a:r>
          </a:p>
        </p:txBody>
      </p:sp>
      <p:pic>
        <p:nvPicPr>
          <p:cNvPr id="5" name="Content Placeholder 4" descr="architec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8064" y="1700808"/>
            <a:ext cx="3172435" cy="23762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59077</Template>
  <TotalTime>612</TotalTime>
  <Words>108</Words>
  <Application>Microsoft Office PowerPoint</Application>
  <PresentationFormat>Pokaz na ekranie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Modèle par défaut</vt:lpstr>
      <vt:lpstr>Does great power come with great responsibility? </vt:lpstr>
      <vt:lpstr>O mnie</vt:lpstr>
      <vt:lpstr>O czym będę mowić?</vt:lpstr>
      <vt:lpstr>Architektura?</vt:lpstr>
      <vt:lpstr>Slajd 5</vt:lpstr>
      <vt:lpstr>Po co?</vt:lpstr>
      <vt:lpstr>Projektowanie architektury</vt:lpstr>
      <vt:lpstr>Jak się ocenia architekturę</vt:lpstr>
      <vt:lpstr>Rola architekta</vt:lpstr>
      <vt:lpstr>Style podejmowania decyzji</vt:lpstr>
      <vt:lpstr>Decyzje w firmach</vt:lpstr>
      <vt:lpstr>Mała firma - Junior</vt:lpstr>
      <vt:lpstr>Średnia firma - Senior</vt:lpstr>
      <vt:lpstr>Średnia firma - Architekt</vt:lpstr>
      <vt:lpstr>Korporacja - Senior</vt:lpstr>
      <vt:lpstr>Średnia firma - Kierownik</vt:lpstr>
      <vt:lpstr>Startup - Developer</vt:lpstr>
      <vt:lpstr>Każdy może architektem być…</vt:lpstr>
      <vt:lpstr>Pytania?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Architektura</dc:title>
  <dc:creator>barbara.fusinska@gmail.com</dc:creator>
  <cp:lastModifiedBy>Barbara Fusińska</cp:lastModifiedBy>
  <cp:revision>126</cp:revision>
  <dcterms:created xsi:type="dcterms:W3CDTF">2013-12-01T12:55:48Z</dcterms:created>
  <dcterms:modified xsi:type="dcterms:W3CDTF">2014-06-17T09:12:18Z</dcterms:modified>
</cp:coreProperties>
</file>