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8" r:id="rId4"/>
    <p:sldId id="265" r:id="rId5"/>
    <p:sldId id="270" r:id="rId6"/>
    <p:sldId id="269" r:id="rId7"/>
    <p:sldId id="272" r:id="rId8"/>
    <p:sldId id="291" r:id="rId9"/>
    <p:sldId id="292" r:id="rId10"/>
    <p:sldId id="286" r:id="rId11"/>
    <p:sldId id="281" r:id="rId12"/>
    <p:sldId id="298" r:id="rId13"/>
    <p:sldId id="284" r:id="rId14"/>
    <p:sldId id="294" r:id="rId15"/>
    <p:sldId id="293" r:id="rId16"/>
    <p:sldId id="282" r:id="rId17"/>
    <p:sldId id="287" r:id="rId18"/>
    <p:sldId id="273" r:id="rId19"/>
    <p:sldId id="275" r:id="rId20"/>
    <p:sldId id="274" r:id="rId21"/>
    <p:sldId id="276" r:id="rId22"/>
    <p:sldId id="277" r:id="rId23"/>
    <p:sldId id="279" r:id="rId24"/>
    <p:sldId id="280" r:id="rId25"/>
    <p:sldId id="295" r:id="rId26"/>
    <p:sldId id="283" r:id="rId27"/>
    <p:sldId id="296" r:id="rId28"/>
    <p:sldId id="297" r:id="rId29"/>
    <p:sldId id="27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C0504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9290" autoAdjust="0"/>
  </p:normalViewPr>
  <p:slideViewPr>
    <p:cSldViewPr showGuides="1">
      <p:cViewPr varScale="1">
        <p:scale>
          <a:sx n="97" d="100"/>
          <a:sy n="97" d="100"/>
        </p:scale>
        <p:origin x="9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64A34-7482-4F8F-B204-3B5D3C287D14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86C2-189D-4930-AD7A-2D30817A5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2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何謂裝置容量，風機每小時最大發電量，</a:t>
            </a:r>
            <a:r>
              <a:rPr lang="en-US" altLang="zh-TW" dirty="0" smtClean="0"/>
              <a:t>3.6MW</a:t>
            </a:r>
            <a:r>
              <a:rPr lang="zh-TW" altLang="en-US" dirty="0" smtClean="0"/>
              <a:t> 等同於 </a:t>
            </a:r>
            <a:r>
              <a:rPr lang="en-US" altLang="zh-TW" dirty="0" smtClean="0"/>
              <a:t>3600kWh</a:t>
            </a:r>
            <a:r>
              <a:rPr lang="en-US" altLang="zh-TW" baseline="0" dirty="0" smtClean="0"/>
              <a:t> = 3600 </a:t>
            </a:r>
            <a:r>
              <a:rPr lang="zh-TW" altLang="en-US" baseline="0" dirty="0" smtClean="0"/>
              <a:t>度電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9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七大類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Blades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break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counter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events 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gear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generator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grid</a:t>
            </a:r>
            <a:r>
              <a:rPr lang="zh-TW" altLang="en-US" baseline="0" dirty="0" smtClean="0"/>
              <a:t>、</a:t>
            </a:r>
            <a:r>
              <a:rPr lang="en-US" altLang="zh-TW" dirty="0" smtClean="0"/>
              <a:t>HVTRAFO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HYDRAULIC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TEMPERATURE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感應器異常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回傳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-1000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，通訊異常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沒有回傳值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1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7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8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4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因為風機本身需要基本電力維持其運行，在沒有發電下，發電量為負，但這和預測發電量無關，因此將負的發電量改成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，增加模型預測準確度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每部風機裝置容量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3.6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𝑀𝑊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=3600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𝑘𝑊h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，也就是每部風機每小時累積最高發電量是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3600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𝑘𝑊h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，所以五分鐘最大發電量是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600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𝑘𝑊h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，在發生通訊異常後的最新一筆的發電量可能超過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600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𝑘𝑊h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，為資料中的異常值，將其移除以提升模型預測能力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因為風機本身需要基本電力維持其運行，在沒有發電下，發電量為負，但這和預測發電量無關，因此將負的發電量改成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，增加模型預測準確度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每部風機裝置容量 </a:t>
                </a:r>
                <a:r>
                  <a:rPr lang="en-US" altLang="zh-TW" i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3.6𝑀𝑊=3600𝑘𝑊ℎ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，也就是每部風機每小時累積最高發電量是 </a:t>
                </a:r>
                <a:r>
                  <a:rPr lang="en-US" altLang="zh-TW" i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3600𝑘𝑊ℎ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，所以五分鐘最大發電量是 </a:t>
                </a:r>
                <a:r>
                  <a:rPr lang="en-US" altLang="zh-TW" i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600𝑘𝑊ℎ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，在發生通訊異常後的最新一筆的發電量可能超過 </a:t>
                </a:r>
                <a:r>
                  <a:rPr lang="en-US" altLang="zh-TW" i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600𝑘𝑊ℎ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，為資料中的異常值，將其移除以提升模型預測能力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5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弱穩態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平均不隨著時間變化，相關係數只和時間差有關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𝐻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</m:oMath>
                </a14:m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時間序列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符合弱穩態，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𝐻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時間序列不符合弱穩態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P-value = 0.0001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拒絕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𝐻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，時間序列符合弱穩態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弱穩態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平均不隨著時間變化，相關係數只和時間差有關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𝐻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0: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時間序列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符合弱穩態，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𝐻_1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時間序列不符合弱穩態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P-value = 0.0001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拒絕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𝐻_0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，時間序列符合弱穩態</a:t>
                </a:r>
                <a:endPara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86C2-189D-4930-AD7A-2D30817A54E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42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74A-D8A1-4955-9F62-B3297677537C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2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57D1-8E1D-4CDE-918C-1895BCA9756E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8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7CE-7D5A-4C4F-993D-8FDB54059B39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3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1F25-8D17-4C13-A524-F5899EBBF334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7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F9B6-7FF8-42BB-B48E-8E577FD32D77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8BB1-0015-4917-968E-A1CD9EDAE336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89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B54C-5C58-4D2F-8C82-609C14ED8428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3C0-F439-4551-9699-78633D87C38B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4232-DD33-48AF-BB2D-4743E8C14669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1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D76C-0719-4A96-BE25-CDCEC497FD2E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82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1FC1-2935-4F9E-A42D-0DA1119E5E04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211-E377-4AFE-9B8E-F638E34F3658}" type="datetime1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B914-5623-4B35-AFBD-E3BE8E6CD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3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實習期末報告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吳茂嘉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5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8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430887" cy="3407934"/>
            <a:chOff x="945210" y="1749258"/>
            <a:chExt cx="2430887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955938" y="3160837"/>
              <a:ext cx="24201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</a:t>
              </a: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表現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57900" y="2540679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模型選取和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Fine 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 method</a:t>
            </a:r>
          </a:p>
        </p:txBody>
      </p:sp>
    </p:spTree>
    <p:extLst>
      <p:ext uri="{BB962C8B-B14F-4D97-AF65-F5344CB8AC3E}">
        <p14:creationId xmlns:p14="http://schemas.microsoft.com/office/powerpoint/2010/main" val="18321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2954" y="1072495"/>
                <a:ext cx="10515600" cy="528844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lnSpc>
                    <a:spcPts val="4000"/>
                  </a:lnSpc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 </a:t>
                </a:r>
                <a:r>
                  <a:rPr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XGBoost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RandomForest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SVM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當成基本模型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4000"/>
                  </a:lnSpc>
                </a:pPr>
                <a:r>
                  <a:rPr lang="en-US" altLang="zh-TW" sz="2800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Loss function: MAPE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衡量誤差相對於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之間的差異程度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b="0" dirty="0" smtClean="0">
                  <a:ea typeface="微軟正黑體" panose="020B0604030504040204" pitchFamily="34" charset="-120"/>
                </a:endParaRPr>
              </a:p>
              <a:p>
                <a:pPr marL="342900" lvl="1" indent="-342900"/>
                <a:endParaRPr lang="en-US" altLang="zh-TW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𝑀𝐴𝑃𝐸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b="0" i="1" dirty="0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dirty="0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dirty="0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≠1</m:t>
                                  </m:r>
                                </m:e>
                              </m:nary>
                            </m: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  <a:ea typeface="微軟正黑體" panose="020B0604030504040204" pitchFamily="34" charset="-12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954" y="1072495"/>
                <a:ext cx="10515600" cy="5288442"/>
              </a:xfrm>
              <a:blipFill>
                <a:blip r:embed="rId2"/>
                <a:stretch>
                  <a:fillRect l="-1043" t="-4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1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單一風機預測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983432" y="4828427"/>
                <a:ext cx="10515600" cy="11926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XGBoost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MAPE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表現最好、而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 Forest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MSE 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表現最好，其次是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SVM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，因此挑選這三個模型進行後續的實驗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4828427"/>
                <a:ext cx="10515600" cy="1192653"/>
              </a:xfrm>
              <a:blipFill>
                <a:blip r:embed="rId2"/>
                <a:stretch>
                  <a:fillRect l="-1159" t="-8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87488" y="1661620"/>
              <a:ext cx="8770271" cy="28415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452978">
                      <a:extLst>
                        <a:ext uri="{9D8B030D-6E8A-4147-A177-3AD203B41FA5}">
                          <a16:colId xmlns:a16="http://schemas.microsoft.com/office/drawing/2014/main" val="1626483341"/>
                        </a:ext>
                      </a:extLst>
                    </a:gridCol>
                    <a:gridCol w="1944112">
                      <a:extLst>
                        <a:ext uri="{9D8B030D-6E8A-4147-A177-3AD203B41FA5}">
                          <a16:colId xmlns:a16="http://schemas.microsoft.com/office/drawing/2014/main" val="2587783624"/>
                        </a:ext>
                      </a:extLst>
                    </a:gridCol>
                    <a:gridCol w="1740997">
                      <a:extLst>
                        <a:ext uri="{9D8B030D-6E8A-4147-A177-3AD203B41FA5}">
                          <a16:colId xmlns:a16="http://schemas.microsoft.com/office/drawing/2014/main" val="3339057493"/>
                        </a:ext>
                      </a:extLst>
                    </a:gridCol>
                    <a:gridCol w="1632184">
                      <a:extLst>
                        <a:ext uri="{9D8B030D-6E8A-4147-A177-3AD203B41FA5}">
                          <a16:colId xmlns:a16="http://schemas.microsoft.com/office/drawing/2014/main" val="190844479"/>
                        </a:ext>
                      </a:extLst>
                    </a:gridCol>
                  </a:tblGrid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738316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781.9196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1.3009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29332498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761.4671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1.3127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0.9740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6010820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Decision 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970.8719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2.5278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0.9668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36793805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974.9291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1.2303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0.9667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325768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971.7142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2.4974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9509597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971.7048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2.4969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52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87488" y="1661620"/>
              <a:ext cx="8770271" cy="284159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452978">
                      <a:extLst>
                        <a:ext uri="{9D8B030D-6E8A-4147-A177-3AD203B41FA5}">
                          <a16:colId xmlns:a16="http://schemas.microsoft.com/office/drawing/2014/main" val="1626483341"/>
                        </a:ext>
                      </a:extLst>
                    </a:gridCol>
                    <a:gridCol w="1944112">
                      <a:extLst>
                        <a:ext uri="{9D8B030D-6E8A-4147-A177-3AD203B41FA5}">
                          <a16:colId xmlns:a16="http://schemas.microsoft.com/office/drawing/2014/main" val="2587783624"/>
                        </a:ext>
                      </a:extLst>
                    </a:gridCol>
                    <a:gridCol w="1740997">
                      <a:extLst>
                        <a:ext uri="{9D8B030D-6E8A-4147-A177-3AD203B41FA5}">
                          <a16:colId xmlns:a16="http://schemas.microsoft.com/office/drawing/2014/main" val="3339057493"/>
                        </a:ext>
                      </a:extLst>
                    </a:gridCol>
                    <a:gridCol w="1632184">
                      <a:extLst>
                        <a:ext uri="{9D8B030D-6E8A-4147-A177-3AD203B41FA5}">
                          <a16:colId xmlns:a16="http://schemas.microsoft.com/office/drawing/2014/main" val="190844479"/>
                        </a:ext>
                      </a:extLst>
                    </a:gridCol>
                  </a:tblGrid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437687" t="-1493" r="-746" b="-6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738316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781.9196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1.3009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29332498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761.4671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1.3127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0.9740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6010820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Decision 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970.8719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2.5278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0.9668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36793805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974.9291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1.2303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0.9667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325768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971.7142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2.4974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29509597"/>
                      </a:ext>
                    </a:extLst>
                  </a:tr>
                  <a:tr h="40594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971.7048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2.4969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0.9669</a:t>
                          </a:r>
                          <a:endParaRPr lang="en-US" altLang="zh-TW" sz="1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7524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85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Hyperparameter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Fine Tuning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83074" y="1210426"/>
            <a:ext cx="11005654" cy="5288442"/>
          </a:xfrm>
        </p:spPr>
        <p:txBody>
          <a:bodyPr>
            <a:normAutofit/>
          </a:bodyPr>
          <a:lstStyle/>
          <a:p>
            <a:pPr marL="177800" lvl="1" indent="-177800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選定重要超參數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n_estimators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lvl="2" indent="-182563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RandomizedSearch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在給定參數平面上搜尋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再使用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，進一步決定模型超參數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lvl="2" indent="-182563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rate=0.28,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n_estimators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182,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10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540"/>
                  </p:ext>
                </p:extLst>
              </p:nvPr>
            </p:nvGraphicFramePr>
            <p:xfrm>
              <a:off x="2207568" y="3717032"/>
              <a:ext cx="7560840" cy="223224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76807">
                      <a:extLst>
                        <a:ext uri="{9D8B030D-6E8A-4147-A177-3AD203B41FA5}">
                          <a16:colId xmlns:a16="http://schemas.microsoft.com/office/drawing/2014/main" val="3849589488"/>
                        </a:ext>
                      </a:extLst>
                    </a:gridCol>
                    <a:gridCol w="1676017">
                      <a:extLst>
                        <a:ext uri="{9D8B030D-6E8A-4147-A177-3AD203B41FA5}">
                          <a16:colId xmlns:a16="http://schemas.microsoft.com/office/drawing/2014/main" val="468624664"/>
                        </a:ext>
                      </a:extLst>
                    </a:gridCol>
                    <a:gridCol w="1500912">
                      <a:extLst>
                        <a:ext uri="{9D8B030D-6E8A-4147-A177-3AD203B41FA5}">
                          <a16:colId xmlns:a16="http://schemas.microsoft.com/office/drawing/2014/main" val="1508959296"/>
                        </a:ext>
                      </a:extLst>
                    </a:gridCol>
                    <a:gridCol w="1407104">
                      <a:extLst>
                        <a:ext uri="{9D8B030D-6E8A-4147-A177-3AD203B41FA5}">
                          <a16:colId xmlns:a16="http://schemas.microsoft.com/office/drawing/2014/main" val="4106548260"/>
                        </a:ext>
                      </a:extLst>
                    </a:gridCol>
                  </a:tblGrid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altLang="zh-TW" sz="1800" b="0" i="0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177650"/>
                      </a:ext>
                    </a:extLst>
                  </a:tr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Before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781.9196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1.3009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49570161"/>
                      </a:ext>
                    </a:extLst>
                  </a:tr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After Fine Tuning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45.1249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1.2892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695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05540"/>
                  </p:ext>
                </p:extLst>
              </p:nvPr>
            </p:nvGraphicFramePr>
            <p:xfrm>
              <a:off x="2207568" y="3717032"/>
              <a:ext cx="7560840" cy="223224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976807">
                      <a:extLst>
                        <a:ext uri="{9D8B030D-6E8A-4147-A177-3AD203B41FA5}">
                          <a16:colId xmlns:a16="http://schemas.microsoft.com/office/drawing/2014/main" val="3849589488"/>
                        </a:ext>
                      </a:extLst>
                    </a:gridCol>
                    <a:gridCol w="1676017">
                      <a:extLst>
                        <a:ext uri="{9D8B030D-6E8A-4147-A177-3AD203B41FA5}">
                          <a16:colId xmlns:a16="http://schemas.microsoft.com/office/drawing/2014/main" val="468624664"/>
                        </a:ext>
                      </a:extLst>
                    </a:gridCol>
                    <a:gridCol w="1500912">
                      <a:extLst>
                        <a:ext uri="{9D8B030D-6E8A-4147-A177-3AD203B41FA5}">
                          <a16:colId xmlns:a16="http://schemas.microsoft.com/office/drawing/2014/main" val="1508959296"/>
                        </a:ext>
                      </a:extLst>
                    </a:gridCol>
                    <a:gridCol w="1407104">
                      <a:extLst>
                        <a:ext uri="{9D8B030D-6E8A-4147-A177-3AD203B41FA5}">
                          <a16:colId xmlns:a16="http://schemas.microsoft.com/office/drawing/2014/main" val="4106548260"/>
                        </a:ext>
                      </a:extLst>
                    </a:gridCol>
                  </a:tblGrid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37662" t="-820" r="-86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177650"/>
                      </a:ext>
                    </a:extLst>
                  </a:tr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Before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ine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781.9196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1.3009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49570161"/>
                      </a:ext>
                    </a:extLst>
                  </a:tr>
                  <a:tr h="74408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After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 Tuning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45.1249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1.2892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0.9734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9695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80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776122" cy="3407934"/>
            <a:chOff x="945210" y="1749258"/>
            <a:chExt cx="2776122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955938" y="3160837"/>
              <a:ext cx="27653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異質集成學習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4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異質集成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(Ensemble Method)</a:t>
            </a:r>
            <a:endParaRPr lang="zh-CN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19375" y="925059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預測器的結果結合成為一個更精準的結果，這裡選擇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三種方式進行結合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簡單平均、加權平均、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加權平均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以模型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倒數為權重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多層感知器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(MLP)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hidden_layer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(4, 2), optimizer: Adam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180830"/>
                  </p:ext>
                </p:extLst>
              </p:nvPr>
            </p:nvGraphicFramePr>
            <p:xfrm>
              <a:off x="1465837" y="3933056"/>
              <a:ext cx="9022676" cy="17695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4151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2095129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769722">
                      <a:extLst>
                        <a:ext uri="{9D8B030D-6E8A-4147-A177-3AD203B41FA5}">
                          <a16:colId xmlns:a16="http://schemas.microsoft.com/office/drawing/2014/main" val="1973112739"/>
                        </a:ext>
                      </a:extLst>
                    </a:gridCol>
                    <a:gridCol w="1653674">
                      <a:extLst>
                        <a:ext uri="{9D8B030D-6E8A-4147-A177-3AD203B41FA5}">
                          <a16:colId xmlns:a16="http://schemas.microsoft.com/office/drawing/2014/main" val="236664178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nsemble </a:t>
                          </a:r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ethod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800" b="0" i="0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2392.8935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0.9184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 weighted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MLP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180830"/>
                  </p:ext>
                </p:extLst>
              </p:nvPr>
            </p:nvGraphicFramePr>
            <p:xfrm>
              <a:off x="1465837" y="3933056"/>
              <a:ext cx="9022676" cy="17695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504151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2095129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769722">
                      <a:extLst>
                        <a:ext uri="{9D8B030D-6E8A-4147-A177-3AD203B41FA5}">
                          <a16:colId xmlns:a16="http://schemas.microsoft.com/office/drawing/2014/main" val="1973112739"/>
                        </a:ext>
                      </a:extLst>
                    </a:gridCol>
                    <a:gridCol w="1653674">
                      <a:extLst>
                        <a:ext uri="{9D8B030D-6E8A-4147-A177-3AD203B41FA5}">
                          <a16:colId xmlns:a16="http://schemas.microsoft.com/office/drawing/2014/main" val="236664178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nsemble </a:t>
                          </a:r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ethod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46863" t="-8621" r="-738" b="-43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2392.8935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0.9184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 weighted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35390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MLP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49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模型結果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單一風場預測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9375" y="1159893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51655" y="1060290"/>
            <a:ext cx="10515600" cy="119265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上述表現最佳的模型拿來預測單一風場的發電量，預測日期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2022-07-21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的發電量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" y="1829632"/>
            <a:ext cx="11298530" cy="45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512364" cy="3407934"/>
            <a:chOff x="945210" y="1749258"/>
            <a:chExt cx="2512364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037415" y="3160837"/>
              <a:ext cx="24201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附錄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資料依照風機感應器分類，在依照時間排列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116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通訊異常日期補上，並刪除重複和小於時間間隔的資料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105127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lvl="1" indent="-34290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89316"/>
              </p:ext>
            </p:extLst>
          </p:nvPr>
        </p:nvGraphicFramePr>
        <p:xfrm>
          <a:off x="221940" y="2981030"/>
          <a:ext cx="11510466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748">
                  <a:extLst>
                    <a:ext uri="{9D8B030D-6E8A-4147-A177-3AD203B41FA5}">
                      <a16:colId xmlns:a16="http://schemas.microsoft.com/office/drawing/2014/main" val="2821733121"/>
                    </a:ext>
                  </a:extLst>
                </a:gridCol>
                <a:gridCol w="2201452">
                  <a:extLst>
                    <a:ext uri="{9D8B030D-6E8A-4147-A177-3AD203B41FA5}">
                      <a16:colId xmlns:a16="http://schemas.microsoft.com/office/drawing/2014/main" val="1853489305"/>
                    </a:ext>
                  </a:extLst>
                </a:gridCol>
                <a:gridCol w="1651089">
                  <a:extLst>
                    <a:ext uri="{9D8B030D-6E8A-4147-A177-3AD203B41FA5}">
                      <a16:colId xmlns:a16="http://schemas.microsoft.com/office/drawing/2014/main" val="3506563315"/>
                    </a:ext>
                  </a:extLst>
                </a:gridCol>
                <a:gridCol w="1375908">
                  <a:extLst>
                    <a:ext uri="{9D8B030D-6E8A-4147-A177-3AD203B41FA5}">
                      <a16:colId xmlns:a16="http://schemas.microsoft.com/office/drawing/2014/main" val="1887799070"/>
                    </a:ext>
                  </a:extLst>
                </a:gridCol>
                <a:gridCol w="2476634">
                  <a:extLst>
                    <a:ext uri="{9D8B030D-6E8A-4147-A177-3AD203B41FA5}">
                      <a16:colId xmlns:a16="http://schemas.microsoft.com/office/drawing/2014/main" val="3619880635"/>
                    </a:ext>
                  </a:extLst>
                </a:gridCol>
                <a:gridCol w="1344942">
                  <a:extLst>
                    <a:ext uri="{9D8B030D-6E8A-4147-A177-3AD203B41FA5}">
                      <a16:colId xmlns:a16="http://schemas.microsoft.com/office/drawing/2014/main" val="2363330202"/>
                    </a:ext>
                  </a:extLst>
                </a:gridCol>
                <a:gridCol w="555920">
                  <a:extLst>
                    <a:ext uri="{9D8B030D-6E8A-4147-A177-3AD203B41FA5}">
                      <a16:colId xmlns:a16="http://schemas.microsoft.com/office/drawing/2014/main" val="1529626803"/>
                    </a:ext>
                  </a:extLst>
                </a:gridCol>
                <a:gridCol w="575773">
                  <a:extLst>
                    <a:ext uri="{9D8B030D-6E8A-4147-A177-3AD203B41FA5}">
                      <a16:colId xmlns:a16="http://schemas.microsoft.com/office/drawing/2014/main" val="354998736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DCS#PLANT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DCS#LINE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DCS#TAGCD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DCS#VALUE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DCS#DATETIME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YMD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5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WF03_MAIN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2022-1-1 00:00:18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20220101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075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WF04_SYSTEM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TowerAccX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2022-6-11 20:40:01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20220611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WF05_GENERATOR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RotorRPM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2022-1-6 09:40:06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20220106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650669"/>
                  </a:ext>
                </a:extLst>
              </a:tr>
            </a:tbl>
          </a:graphicData>
        </a:graphic>
      </p:graphicFrame>
      <p:sp>
        <p:nvSpPr>
          <p:cNvPr id="3" name="向下箭號 2"/>
          <p:cNvSpPr/>
          <p:nvPr/>
        </p:nvSpPr>
        <p:spPr>
          <a:xfrm>
            <a:off x="5771964" y="4405413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8635"/>
              </p:ext>
            </p:extLst>
          </p:nvPr>
        </p:nvGraphicFramePr>
        <p:xfrm>
          <a:off x="221940" y="5220970"/>
          <a:ext cx="11510465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378">
                  <a:extLst>
                    <a:ext uri="{9D8B030D-6E8A-4147-A177-3AD203B41FA5}">
                      <a16:colId xmlns:a16="http://schemas.microsoft.com/office/drawing/2014/main" val="2316645457"/>
                    </a:ext>
                  </a:extLst>
                </a:gridCol>
                <a:gridCol w="2557881">
                  <a:extLst>
                    <a:ext uri="{9D8B030D-6E8A-4147-A177-3AD203B41FA5}">
                      <a16:colId xmlns:a16="http://schemas.microsoft.com/office/drawing/2014/main" val="3860537468"/>
                    </a:ext>
                  </a:extLst>
                </a:gridCol>
                <a:gridCol w="2966664">
                  <a:extLst>
                    <a:ext uri="{9D8B030D-6E8A-4147-A177-3AD203B41FA5}">
                      <a16:colId xmlns:a16="http://schemas.microsoft.com/office/drawing/2014/main" val="3759104469"/>
                    </a:ext>
                  </a:extLst>
                </a:gridCol>
                <a:gridCol w="4027542">
                  <a:extLst>
                    <a:ext uri="{9D8B030D-6E8A-4147-A177-3AD203B41FA5}">
                      <a16:colId xmlns:a16="http://schemas.microsoft.com/office/drawing/2014/main" val="18811582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DCS#DATETIME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WF03_MAIN_Direction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WF04_SYSTEM_TowerAccX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WF05_GENERATOR_RotorRPM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83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2022-1-1 09:00:00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2109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2022-1-1 09:05:00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41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2022-1-1 09:10:00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74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40406"/>
              </p:ext>
            </p:extLst>
          </p:nvPr>
        </p:nvGraphicFramePr>
        <p:xfrm>
          <a:off x="715354" y="3409457"/>
          <a:ext cx="4631231" cy="2304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600">
                  <a:extLst>
                    <a:ext uri="{9D8B030D-6E8A-4147-A177-3AD203B41FA5}">
                      <a16:colId xmlns:a16="http://schemas.microsoft.com/office/drawing/2014/main" val="1955937425"/>
                    </a:ext>
                  </a:extLst>
                </a:gridCol>
                <a:gridCol w="2881631">
                  <a:extLst>
                    <a:ext uri="{9D8B030D-6E8A-4147-A177-3AD203B41FA5}">
                      <a16:colId xmlns:a16="http://schemas.microsoft.com/office/drawing/2014/main" val="1443051543"/>
                    </a:ext>
                  </a:extLst>
                </a:gridCol>
              </a:tblGrid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DCS#DATETIME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WF03_MAIN_Direction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27831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15:30:00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655545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15:35:00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7620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395018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15:45:00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13886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4608922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15:55:00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89985"/>
                  </a:ext>
                </a:extLst>
              </a:tr>
              <a:tr h="2880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16:00:00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67279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在前面補齊所有時間間隔後，資料會出現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和缺值需要處理，這裡使用過去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筆的平均補值，也就是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分鐘前的資料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但資料在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2021-08-03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15:30:00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前多是通訊異常值，無法計算移動平均，因此取之後的資料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移動平均補異常值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6200000">
            <a:off x="5812733" y="4209256"/>
            <a:ext cx="648072" cy="1116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31977"/>
              </p:ext>
            </p:extLst>
          </p:nvPr>
        </p:nvGraphicFramePr>
        <p:xfrm>
          <a:off x="7032104" y="3428999"/>
          <a:ext cx="4631231" cy="2283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600">
                  <a:extLst>
                    <a:ext uri="{9D8B030D-6E8A-4147-A177-3AD203B41FA5}">
                      <a16:colId xmlns:a16="http://schemas.microsoft.com/office/drawing/2014/main" val="1955937425"/>
                    </a:ext>
                  </a:extLst>
                </a:gridCol>
                <a:gridCol w="2881631">
                  <a:extLst>
                    <a:ext uri="{9D8B030D-6E8A-4147-A177-3AD203B41FA5}">
                      <a16:colId xmlns:a16="http://schemas.microsoft.com/office/drawing/2014/main" val="1443051543"/>
                    </a:ext>
                  </a:extLst>
                </a:gridCol>
              </a:tblGrid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DCS#DATETIME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WF03_MAIN_Direction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27831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15:30:00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655545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15:35:00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7620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395018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15:45:00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13886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4608922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15:55:00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89985"/>
                  </a:ext>
                </a:extLst>
              </a:tr>
              <a:tr h="285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16:00:00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3672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520045" y="5855070"/>
                <a:ext cx="528703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19.6+20.2+15.4+16.4+15.7+15.4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=17.1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5" y="5855070"/>
                <a:ext cx="5287032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15354" y="5409998"/>
            <a:ext cx="4631231" cy="302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2104" y="5451001"/>
            <a:ext cx="4631231" cy="26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512364" cy="3407934"/>
            <a:chOff x="945210" y="1749258"/>
            <a:chExt cx="2512364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037415" y="3160837"/>
              <a:ext cx="24201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TW" altLang="en-US" sz="32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目錄</a:t>
              </a:r>
              <a:endParaRPr lang="zh-CN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5721563" y="3679828"/>
            <a:ext cx="2711614" cy="584775"/>
            <a:chOff x="5721563" y="3679828"/>
            <a:chExt cx="2711614" cy="584775"/>
          </a:xfrm>
        </p:grpSpPr>
        <p:grpSp>
          <p:nvGrpSpPr>
            <p:cNvPr id="27" name="群組 26"/>
            <p:cNvGrpSpPr/>
            <p:nvPr/>
          </p:nvGrpSpPr>
          <p:grpSpPr>
            <a:xfrm>
              <a:off x="5721563" y="3679828"/>
              <a:ext cx="736069" cy="503517"/>
              <a:chOff x="4586069" y="2464660"/>
              <a:chExt cx="736069" cy="503517"/>
            </a:xfrm>
          </p:grpSpPr>
          <p:sp>
            <p:nvSpPr>
              <p:cNvPr id="19" name="TextBox 26"/>
              <p:cNvSpPr txBox="1"/>
              <p:nvPr/>
            </p:nvSpPr>
            <p:spPr>
              <a:xfrm>
                <a:off x="4790060" y="2526188"/>
                <a:ext cx="321773" cy="38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grpSp>
            <p:nvGrpSpPr>
              <p:cNvPr id="20" name="组合 27"/>
              <p:cNvGrpSpPr/>
              <p:nvPr/>
            </p:nvGrpSpPr>
            <p:grpSpPr>
              <a:xfrm>
                <a:off x="4586069" y="2464660"/>
                <a:ext cx="736069" cy="503517"/>
                <a:chOff x="4727054" y="1768670"/>
                <a:chExt cx="504056" cy="488790"/>
              </a:xfrm>
            </p:grpSpPr>
            <p:sp>
              <p:nvSpPr>
                <p:cNvPr id="23" name="左中括号 28"/>
                <p:cNvSpPr/>
                <p:nvPr/>
              </p:nvSpPr>
              <p:spPr>
                <a:xfrm>
                  <a:off x="472705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左中括号 29"/>
                <p:cNvSpPr/>
                <p:nvPr/>
              </p:nvSpPr>
              <p:spPr>
                <a:xfrm flipH="1">
                  <a:off x="508709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" name="TextBox 30"/>
            <p:cNvSpPr txBox="1"/>
            <p:nvPr/>
          </p:nvSpPr>
          <p:spPr>
            <a:xfrm>
              <a:off x="6607036" y="367982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模型表現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716810" y="4956524"/>
            <a:ext cx="3547542" cy="584775"/>
            <a:chOff x="5716810" y="4956524"/>
            <a:chExt cx="3547542" cy="584775"/>
          </a:xfrm>
        </p:grpSpPr>
        <p:grpSp>
          <p:nvGrpSpPr>
            <p:cNvPr id="28" name="群組 27"/>
            <p:cNvGrpSpPr/>
            <p:nvPr/>
          </p:nvGrpSpPr>
          <p:grpSpPr>
            <a:xfrm>
              <a:off x="5716810" y="4956524"/>
              <a:ext cx="736069" cy="503517"/>
              <a:chOff x="5447928" y="5101864"/>
              <a:chExt cx="736069" cy="503517"/>
            </a:xfrm>
          </p:grpSpPr>
          <p:sp>
            <p:nvSpPr>
              <p:cNvPr id="57" name="TextBox 26"/>
              <p:cNvSpPr txBox="1"/>
              <p:nvPr/>
            </p:nvSpPr>
            <p:spPr>
              <a:xfrm>
                <a:off x="5652107" y="5163393"/>
                <a:ext cx="327707" cy="38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CN" altLang="en-US" dirty="0"/>
              </a:p>
            </p:txBody>
          </p:sp>
          <p:grpSp>
            <p:nvGrpSpPr>
              <p:cNvPr id="58" name="组合 27"/>
              <p:cNvGrpSpPr/>
              <p:nvPr/>
            </p:nvGrpSpPr>
            <p:grpSpPr>
              <a:xfrm>
                <a:off x="5447928" y="5101864"/>
                <a:ext cx="736069" cy="503517"/>
                <a:chOff x="4727054" y="1768670"/>
                <a:chExt cx="504056" cy="488790"/>
              </a:xfrm>
            </p:grpSpPr>
            <p:sp>
              <p:nvSpPr>
                <p:cNvPr id="60" name="左中括号 28"/>
                <p:cNvSpPr/>
                <p:nvPr/>
              </p:nvSpPr>
              <p:spPr>
                <a:xfrm>
                  <a:off x="472705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左中括号 29"/>
                <p:cNvSpPr/>
                <p:nvPr/>
              </p:nvSpPr>
              <p:spPr>
                <a:xfrm flipH="1">
                  <a:off x="508709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9" name="TextBox 30"/>
            <p:cNvSpPr txBox="1"/>
            <p:nvPr/>
          </p:nvSpPr>
          <p:spPr>
            <a:xfrm>
              <a:off x="6607036" y="4956524"/>
              <a:ext cx="2657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異質集成學習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721563" y="1213842"/>
            <a:ext cx="2676970" cy="584775"/>
            <a:chOff x="5721563" y="1213842"/>
            <a:chExt cx="2676970" cy="584775"/>
          </a:xfrm>
        </p:grpSpPr>
        <p:grpSp>
          <p:nvGrpSpPr>
            <p:cNvPr id="25" name="群組 24"/>
            <p:cNvGrpSpPr/>
            <p:nvPr/>
          </p:nvGrpSpPr>
          <p:grpSpPr>
            <a:xfrm>
              <a:off x="5721563" y="1249491"/>
              <a:ext cx="748874" cy="503517"/>
              <a:chOff x="4579663" y="1157093"/>
              <a:chExt cx="748874" cy="503517"/>
            </a:xfrm>
          </p:grpSpPr>
          <p:sp>
            <p:nvSpPr>
              <p:cNvPr id="5" name="TextBox 12"/>
              <p:cNvSpPr txBox="1"/>
              <p:nvPr/>
            </p:nvSpPr>
            <p:spPr>
              <a:xfrm>
                <a:off x="4790422" y="1218622"/>
                <a:ext cx="327365" cy="38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grpSp>
            <p:nvGrpSpPr>
              <p:cNvPr id="6" name="组合 14"/>
              <p:cNvGrpSpPr/>
              <p:nvPr/>
            </p:nvGrpSpPr>
            <p:grpSpPr>
              <a:xfrm>
                <a:off x="4579663" y="1157093"/>
                <a:ext cx="748874" cy="503517"/>
                <a:chOff x="4727046" y="1768670"/>
                <a:chExt cx="504064" cy="488790"/>
              </a:xfrm>
            </p:grpSpPr>
            <p:sp>
              <p:nvSpPr>
                <p:cNvPr id="9" name="左中括号 11"/>
                <p:cNvSpPr/>
                <p:nvPr/>
              </p:nvSpPr>
              <p:spPr>
                <a:xfrm>
                  <a:off x="4727046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左中括号 13"/>
                <p:cNvSpPr/>
                <p:nvPr/>
              </p:nvSpPr>
              <p:spPr>
                <a:xfrm flipH="1">
                  <a:off x="508709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TextBox 24"/>
            <p:cNvSpPr txBox="1"/>
            <p:nvPr/>
          </p:nvSpPr>
          <p:spPr>
            <a:xfrm>
              <a:off x="6572392" y="121384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專案目標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727969" y="2464660"/>
            <a:ext cx="2851517" cy="602394"/>
            <a:chOff x="5727969" y="2464660"/>
            <a:chExt cx="2851517" cy="602394"/>
          </a:xfrm>
        </p:grpSpPr>
        <p:grpSp>
          <p:nvGrpSpPr>
            <p:cNvPr id="26" name="群組 25"/>
            <p:cNvGrpSpPr/>
            <p:nvPr/>
          </p:nvGrpSpPr>
          <p:grpSpPr>
            <a:xfrm>
              <a:off x="5727969" y="2464660"/>
              <a:ext cx="736069" cy="503517"/>
              <a:chOff x="4586069" y="1875228"/>
              <a:chExt cx="736069" cy="503517"/>
            </a:xfrm>
          </p:grpSpPr>
          <p:sp>
            <p:nvSpPr>
              <p:cNvPr id="12" name="TextBox 20"/>
              <p:cNvSpPr txBox="1"/>
              <p:nvPr/>
            </p:nvSpPr>
            <p:spPr>
              <a:xfrm>
                <a:off x="4790061" y="1936756"/>
                <a:ext cx="321772" cy="38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grpSp>
            <p:nvGrpSpPr>
              <p:cNvPr id="13" name="组合 21"/>
              <p:cNvGrpSpPr/>
              <p:nvPr/>
            </p:nvGrpSpPr>
            <p:grpSpPr>
              <a:xfrm>
                <a:off x="4586069" y="1875228"/>
                <a:ext cx="736069" cy="503517"/>
                <a:chOff x="4727054" y="1768670"/>
                <a:chExt cx="504056" cy="488790"/>
              </a:xfrm>
            </p:grpSpPr>
            <p:sp>
              <p:nvSpPr>
                <p:cNvPr id="16" name="左中括号 22"/>
                <p:cNvSpPr/>
                <p:nvPr/>
              </p:nvSpPr>
              <p:spPr>
                <a:xfrm>
                  <a:off x="472705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左中括号 23"/>
                <p:cNvSpPr/>
                <p:nvPr/>
              </p:nvSpPr>
              <p:spPr>
                <a:xfrm flipH="1">
                  <a:off x="5087094" y="1768670"/>
                  <a:ext cx="144016" cy="488790"/>
                </a:xfrm>
                <a:prstGeom prst="leftBracke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" name="TextBox 24"/>
            <p:cNvSpPr txBox="1"/>
            <p:nvPr/>
          </p:nvSpPr>
          <p:spPr>
            <a:xfrm>
              <a:off x="6595832" y="2464660"/>
              <a:ext cx="1983654" cy="602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資料介紹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8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2954" y="1072495"/>
                <a:ext cx="10515600" cy="528844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lnSpc>
                    <a:spcPts val="4000"/>
                  </a:lnSpc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在原始資料中 </a:t>
                </a:r>
                <a:r>
                  <a:rPr lang="en-US" altLang="zh-TW" sz="28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TotalActivePower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為累積發電量，如同電表般記錄用電量，而在預測發電量中，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分鐘的累積發電量，因此在時間間隔為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分鐘下，將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𝑡</m:t>
                    </m:r>
                  </m:oMath>
                </a14:m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時點扣除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−1</m:t>
                    </m:r>
                  </m:oMath>
                </a14:m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時點的累積發電量即可獲得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 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移除小於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和大於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600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954" y="1072495"/>
                <a:ext cx="10515600" cy="5288442"/>
              </a:xfrm>
              <a:blipFill>
                <a:blip r:embed="rId3"/>
                <a:stretch>
                  <a:fillRect l="-1043" t="-461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425180"/>
            <a:ext cx="4430267" cy="3544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97008"/>
            <a:ext cx="4104456" cy="32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時間序列分析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55600" lvl="1" indent="-3556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對於時間序列資料，首先透過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檢定，檢查資料是否符合弱穩態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5600" lvl="1" indent="-3556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目前發電量和過去發電量有高相關係數，在時間序列模型中就有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模型透過過去資訊預測未來，而從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中決定要使用過去幾個時間點的資料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ts val="4000"/>
              </a:lnSpc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487488" y="4293096"/>
                <a:ext cx="3888432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293096"/>
                <a:ext cx="3888432" cy="112556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3310369"/>
            <a:ext cx="3888432" cy="32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製造過去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個時間點的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製造過去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t-1~t-7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，資料長度少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2021-08-03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16:00:00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利用過去資訊預測現在的發電量，所以移除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WF01_ActivePower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以外的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時點的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經過處理後前後兩筆資料在時間上獨立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104358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828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lvl="1" indent="-342900">
              <a:lnSpc>
                <a:spcPts val="4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63893"/>
              </p:ext>
            </p:extLst>
          </p:nvPr>
        </p:nvGraphicFramePr>
        <p:xfrm>
          <a:off x="0" y="4463101"/>
          <a:ext cx="12072663" cy="2017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030">
                  <a:extLst>
                    <a:ext uri="{9D8B030D-6E8A-4147-A177-3AD203B41FA5}">
                      <a16:colId xmlns:a16="http://schemas.microsoft.com/office/drawing/2014/main" val="2852156698"/>
                    </a:ext>
                  </a:extLst>
                </a:gridCol>
                <a:gridCol w="2682814">
                  <a:extLst>
                    <a:ext uri="{9D8B030D-6E8A-4147-A177-3AD203B41FA5}">
                      <a16:colId xmlns:a16="http://schemas.microsoft.com/office/drawing/2014/main" val="3899713604"/>
                    </a:ext>
                  </a:extLst>
                </a:gridCol>
                <a:gridCol w="2955287">
                  <a:extLst>
                    <a:ext uri="{9D8B030D-6E8A-4147-A177-3AD203B41FA5}">
                      <a16:colId xmlns:a16="http://schemas.microsoft.com/office/drawing/2014/main" val="4140459384"/>
                    </a:ext>
                  </a:extLst>
                </a:gridCol>
                <a:gridCol w="4380532">
                  <a:extLst>
                    <a:ext uri="{9D8B030D-6E8A-4147-A177-3AD203B41FA5}">
                      <a16:colId xmlns:a16="http://schemas.microsoft.com/office/drawing/2014/main" val="977020152"/>
                    </a:ext>
                  </a:extLst>
                </a:gridCol>
              </a:tblGrid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DCS#DATETIME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WF01_ActivePower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WF01_ActivePower_t-1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WF01_ActivePower_t-2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39528"/>
                  </a:ext>
                </a:extLst>
              </a:tr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87716"/>
                  </a:ext>
                </a:extLst>
              </a:tr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15:45:00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543941"/>
                  </a:ext>
                </a:extLst>
              </a:tr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15:50:00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5666914"/>
                  </a:ext>
                </a:extLst>
              </a:tr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15:55:00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10470"/>
                  </a:ext>
                </a:extLst>
              </a:tr>
              <a:tr h="336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2021-8-3 16:00:00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939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4"/>
            <a:ext cx="6773586" cy="578550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ActivePower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的相關係數，並選擇前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高的當成訓練模型的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相關係數只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考慮單一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ActivePower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的影響，並未考慮任兩個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間的互相影響，所以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迴歸挑選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</a:p>
          <a:p>
            <a:pPr marL="342900" lvl="1" indent="-342900">
              <a:lnSpc>
                <a:spcPts val="4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所選出的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幾乎都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有被包含於相關係數所選的當中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06151"/>
              </p:ext>
            </p:extLst>
          </p:nvPr>
        </p:nvGraphicFramePr>
        <p:xfrm>
          <a:off x="7488940" y="404664"/>
          <a:ext cx="4248472" cy="59495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4201991891"/>
                    </a:ext>
                  </a:extLst>
                </a:gridCol>
              </a:tblGrid>
              <a:tr h="2803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Feature selection</a:t>
                      </a:r>
                      <a:r>
                        <a:rPr lang="en-US" altLang="zh-TW" sz="1800" u="none" strike="noStrike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800" u="none" strike="noStrike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by correlation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97570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WF01_ActivePower_t-2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83842405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WF01_TotalActivePowerGen_t-2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033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WF01_ActivePower_t-4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77261565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WF01_TotalActivePowerGen_t-4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24059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WF01_ActivePower_t-6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06716003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WF01_TotalActivePowerGen_t-6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9991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WF01_GRID_PossiblePower_t-3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1091119295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WF01_GRID_PossiblePower_t-4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76826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WF01_GRID_Power_t-3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810760389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WF01_GRID_Power_t-4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60102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WF01_GRID_Current_P3_t-3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3973527090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WF01_GRID_Current_P2_t-3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8029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WF01_GRID_Current_P3_t-4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46520899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WF01_GRID_Current_P2_t-4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72715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WF01_GRID_Current_P1_t-3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442310727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WF01_GRID_PossiblePower_t-2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021804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WF01_GRID_Current_P1_t-4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667011308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WF01_GRID_PossiblePower_t-1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671410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WF01_GRID_PossiblePower_t-5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/>
                </a:tc>
                <a:extLst>
                  <a:ext uri="{0D108BD9-81ED-4DB2-BD59-A6C34878D82A}">
                    <a16:rowId xmlns:a16="http://schemas.microsoft.com/office/drawing/2014/main" val="256455111"/>
                  </a:ext>
                </a:extLst>
              </a:tr>
              <a:tr h="280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WF01_GRID_Power_t-2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990" marR="8990" marT="899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6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set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將資料依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8:2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比例照時間順序分成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set</a:t>
            </a:r>
          </a:p>
          <a:p>
            <a:pPr marL="342900" lvl="1" indent="-342900">
              <a:lnSpc>
                <a:spcPts val="4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82423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set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20606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的平均和變異數，分別對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set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進行標準化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1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WF01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模型表現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5354" y="1224895"/>
            <a:ext cx="10515600" cy="528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204993"/>
                  </p:ext>
                </p:extLst>
              </p:nvPr>
            </p:nvGraphicFramePr>
            <p:xfrm>
              <a:off x="1652673" y="1016517"/>
              <a:ext cx="8640961" cy="2708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2776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199.9105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5.5799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0.6674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41096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516.2890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8.3849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1.0157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1.2537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0.9821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247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1060.3350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12.9089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2.5840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0.6002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1053.5850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11.4956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1.2155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1059.2990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12.9308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2.5540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58309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1059.3170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12.9303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2.5535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0.5882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204993"/>
                  </p:ext>
                </p:extLst>
              </p:nvPr>
            </p:nvGraphicFramePr>
            <p:xfrm>
              <a:off x="1652673" y="1016517"/>
              <a:ext cx="8640961" cy="2708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2776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06410" t="-13208" r="-855" b="-7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199.9105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5.5799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0.6674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41096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516.2890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8.3849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1.0157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1.2537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0.9821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247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1060.3350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12.9089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2.5840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0.6002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1053.5850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11.4956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1.2155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1059.2990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12.9308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2.5540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58309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1059.3170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12.9303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2.5535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0.5882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0.9633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936932"/>
                  </p:ext>
                </p:extLst>
              </p:nvPr>
            </p:nvGraphicFramePr>
            <p:xfrm>
              <a:off x="1652673" y="3854383"/>
              <a:ext cx="8640961" cy="2708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2776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781.9196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9.4988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1.3009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1.2147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41096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761.4672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9.6452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1.3127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1.2675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0.9740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247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970.8719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12.6640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2.5279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0.6085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974.9291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11.3526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1.2303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0.7296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971.7142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12.6889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2.4974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0.5961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58309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971.7048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12.6883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2.4968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0.5975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936932"/>
                  </p:ext>
                </p:extLst>
              </p:nvPr>
            </p:nvGraphicFramePr>
            <p:xfrm>
              <a:off x="1652673" y="3854383"/>
              <a:ext cx="8640961" cy="2708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02776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427637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506410" t="-13208" r="-855" b="-7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781.9196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9.4988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1.3009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1.2147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41096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761.4672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9.6452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1.3127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1.2675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0.9740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2471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DecisionTree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970.8719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12.6640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2.5279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0.6085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974.9291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11.3526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1.2303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0.7296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3223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Ridge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971.7142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12.6889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2.4974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0.5961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58309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971.7048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12.6883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2.4968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0.5975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0.9669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2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nsemble method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19375" y="925059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預測器的結果結合成為一個更精準的結果，這裡選擇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Forest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回歸問題而言，最簡單的合併方式是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使用取平均，根據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Justin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Oliver 2015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，使用模型的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MSE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的倒數當成權重，使用加權平均可以得到更好的結果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使用多層感知器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(MLP)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hidden_layer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(4, 2), optimizer: Adam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636008"/>
                  </p:ext>
                </p:extLst>
              </p:nvPr>
            </p:nvGraphicFramePr>
            <p:xfrm>
              <a:off x="1851042" y="4353877"/>
              <a:ext cx="8349413" cy="18596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42675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938793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637667">
                      <a:extLst>
                        <a:ext uri="{9D8B030D-6E8A-4147-A177-3AD203B41FA5}">
                          <a16:colId xmlns:a16="http://schemas.microsoft.com/office/drawing/2014/main" val="1973112739"/>
                        </a:ext>
                      </a:extLst>
                    </a:gridCol>
                    <a:gridCol w="1530278">
                      <a:extLst>
                        <a:ext uri="{9D8B030D-6E8A-4147-A177-3AD203B41FA5}">
                          <a16:colId xmlns:a16="http://schemas.microsoft.com/office/drawing/2014/main" val="2366641783"/>
                        </a:ext>
                      </a:extLst>
                    </a:gridCol>
                  </a:tblGrid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Ensemble Method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800" b="0" i="0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2392.8935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0.9184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387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r>
                            <a:rPr lang="zh-TW" alt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 weighted Average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MLP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636008"/>
                  </p:ext>
                </p:extLst>
              </p:nvPr>
            </p:nvGraphicFramePr>
            <p:xfrm>
              <a:off x="1851042" y="4353877"/>
              <a:ext cx="8349413" cy="18596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42675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938793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637667">
                      <a:extLst>
                        <a:ext uri="{9D8B030D-6E8A-4147-A177-3AD203B41FA5}">
                          <a16:colId xmlns:a16="http://schemas.microsoft.com/office/drawing/2014/main" val="1973112739"/>
                        </a:ext>
                      </a:extLst>
                    </a:gridCol>
                    <a:gridCol w="1530278">
                      <a:extLst>
                        <a:ext uri="{9D8B030D-6E8A-4147-A177-3AD203B41FA5}">
                          <a16:colId xmlns:a16="http://schemas.microsoft.com/office/drawing/2014/main" val="2366641783"/>
                        </a:ext>
                      </a:extLst>
                    </a:gridCol>
                  </a:tblGrid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Ensemble Method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46614" t="-18750" r="-797" b="-585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2392.8935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11.5027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0.9184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387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r>
                            <a:rPr lang="zh-TW" alt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Bagging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 Average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 weighted Average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29435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MLP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TW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10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nsemble Method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19375" y="925059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32536"/>
                  </p:ext>
                </p:extLst>
              </p:nvPr>
            </p:nvGraphicFramePr>
            <p:xfrm>
              <a:off x="330659" y="883932"/>
              <a:ext cx="11597989" cy="583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50429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733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187.1034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5.2970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0.6768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1.1773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0.9935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112.3965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4.2083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0.5874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1.2278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0.9961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919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425.2128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8.0054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0.7393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1.2056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0.9853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5647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475.8755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8.2103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0.9124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1.1057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360.0048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7.3132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0.8404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1.2486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MLP 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416.8560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8.0249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1.2088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477.9075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8.8721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1.5584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0.6208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0.9834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161900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361.8746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7.9534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1.4784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1.2485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0.9874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367056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442.7133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8.4173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1.0638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1.2429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0.9846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1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32536"/>
                  </p:ext>
                </p:extLst>
              </p:nvPr>
            </p:nvGraphicFramePr>
            <p:xfrm>
              <a:off x="330659" y="883932"/>
              <a:ext cx="11597989" cy="583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50429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733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</a:t>
                          </a:r>
                          <a:r>
                            <a:rPr lang="en-US" altLang="zh-TW" sz="1800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test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29502" t="-4918" r="-766" b="-14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187.1034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5.2970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0.6768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1.1773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0.9935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112.3965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4.2083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0.5874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1.2278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0.9961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919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425.2128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8.0054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0.7393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1.2056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0.9853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5647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475.8755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8.2103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0.9124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1.1057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0.9835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360.0048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7.3132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0.8404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1.2486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MLP 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416.8560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8.0249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0.7238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1.2088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0.9855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477.9075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8.8721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1.5584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0.6208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0.9834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161900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361.8746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7.9534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1.4784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1.2485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0.9874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367056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442.7133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8.4173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1.0638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1.2429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0.9846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1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22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nsemble Method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19375" y="925059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136437"/>
                  </p:ext>
                </p:extLst>
              </p:nvPr>
            </p:nvGraphicFramePr>
            <p:xfrm>
              <a:off x="330659" y="883932"/>
              <a:ext cx="11597989" cy="583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50429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733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 set</a:t>
                          </a: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762.5175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9.5178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1.3052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1.1808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0.9740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784.9662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9.6987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1.3841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1.2653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919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809.6177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10.3680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1.1901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1.2084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5647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9.9711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1.1132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9.7331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1.2672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MLP 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10.2618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1.2237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783.9592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10.5399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1.8373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0.6410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161900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764.6567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10.2920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1.8637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1.2664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367056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790.1887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10.8167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1.5024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1.2585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1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136437"/>
                  </p:ext>
                </p:extLst>
              </p:nvPr>
            </p:nvGraphicFramePr>
            <p:xfrm>
              <a:off x="330659" y="883932"/>
              <a:ext cx="11597989" cy="583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50429">
                      <a:extLst>
                        <a:ext uri="{9D8B030D-6E8A-4147-A177-3AD203B41FA5}">
                          <a16:colId xmlns:a16="http://schemas.microsoft.com/office/drawing/2014/main" val="3402392313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110306444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963876598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87470830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2684312892"/>
                        </a:ext>
                      </a:extLst>
                    </a:gridCol>
                    <a:gridCol w="1589512">
                      <a:extLst>
                        <a:ext uri="{9D8B030D-6E8A-4147-A177-3AD203B41FA5}">
                          <a16:colId xmlns:a16="http://schemas.microsoft.com/office/drawing/2014/main" val="3398098230"/>
                        </a:ext>
                      </a:extLst>
                    </a:gridCol>
                  </a:tblGrid>
                  <a:tr h="37336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 set</a:t>
                          </a: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SMAPE</a:t>
                          </a:r>
                          <a:endParaRPr lang="en-US" sz="1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29502" t="-4918" r="-766" b="-14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420106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762.5175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9.5178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1.3052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1.1808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0.9740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5110664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784.9662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9.6987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1.3841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1.2653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306283"/>
                      </a:ext>
                    </a:extLst>
                  </a:tr>
                  <a:tr h="4919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809.6177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10.3680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1.1901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1.2084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153901"/>
                      </a:ext>
                    </a:extLst>
                  </a:tr>
                  <a:tr h="56472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788.5722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9.9711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1.2333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1.1132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0.9731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368878"/>
                      </a:ext>
                    </a:extLst>
                  </a:tr>
                  <a:tr h="56866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767.7819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9.7331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1.2619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1.2672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0.9738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554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MLP of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altLang="zh-TW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SVM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795.5500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10.2618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1.1687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1.2237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0.9729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927327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Simple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783.9592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10.5399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1.8373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0.6410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0.9733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161900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MAPE weighted Average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764.6567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10.2920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1.8637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1.2664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0.9739</a:t>
                          </a:r>
                        </a:p>
                      </a:txBody>
                      <a:tcPr marL="9525" marR="9525" marT="9525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367056"/>
                      </a:ext>
                    </a:extLst>
                  </a:tr>
                  <a:tr h="6753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MLP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XGBoost</a:t>
                          </a:r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zh-TW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Bayian</a:t>
                          </a:r>
                          <a:r>
                            <a:rPr lang="en-US" altLang="zh-TW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regression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790.1887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10.8167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1.5024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1.2585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0.9730</a:t>
                          </a:r>
                        </a:p>
                      </a:txBody>
                      <a:tcPr marL="9525" marR="9525" marT="9525" marB="0" anchor="ctr"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791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66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想像中的台泥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088487"/>
            <a:ext cx="10515600" cy="528844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傳統產業，水泥起家，高汙染，工廠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實際上，轉型，儲能、綠能、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能櫃利用離峰時間充電、但電多半是從火力發電機組而來，如果能預測綠色能源的發電量，對於何時要幫儲能櫃充電是有幫助的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25" y="5402532"/>
            <a:ext cx="952500" cy="952500"/>
          </a:xfrm>
          <a:prstGeom prst="rect">
            <a:avLst/>
          </a:prstGeom>
        </p:spPr>
      </p:pic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7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512364" cy="3407934"/>
            <a:chOff x="945210" y="1749258"/>
            <a:chExt cx="2512364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037415" y="3160837"/>
              <a:ext cx="24201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專案目標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96000" y="316739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7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風力發電量預測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088487"/>
            <a:ext cx="10515600" cy="528844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風力發電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容易受氣候影響，使風機發電量變化快速，造成預測上的困難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若能準確預測風力發電量，對於電力調度有極大的幫助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使用氣象資料和風機資訊，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考慮過去時間的資訊，預測未來風機發電量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25" y="5402532"/>
            <a:ext cx="952500" cy="952500"/>
          </a:xfrm>
          <a:prstGeom prst="rect">
            <a:avLst/>
          </a:prstGeom>
        </p:spPr>
      </p:pic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/>
          <p:cNvGrpSpPr/>
          <p:nvPr/>
        </p:nvGrpSpPr>
        <p:grpSpPr>
          <a:xfrm>
            <a:off x="1303654" y="1725033"/>
            <a:ext cx="2512364" cy="3407934"/>
            <a:chOff x="945210" y="1749258"/>
            <a:chExt cx="2512364" cy="3407934"/>
          </a:xfrm>
        </p:grpSpPr>
        <p:grpSp>
          <p:nvGrpSpPr>
            <p:cNvPr id="32" name="组合 3"/>
            <p:cNvGrpSpPr/>
            <p:nvPr/>
          </p:nvGrpSpPr>
          <p:grpSpPr>
            <a:xfrm>
              <a:off x="945210" y="1749258"/>
              <a:ext cx="1105802" cy="815646"/>
              <a:chOff x="-1604504" y="2147667"/>
              <a:chExt cx="3687215" cy="2719712"/>
            </a:xfrm>
          </p:grpSpPr>
          <p:cxnSp>
            <p:nvCxnSpPr>
              <p:cNvPr id="33" name="直接连接符 1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4"/>
            <p:cNvGrpSpPr/>
            <p:nvPr/>
          </p:nvGrpSpPr>
          <p:grpSpPr>
            <a:xfrm flipH="1" flipV="1">
              <a:off x="1270670" y="4341546"/>
              <a:ext cx="1105802" cy="815646"/>
              <a:chOff x="-1604504" y="2147667"/>
              <a:chExt cx="3687215" cy="2719712"/>
            </a:xfrm>
          </p:grpSpPr>
          <p:cxnSp>
            <p:nvCxnSpPr>
              <p:cNvPr id="36" name="直接连接符 5"/>
              <p:cNvCxnSpPr/>
              <p:nvPr/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6"/>
              <p:cNvCxnSpPr/>
              <p:nvPr/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037415" y="3160837"/>
              <a:ext cx="24201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資料介紹</a:t>
              </a:r>
              <a:endPara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投影片編號版面配置區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92304" y="2540679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資料介紹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前處裡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5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3074" y="1031285"/>
                <a:ext cx="6896508" cy="528844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目前台泥有兩座風場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彰濱風力發電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站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座風機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(WF01~WF02)</a:t>
                </a:r>
              </a:p>
              <a:p>
                <a:pPr lvl="1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彰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旺風力發電站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座風機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(WF03~WF06)</a:t>
                </a:r>
              </a:p>
              <a:p>
                <a:pPr marL="182563" lvl="1" indent="-182563"/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部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風機裝置容量為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3.6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𝑀𝑊</m:t>
                    </m:r>
                  </m:oMath>
                </a14:m>
                <a:endParaRPr lang="en-US" altLang="zh-TW" sz="28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82563" lvl="1" indent="-182563"/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WF01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預測單一風機發電量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82563" lvl="1" indent="-182563"/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WF03~WF06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預測整個風場發電量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82563" lvl="1" indent="-182563"/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串接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SQL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資料庫讀取資料</a:t>
                </a:r>
                <a:endParaRPr lang="en-US" altLang="zh-TW" sz="28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lvl="1" indent="0">
                  <a:buNone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074" y="1031285"/>
                <a:ext cx="6896508" cy="5288442"/>
              </a:xfrm>
              <a:blipFill>
                <a:blip r:embed="rId3"/>
                <a:stretch>
                  <a:fillRect l="-1592" t="-1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320654"/>
            <a:ext cx="3209144" cy="6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62954" y="1072495"/>
            <a:ext cx="10515600" cy="52884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2021-08-01~2022-07-31</a:t>
            </a: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時間間隔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五分鐘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每次回傳會有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大類共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116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種數據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WF01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11,754,132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WF03~WF06 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68,803,587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ts val="4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異常情況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感應器異常、通訊異常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01469"/>
              </p:ext>
            </p:extLst>
          </p:nvPr>
        </p:nvGraphicFramePr>
        <p:xfrm>
          <a:off x="373146" y="4586908"/>
          <a:ext cx="11208057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56">
                  <a:extLst>
                    <a:ext uri="{9D8B030D-6E8A-4147-A177-3AD203B41FA5}">
                      <a16:colId xmlns:a16="http://schemas.microsoft.com/office/drawing/2014/main" val="2821733121"/>
                    </a:ext>
                  </a:extLst>
                </a:gridCol>
                <a:gridCol w="2127728">
                  <a:extLst>
                    <a:ext uri="{9D8B030D-6E8A-4147-A177-3AD203B41FA5}">
                      <a16:colId xmlns:a16="http://schemas.microsoft.com/office/drawing/2014/main" val="1853489305"/>
                    </a:ext>
                  </a:extLst>
                </a:gridCol>
                <a:gridCol w="1547437">
                  <a:extLst>
                    <a:ext uri="{9D8B030D-6E8A-4147-A177-3AD203B41FA5}">
                      <a16:colId xmlns:a16="http://schemas.microsoft.com/office/drawing/2014/main" val="3506563315"/>
                    </a:ext>
                  </a:extLst>
                </a:gridCol>
                <a:gridCol w="1450723">
                  <a:extLst>
                    <a:ext uri="{9D8B030D-6E8A-4147-A177-3AD203B41FA5}">
                      <a16:colId xmlns:a16="http://schemas.microsoft.com/office/drawing/2014/main" val="1887799070"/>
                    </a:ext>
                  </a:extLst>
                </a:gridCol>
                <a:gridCol w="2321157">
                  <a:extLst>
                    <a:ext uri="{9D8B030D-6E8A-4147-A177-3AD203B41FA5}">
                      <a16:colId xmlns:a16="http://schemas.microsoft.com/office/drawing/2014/main" val="3619880635"/>
                    </a:ext>
                  </a:extLst>
                </a:gridCol>
                <a:gridCol w="1257292">
                  <a:extLst>
                    <a:ext uri="{9D8B030D-6E8A-4147-A177-3AD203B41FA5}">
                      <a16:colId xmlns:a16="http://schemas.microsoft.com/office/drawing/2014/main" val="2363330202"/>
                    </a:ext>
                  </a:extLst>
                </a:gridCol>
                <a:gridCol w="580289">
                  <a:extLst>
                    <a:ext uri="{9D8B030D-6E8A-4147-A177-3AD203B41FA5}">
                      <a16:colId xmlns:a16="http://schemas.microsoft.com/office/drawing/2014/main" val="1529626803"/>
                    </a:ext>
                  </a:extLst>
                </a:gridCol>
                <a:gridCol w="483575">
                  <a:extLst>
                    <a:ext uri="{9D8B030D-6E8A-4147-A177-3AD203B41FA5}">
                      <a16:colId xmlns:a16="http://schemas.microsoft.com/office/drawing/2014/main" val="3549987366"/>
                    </a:ext>
                  </a:extLst>
                </a:gridCol>
              </a:tblGrid>
              <a:tr h="3306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風場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資料類別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特徵名稱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特徵值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時間點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年月日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小時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分鐘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535"/>
                  </a:ext>
                </a:extLst>
              </a:tr>
              <a:tr h="330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WF03_MAIN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2022-1-1 00:00:18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20220101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75800"/>
                  </a:ext>
                </a:extLst>
              </a:tr>
              <a:tr h="330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WF04_SYSTEM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TowerAccX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2022-6-11 20:40:01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20220611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57236"/>
                  </a:ext>
                </a:extLst>
              </a:tr>
              <a:tr h="592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WF05_GENERATOR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RotorRPM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2022-1-6 09:40:06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20220106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65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4" y="1415343"/>
            <a:ext cx="11963637" cy="41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19375" y="133350"/>
            <a:ext cx="10515600" cy="102654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39786" y="1036840"/>
            <a:ext cx="10264726" cy="528844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選取和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ActivePower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相關系數前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高的特徵，當成模型的輸入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B914-5623-4B35-AFBD-E3BE8E6CD74E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1423"/>
              </p:ext>
            </p:extLst>
          </p:nvPr>
        </p:nvGraphicFramePr>
        <p:xfrm>
          <a:off x="1759744" y="2204864"/>
          <a:ext cx="867251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256">
                  <a:extLst>
                    <a:ext uri="{9D8B030D-6E8A-4147-A177-3AD203B41FA5}">
                      <a16:colId xmlns:a16="http://schemas.microsoft.com/office/drawing/2014/main" val="118368933"/>
                    </a:ext>
                  </a:extLst>
                </a:gridCol>
                <a:gridCol w="4336256">
                  <a:extLst>
                    <a:ext uri="{9D8B030D-6E8A-4147-A177-3AD203B41FA5}">
                      <a16:colId xmlns:a16="http://schemas.microsoft.com/office/drawing/2014/main" val="370399573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說明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1731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ActivePower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分鐘累積發電量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0966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TotalActivePowerGen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扣除耗損的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分鐘累積發電量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3057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GRID_PossiblePower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併入電網後的理論發電量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757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GRID_Power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轉換後併入電網後的發電量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039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GRID_Current_P1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第一台轉換器當前轉換功率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2103</Words>
  <Application>Microsoft Office PowerPoint</Application>
  <PresentationFormat>寬螢幕</PresentationFormat>
  <Paragraphs>614</Paragraphs>
  <Slides>29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等线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實習期末報告</vt:lpstr>
      <vt:lpstr>PowerPoint 簡報</vt:lpstr>
      <vt:lpstr>PowerPoint 簡報</vt:lpstr>
      <vt:lpstr>風力發電量預測</vt:lpstr>
      <vt:lpstr>PowerPoint 簡報</vt:lpstr>
      <vt:lpstr>資料來源</vt:lpstr>
      <vt:lpstr>資料介紹</vt:lpstr>
      <vt:lpstr>前處理: 流程圖</vt:lpstr>
      <vt:lpstr>特徵選取</vt:lpstr>
      <vt:lpstr>PowerPoint 簡報</vt:lpstr>
      <vt:lpstr>模型結果</vt:lpstr>
      <vt:lpstr>模型結果 : 單一風機預測</vt:lpstr>
      <vt:lpstr>Hyperparameter Fine Tuning</vt:lpstr>
      <vt:lpstr>PowerPoint 簡報</vt:lpstr>
      <vt:lpstr>異質集成學習(Ensemble Method)</vt:lpstr>
      <vt:lpstr>模型結果 : 單一風場預測</vt:lpstr>
      <vt:lpstr>PowerPoint 簡報</vt:lpstr>
      <vt:lpstr>前處理</vt:lpstr>
      <vt:lpstr>前處理: 移動平均補異常值</vt:lpstr>
      <vt:lpstr>前處理: 製造 Label</vt:lpstr>
      <vt:lpstr>前處理: 時間序列分析</vt:lpstr>
      <vt:lpstr>前處理: 製造過去 7個時間點的 features</vt:lpstr>
      <vt:lpstr>特徵選取</vt:lpstr>
      <vt:lpstr>Training、testing set</vt:lpstr>
      <vt:lpstr>WF01 模型表現</vt:lpstr>
      <vt:lpstr>Ensemble method</vt:lpstr>
      <vt:lpstr>Ensemble Method</vt:lpstr>
      <vt:lpstr>Ensemble Method</vt:lpstr>
      <vt:lpstr>想像中的台泥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吳茂嘉</dc:creator>
  <cp:lastModifiedBy>吳茂嘉</cp:lastModifiedBy>
  <cp:revision>668</cp:revision>
  <dcterms:created xsi:type="dcterms:W3CDTF">2022-07-21T02:55:49Z</dcterms:created>
  <dcterms:modified xsi:type="dcterms:W3CDTF">2022-08-31T01:27:51Z</dcterms:modified>
</cp:coreProperties>
</file>