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9" r:id="rId5"/>
    <p:sldId id="284" r:id="rId6"/>
    <p:sldId id="263" r:id="rId7"/>
    <p:sldId id="267" r:id="rId8"/>
    <p:sldId id="285" r:id="rId9"/>
    <p:sldId id="261" r:id="rId10"/>
    <p:sldId id="268" r:id="rId11"/>
    <p:sldId id="265" r:id="rId12"/>
    <p:sldId id="286" r:id="rId13"/>
    <p:sldId id="262" r:id="rId14"/>
    <p:sldId id="306" r:id="rId15"/>
    <p:sldId id="307" r:id="rId16"/>
    <p:sldId id="287" r:id="rId17"/>
    <p:sldId id="272" r:id="rId18"/>
    <p:sldId id="260" r:id="rId19"/>
    <p:sldId id="288" r:id="rId2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04" y="96"/>
      </p:cViewPr>
      <p:guideLst>
        <p:guide orient="horz" pos="1691"/>
        <p:guide pos="27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714375"/>
          </a:xfrm>
          <a:prstGeom prst="rect">
            <a:avLst/>
          </a:prstGeom>
          <a:noFill/>
        </p:spPr>
        <p:txBody>
          <a:bodyPr wrap="square" lIns="68580" tIns="34290" rIns="68580" bIns="34290" rtlCol="0">
            <a:spAutoFit/>
          </a:bodyPr>
          <a:lstStyle/>
          <a:p>
            <a:r>
              <a:rPr lang="zh-CN" altLang="en-US" sz="4200" b="1" dirty="0">
                <a:solidFill>
                  <a:srgbClr val="1B4367"/>
                </a:solidFill>
                <a:cs typeface="+mn-ea"/>
                <a:sym typeface="+mn-lt"/>
              </a:rPr>
              <a:t>毕业论文答辩</a:t>
            </a:r>
            <a:endParaRPr lang="zh-CN" altLang="en-US" sz="4200" b="1" dirty="0">
              <a:solidFill>
                <a:srgbClr val="1B4367"/>
              </a:solidFill>
              <a:cs typeface="+mn-ea"/>
              <a:sym typeface="+mn-lt"/>
            </a:endParaRPr>
          </a:p>
        </p:txBody>
      </p:sp>
      <p:sp>
        <p:nvSpPr>
          <p:cNvPr id="3075" name="文本框 3074"/>
          <p:cNvSpPr txBox="1"/>
          <p:nvPr/>
        </p:nvSpPr>
        <p:spPr>
          <a:xfrm>
            <a:off x="3404878" y="3196479"/>
            <a:ext cx="3461808" cy="283845"/>
          </a:xfrm>
          <a:prstGeom prst="rect">
            <a:avLst/>
          </a:prstGeom>
          <a:noFill/>
          <a:ln w="9525">
            <a:noFill/>
            <a:miter/>
          </a:ln>
          <a:effectLst/>
        </p:spPr>
        <p:txBody>
          <a:bodyPr vert="horz" wrap="square" lIns="68580" tIns="34290" rIns="68580" bIns="34290" anchor="t">
            <a:spAutoFit/>
          </a:bodyPr>
          <a:lstStyle/>
          <a:p>
            <a:pPr lvl="0" eaLnBrk="0" hangingPunct="0"/>
            <a:r>
              <a:rPr lang="zh-CN" altLang="en-US" dirty="0" smtClean="0">
                <a:solidFill>
                  <a:schemeClr val="tx1">
                    <a:lumMod val="75000"/>
                    <a:lumOff val="25000"/>
                  </a:schemeClr>
                </a:solidFill>
                <a:cs typeface="+mn-ea"/>
                <a:sym typeface="+mn-lt"/>
              </a:rPr>
              <a:t>答辩人：贾竞超     导师</a:t>
            </a:r>
            <a:r>
              <a:rPr lang="zh-CN" altLang="en-US" dirty="0">
                <a:solidFill>
                  <a:schemeClr val="tx1">
                    <a:lumMod val="75000"/>
                    <a:lumOff val="25000"/>
                  </a:schemeClr>
                </a:solidFill>
                <a:cs typeface="+mn-ea"/>
                <a:sym typeface="+mn-lt"/>
              </a:rPr>
              <a:t>：吴迪</a:t>
            </a:r>
            <a:endParaRPr lang="zh-CN" altLang="en-US" dirty="0">
              <a:solidFill>
                <a:schemeClr val="tx1">
                  <a:lumMod val="75000"/>
                  <a:lumOff val="25000"/>
                </a:schemeClr>
              </a:solidFill>
              <a:cs typeface="+mn-ea"/>
              <a:sym typeface="+mn-lt"/>
            </a:endParaRPr>
          </a:p>
        </p:txBody>
      </p:sp>
      <p:sp>
        <p:nvSpPr>
          <p:cNvPr id="9" name="文本框 8"/>
          <p:cNvSpPr txBox="1"/>
          <p:nvPr/>
        </p:nvSpPr>
        <p:spPr>
          <a:xfrm>
            <a:off x="3404509" y="2280748"/>
            <a:ext cx="5358765" cy="291465"/>
          </a:xfrm>
          <a:prstGeom prst="rect">
            <a:avLst/>
          </a:prstGeom>
          <a:noFill/>
        </p:spPr>
        <p:txBody>
          <a:bodyPr wrap="square" lIns="68580" tIns="34290" rIns="68580" bIns="34290" rtlCol="0">
            <a:spAutoFit/>
          </a:bodyPr>
          <a:lstStyle/>
          <a:p>
            <a:pPr lvl="0" eaLnBrk="0" latinLnBrk="0" hangingPunct="0"/>
            <a:r>
              <a:rPr lang="zh-CN" altLang="en-US" sz="1450" dirty="0">
                <a:solidFill>
                  <a:srgbClr val="1B4367"/>
                </a:solidFill>
                <a:cs typeface="+mn-ea"/>
                <a:sym typeface="+mn-lt"/>
              </a:rPr>
              <a:t>题目：基于安卓的齐大校园</a:t>
            </a:r>
            <a:r>
              <a:rPr lang="en-US" altLang="zh-CN" sz="1450" dirty="0">
                <a:solidFill>
                  <a:srgbClr val="1B4367"/>
                </a:solidFill>
                <a:cs typeface="+mn-ea"/>
                <a:sym typeface="+mn-lt"/>
              </a:rPr>
              <a:t>APP</a:t>
            </a:r>
            <a:r>
              <a:rPr lang="zh-CN" altLang="en-US" sz="1450" dirty="0">
                <a:solidFill>
                  <a:srgbClr val="1B4367"/>
                </a:solidFill>
                <a:cs typeface="+mn-ea"/>
                <a:sym typeface="+mn-lt"/>
              </a:rPr>
              <a:t>的设计与实现</a:t>
            </a:r>
            <a:endParaRPr lang="zh-CN" altLang="en-US" sz="1450" dirty="0">
              <a:solidFill>
                <a:srgbClr val="1B4367"/>
              </a:solidFill>
              <a:cs typeface="+mn-ea"/>
              <a:sym typeface="+mn-lt"/>
            </a:endParaRPr>
          </a:p>
        </p:txBody>
      </p:sp>
      <p:sp>
        <p:nvSpPr>
          <p:cNvPr id="121" name="TextBox 120"/>
          <p:cNvSpPr txBox="1"/>
          <p:nvPr/>
        </p:nvSpPr>
        <p:spPr>
          <a:xfrm>
            <a:off x="3467558" y="2652326"/>
            <a:ext cx="3336584" cy="309914"/>
          </a:xfrm>
          <a:prstGeom prst="roundRect">
            <a:avLst>
              <a:gd name="adj" fmla="val 19186"/>
            </a:avLst>
          </a:prstGeom>
          <a:solidFill>
            <a:srgbClr val="1B4367"/>
          </a:solidFill>
        </p:spPr>
        <p:txBody>
          <a:bodyPr wrap="square" rtlCol="0">
            <a:spAutoFit/>
          </a:bodyPr>
          <a:lstStyle/>
          <a:p>
            <a:r>
              <a:rPr lang="en-US" altLang="zh-CN" sz="1200" dirty="0" smtClean="0">
                <a:solidFill>
                  <a:schemeClr val="bg1"/>
                </a:solidFill>
                <a:cs typeface="+mn-ea"/>
                <a:sym typeface="+mn-lt"/>
              </a:rPr>
              <a:t> </a:t>
            </a:r>
            <a:r>
              <a:rPr lang="zh-CN" altLang="en-US" sz="1200" dirty="0" smtClean="0">
                <a:solidFill>
                  <a:schemeClr val="bg1"/>
                </a:solidFill>
                <a:cs typeface="+mn-ea"/>
                <a:sym typeface="+mn-lt"/>
              </a:rPr>
              <a:t>计算机与控制工程学院         软件</a:t>
            </a:r>
            <a:r>
              <a:rPr lang="en-US" altLang="zh-CN" sz="1200" dirty="0" smtClean="0">
                <a:solidFill>
                  <a:schemeClr val="bg1"/>
                </a:solidFill>
                <a:cs typeface="+mn-ea"/>
                <a:sym typeface="+mn-lt"/>
              </a:rPr>
              <a:t>171</a:t>
            </a:r>
            <a:r>
              <a:rPr lang="zh-CN" altLang="en-US" sz="1200" dirty="0" smtClean="0">
                <a:solidFill>
                  <a:schemeClr val="bg1"/>
                </a:solidFill>
                <a:cs typeface="+mn-ea"/>
                <a:sym typeface="+mn-lt"/>
              </a:rPr>
              <a:t>班 </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7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研究成果与应用</a:t>
            </a:r>
            <a:endParaRPr lang="zh-CN" altLang="en-US" sz="3400" b="1" dirty="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
        <p:nvSpPr>
          <p:cNvPr id="4" name="文本框 3"/>
          <p:cNvSpPr txBox="1"/>
          <p:nvPr/>
        </p:nvSpPr>
        <p:spPr>
          <a:xfrm>
            <a:off x="3881120" y="3302000"/>
            <a:ext cx="1220470" cy="306705"/>
          </a:xfrm>
          <a:prstGeom prst="rect">
            <a:avLst/>
          </a:prstGeom>
          <a:noFill/>
        </p:spPr>
        <p:txBody>
          <a:bodyPr wrap="none" rtlCol="0">
            <a:spAutoFit/>
          </a:bodyPr>
          <a:p>
            <a:r>
              <a:rPr lang="en-US" altLang="zh-CN">
                <a:solidFill>
                  <a:srgbClr val="1B4367"/>
                </a:solidFill>
              </a:rPr>
              <a:t>3.1 </a:t>
            </a:r>
            <a:r>
              <a:rPr lang="zh-CN" altLang="en-US">
                <a:solidFill>
                  <a:srgbClr val="1B4367"/>
                </a:solidFill>
              </a:rPr>
              <a:t>进展成果</a:t>
            </a:r>
            <a:endParaRPr lang="zh-CN" altLang="en-US">
              <a:solidFill>
                <a:srgbClr val="1B4367"/>
              </a:solidFill>
            </a:endParaRPr>
          </a:p>
        </p:txBody>
      </p:sp>
      <p:sp>
        <p:nvSpPr>
          <p:cNvPr id="2" name="文本框 1"/>
          <p:cNvSpPr txBox="1"/>
          <p:nvPr/>
        </p:nvSpPr>
        <p:spPr>
          <a:xfrm>
            <a:off x="3881120" y="3597910"/>
            <a:ext cx="1576070" cy="306705"/>
          </a:xfrm>
          <a:prstGeom prst="rect">
            <a:avLst/>
          </a:prstGeom>
          <a:noFill/>
        </p:spPr>
        <p:txBody>
          <a:bodyPr wrap="none" rtlCol="0">
            <a:spAutoFit/>
          </a:bodyPr>
          <a:p>
            <a:r>
              <a:rPr lang="en-US" altLang="zh-CN">
                <a:solidFill>
                  <a:srgbClr val="1B4367"/>
                </a:solidFill>
              </a:rPr>
              <a:t>3.2 </a:t>
            </a:r>
            <a:r>
              <a:rPr lang="zh-CN" altLang="en-US">
                <a:solidFill>
                  <a:srgbClr val="1B4367"/>
                </a:solidFill>
              </a:rPr>
              <a:t>功能模块分析</a:t>
            </a:r>
            <a:endParaRPr lang="zh-CN" altLang="en-US">
              <a:solidFill>
                <a:srgbClr val="1B4367"/>
              </a:solidFill>
            </a:endParaRPr>
          </a:p>
        </p:txBody>
      </p:sp>
      <p:sp>
        <p:nvSpPr>
          <p:cNvPr id="3" name="文本框 2"/>
          <p:cNvSpPr txBox="1"/>
          <p:nvPr/>
        </p:nvSpPr>
        <p:spPr>
          <a:xfrm>
            <a:off x="3881120" y="3904615"/>
            <a:ext cx="1576070" cy="306705"/>
          </a:xfrm>
          <a:prstGeom prst="rect">
            <a:avLst/>
          </a:prstGeom>
          <a:noFill/>
        </p:spPr>
        <p:txBody>
          <a:bodyPr wrap="none" rtlCol="0">
            <a:spAutoFit/>
          </a:bodyPr>
          <a:p>
            <a:r>
              <a:rPr lang="en-US" altLang="zh-CN">
                <a:solidFill>
                  <a:srgbClr val="1B4367"/>
                </a:solidFill>
              </a:rPr>
              <a:t>3.3 </a:t>
            </a:r>
            <a:r>
              <a:rPr lang="zh-CN" altLang="en-US">
                <a:solidFill>
                  <a:srgbClr val="1B4367"/>
                </a:solidFill>
              </a:rPr>
              <a:t>用户操作分析</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 </a:t>
            </a:r>
            <a:r>
              <a:rPr lang="zh-CN" altLang="en-US" sz="1700" b="1" dirty="0">
                <a:solidFill>
                  <a:srgbClr val="1B4367"/>
                </a:solidFill>
                <a:cs typeface="+mn-ea"/>
                <a:sym typeface="+mn-lt"/>
              </a:rPr>
              <a:t>进展成果</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descr="软件首页"/>
          <p:cNvPicPr>
            <a:picLocks noChangeAspect="1"/>
          </p:cNvPicPr>
          <p:nvPr/>
        </p:nvPicPr>
        <p:blipFill>
          <a:blip r:embed="rId1"/>
          <a:stretch>
            <a:fillRect/>
          </a:stretch>
        </p:blipFill>
        <p:spPr>
          <a:xfrm>
            <a:off x="964565" y="802640"/>
            <a:ext cx="1751330" cy="3797300"/>
          </a:xfrm>
          <a:prstGeom prst="rect">
            <a:avLst/>
          </a:prstGeom>
        </p:spPr>
      </p:pic>
      <p:pic>
        <p:nvPicPr>
          <p:cNvPr id="-2147482617" name="图片 23" descr="59C7388EBB0D76A6580C649AA18B5807"/>
          <p:cNvPicPr>
            <a:picLocks noChangeAspect="1"/>
          </p:cNvPicPr>
          <p:nvPr/>
        </p:nvPicPr>
        <p:blipFill>
          <a:blip r:embed="rId2"/>
          <a:stretch>
            <a:fillRect/>
          </a:stretch>
        </p:blipFill>
        <p:spPr>
          <a:xfrm>
            <a:off x="3657600" y="802640"/>
            <a:ext cx="1744345" cy="3782060"/>
          </a:xfrm>
          <a:prstGeom prst="rect">
            <a:avLst/>
          </a:prstGeom>
          <a:noFill/>
          <a:ln w="9525">
            <a:noFill/>
          </a:ln>
        </p:spPr>
      </p:pic>
      <p:pic>
        <p:nvPicPr>
          <p:cNvPr id="-2147482612" name="图片 37" descr="D4B76EE9B1195B4F238C0D59D5F3BAE6"/>
          <p:cNvPicPr>
            <a:picLocks noChangeAspect="1"/>
          </p:cNvPicPr>
          <p:nvPr/>
        </p:nvPicPr>
        <p:blipFill>
          <a:blip r:embed="rId3"/>
          <a:stretch>
            <a:fillRect/>
          </a:stretch>
        </p:blipFill>
        <p:spPr>
          <a:xfrm>
            <a:off x="6343650" y="802640"/>
            <a:ext cx="1743710" cy="37814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 </a:t>
            </a:r>
            <a:r>
              <a:rPr lang="zh-CN" altLang="en-US" sz="1700" b="1" dirty="0">
                <a:solidFill>
                  <a:srgbClr val="1B4367"/>
                </a:solidFill>
                <a:cs typeface="+mn-ea"/>
                <a:sym typeface="+mn-lt"/>
              </a:rPr>
              <a:t>功能模块分析</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147482621" name="图片 23"/>
          <p:cNvPicPr>
            <a:picLocks noChangeAspect="1"/>
          </p:cNvPicPr>
          <p:nvPr/>
        </p:nvPicPr>
        <p:blipFill>
          <a:blip r:embed="rId1"/>
          <a:stretch>
            <a:fillRect/>
          </a:stretch>
        </p:blipFill>
        <p:spPr>
          <a:xfrm>
            <a:off x="1790383" y="982345"/>
            <a:ext cx="5282565" cy="2385060"/>
          </a:xfrm>
          <a:prstGeom prst="rect">
            <a:avLst/>
          </a:prstGeom>
          <a:noFill/>
          <a:ln w="9525">
            <a:noFill/>
          </a:ln>
        </p:spPr>
      </p:pic>
      <p:sp>
        <p:nvSpPr>
          <p:cNvPr id="6" name="文本框 5"/>
          <p:cNvSpPr txBox="1"/>
          <p:nvPr/>
        </p:nvSpPr>
        <p:spPr>
          <a:xfrm>
            <a:off x="844550" y="3573145"/>
            <a:ext cx="7175500" cy="521970"/>
          </a:xfrm>
          <a:prstGeom prst="rect">
            <a:avLst/>
          </a:prstGeom>
          <a:noFill/>
        </p:spPr>
        <p:txBody>
          <a:bodyPr wrap="square" rtlCol="0">
            <a:spAutoFit/>
          </a:bodyPr>
          <a:p>
            <a:pPr algn="l"/>
            <a:r>
              <a:rPr lang="zh-CN" altLang="en-US">
                <a:solidFill>
                  <a:srgbClr val="1B4367"/>
                </a:solidFill>
              </a:rPr>
              <a:t>本软件具有丰富的功能和明确的划分区域，总体可分为三个大版块，一个版块为首页展厅版块，一个版块为学生功能大厅，以及个人中心版块。每个版块下又细分为若干子模块。</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3.3 </a:t>
            </a:r>
            <a:r>
              <a:rPr lang="zh-CN" altLang="en-US" sz="1700" b="1" dirty="0">
                <a:solidFill>
                  <a:srgbClr val="1B4367"/>
                </a:solidFill>
                <a:cs typeface="+mn-ea"/>
                <a:sym typeface="+mn-lt"/>
              </a:rPr>
              <a:t>用户操作分析</a:t>
            </a:r>
            <a:endParaRPr lang="zh-CN" altLang="en-US" sz="1700" b="1" dirty="0">
              <a:solidFill>
                <a:srgbClr val="1B4367"/>
              </a:solidFill>
              <a:cs typeface="+mn-ea"/>
              <a:sym typeface="+mn-lt"/>
            </a:endParaRP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147482603" name="图片 -2147482604"/>
          <p:cNvPicPr>
            <a:picLocks noChangeAspect="1"/>
          </p:cNvPicPr>
          <p:nvPr/>
        </p:nvPicPr>
        <p:blipFill>
          <a:blip r:embed="rId1"/>
          <a:stretch>
            <a:fillRect/>
          </a:stretch>
        </p:blipFill>
        <p:spPr>
          <a:xfrm>
            <a:off x="1436688" y="1581785"/>
            <a:ext cx="2202815" cy="2538730"/>
          </a:xfrm>
          <a:prstGeom prst="rect">
            <a:avLst/>
          </a:prstGeom>
          <a:noFill/>
          <a:ln w="9525">
            <a:noFill/>
          </a:ln>
        </p:spPr>
      </p:pic>
      <p:pic>
        <p:nvPicPr>
          <p:cNvPr id="-2147482602" name="图片 -2147482603"/>
          <p:cNvPicPr>
            <a:picLocks noChangeAspect="1"/>
          </p:cNvPicPr>
          <p:nvPr/>
        </p:nvPicPr>
        <p:blipFill>
          <a:blip r:embed="rId2"/>
          <a:stretch>
            <a:fillRect/>
          </a:stretch>
        </p:blipFill>
        <p:spPr>
          <a:xfrm>
            <a:off x="4780280" y="1581785"/>
            <a:ext cx="2046605" cy="2899410"/>
          </a:xfrm>
          <a:prstGeom prst="rect">
            <a:avLst/>
          </a:prstGeom>
          <a:noFill/>
          <a:ln w="9525">
            <a:noFill/>
          </a:ln>
        </p:spPr>
      </p:pic>
      <p:sp>
        <p:nvSpPr>
          <p:cNvPr id="3" name="文本框 2"/>
          <p:cNvSpPr txBox="1"/>
          <p:nvPr/>
        </p:nvSpPr>
        <p:spPr>
          <a:xfrm>
            <a:off x="1905635" y="1099820"/>
            <a:ext cx="1127125" cy="306705"/>
          </a:xfrm>
          <a:prstGeom prst="rect">
            <a:avLst/>
          </a:prstGeom>
          <a:noFill/>
        </p:spPr>
        <p:txBody>
          <a:bodyPr wrap="square" rtlCol="0">
            <a:spAutoFit/>
          </a:bodyPr>
          <a:p>
            <a:r>
              <a:rPr lang="zh-CN" altLang="en-US">
                <a:solidFill>
                  <a:srgbClr val="1B4367"/>
                </a:solidFill>
              </a:rPr>
              <a:t>用户用例图</a:t>
            </a:r>
            <a:endParaRPr lang="zh-CN" altLang="en-US">
              <a:solidFill>
                <a:srgbClr val="1B4367"/>
              </a:solidFill>
            </a:endParaRPr>
          </a:p>
        </p:txBody>
      </p:sp>
      <p:sp>
        <p:nvSpPr>
          <p:cNvPr id="4" name="文本框 3"/>
          <p:cNvSpPr txBox="1"/>
          <p:nvPr/>
        </p:nvSpPr>
        <p:spPr>
          <a:xfrm>
            <a:off x="5179060" y="1099820"/>
            <a:ext cx="1249680" cy="306705"/>
          </a:xfrm>
          <a:prstGeom prst="rect">
            <a:avLst/>
          </a:prstGeom>
          <a:noFill/>
        </p:spPr>
        <p:txBody>
          <a:bodyPr wrap="none" rtlCol="0">
            <a:spAutoFit/>
          </a:bodyPr>
          <a:p>
            <a:r>
              <a:rPr lang="zh-CN" altLang="en-US">
                <a:solidFill>
                  <a:srgbClr val="1B4367"/>
                </a:solidFill>
              </a:rPr>
              <a:t>管理员用户图</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相关建议与总结</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
        <p:nvSpPr>
          <p:cNvPr id="4" name="文本框 3"/>
          <p:cNvSpPr txBox="1"/>
          <p:nvPr/>
        </p:nvSpPr>
        <p:spPr>
          <a:xfrm>
            <a:off x="4137025" y="3302000"/>
            <a:ext cx="864870" cy="306705"/>
          </a:xfrm>
          <a:prstGeom prst="rect">
            <a:avLst/>
          </a:prstGeom>
          <a:noFill/>
        </p:spPr>
        <p:txBody>
          <a:bodyPr wrap="none" rtlCol="0">
            <a:spAutoFit/>
          </a:bodyPr>
          <a:p>
            <a:r>
              <a:rPr lang="en-US" altLang="zh-CN">
                <a:solidFill>
                  <a:srgbClr val="1B4367"/>
                </a:solidFill>
              </a:rPr>
              <a:t>4.1 </a:t>
            </a:r>
            <a:r>
              <a:rPr lang="zh-CN" altLang="en-US">
                <a:solidFill>
                  <a:srgbClr val="1B4367"/>
                </a:solidFill>
              </a:rPr>
              <a:t>总结</a:t>
            </a:r>
            <a:endParaRPr lang="zh-CN" altLang="en-US">
              <a:solidFill>
                <a:srgbClr val="1B4367"/>
              </a:solidFill>
            </a:endParaRPr>
          </a:p>
        </p:txBody>
      </p:sp>
      <p:sp>
        <p:nvSpPr>
          <p:cNvPr id="3" name="文本框 2"/>
          <p:cNvSpPr txBox="1"/>
          <p:nvPr/>
        </p:nvSpPr>
        <p:spPr>
          <a:xfrm>
            <a:off x="4139565" y="3608705"/>
            <a:ext cx="864870" cy="306705"/>
          </a:xfrm>
          <a:prstGeom prst="rect">
            <a:avLst/>
          </a:prstGeom>
          <a:noFill/>
        </p:spPr>
        <p:txBody>
          <a:bodyPr wrap="none" rtlCol="0">
            <a:spAutoFit/>
          </a:bodyPr>
          <a:p>
            <a:r>
              <a:rPr lang="en-US" altLang="zh-CN">
                <a:solidFill>
                  <a:srgbClr val="1B4367"/>
                </a:solidFill>
              </a:rPr>
              <a:t>4.1 </a:t>
            </a:r>
            <a:r>
              <a:rPr lang="zh-CN" altLang="en-US">
                <a:solidFill>
                  <a:srgbClr val="1B4367"/>
                </a:solidFill>
              </a:rPr>
              <a:t>不足</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3"/>
          <p:cNvSpPr/>
          <p:nvPr/>
        </p:nvSpPr>
        <p:spPr>
          <a:xfrm>
            <a:off x="3842962" y="1194235"/>
            <a:ext cx="1281388" cy="1281388"/>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0" name="MH_Other_1"/>
          <p:cNvSpPr/>
          <p:nvPr/>
        </p:nvSpPr>
        <p:spPr>
          <a:xfrm>
            <a:off x="1540477" y="1618958"/>
            <a:ext cx="858110"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1" name="MH_Other_2"/>
          <p:cNvSpPr/>
          <p:nvPr/>
        </p:nvSpPr>
        <p:spPr>
          <a:xfrm>
            <a:off x="2671453" y="1618958"/>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2" name="MH_Other_3"/>
          <p:cNvSpPr/>
          <p:nvPr/>
        </p:nvSpPr>
        <p:spPr>
          <a:xfrm>
            <a:off x="5438466" y="1618958"/>
            <a:ext cx="856916"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3" name="MH_Other_4"/>
          <p:cNvSpPr/>
          <p:nvPr/>
        </p:nvSpPr>
        <p:spPr>
          <a:xfrm>
            <a:off x="6568684" y="1618958"/>
            <a:ext cx="857714" cy="85691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4" name="MH_Other_5"/>
          <p:cNvSpPr/>
          <p:nvPr/>
        </p:nvSpPr>
        <p:spPr>
          <a:xfrm>
            <a:off x="2361190" y="2202024"/>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0" name="MH_Other_6"/>
          <p:cNvSpPr/>
          <p:nvPr/>
        </p:nvSpPr>
        <p:spPr>
          <a:xfrm>
            <a:off x="3480377" y="1567299"/>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5" name="MH_Other_7"/>
          <p:cNvSpPr/>
          <p:nvPr/>
        </p:nvSpPr>
        <p:spPr>
          <a:xfrm>
            <a:off x="5131536" y="2199642"/>
            <a:ext cx="326824" cy="325626"/>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3" name="MH_Other_8"/>
          <p:cNvSpPr/>
          <p:nvPr/>
        </p:nvSpPr>
        <p:spPr>
          <a:xfrm>
            <a:off x="6259296" y="1579205"/>
            <a:ext cx="326824" cy="326822"/>
          </a:xfrm>
          <a:prstGeom prst="ellipse">
            <a:avLst/>
          </a:prstGeom>
          <a:solidFill>
            <a:srgbClr val="1B4367"/>
          </a:solidFill>
          <a:ln w="9525" cap="flat" cmpd="sng" algn="ctr">
            <a:noFill/>
            <a:prstDash val="solid"/>
            <a:miter lim="800000"/>
          </a:ln>
          <a:effectLst/>
        </p:spPr>
        <p:txBody>
          <a:bodyPr lIns="68580" tIns="34290" rIns="68580" bIns="34290" anchor="ctr"/>
          <a:lstStyle/>
          <a:p>
            <a:pPr algn="ctr">
              <a:defRPr/>
            </a:pPr>
            <a:endParaRPr lang="zh-CN" altLang="en-US" kern="0">
              <a:solidFill>
                <a:srgbClr val="482E2C"/>
              </a:solidFill>
              <a:cs typeface="+mn-ea"/>
              <a:sym typeface="+mn-lt"/>
            </a:endParaRPr>
          </a:p>
        </p:txBody>
      </p:sp>
      <p:sp>
        <p:nvSpPr>
          <p:cNvPr id="17" name="MH_Other_9"/>
          <p:cNvSpPr/>
          <p:nvPr/>
        </p:nvSpPr>
        <p:spPr bwMode="auto">
          <a:xfrm>
            <a:off x="1779746" y="1823578"/>
            <a:ext cx="442913" cy="40147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0" name="MH_Other_10"/>
          <p:cNvSpPr/>
          <p:nvPr/>
        </p:nvSpPr>
        <p:spPr bwMode="auto">
          <a:xfrm>
            <a:off x="2956084" y="1851201"/>
            <a:ext cx="288131" cy="392906"/>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8" name="MH_Other_11"/>
          <p:cNvSpPr/>
          <p:nvPr/>
        </p:nvSpPr>
        <p:spPr bwMode="auto">
          <a:xfrm>
            <a:off x="4253866" y="1619109"/>
            <a:ext cx="459581" cy="459581"/>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42" name="MH_Other_12"/>
          <p:cNvSpPr/>
          <p:nvPr/>
        </p:nvSpPr>
        <p:spPr bwMode="auto">
          <a:xfrm>
            <a:off x="5708809" y="1887872"/>
            <a:ext cx="316706" cy="320516"/>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19" name="MH_Other_13"/>
          <p:cNvSpPr/>
          <p:nvPr/>
        </p:nvSpPr>
        <p:spPr>
          <a:xfrm>
            <a:off x="6842284" y="1899778"/>
            <a:ext cx="309563" cy="296704"/>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lIns="68580" tIns="34290" rIns="68580" bIns="34290" anchor="ctr">
            <a:scene3d>
              <a:camera prst="orthographicFront"/>
              <a:lightRig rig="threePt" dir="t"/>
            </a:scene3d>
            <a:sp3d contourW="12700">
              <a:contourClr>
                <a:srgbClr val="FFFFFF"/>
              </a:contourClr>
            </a:sp3d>
          </a:bodyPr>
          <a:lstStyle/>
          <a:p>
            <a:pPr algn="ctr">
              <a:defRPr/>
            </a:pPr>
            <a:endParaRPr lang="zh-CN" altLang="en-US" kern="0">
              <a:solidFill>
                <a:srgbClr val="482E2C"/>
              </a:solidFill>
              <a:cs typeface="+mn-ea"/>
              <a:sym typeface="+mn-lt"/>
            </a:endParaRPr>
          </a:p>
        </p:txBody>
      </p:sp>
      <p:sp>
        <p:nvSpPr>
          <p:cNvPr id="20" name="MH_SubTitle_3"/>
          <p:cNvSpPr txBox="1"/>
          <p:nvPr/>
        </p:nvSpPr>
        <p:spPr>
          <a:xfrm>
            <a:off x="3956050" y="2684780"/>
            <a:ext cx="1055370" cy="341630"/>
          </a:xfrm>
          <a:prstGeom prst="rect">
            <a:avLst/>
          </a:prstGeom>
          <a:noFill/>
        </p:spPr>
        <p:txBody>
          <a:bodyPr lIns="0" tIns="0" rIns="0" bIns="0">
            <a:normAutofit/>
          </a:bodyPr>
          <a:lstStyle/>
          <a:p>
            <a:pPr algn="ctr">
              <a:lnSpc>
                <a:spcPct val="120000"/>
              </a:lnSpc>
              <a:defRPr/>
            </a:pPr>
            <a:r>
              <a:rPr lang="zh-CN" altLang="en-US" b="1" kern="0" noProof="0" dirty="0">
                <a:ln>
                  <a:noFill/>
                </a:ln>
                <a:solidFill>
                  <a:srgbClr val="1B4367"/>
                </a:solidFill>
                <a:uLnTx/>
                <a:uFillTx/>
                <a:cs typeface="+mn-ea"/>
                <a:sym typeface="+mn-lt"/>
              </a:rPr>
              <a:t>前景广阔</a:t>
            </a:r>
            <a:endParaRPr lang="zh-CN" altLang="en-US" b="1" kern="0" noProof="0" dirty="0">
              <a:ln>
                <a:noFill/>
              </a:ln>
              <a:solidFill>
                <a:srgbClr val="1B4367"/>
              </a:solidFill>
              <a:uLnTx/>
              <a:uFillTx/>
              <a:cs typeface="+mn-ea"/>
              <a:sym typeface="+mn-lt"/>
            </a:endParaRPr>
          </a:p>
        </p:txBody>
      </p:sp>
      <p:sp>
        <p:nvSpPr>
          <p:cNvPr id="21" name="MH_SubTitle_2"/>
          <p:cNvSpPr txBox="1"/>
          <p:nvPr/>
        </p:nvSpPr>
        <p:spPr>
          <a:xfrm>
            <a:off x="2559367" y="2684638"/>
            <a:ext cx="1080135" cy="657225"/>
          </a:xfrm>
          <a:prstGeom prst="rect">
            <a:avLst/>
          </a:prstGeom>
          <a:noFill/>
        </p:spPr>
        <p:txBody>
          <a:bodyPr lIns="0" tIns="0" rIns="0" bIns="0"/>
          <a:lstStyle/>
          <a:p>
            <a:pPr algn="ctr">
              <a:lnSpc>
                <a:spcPct val="120000"/>
              </a:lnSpc>
              <a:defRPr/>
            </a:pPr>
            <a:r>
              <a:rPr lang="zh-CN" altLang="en-US" b="1" kern="0" noProof="0" dirty="0">
                <a:ln>
                  <a:noFill/>
                </a:ln>
                <a:solidFill>
                  <a:srgbClr val="1B4367"/>
                </a:solidFill>
                <a:uLnTx/>
                <a:uFillTx/>
                <a:cs typeface="+mn-ea"/>
                <a:sym typeface="+mn-lt"/>
              </a:rPr>
              <a:t>免费</a:t>
            </a:r>
            <a:endParaRPr lang="zh-CN" altLang="en-US" b="1" kern="0" noProof="0" dirty="0">
              <a:ln>
                <a:noFill/>
              </a:ln>
              <a:solidFill>
                <a:srgbClr val="1B4367"/>
              </a:solidFill>
              <a:uLnTx/>
              <a:uFillTx/>
              <a:cs typeface="+mn-ea"/>
              <a:sym typeface="+mn-lt"/>
            </a:endParaRPr>
          </a:p>
        </p:txBody>
      </p:sp>
      <p:sp>
        <p:nvSpPr>
          <p:cNvPr id="22" name="MH_SubTitle_1"/>
          <p:cNvSpPr txBox="1"/>
          <p:nvPr/>
        </p:nvSpPr>
        <p:spPr>
          <a:xfrm>
            <a:off x="1424940" y="2684638"/>
            <a:ext cx="1081088" cy="657225"/>
          </a:xfrm>
          <a:prstGeom prst="rect">
            <a:avLst/>
          </a:prstGeom>
          <a:noFill/>
        </p:spPr>
        <p:txBody>
          <a:bodyPr lIns="0" tIns="0" rIns="0" bIns="0"/>
          <a:lstStyle/>
          <a:p>
            <a:pPr algn="ctr">
              <a:lnSpc>
                <a:spcPct val="120000"/>
              </a:lnSpc>
              <a:defRPr/>
            </a:pPr>
            <a:r>
              <a:rPr lang="zh-CN" altLang="en-US" b="1" kern="0" dirty="0">
                <a:solidFill>
                  <a:srgbClr val="1B4367"/>
                </a:solidFill>
                <a:cs typeface="+mn-ea"/>
                <a:sym typeface="+mn-lt"/>
              </a:rPr>
              <a:t>便携</a:t>
            </a:r>
            <a:endParaRPr lang="zh-CN" altLang="en-US" b="1" kern="0" dirty="0">
              <a:solidFill>
                <a:srgbClr val="1B4367"/>
              </a:solidFill>
              <a:cs typeface="+mn-ea"/>
              <a:sym typeface="+mn-lt"/>
            </a:endParaRPr>
          </a:p>
        </p:txBody>
      </p:sp>
      <p:sp>
        <p:nvSpPr>
          <p:cNvPr id="23" name="MH_SubTitle_5"/>
          <p:cNvSpPr txBox="1"/>
          <p:nvPr/>
        </p:nvSpPr>
        <p:spPr>
          <a:xfrm>
            <a:off x="6451282" y="2684638"/>
            <a:ext cx="1081088" cy="657225"/>
          </a:xfrm>
          <a:prstGeom prst="rect">
            <a:avLst/>
          </a:prstGeom>
          <a:noFill/>
        </p:spPr>
        <p:txBody>
          <a:bodyPr lIns="0" tIns="0" rIns="0" bIns="0"/>
          <a:lstStyle/>
          <a:p>
            <a:pPr algn="ctr">
              <a:lnSpc>
                <a:spcPct val="120000"/>
              </a:lnSpc>
              <a:defRPr/>
            </a:pPr>
            <a:r>
              <a:rPr lang="zh-CN" altLang="en-US" b="1" kern="0" dirty="0">
                <a:solidFill>
                  <a:srgbClr val="1B4367"/>
                </a:solidFill>
                <a:cs typeface="+mn-ea"/>
                <a:sym typeface="+mn-lt"/>
              </a:rPr>
              <a:t>联网</a:t>
            </a:r>
            <a:endParaRPr lang="zh-CN" altLang="en-US" b="1" kern="0" dirty="0">
              <a:solidFill>
                <a:srgbClr val="1B4367"/>
              </a:solidFill>
              <a:cs typeface="+mn-ea"/>
              <a:sym typeface="+mn-lt"/>
            </a:endParaRPr>
          </a:p>
        </p:txBody>
      </p:sp>
      <p:sp>
        <p:nvSpPr>
          <p:cNvPr id="26" name="MH_SubTitle_4"/>
          <p:cNvSpPr txBox="1"/>
          <p:nvPr/>
        </p:nvSpPr>
        <p:spPr>
          <a:xfrm>
            <a:off x="5317808" y="2684638"/>
            <a:ext cx="1079659" cy="657225"/>
          </a:xfrm>
          <a:prstGeom prst="rect">
            <a:avLst/>
          </a:prstGeom>
          <a:noFill/>
        </p:spPr>
        <p:txBody>
          <a:bodyPr lIns="0" tIns="0" rIns="0" bIns="0"/>
          <a:lstStyle/>
          <a:p>
            <a:pPr algn="ctr">
              <a:lnSpc>
                <a:spcPct val="120000"/>
              </a:lnSpc>
              <a:defRPr/>
            </a:pPr>
            <a:r>
              <a:rPr lang="zh-CN" altLang="en-US" b="1" kern="0" noProof="0" dirty="0">
                <a:ln>
                  <a:noFill/>
                </a:ln>
                <a:solidFill>
                  <a:srgbClr val="1B4367"/>
                </a:solidFill>
                <a:uLnTx/>
                <a:uFillTx/>
                <a:cs typeface="+mn-ea"/>
                <a:sym typeface="+mn-lt"/>
              </a:rPr>
              <a:t>易操作</a:t>
            </a:r>
            <a:endParaRPr lang="zh-CN" altLang="en-US" b="1" kern="0" noProof="0" dirty="0">
              <a:ln>
                <a:noFill/>
              </a:ln>
              <a:solidFill>
                <a:srgbClr val="1B4367"/>
              </a:solidFill>
              <a:uLnTx/>
              <a:uFillTx/>
              <a:cs typeface="+mn-ea"/>
              <a:sym typeface="+mn-lt"/>
            </a:endParaRPr>
          </a:p>
        </p:txBody>
      </p:sp>
      <p:sp>
        <p:nvSpPr>
          <p:cNvPr id="5138" name="MH_Desc_1"/>
          <p:cNvSpPr>
            <a:spLocks noChangeArrowheads="1"/>
          </p:cNvSpPr>
          <p:nvPr/>
        </p:nvSpPr>
        <p:spPr bwMode="auto">
          <a:xfrm>
            <a:off x="1540510" y="3342005"/>
            <a:ext cx="5885180" cy="120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gn="l">
              <a:lnSpc>
                <a:spcPts val="1500"/>
              </a:lnSpc>
            </a:pPr>
            <a:r>
              <a:rPr lang="en-US" altLang="zh-CN" sz="1000"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本软件的特点是功能实用丰富，操作简单便捷，界面交互简约美观。软件的页面采用xml编程语言实现，不需要多少代码即可实现页面多样的功能，简洁又强大。主要是以弘扬学校文化和为师生带来便利为主要的软件设计目标，共用时三个月完成本次设计。软件一共有三大板块：首页展厅版块可以让学子们快速了解齐大校园文化；中间的功能大厅又可以方便学生们的日常生活；用户中心用于后台查看管理APP的用户信息，有助于更好的升级维护扩展本软件。</a:t>
            </a:r>
            <a:endParaRPr lang="zh-CN" altLang="en-US" sz="12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zh-CN" altLang="en-US" sz="1700" b="1" dirty="0">
                <a:solidFill>
                  <a:srgbClr val="1B4367"/>
                </a:solidFill>
                <a:cs typeface="+mn-ea"/>
                <a:sym typeface="+mn-lt"/>
              </a:rPr>
              <a:t>总结</a:t>
            </a:r>
            <a:endParaRPr lang="zh-CN" altLang="en-US" sz="1700" b="1" dirty="0">
              <a:solidFill>
                <a:srgbClr val="1B4367"/>
              </a:solidFill>
              <a:cs typeface="+mn-ea"/>
              <a:sym typeface="+mn-lt"/>
            </a:endParaRP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1250"/>
                            </p:stCondLst>
                            <p:childTnLst>
                              <p:par>
                                <p:cTn id="17" presetID="53" presetClass="entr" presetSubtype="52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anim calcmode="lin" valueType="num">
                                      <p:cBhvr>
                                        <p:cTn id="22" dur="500" fill="hold"/>
                                        <p:tgtEl>
                                          <p:spTgt spid="8"/>
                                        </p:tgtEl>
                                        <p:attrNameLst>
                                          <p:attrName>ppt_x</p:attrName>
                                        </p:attrNameLst>
                                      </p:cBhvr>
                                      <p:tavLst>
                                        <p:tav tm="0">
                                          <p:val>
                                            <p:fltVal val="0.5"/>
                                          </p:val>
                                        </p:tav>
                                        <p:tav tm="100000">
                                          <p:val>
                                            <p:strVal val="#ppt_x"/>
                                          </p:val>
                                        </p:tav>
                                      </p:tavLst>
                                    </p:anim>
                                    <p:anim calcmode="lin" valueType="num">
                                      <p:cBhvr>
                                        <p:cTn id="23" dur="500" fill="hold"/>
                                        <p:tgtEl>
                                          <p:spTgt spid="8"/>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fltVal val="0.5"/>
                                          </p:val>
                                        </p:tav>
                                        <p:tav tm="100000">
                                          <p:val>
                                            <p:strVal val="#ppt_x"/>
                                          </p:val>
                                        </p:tav>
                                      </p:tavLst>
                                    </p:anim>
                                    <p:anim calcmode="lin" valueType="num">
                                      <p:cBhvr>
                                        <p:cTn id="44" dur="500" fill="hold"/>
                                        <p:tgtEl>
                                          <p:spTgt spid="12"/>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fltVal val="0.5"/>
                                          </p:val>
                                        </p:tav>
                                        <p:tav tm="100000">
                                          <p:val>
                                            <p:strVal val="#ppt_x"/>
                                          </p:val>
                                        </p:tav>
                                      </p:tavLst>
                                    </p:anim>
                                    <p:anim calcmode="lin" valueType="num">
                                      <p:cBhvr>
                                        <p:cTn id="51" dur="500" fill="hold"/>
                                        <p:tgtEl>
                                          <p:spTgt spid="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anim calcmode="lin" valueType="num">
                                      <p:cBhvr>
                                        <p:cTn id="64" dur="500" fill="hold"/>
                                        <p:tgtEl>
                                          <p:spTgt spid="30"/>
                                        </p:tgtEl>
                                        <p:attrNameLst>
                                          <p:attrName>ppt_x</p:attrName>
                                        </p:attrNameLst>
                                      </p:cBhvr>
                                      <p:tavLst>
                                        <p:tav tm="0">
                                          <p:val>
                                            <p:fltVal val="0.5"/>
                                          </p:val>
                                        </p:tav>
                                        <p:tav tm="100000">
                                          <p:val>
                                            <p:strVal val="#ppt_x"/>
                                          </p:val>
                                        </p:tav>
                                      </p:tavLst>
                                    </p:anim>
                                    <p:anim calcmode="lin" valueType="num">
                                      <p:cBhvr>
                                        <p:cTn id="65" dur="500" fill="hold"/>
                                        <p:tgtEl>
                                          <p:spTgt spid="30"/>
                                        </p:tgtEl>
                                        <p:attrNameLst>
                                          <p:attrName>ppt_y</p:attrName>
                                        </p:attrNameLst>
                                      </p:cBhvr>
                                      <p:tavLst>
                                        <p:tav tm="0">
                                          <p:val>
                                            <p:fltVal val="0.5"/>
                                          </p:val>
                                        </p:tav>
                                        <p:tav tm="100000">
                                          <p:val>
                                            <p:strVal val="#ppt_y"/>
                                          </p:val>
                                        </p:tav>
                                      </p:tavLst>
                                    </p:anim>
                                  </p:childTnLst>
                                </p:cTn>
                              </p:par>
                              <p:par>
                                <p:cTn id="66" presetID="53" presetClass="entr" presetSubtype="528"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anim calcmode="lin" valueType="num">
                                      <p:cBhvr>
                                        <p:cTn id="71" dur="500" fill="hold"/>
                                        <p:tgtEl>
                                          <p:spTgt spid="15"/>
                                        </p:tgtEl>
                                        <p:attrNameLst>
                                          <p:attrName>ppt_x</p:attrName>
                                        </p:attrNameLst>
                                      </p:cBhvr>
                                      <p:tavLst>
                                        <p:tav tm="0">
                                          <p:val>
                                            <p:fltVal val="0.5"/>
                                          </p:val>
                                        </p:tav>
                                        <p:tav tm="100000">
                                          <p:val>
                                            <p:strVal val="#ppt_x"/>
                                          </p:val>
                                        </p:tav>
                                      </p:tavLst>
                                    </p:anim>
                                    <p:anim calcmode="lin" valueType="num">
                                      <p:cBhvr>
                                        <p:cTn id="72" dur="500" fill="hold"/>
                                        <p:tgtEl>
                                          <p:spTgt spid="15"/>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anim calcmode="lin" valueType="num">
                                      <p:cBhvr>
                                        <p:cTn id="78" dur="500" fill="hold"/>
                                        <p:tgtEl>
                                          <p:spTgt spid="3"/>
                                        </p:tgtEl>
                                        <p:attrNameLst>
                                          <p:attrName>ppt_x</p:attrName>
                                        </p:attrNameLst>
                                      </p:cBhvr>
                                      <p:tavLst>
                                        <p:tav tm="0">
                                          <p:val>
                                            <p:fltVal val="0.5"/>
                                          </p:val>
                                        </p:tav>
                                        <p:tav tm="100000">
                                          <p:val>
                                            <p:strVal val="#ppt_x"/>
                                          </p:val>
                                        </p:tav>
                                      </p:tavLst>
                                    </p:anim>
                                    <p:anim calcmode="lin" valueType="num">
                                      <p:cBhvr>
                                        <p:cTn id="79" dur="500" fill="hold"/>
                                        <p:tgtEl>
                                          <p:spTgt spid="3"/>
                                        </p:tgtEl>
                                        <p:attrNameLst>
                                          <p:attrName>ppt_y</p:attrName>
                                        </p:attrNameLst>
                                      </p:cBhvr>
                                      <p:tavLst>
                                        <p:tav tm="0">
                                          <p:val>
                                            <p:fltVal val="0.5"/>
                                          </p:val>
                                        </p:tav>
                                        <p:tav tm="100000">
                                          <p:val>
                                            <p:strVal val="#ppt_y"/>
                                          </p:val>
                                        </p:tav>
                                      </p:tavLst>
                                    </p:anim>
                                  </p:childTnLst>
                                </p:cTn>
                              </p:par>
                              <p:par>
                                <p:cTn id="80" presetID="53" presetClass="entr" presetSubtype="528"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anim calcmode="lin" valueType="num">
                                      <p:cBhvr>
                                        <p:cTn id="85" dur="500" fill="hold"/>
                                        <p:tgtEl>
                                          <p:spTgt spid="17"/>
                                        </p:tgtEl>
                                        <p:attrNameLst>
                                          <p:attrName>ppt_x</p:attrName>
                                        </p:attrNameLst>
                                      </p:cBhvr>
                                      <p:tavLst>
                                        <p:tav tm="0">
                                          <p:val>
                                            <p:fltVal val="0.5"/>
                                          </p:val>
                                        </p:tav>
                                        <p:tav tm="100000">
                                          <p:val>
                                            <p:strVal val="#ppt_x"/>
                                          </p:val>
                                        </p:tav>
                                      </p:tavLst>
                                    </p:anim>
                                    <p:anim calcmode="lin" valueType="num">
                                      <p:cBhvr>
                                        <p:cTn id="86" dur="500" fill="hold"/>
                                        <p:tgtEl>
                                          <p:spTgt spid="17"/>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fltVal val="0.5"/>
                                          </p:val>
                                        </p:tav>
                                        <p:tav tm="100000">
                                          <p:val>
                                            <p:strVal val="#ppt_x"/>
                                          </p:val>
                                        </p:tav>
                                      </p:tavLst>
                                    </p:anim>
                                    <p:anim calcmode="lin" valueType="num">
                                      <p:cBhvr>
                                        <p:cTn id="93" dur="500" fill="hold"/>
                                        <p:tgtEl>
                                          <p:spTgt spid="40"/>
                                        </p:tgtEl>
                                        <p:attrNameLst>
                                          <p:attrName>ppt_y</p:attrName>
                                        </p:attrNameLst>
                                      </p:cBhvr>
                                      <p:tavLst>
                                        <p:tav tm="0">
                                          <p:val>
                                            <p:fltVal val="0.5"/>
                                          </p:val>
                                        </p:tav>
                                        <p:tav tm="100000">
                                          <p:val>
                                            <p:strVal val="#ppt_y"/>
                                          </p:val>
                                        </p:tav>
                                      </p:tavLst>
                                    </p:anim>
                                  </p:childTnLst>
                                </p:cTn>
                              </p:par>
                              <p:par>
                                <p:cTn id="94" presetID="53" presetClass="entr" presetSubtype="528"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anim calcmode="lin" valueType="num">
                                      <p:cBhvr>
                                        <p:cTn id="99" dur="500" fill="hold"/>
                                        <p:tgtEl>
                                          <p:spTgt spid="18"/>
                                        </p:tgtEl>
                                        <p:attrNameLst>
                                          <p:attrName>ppt_x</p:attrName>
                                        </p:attrNameLst>
                                      </p:cBhvr>
                                      <p:tavLst>
                                        <p:tav tm="0">
                                          <p:val>
                                            <p:fltVal val="0.5"/>
                                          </p:val>
                                        </p:tav>
                                        <p:tav tm="100000">
                                          <p:val>
                                            <p:strVal val="#ppt_x"/>
                                          </p:val>
                                        </p:tav>
                                      </p:tavLst>
                                    </p:anim>
                                    <p:anim calcmode="lin" valueType="num">
                                      <p:cBhvr>
                                        <p:cTn id="100" dur="500" fill="hold"/>
                                        <p:tgtEl>
                                          <p:spTgt spid="18"/>
                                        </p:tgtEl>
                                        <p:attrNameLst>
                                          <p:attrName>ppt_y</p:attrName>
                                        </p:attrNameLst>
                                      </p:cBhvr>
                                      <p:tavLst>
                                        <p:tav tm="0">
                                          <p:val>
                                            <p:fltVal val="0.5"/>
                                          </p:val>
                                        </p:tav>
                                        <p:tav tm="100000">
                                          <p:val>
                                            <p:strVal val="#ppt_y"/>
                                          </p:val>
                                        </p:tav>
                                      </p:tavLst>
                                    </p:anim>
                                  </p:childTnLst>
                                </p:cTn>
                              </p:par>
                              <p:par>
                                <p:cTn id="101" presetID="53" presetClass="entr" presetSubtype="528"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anim calcmode="lin" valueType="num">
                                      <p:cBhvr>
                                        <p:cTn id="106" dur="500" fill="hold"/>
                                        <p:tgtEl>
                                          <p:spTgt spid="42"/>
                                        </p:tgtEl>
                                        <p:attrNameLst>
                                          <p:attrName>ppt_x</p:attrName>
                                        </p:attrNameLst>
                                      </p:cBhvr>
                                      <p:tavLst>
                                        <p:tav tm="0">
                                          <p:val>
                                            <p:fltVal val="0.5"/>
                                          </p:val>
                                        </p:tav>
                                        <p:tav tm="100000">
                                          <p:val>
                                            <p:strVal val="#ppt_x"/>
                                          </p:val>
                                        </p:tav>
                                      </p:tavLst>
                                    </p:anim>
                                    <p:anim calcmode="lin" valueType="num">
                                      <p:cBhvr>
                                        <p:cTn id="107" dur="500" fill="hold"/>
                                        <p:tgtEl>
                                          <p:spTgt spid="42"/>
                                        </p:tgtEl>
                                        <p:attrNameLst>
                                          <p:attrName>ppt_y</p:attrName>
                                        </p:attrNameLst>
                                      </p:cBhvr>
                                      <p:tavLst>
                                        <p:tav tm="0">
                                          <p:val>
                                            <p:fltVal val="0.5"/>
                                          </p:val>
                                        </p:tav>
                                        <p:tav tm="100000">
                                          <p:val>
                                            <p:strVal val="#ppt_y"/>
                                          </p:val>
                                        </p:tav>
                                      </p:tavLst>
                                    </p:anim>
                                  </p:childTnLst>
                                </p:cTn>
                              </p:par>
                              <p:par>
                                <p:cTn id="108" presetID="53" presetClass="entr" presetSubtype="528"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fltVal val="0"/>
                                          </p:val>
                                        </p:tav>
                                        <p:tav tm="100000">
                                          <p:val>
                                            <p:strVal val="#ppt_h"/>
                                          </p:val>
                                        </p:tav>
                                      </p:tavLst>
                                    </p:anim>
                                    <p:animEffect transition="in" filter="fade">
                                      <p:cBhvr>
                                        <p:cTn id="112" dur="500"/>
                                        <p:tgtEl>
                                          <p:spTgt spid="19"/>
                                        </p:tgtEl>
                                      </p:cBhvr>
                                    </p:animEffect>
                                    <p:anim calcmode="lin" valueType="num">
                                      <p:cBhvr>
                                        <p:cTn id="113" dur="500" fill="hold"/>
                                        <p:tgtEl>
                                          <p:spTgt spid="19"/>
                                        </p:tgtEl>
                                        <p:attrNameLst>
                                          <p:attrName>ppt_x</p:attrName>
                                        </p:attrNameLst>
                                      </p:cBhvr>
                                      <p:tavLst>
                                        <p:tav tm="0">
                                          <p:val>
                                            <p:fltVal val="0.5"/>
                                          </p:val>
                                        </p:tav>
                                        <p:tav tm="100000">
                                          <p:val>
                                            <p:strVal val="#ppt_x"/>
                                          </p:val>
                                        </p:tav>
                                      </p:tavLst>
                                    </p:anim>
                                    <p:anim calcmode="lin" valueType="num">
                                      <p:cBhvr>
                                        <p:cTn id="114" dur="500" fill="hold"/>
                                        <p:tgtEl>
                                          <p:spTgt spid="19"/>
                                        </p:tgtEl>
                                        <p:attrNameLst>
                                          <p:attrName>ppt_y</p:attrName>
                                        </p:attrNameLst>
                                      </p:cBhvr>
                                      <p:tavLst>
                                        <p:tav tm="0">
                                          <p:val>
                                            <p:fltVal val="0.5"/>
                                          </p:val>
                                        </p:tav>
                                        <p:tav tm="100000">
                                          <p:val>
                                            <p:strVal val="#ppt_y"/>
                                          </p:val>
                                        </p:tav>
                                      </p:tavLst>
                                    </p:anim>
                                  </p:childTnLst>
                                </p:cTn>
                              </p:par>
                            </p:childTnLst>
                          </p:cTn>
                        </p:par>
                        <p:par>
                          <p:cTn id="115" fill="hold">
                            <p:stCondLst>
                              <p:cond delay="1750"/>
                            </p:stCondLst>
                            <p:childTnLst>
                              <p:par>
                                <p:cTn id="116" presetID="31" presetClass="entr" presetSubtype="0" fill="hold" grpId="0" nodeType="after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1000" fill="hold"/>
                                        <p:tgtEl>
                                          <p:spTgt spid="21"/>
                                        </p:tgtEl>
                                        <p:attrNameLst>
                                          <p:attrName>ppt_w</p:attrName>
                                        </p:attrNameLst>
                                      </p:cBhvr>
                                      <p:tavLst>
                                        <p:tav tm="0">
                                          <p:val>
                                            <p:fltVal val="0"/>
                                          </p:val>
                                        </p:tav>
                                        <p:tav tm="100000">
                                          <p:val>
                                            <p:strVal val="#ppt_w"/>
                                          </p:val>
                                        </p:tav>
                                      </p:tavLst>
                                    </p:anim>
                                    <p:anim calcmode="lin" valueType="num">
                                      <p:cBhvr>
                                        <p:cTn id="119" dur="1000" fill="hold"/>
                                        <p:tgtEl>
                                          <p:spTgt spid="21"/>
                                        </p:tgtEl>
                                        <p:attrNameLst>
                                          <p:attrName>ppt_h</p:attrName>
                                        </p:attrNameLst>
                                      </p:cBhvr>
                                      <p:tavLst>
                                        <p:tav tm="0">
                                          <p:val>
                                            <p:fltVal val="0"/>
                                          </p:val>
                                        </p:tav>
                                        <p:tav tm="100000">
                                          <p:val>
                                            <p:strVal val="#ppt_h"/>
                                          </p:val>
                                        </p:tav>
                                      </p:tavLst>
                                    </p:anim>
                                    <p:anim calcmode="lin" valueType="num">
                                      <p:cBhvr>
                                        <p:cTn id="120" dur="1000" fill="hold"/>
                                        <p:tgtEl>
                                          <p:spTgt spid="21"/>
                                        </p:tgtEl>
                                        <p:attrNameLst>
                                          <p:attrName>style.rotation</p:attrName>
                                        </p:attrNameLst>
                                      </p:cBhvr>
                                      <p:tavLst>
                                        <p:tav tm="0">
                                          <p:val>
                                            <p:fltVal val="90"/>
                                          </p:val>
                                        </p:tav>
                                        <p:tav tm="100000">
                                          <p:val>
                                            <p:fltVal val="0"/>
                                          </p:val>
                                        </p:tav>
                                      </p:tavLst>
                                    </p:anim>
                                    <p:animEffect transition="in" filter="fade">
                                      <p:cBhvr>
                                        <p:cTn id="121" dur="1000"/>
                                        <p:tgtEl>
                                          <p:spTgt spid="21"/>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22"/>
                                        </p:tgtEl>
                                        <p:attrNameLst>
                                          <p:attrName>style.visibility</p:attrName>
                                        </p:attrNameLst>
                                      </p:cBhvr>
                                      <p:to>
                                        <p:strVal val="visible"/>
                                      </p:to>
                                    </p:set>
                                    <p:anim calcmode="lin" valueType="num">
                                      <p:cBhvr>
                                        <p:cTn id="124" dur="1000" fill="hold"/>
                                        <p:tgtEl>
                                          <p:spTgt spid="22"/>
                                        </p:tgtEl>
                                        <p:attrNameLst>
                                          <p:attrName>ppt_w</p:attrName>
                                        </p:attrNameLst>
                                      </p:cBhvr>
                                      <p:tavLst>
                                        <p:tav tm="0">
                                          <p:val>
                                            <p:fltVal val="0"/>
                                          </p:val>
                                        </p:tav>
                                        <p:tav tm="100000">
                                          <p:val>
                                            <p:strVal val="#ppt_w"/>
                                          </p:val>
                                        </p:tav>
                                      </p:tavLst>
                                    </p:anim>
                                    <p:anim calcmode="lin" valueType="num">
                                      <p:cBhvr>
                                        <p:cTn id="125" dur="1000" fill="hold"/>
                                        <p:tgtEl>
                                          <p:spTgt spid="22"/>
                                        </p:tgtEl>
                                        <p:attrNameLst>
                                          <p:attrName>ppt_h</p:attrName>
                                        </p:attrNameLst>
                                      </p:cBhvr>
                                      <p:tavLst>
                                        <p:tav tm="0">
                                          <p:val>
                                            <p:fltVal val="0"/>
                                          </p:val>
                                        </p:tav>
                                        <p:tav tm="100000">
                                          <p:val>
                                            <p:strVal val="#ppt_h"/>
                                          </p:val>
                                        </p:tav>
                                      </p:tavLst>
                                    </p:anim>
                                    <p:anim calcmode="lin" valueType="num">
                                      <p:cBhvr>
                                        <p:cTn id="126" dur="1000" fill="hold"/>
                                        <p:tgtEl>
                                          <p:spTgt spid="22"/>
                                        </p:tgtEl>
                                        <p:attrNameLst>
                                          <p:attrName>style.rotation</p:attrName>
                                        </p:attrNameLst>
                                      </p:cBhvr>
                                      <p:tavLst>
                                        <p:tav tm="0">
                                          <p:val>
                                            <p:fltVal val="90"/>
                                          </p:val>
                                        </p:tav>
                                        <p:tav tm="100000">
                                          <p:val>
                                            <p:fltVal val="0"/>
                                          </p:val>
                                        </p:tav>
                                      </p:tavLst>
                                    </p:anim>
                                    <p:animEffect transition="in" filter="fade">
                                      <p:cBhvr>
                                        <p:cTn id="127" dur="1000"/>
                                        <p:tgtEl>
                                          <p:spTgt spid="22"/>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p:cTn id="130" dur="1000" fill="hold"/>
                                        <p:tgtEl>
                                          <p:spTgt spid="23"/>
                                        </p:tgtEl>
                                        <p:attrNameLst>
                                          <p:attrName>ppt_w</p:attrName>
                                        </p:attrNameLst>
                                      </p:cBhvr>
                                      <p:tavLst>
                                        <p:tav tm="0">
                                          <p:val>
                                            <p:fltVal val="0"/>
                                          </p:val>
                                        </p:tav>
                                        <p:tav tm="100000">
                                          <p:val>
                                            <p:strVal val="#ppt_w"/>
                                          </p:val>
                                        </p:tav>
                                      </p:tavLst>
                                    </p:anim>
                                    <p:anim calcmode="lin" valueType="num">
                                      <p:cBhvr>
                                        <p:cTn id="131" dur="1000" fill="hold"/>
                                        <p:tgtEl>
                                          <p:spTgt spid="23"/>
                                        </p:tgtEl>
                                        <p:attrNameLst>
                                          <p:attrName>ppt_h</p:attrName>
                                        </p:attrNameLst>
                                      </p:cBhvr>
                                      <p:tavLst>
                                        <p:tav tm="0">
                                          <p:val>
                                            <p:fltVal val="0"/>
                                          </p:val>
                                        </p:tav>
                                        <p:tav tm="100000">
                                          <p:val>
                                            <p:strVal val="#ppt_h"/>
                                          </p:val>
                                        </p:tav>
                                      </p:tavLst>
                                    </p:anim>
                                    <p:anim calcmode="lin" valueType="num">
                                      <p:cBhvr>
                                        <p:cTn id="132" dur="1000" fill="hold"/>
                                        <p:tgtEl>
                                          <p:spTgt spid="23"/>
                                        </p:tgtEl>
                                        <p:attrNameLst>
                                          <p:attrName>style.rotation</p:attrName>
                                        </p:attrNameLst>
                                      </p:cBhvr>
                                      <p:tavLst>
                                        <p:tav tm="0">
                                          <p:val>
                                            <p:fltVal val="90"/>
                                          </p:val>
                                        </p:tav>
                                        <p:tav tm="100000">
                                          <p:val>
                                            <p:fltVal val="0"/>
                                          </p:val>
                                        </p:tav>
                                      </p:tavLst>
                                    </p:anim>
                                    <p:animEffect transition="in" filter="fade">
                                      <p:cBhvr>
                                        <p:cTn id="133" dur="1000"/>
                                        <p:tgtEl>
                                          <p:spTgt spid="23"/>
                                        </p:tgtEl>
                                      </p:cBhvr>
                                    </p:animEffect>
                                  </p:childTnLst>
                                </p:cTn>
                              </p:par>
                              <p:par>
                                <p:cTn id="134" presetID="31" presetClass="entr" presetSubtype="0" fill="hold" grpId="0" nodeType="withEffect">
                                  <p:stCondLst>
                                    <p:cond delay="0"/>
                                  </p:stCondLst>
                                  <p:childTnLst>
                                    <p:set>
                                      <p:cBhvr>
                                        <p:cTn id="135" dur="1" fill="hold">
                                          <p:stCondLst>
                                            <p:cond delay="0"/>
                                          </p:stCondLst>
                                        </p:cTn>
                                        <p:tgtEl>
                                          <p:spTgt spid="26"/>
                                        </p:tgtEl>
                                        <p:attrNameLst>
                                          <p:attrName>style.visibility</p:attrName>
                                        </p:attrNameLst>
                                      </p:cBhvr>
                                      <p:to>
                                        <p:strVal val="visible"/>
                                      </p:to>
                                    </p:set>
                                    <p:anim calcmode="lin" valueType="num">
                                      <p:cBhvr>
                                        <p:cTn id="136" dur="1000" fill="hold"/>
                                        <p:tgtEl>
                                          <p:spTgt spid="26"/>
                                        </p:tgtEl>
                                        <p:attrNameLst>
                                          <p:attrName>ppt_w</p:attrName>
                                        </p:attrNameLst>
                                      </p:cBhvr>
                                      <p:tavLst>
                                        <p:tav tm="0">
                                          <p:val>
                                            <p:fltVal val="0"/>
                                          </p:val>
                                        </p:tav>
                                        <p:tav tm="100000">
                                          <p:val>
                                            <p:strVal val="#ppt_w"/>
                                          </p:val>
                                        </p:tav>
                                      </p:tavLst>
                                    </p:anim>
                                    <p:anim calcmode="lin" valueType="num">
                                      <p:cBhvr>
                                        <p:cTn id="137" dur="1000" fill="hold"/>
                                        <p:tgtEl>
                                          <p:spTgt spid="26"/>
                                        </p:tgtEl>
                                        <p:attrNameLst>
                                          <p:attrName>ppt_h</p:attrName>
                                        </p:attrNameLst>
                                      </p:cBhvr>
                                      <p:tavLst>
                                        <p:tav tm="0">
                                          <p:val>
                                            <p:fltVal val="0"/>
                                          </p:val>
                                        </p:tav>
                                        <p:tav tm="100000">
                                          <p:val>
                                            <p:strVal val="#ppt_h"/>
                                          </p:val>
                                        </p:tav>
                                      </p:tavLst>
                                    </p:anim>
                                    <p:anim calcmode="lin" valueType="num">
                                      <p:cBhvr>
                                        <p:cTn id="138" dur="1000" fill="hold"/>
                                        <p:tgtEl>
                                          <p:spTgt spid="26"/>
                                        </p:tgtEl>
                                        <p:attrNameLst>
                                          <p:attrName>style.rotation</p:attrName>
                                        </p:attrNameLst>
                                      </p:cBhvr>
                                      <p:tavLst>
                                        <p:tav tm="0">
                                          <p:val>
                                            <p:fltVal val="90"/>
                                          </p:val>
                                        </p:tav>
                                        <p:tav tm="100000">
                                          <p:val>
                                            <p:fltVal val="0"/>
                                          </p:val>
                                        </p:tav>
                                      </p:tavLst>
                                    </p:anim>
                                    <p:animEffect transition="in" filter="fade">
                                      <p:cBhvr>
                                        <p:cTn id="139" dur="1000"/>
                                        <p:tgtEl>
                                          <p:spTgt spid="26"/>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20"/>
                                        </p:tgtEl>
                                        <p:attrNameLst>
                                          <p:attrName>style.visibility</p:attrName>
                                        </p:attrNameLst>
                                      </p:cBhvr>
                                      <p:to>
                                        <p:strVal val="visible"/>
                                      </p:to>
                                    </p:set>
                                    <p:anim calcmode="lin" valueType="num">
                                      <p:cBhvr>
                                        <p:cTn id="142" dur="1000" fill="hold"/>
                                        <p:tgtEl>
                                          <p:spTgt spid="20"/>
                                        </p:tgtEl>
                                        <p:attrNameLst>
                                          <p:attrName>ppt_w</p:attrName>
                                        </p:attrNameLst>
                                      </p:cBhvr>
                                      <p:tavLst>
                                        <p:tav tm="0">
                                          <p:val>
                                            <p:fltVal val="0"/>
                                          </p:val>
                                        </p:tav>
                                        <p:tav tm="100000">
                                          <p:val>
                                            <p:strVal val="#ppt_w"/>
                                          </p:val>
                                        </p:tav>
                                      </p:tavLst>
                                    </p:anim>
                                    <p:anim calcmode="lin" valueType="num">
                                      <p:cBhvr>
                                        <p:cTn id="143" dur="1000" fill="hold"/>
                                        <p:tgtEl>
                                          <p:spTgt spid="20"/>
                                        </p:tgtEl>
                                        <p:attrNameLst>
                                          <p:attrName>ppt_h</p:attrName>
                                        </p:attrNameLst>
                                      </p:cBhvr>
                                      <p:tavLst>
                                        <p:tav tm="0">
                                          <p:val>
                                            <p:fltVal val="0"/>
                                          </p:val>
                                        </p:tav>
                                        <p:tav tm="100000">
                                          <p:val>
                                            <p:strVal val="#ppt_h"/>
                                          </p:val>
                                        </p:tav>
                                      </p:tavLst>
                                    </p:anim>
                                    <p:anim calcmode="lin" valueType="num">
                                      <p:cBhvr>
                                        <p:cTn id="144" dur="1000" fill="hold"/>
                                        <p:tgtEl>
                                          <p:spTgt spid="20"/>
                                        </p:tgtEl>
                                        <p:attrNameLst>
                                          <p:attrName>style.rotation</p:attrName>
                                        </p:attrNameLst>
                                      </p:cBhvr>
                                      <p:tavLst>
                                        <p:tav tm="0">
                                          <p:val>
                                            <p:fltVal val="90"/>
                                          </p:val>
                                        </p:tav>
                                        <p:tav tm="100000">
                                          <p:val>
                                            <p:fltVal val="0"/>
                                          </p:val>
                                        </p:tav>
                                      </p:tavLst>
                                    </p:anim>
                                    <p:animEffect transition="in" filter="fade">
                                      <p:cBhvr>
                                        <p:cTn id="145" dur="1000"/>
                                        <p:tgtEl>
                                          <p:spTgt spid="20"/>
                                        </p:tgtEl>
                                      </p:cBhvr>
                                    </p:animEffect>
                                  </p:childTnLst>
                                </p:cTn>
                              </p:par>
                            </p:childTnLst>
                          </p:cTn>
                        </p:par>
                        <p:par>
                          <p:cTn id="146" fill="hold">
                            <p:stCondLst>
                              <p:cond delay="2750"/>
                            </p:stCondLst>
                            <p:childTnLst>
                              <p:par>
                                <p:cTn id="147" presetID="42" presetClass="entr" presetSubtype="0" fill="hold" grpId="0" nodeType="afterEffect">
                                  <p:stCondLst>
                                    <p:cond delay="0"/>
                                  </p:stCondLst>
                                  <p:childTnLst>
                                    <p:set>
                                      <p:cBhvr>
                                        <p:cTn id="148" dur="1" fill="hold">
                                          <p:stCondLst>
                                            <p:cond delay="0"/>
                                          </p:stCondLst>
                                        </p:cTn>
                                        <p:tgtEl>
                                          <p:spTgt spid="5138"/>
                                        </p:tgtEl>
                                        <p:attrNameLst>
                                          <p:attrName>style.visibility</p:attrName>
                                        </p:attrNameLst>
                                      </p:cBhvr>
                                      <p:to>
                                        <p:strVal val="visible"/>
                                      </p:to>
                                    </p:set>
                                    <p:animEffect transition="in" filter="fade">
                                      <p:cBhvr>
                                        <p:cTn id="149" dur="1000"/>
                                        <p:tgtEl>
                                          <p:spTgt spid="5138"/>
                                        </p:tgtEl>
                                      </p:cBhvr>
                                    </p:animEffect>
                                    <p:anim calcmode="lin" valueType="num">
                                      <p:cBhvr>
                                        <p:cTn id="150" dur="1000" fill="hold"/>
                                        <p:tgtEl>
                                          <p:spTgt spid="5138"/>
                                        </p:tgtEl>
                                        <p:attrNameLst>
                                          <p:attrName>ppt_x</p:attrName>
                                        </p:attrNameLst>
                                      </p:cBhvr>
                                      <p:tavLst>
                                        <p:tav tm="0">
                                          <p:val>
                                            <p:strVal val="#ppt_x"/>
                                          </p:val>
                                        </p:tav>
                                        <p:tav tm="100000">
                                          <p:val>
                                            <p:strVal val="#ppt_x"/>
                                          </p:val>
                                        </p:tav>
                                      </p:tavLst>
                                    </p:anim>
                                    <p:anim calcmode="lin" valueType="num">
                                      <p:cBhvr>
                                        <p:cTn id="151"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animBg="1"/>
      <p:bldP spid="11" grpId="0" animBg="1"/>
      <p:bldP spid="12" grpId="0" animBg="1"/>
      <p:bldP spid="13" grpId="0" animBg="1"/>
      <p:bldP spid="14" grpId="0" animBg="1"/>
      <p:bldP spid="30" grpId="0" animBg="1"/>
      <p:bldP spid="15" grpId="0" animBg="1"/>
      <p:bldP spid="3" grpId="0" animBg="1"/>
      <p:bldP spid="17" grpId="0" animBg="1"/>
      <p:bldP spid="40" grpId="0" animBg="1"/>
      <p:bldP spid="18" grpId="0" bldLvl="0" animBg="1"/>
      <p:bldP spid="42" grpId="0" animBg="1"/>
      <p:bldP spid="19" grpId="0" animBg="1"/>
      <p:bldP spid="20" grpId="0"/>
      <p:bldP spid="21" grpId="0"/>
      <p:bldP spid="22" grpId="0"/>
      <p:bldP spid="23" grpId="0"/>
      <p:bldP spid="26" grpId="0"/>
      <p:bldP spid="513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flipV="1">
            <a:off x="2422182" y="1526763"/>
            <a:ext cx="2254385" cy="939044"/>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492" y="2256976"/>
            <a:ext cx="2264075" cy="20775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480547" y="2554409"/>
            <a:ext cx="2270601" cy="432782"/>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480547" y="2554409"/>
            <a:ext cx="2196020" cy="116299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542858" y="1319013"/>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4987291" y="1262138"/>
            <a:ext cx="3110369" cy="26035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ts val="1500"/>
              </a:lnSpc>
            </a:pPr>
            <a:r>
              <a:rPr lang="zh-CN" altLang="en-US" sz="1000" dirty="0">
                <a:solidFill>
                  <a:schemeClr val="tx1">
                    <a:lumMod val="75000"/>
                    <a:lumOff val="25000"/>
                  </a:schemeClr>
                </a:solidFill>
                <a:cs typeface="+mn-ea"/>
                <a:sym typeface="+mn-lt"/>
              </a:rPr>
              <a:t>功能大厅还需要扩展更多实用功能。</a:t>
            </a:r>
            <a:endParaRPr lang="en-US" altLang="zh-CN" sz="1000" kern="0" dirty="0">
              <a:solidFill>
                <a:schemeClr val="tx1">
                  <a:lumMod val="75000"/>
                  <a:lumOff val="25000"/>
                </a:schemeClr>
              </a:solidFill>
              <a:cs typeface="+mn-ea"/>
              <a:sym typeface="+mn-lt"/>
            </a:endParaRPr>
          </a:p>
        </p:txBody>
      </p:sp>
      <p:sp>
        <p:nvSpPr>
          <p:cNvPr id="6" name="文本框 5"/>
          <p:cNvSpPr txBox="1"/>
          <p:nvPr/>
        </p:nvSpPr>
        <p:spPr>
          <a:xfrm>
            <a:off x="1058251" y="3381559"/>
            <a:ext cx="2496026" cy="26035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500"/>
              </a:lnSpc>
            </a:pPr>
            <a:r>
              <a:rPr lang="en-US" altLang="zh-CN" sz="1000" kern="0" dirty="0">
                <a:solidFill>
                  <a:schemeClr val="tx1">
                    <a:lumMod val="75000"/>
                    <a:lumOff val="25000"/>
                  </a:schemeClr>
                </a:solidFill>
                <a:cs typeface="+mn-ea"/>
                <a:sym typeface="+mn-lt"/>
              </a:rPr>
              <a:t>APP</a:t>
            </a:r>
            <a:r>
              <a:rPr lang="zh-CN" altLang="en-US" sz="1000" kern="0" dirty="0">
                <a:solidFill>
                  <a:schemeClr val="tx1">
                    <a:lumMod val="75000"/>
                    <a:lumOff val="25000"/>
                  </a:schemeClr>
                </a:solidFill>
                <a:cs typeface="+mn-ea"/>
                <a:sym typeface="+mn-lt"/>
              </a:rPr>
              <a:t>存在的一些不足的地方</a:t>
            </a:r>
            <a:endParaRPr lang="zh-CN" altLang="en-US" sz="1000" kern="0" dirty="0">
              <a:solidFill>
                <a:schemeClr val="tx1">
                  <a:lumMod val="75000"/>
                  <a:lumOff val="25000"/>
                </a:schemeClr>
              </a:solidFill>
              <a:cs typeface="+mn-ea"/>
              <a:sym typeface="+mn-lt"/>
            </a:endParaRPr>
          </a:p>
        </p:txBody>
      </p:sp>
      <p:grpSp>
        <p:nvGrpSpPr>
          <p:cNvPr id="5" name="组合 4"/>
          <p:cNvGrpSpPr/>
          <p:nvPr/>
        </p:nvGrpSpPr>
        <p:grpSpPr>
          <a:xfrm>
            <a:off x="4542858" y="2049228"/>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4987291" y="1992352"/>
            <a:ext cx="3110369" cy="26035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dirty="0">
                <a:solidFill>
                  <a:schemeClr val="tx1">
                    <a:lumMod val="75000"/>
                    <a:lumOff val="25000"/>
                  </a:schemeClr>
                </a:solidFill>
                <a:cs typeface="+mn-ea"/>
                <a:sym typeface="+mn-lt"/>
              </a:rPr>
              <a:t>App的后端没有记录崩溃和错误日志的功能。</a:t>
            </a:r>
            <a:endParaRPr lang="zh-CN" altLang="en-US" sz="1000" kern="0" dirty="0">
              <a:solidFill>
                <a:schemeClr val="tx1">
                  <a:lumMod val="75000"/>
                  <a:lumOff val="25000"/>
                </a:schemeClr>
              </a:solidFill>
              <a:cs typeface="+mn-ea"/>
              <a:sym typeface="+mn-lt"/>
            </a:endParaRPr>
          </a:p>
        </p:txBody>
      </p:sp>
      <p:grpSp>
        <p:nvGrpSpPr>
          <p:cNvPr id="11" name="组合 10"/>
          <p:cNvGrpSpPr/>
          <p:nvPr/>
        </p:nvGrpSpPr>
        <p:grpSpPr>
          <a:xfrm>
            <a:off x="4542858" y="2779442"/>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4987291" y="2722566"/>
            <a:ext cx="3110369" cy="26035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dirty="0">
                <a:solidFill>
                  <a:schemeClr val="tx1">
                    <a:lumMod val="75000"/>
                    <a:lumOff val="25000"/>
                  </a:schemeClr>
                </a:solidFill>
                <a:cs typeface="+mn-ea"/>
                <a:sym typeface="+mn-lt"/>
              </a:rPr>
              <a:t>还有非常广阔的扩展空间。</a:t>
            </a:r>
            <a:endParaRPr lang="zh-CN" altLang="en-US" sz="1000" kern="0" dirty="0">
              <a:solidFill>
                <a:schemeClr val="tx1">
                  <a:lumMod val="75000"/>
                  <a:lumOff val="25000"/>
                </a:schemeClr>
              </a:solidFill>
              <a:cs typeface="+mn-ea"/>
              <a:sym typeface="+mn-lt"/>
            </a:endParaRPr>
          </a:p>
        </p:txBody>
      </p:sp>
      <p:grpSp>
        <p:nvGrpSpPr>
          <p:cNvPr id="12" name="组合 11"/>
          <p:cNvGrpSpPr/>
          <p:nvPr/>
        </p:nvGrpSpPr>
        <p:grpSpPr>
          <a:xfrm>
            <a:off x="4542858" y="3509655"/>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4</a:t>
              </a:r>
              <a:endParaRPr lang="en-US" altLang="zh-CN" sz="2300" b="1" dirty="0">
                <a:solidFill>
                  <a:schemeClr val="bg1"/>
                </a:solidFill>
                <a:cs typeface="+mn-ea"/>
                <a:sym typeface="+mn-lt"/>
              </a:endParaRPr>
            </a:p>
          </p:txBody>
        </p:sp>
      </p:grpSp>
      <p:sp>
        <p:nvSpPr>
          <p:cNvPr id="44" name="文本框 60"/>
          <p:cNvSpPr txBox="1"/>
          <p:nvPr/>
        </p:nvSpPr>
        <p:spPr>
          <a:xfrm>
            <a:off x="4987291" y="3452780"/>
            <a:ext cx="3110369" cy="26035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1000" dirty="0">
                <a:solidFill>
                  <a:schemeClr val="tx1">
                    <a:lumMod val="75000"/>
                    <a:lumOff val="25000"/>
                  </a:schemeClr>
                </a:solidFill>
                <a:cs typeface="+mn-ea"/>
                <a:sym typeface="+mn-lt"/>
              </a:rPr>
              <a:t>系统技术水平还有待提高。</a:t>
            </a:r>
            <a:endParaRPr lang="zh-CN" altLang="en-US" sz="1000" kern="0" dirty="0">
              <a:solidFill>
                <a:schemeClr val="tx1">
                  <a:lumMod val="75000"/>
                  <a:lumOff val="25000"/>
                </a:schemeClr>
              </a:solidFill>
              <a:cs typeface="+mn-ea"/>
              <a:sym typeface="+mn-lt"/>
            </a:endParaRPr>
          </a:p>
        </p:txBody>
      </p:sp>
      <p:grpSp>
        <p:nvGrpSpPr>
          <p:cNvPr id="69" name="组合 68"/>
          <p:cNvGrpSpPr/>
          <p:nvPr/>
        </p:nvGrpSpPr>
        <p:grpSpPr>
          <a:xfrm>
            <a:off x="1542505" y="1815422"/>
            <a:ext cx="1477981" cy="1477975"/>
            <a:chOff x="2056673" y="2524327"/>
            <a:chExt cx="1970641"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56673" y="3020851"/>
              <a:ext cx="1970641" cy="1065106"/>
            </a:xfrm>
            <a:prstGeom prst="rect">
              <a:avLst/>
            </a:prstGeom>
            <a:noFill/>
            <a:ln>
              <a:noFill/>
            </a:ln>
          </p:spPr>
          <p:txBody>
            <a:bodyPr wrap="square" rtlCol="0">
              <a:spAutoFit/>
            </a:bodyPr>
            <a:lstStyle/>
            <a:p>
              <a:pPr algn="ctr"/>
              <a:r>
                <a:rPr lang="zh-CN" altLang="en-US" sz="2300" b="1" dirty="0">
                  <a:solidFill>
                    <a:schemeClr val="bg1"/>
                  </a:solidFill>
                  <a:cs typeface="+mn-ea"/>
                  <a:sym typeface="+mn-lt"/>
                </a:rPr>
                <a:t>软件</a:t>
              </a:r>
              <a:endParaRPr lang="zh-CN" altLang="en-US" sz="2300" b="1" dirty="0">
                <a:solidFill>
                  <a:schemeClr val="bg1"/>
                </a:solidFill>
                <a:cs typeface="+mn-ea"/>
                <a:sym typeface="+mn-lt"/>
              </a:endParaRPr>
            </a:p>
            <a:p>
              <a:pPr algn="ctr"/>
              <a:r>
                <a:rPr lang="zh-CN" altLang="en-US" sz="2300" b="1" dirty="0">
                  <a:solidFill>
                    <a:schemeClr val="bg1"/>
                  </a:solidFill>
                  <a:cs typeface="+mn-ea"/>
                  <a:sym typeface="+mn-lt"/>
                </a:rPr>
                <a:t>不足</a:t>
              </a:r>
              <a:endParaRPr lang="zh-CN" altLang="en-US" sz="2300" b="1" dirty="0">
                <a:solidFill>
                  <a:schemeClr val="bg1"/>
                </a:solidFill>
                <a:cs typeface="+mn-ea"/>
                <a:sym typeface="+mn-lt"/>
              </a:endParaRPr>
            </a:p>
          </p:txBody>
        </p:sp>
      </p:grpSp>
      <p:sp>
        <p:nvSpPr>
          <p:cNvPr id="116"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4.2 </a:t>
            </a:r>
            <a:r>
              <a:rPr lang="zh-CN" altLang="en-US" sz="1700" b="1" dirty="0">
                <a:solidFill>
                  <a:srgbClr val="1B4367"/>
                </a:solidFill>
                <a:cs typeface="+mn-ea"/>
                <a:sym typeface="+mn-lt"/>
              </a:rPr>
              <a:t>不足</a:t>
            </a:r>
            <a:endParaRPr lang="zh-CN" altLang="en-US" sz="1700" b="1" dirty="0">
              <a:solidFill>
                <a:srgbClr val="1B4367"/>
              </a:solidFill>
              <a:cs typeface="+mn-ea"/>
              <a:sym typeface="+mn-lt"/>
            </a:endParaRP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3250"/>
                            </p:stCondLst>
                            <p:childTnLst>
                              <p:par>
                                <p:cTn id="33" presetID="5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750"/>
                            </p:stCondLst>
                            <p:childTnLst>
                              <p:par>
                                <p:cTn id="39" presetID="42" presetClass="entr" presetSubtype="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1000"/>
                                        <p:tgtEl>
                                          <p:spTgt spid="61"/>
                                        </p:tgtEl>
                                      </p:cBhvr>
                                    </p:animEffect>
                                    <p:anim calcmode="lin" valueType="num">
                                      <p:cBhvr>
                                        <p:cTn id="42" dur="1000" fill="hold"/>
                                        <p:tgtEl>
                                          <p:spTgt spid="61"/>
                                        </p:tgtEl>
                                        <p:attrNameLst>
                                          <p:attrName>ppt_x</p:attrName>
                                        </p:attrNameLst>
                                      </p:cBhvr>
                                      <p:tavLst>
                                        <p:tav tm="0">
                                          <p:val>
                                            <p:strVal val="#ppt_x"/>
                                          </p:val>
                                        </p:tav>
                                        <p:tav tm="100000">
                                          <p:val>
                                            <p:strVal val="#ppt_x"/>
                                          </p:val>
                                        </p:tav>
                                      </p:tavLst>
                                    </p:anim>
                                    <p:anim calcmode="lin" valueType="num">
                                      <p:cBhvr>
                                        <p:cTn id="43" dur="1000" fill="hold"/>
                                        <p:tgtEl>
                                          <p:spTgt spid="61"/>
                                        </p:tgtEl>
                                        <p:attrNameLst>
                                          <p:attrName>ppt_y</p:attrName>
                                        </p:attrNameLst>
                                      </p:cBhvr>
                                      <p:tavLst>
                                        <p:tav tm="0">
                                          <p:val>
                                            <p:strVal val="#ppt_y+.1"/>
                                          </p:val>
                                        </p:tav>
                                        <p:tav tm="100000">
                                          <p:val>
                                            <p:strVal val="#ppt_y"/>
                                          </p:val>
                                        </p:tav>
                                      </p:tavLst>
                                    </p:anim>
                                  </p:childTnLst>
                                </p:cTn>
                              </p:par>
                            </p:childTnLst>
                          </p:cTn>
                        </p:par>
                        <p:par>
                          <p:cTn id="44" fill="hold">
                            <p:stCondLst>
                              <p:cond delay="4750"/>
                            </p:stCondLst>
                            <p:childTnLst>
                              <p:par>
                                <p:cTn id="45" presetID="22" presetClass="entr" presetSubtype="8"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5250"/>
                            </p:stCondLst>
                            <p:childTnLst>
                              <p:par>
                                <p:cTn id="49" presetID="53" presetClass="entr" presetSubtype="16"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par>
                          <p:cTn id="54" fill="hold">
                            <p:stCondLst>
                              <p:cond delay="5750"/>
                            </p:stCondLst>
                            <p:childTnLst>
                              <p:par>
                                <p:cTn id="55" presetID="42"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childTnLst>
                          </p:cTn>
                        </p:par>
                        <p:par>
                          <p:cTn id="60" fill="hold">
                            <p:stCondLst>
                              <p:cond delay="6750"/>
                            </p:stCondLst>
                            <p:childTnLst>
                              <p:par>
                                <p:cTn id="61" presetID="22" presetClass="entr" presetSubtype="8"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wipe(left)">
                                      <p:cBhvr>
                                        <p:cTn id="63" dur="500"/>
                                        <p:tgtEl>
                                          <p:spTgt spid="60"/>
                                        </p:tgtEl>
                                      </p:cBhvr>
                                    </p:animEffect>
                                  </p:childTnLst>
                                </p:cTn>
                              </p:par>
                            </p:childTnLst>
                          </p:cTn>
                        </p:par>
                        <p:par>
                          <p:cTn id="64" fill="hold">
                            <p:stCondLst>
                              <p:cond delay="7250"/>
                            </p:stCondLst>
                            <p:childTnLst>
                              <p:par>
                                <p:cTn id="65" presetID="53" presetClass="entr" presetSubtype="16"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childTnLst>
                                </p:cTn>
                              </p:par>
                            </p:childTnLst>
                          </p:cTn>
                        </p:par>
                        <p:par>
                          <p:cTn id="70" fill="hold">
                            <p:stCondLst>
                              <p:cond delay="7750"/>
                            </p:stCondLst>
                            <p:childTnLst>
                              <p:par>
                                <p:cTn id="71" presetID="42"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1000" fill="hold"/>
                                        <p:tgtEl>
                                          <p:spTgt spid="41"/>
                                        </p:tgtEl>
                                        <p:attrNameLst>
                                          <p:attrName>ppt_y</p:attrName>
                                        </p:attrNameLst>
                                      </p:cBhvr>
                                      <p:tavLst>
                                        <p:tav tm="0">
                                          <p:val>
                                            <p:strVal val="#ppt_y+.1"/>
                                          </p:val>
                                        </p:tav>
                                        <p:tav tm="100000">
                                          <p:val>
                                            <p:strVal val="#ppt_y"/>
                                          </p:val>
                                        </p:tav>
                                      </p:tavLst>
                                    </p:anim>
                                  </p:childTnLst>
                                </p:cTn>
                              </p:par>
                            </p:childTnLst>
                          </p:cTn>
                        </p:par>
                        <p:par>
                          <p:cTn id="76" fill="hold">
                            <p:stCondLst>
                              <p:cond delay="8750"/>
                            </p:stCondLst>
                            <p:childTnLst>
                              <p:par>
                                <p:cTn id="77" presetID="22" presetClass="entr" presetSubtype="8" fill="hold" nodeType="after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left)">
                                      <p:cBhvr>
                                        <p:cTn id="79" dur="500"/>
                                        <p:tgtEl>
                                          <p:spTgt spid="65"/>
                                        </p:tgtEl>
                                      </p:cBhvr>
                                    </p:animEffect>
                                  </p:childTnLst>
                                </p:cTn>
                              </p:par>
                            </p:childTnLst>
                          </p:cTn>
                        </p:par>
                        <p:par>
                          <p:cTn id="80" fill="hold">
                            <p:stCondLst>
                              <p:cond delay="9250"/>
                            </p:stCondLst>
                            <p:childTnLst>
                              <p:par>
                                <p:cTn id="81" presetID="53" presetClass="entr" presetSubtype="16"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animEffect transition="in" filter="fade">
                                      <p:cBhvr>
                                        <p:cTn id="85" dur="500"/>
                                        <p:tgtEl>
                                          <p:spTgt spid="12"/>
                                        </p:tgtEl>
                                      </p:cBhvr>
                                    </p:animEffect>
                                  </p:childTnLst>
                                </p:cTn>
                              </p:par>
                            </p:childTnLst>
                          </p:cTn>
                        </p:par>
                        <p:par>
                          <p:cTn id="86" fill="hold">
                            <p:stCondLst>
                              <p:cond delay="9750"/>
                            </p:stCondLst>
                            <p:childTnLst>
                              <p:par>
                                <p:cTn id="87" presetID="42" presetClass="entr" presetSubtype="0"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anim calcmode="lin" valueType="num">
                                      <p:cBhvr>
                                        <p:cTn id="90" dur="1000" fill="hold"/>
                                        <p:tgtEl>
                                          <p:spTgt spid="44"/>
                                        </p:tgtEl>
                                        <p:attrNameLst>
                                          <p:attrName>ppt_x</p:attrName>
                                        </p:attrNameLst>
                                      </p:cBhvr>
                                      <p:tavLst>
                                        <p:tav tm="0">
                                          <p:val>
                                            <p:strVal val="#ppt_x"/>
                                          </p:val>
                                        </p:tav>
                                        <p:tav tm="100000">
                                          <p:val>
                                            <p:strVal val="#ppt_x"/>
                                          </p:val>
                                        </p:tav>
                                      </p:tavLst>
                                    </p:anim>
                                    <p:anim calcmode="lin" valueType="num">
                                      <p:cBhvr>
                                        <p:cTn id="9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p:bldP spid="6" grpId="0" bldLvl="0" animBg="1"/>
      <p:bldP spid="38" grpId="0" bldLvl="0" animBg="1"/>
      <p:bldP spid="41" grpId="0" bldLvl="0" animBg="1"/>
      <p:bldP spid="44" grpId="0" bldLvl="0" animBg="1"/>
      <p:bldP spid="1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
        <p:nvSpPr>
          <p:cNvPr id="2" name="文本框 1"/>
          <p:cNvSpPr txBox="1"/>
          <p:nvPr/>
        </p:nvSpPr>
        <p:spPr>
          <a:xfrm>
            <a:off x="3480466" y="2787026"/>
            <a:ext cx="2059781" cy="530915"/>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a:t>
            </a:r>
            <a:endParaRPr lang="zh-CN" altLang="en-US" sz="3000"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选题背景与意义</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研究方法与思路</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研究成果与应用</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相关建议与总结</a:t>
            </a:r>
            <a:endParaRPr lang="zh-CN" altLang="en-US" sz="1700" dirty="0">
              <a:solidFill>
                <a:schemeClr val="bg1"/>
              </a:solidFill>
              <a:cs typeface="+mn-ea"/>
              <a:sym typeface="+mn-lt"/>
            </a:endParaRP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选题背景与意义</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
        <p:nvSpPr>
          <p:cNvPr id="3" name="文本框 2"/>
          <p:cNvSpPr txBox="1"/>
          <p:nvPr/>
        </p:nvSpPr>
        <p:spPr>
          <a:xfrm>
            <a:off x="3959225" y="3302000"/>
            <a:ext cx="1220470" cy="306705"/>
          </a:xfrm>
          <a:prstGeom prst="rect">
            <a:avLst/>
          </a:prstGeom>
          <a:noFill/>
        </p:spPr>
        <p:txBody>
          <a:bodyPr wrap="none" rtlCol="0">
            <a:spAutoFit/>
          </a:bodyPr>
          <a:p>
            <a:r>
              <a:rPr lang="en-US" altLang="zh-CN">
                <a:solidFill>
                  <a:srgbClr val="1B4367"/>
                </a:solidFill>
              </a:rPr>
              <a:t>1.1 </a:t>
            </a:r>
            <a:r>
              <a:rPr lang="zh-CN" altLang="en-US">
                <a:solidFill>
                  <a:srgbClr val="1B4367"/>
                </a:solidFill>
              </a:rPr>
              <a:t>课题背景</a:t>
            </a:r>
            <a:endParaRPr lang="zh-CN" altLang="en-US">
              <a:solidFill>
                <a:srgbClr val="1B4367"/>
              </a:solidFill>
            </a:endParaRPr>
          </a:p>
        </p:txBody>
      </p:sp>
      <p:sp>
        <p:nvSpPr>
          <p:cNvPr id="4" name="文本框 3"/>
          <p:cNvSpPr txBox="1"/>
          <p:nvPr/>
        </p:nvSpPr>
        <p:spPr>
          <a:xfrm>
            <a:off x="3959225" y="3620770"/>
            <a:ext cx="1398270" cy="306705"/>
          </a:xfrm>
          <a:prstGeom prst="rect">
            <a:avLst/>
          </a:prstGeom>
          <a:noFill/>
        </p:spPr>
        <p:txBody>
          <a:bodyPr wrap="none" rtlCol="0">
            <a:spAutoFit/>
          </a:bodyPr>
          <a:p>
            <a:r>
              <a:rPr lang="en-US" altLang="zh-CN">
                <a:solidFill>
                  <a:srgbClr val="1B4367"/>
                </a:solidFill>
              </a:rPr>
              <a:t>1.2 </a:t>
            </a:r>
            <a:r>
              <a:rPr lang="zh-CN" altLang="en-US">
                <a:solidFill>
                  <a:srgbClr val="1B4367"/>
                </a:solidFill>
              </a:rPr>
              <a:t>国内外发展</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395420"/>
            <a:ext cx="85090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选题意义</a:t>
            </a:r>
            <a:endParaRPr lang="zh-CN" altLang="en-US" b="1" dirty="0">
              <a:solidFill>
                <a:schemeClr val="bg1"/>
              </a:solidFill>
              <a:cs typeface="+mn-ea"/>
              <a:sym typeface="+mn-lt"/>
            </a:endParaRPr>
          </a:p>
        </p:txBody>
      </p:sp>
      <p:sp>
        <p:nvSpPr>
          <p:cNvPr id="12" name="文本框 11"/>
          <p:cNvSpPr txBox="1"/>
          <p:nvPr/>
        </p:nvSpPr>
        <p:spPr>
          <a:xfrm>
            <a:off x="5133552" y="1680611"/>
            <a:ext cx="3417595" cy="14147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bg1"/>
                </a:solidFill>
                <a:cs typeface="+mn-ea"/>
                <a:sym typeface="+mn-lt"/>
              </a:rPr>
              <a:t>      </a:t>
            </a:r>
            <a:r>
              <a:rPr lang="zh-CN" altLang="en-US" sz="1000" dirty="0">
                <a:solidFill>
                  <a:schemeClr val="bg1"/>
                </a:solidFill>
                <a:cs typeface="+mn-ea"/>
                <a:sym typeface="+mn-lt"/>
              </a:rPr>
              <a:t>校园手机应用平台的设计离不开移动互联网的飞速发展与普及。现如今在校学生已经每人一部手机，手机应用能够充分反应出网络带来的便捷，大学生总是能将新事物与新技术应用在社会普及的前列。能够为在校大学生量身定制一个实用的APP，不但能够融合一些常用的功能，还有针对在校学习特定的功能，从而实现一个放心、满意使用APP即成为本项目的初衷和目的。</a:t>
            </a:r>
            <a:endParaRPr lang="zh-CN" altLang="en-US" sz="1000" dirty="0">
              <a:solidFill>
                <a:schemeClr val="bg1"/>
              </a:solidFill>
              <a:cs typeface="+mn-ea"/>
              <a:sym typeface="+mn-lt"/>
            </a:endParaRPr>
          </a:p>
        </p:txBody>
      </p:sp>
      <p:sp>
        <p:nvSpPr>
          <p:cNvPr id="18" name="矩形 23"/>
          <p:cNvSpPr>
            <a:spLocks noChangeArrowheads="1"/>
          </p:cNvSpPr>
          <p:nvPr/>
        </p:nvSpPr>
        <p:spPr bwMode="auto">
          <a:xfrm>
            <a:off x="1" y="1033692"/>
            <a:ext cx="4972758" cy="2402844"/>
          </a:xfrm>
          <a:prstGeom prst="rect">
            <a:avLst/>
          </a:prstGeom>
          <a:blipFill dpi="0" rotWithShape="1">
            <a:blip r:embed="rId1" cstate="print"/>
            <a:srcRect/>
            <a:stretch>
              <a:fillRect/>
            </a:stretch>
          </a:blipFill>
          <a:ln w="9525">
            <a:noFill/>
            <a:bevel/>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1.1 </a:t>
            </a:r>
            <a:r>
              <a:rPr lang="zh-CN" altLang="en-US" sz="1700" b="1" dirty="0">
                <a:solidFill>
                  <a:srgbClr val="1B4367"/>
                </a:solidFill>
                <a:cs typeface="+mn-ea"/>
                <a:sym typeface="+mn-lt"/>
              </a:rPr>
              <a:t>课题背景</a:t>
            </a:r>
            <a:endParaRPr lang="zh-CN" altLang="en-US" sz="1700" b="1" dirty="0">
              <a:solidFill>
                <a:srgbClr val="1B4367"/>
              </a:solidFill>
              <a:cs typeface="+mn-ea"/>
              <a:sym typeface="+mn-lt"/>
            </a:endParaRPr>
          </a:p>
        </p:txBody>
      </p:sp>
      <p:sp>
        <p:nvSpPr>
          <p:cNvPr id="106" name="TextBox 1210"/>
          <p:cNvSpPr/>
          <p:nvPr/>
        </p:nvSpPr>
        <p:spPr>
          <a:xfrm>
            <a:off x="1204070" y="3685791"/>
            <a:ext cx="67246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便捷性</a:t>
            </a:r>
            <a:endParaRPr lang="zh-CN" altLang="en-US" b="1" dirty="0">
              <a:solidFill>
                <a:srgbClr val="1B4367"/>
              </a:solidFill>
              <a:cs typeface="+mn-ea"/>
              <a:sym typeface="+mn-lt"/>
            </a:endParaRPr>
          </a:p>
        </p:txBody>
      </p:sp>
      <p:sp>
        <p:nvSpPr>
          <p:cNvPr id="107" name="文本框 11"/>
          <p:cNvSpPr txBox="1"/>
          <p:nvPr/>
        </p:nvSpPr>
        <p:spPr>
          <a:xfrm>
            <a:off x="1204069" y="3970982"/>
            <a:ext cx="3106095"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随着数字校园向智慧校园的的演变，为填补齐大在移动领域这个信息平台的空缺和满足广大师生对于校园中的生活需求，设计了这哥智能手机为信息载体，能随时随地为师生提供良好的服务的</a:t>
            </a:r>
            <a:r>
              <a:rPr lang="en-US" altLang="zh-CN" sz="1000" dirty="0">
                <a:solidFill>
                  <a:schemeClr val="tx1">
                    <a:lumMod val="75000"/>
                    <a:lumOff val="25000"/>
                  </a:schemeClr>
                </a:solidFill>
                <a:cs typeface="+mn-ea"/>
                <a:sym typeface="+mn-lt"/>
              </a:rPr>
              <a:t>APP</a:t>
            </a:r>
            <a:r>
              <a:rPr lang="zh-CN" altLang="en-US" sz="1000" dirty="0">
                <a:solidFill>
                  <a:schemeClr val="tx1">
                    <a:lumMod val="75000"/>
                    <a:lumOff val="25000"/>
                  </a:schemeClr>
                </a:solidFill>
                <a:cs typeface="+mn-ea"/>
                <a:sym typeface="+mn-lt"/>
              </a:rPr>
              <a:t>，相较于传统的电脑网页浏览，具有更高的实用性和便捷性。</a:t>
            </a:r>
            <a:r>
              <a:rPr lang="zh-CN" altLang="en-US" sz="1000" dirty="0" smtClean="0">
                <a:solidFill>
                  <a:schemeClr val="tx1">
                    <a:lumMod val="75000"/>
                    <a:lumOff val="25000"/>
                  </a:schemeClr>
                </a:solidFill>
                <a:cs typeface="+mn-ea"/>
                <a:sym typeface="+mn-lt"/>
              </a:rPr>
              <a:t> </a:t>
            </a:r>
            <a:endParaRPr lang="en-US" altLang="zh-CN" sz="1000" dirty="0">
              <a:solidFill>
                <a:schemeClr val="tx1">
                  <a:lumMod val="75000"/>
                  <a:lumOff val="25000"/>
                </a:schemeClr>
              </a:solidFill>
              <a:cs typeface="+mn-ea"/>
              <a:sym typeface="+mn-lt"/>
            </a:endParaRPr>
          </a:p>
        </p:txBody>
      </p:sp>
      <p:grpSp>
        <p:nvGrpSpPr>
          <p:cNvPr id="108" name="组合 107"/>
          <p:cNvGrpSpPr/>
          <p:nvPr/>
        </p:nvGrpSpPr>
        <p:grpSpPr>
          <a:xfrm>
            <a:off x="765928" y="367181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01</a:t>
              </a:r>
              <a:endParaRPr lang="en-US" altLang="zh-CN" sz="1500" dirty="0">
                <a:solidFill>
                  <a:schemeClr val="bg1"/>
                </a:solidFill>
                <a:cs typeface="+mn-ea"/>
                <a:sym typeface="+mn-lt"/>
              </a:endParaRPr>
            </a:p>
          </p:txBody>
        </p:sp>
      </p:grpSp>
      <p:sp>
        <p:nvSpPr>
          <p:cNvPr id="111" name="TextBox 1210"/>
          <p:cNvSpPr/>
          <p:nvPr/>
        </p:nvSpPr>
        <p:spPr>
          <a:xfrm>
            <a:off x="5344562" y="3679857"/>
            <a:ext cx="67246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实用性</a:t>
            </a:r>
            <a:endParaRPr lang="zh-CN" altLang="en-US" b="1" dirty="0">
              <a:solidFill>
                <a:srgbClr val="1B4367"/>
              </a:solidFill>
              <a:cs typeface="+mn-ea"/>
              <a:sym typeface="+mn-lt"/>
            </a:endParaRPr>
          </a:p>
        </p:txBody>
      </p:sp>
      <p:sp>
        <p:nvSpPr>
          <p:cNvPr id="112" name="文本框 11"/>
          <p:cNvSpPr txBox="1"/>
          <p:nvPr/>
        </p:nvSpPr>
        <p:spPr>
          <a:xfrm>
            <a:off x="5344561" y="3965048"/>
            <a:ext cx="3106095"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移动平台大学客户端软件可以扩大师生浏览校园新闻、资讯等的覆盖面，方便学校一些通知的下达以及学校里社团活动、招聘讲座、校园竞赛的宣传等。不仅如此，还有很多其他的功能，它将对学生和老师有很大的帮助作用。</a:t>
            </a:r>
            <a:r>
              <a:rPr lang="zh-CN" altLang="en-US" sz="1000" dirty="0" smtClean="0">
                <a:solidFill>
                  <a:schemeClr val="tx1">
                    <a:lumMod val="75000"/>
                    <a:lumOff val="25000"/>
                  </a:schemeClr>
                </a:solidFill>
                <a:cs typeface="+mn-ea"/>
                <a:sym typeface="+mn-lt"/>
              </a:rPr>
              <a:t> </a:t>
            </a:r>
            <a:endParaRPr lang="en-US" altLang="zh-CN" sz="1000" dirty="0">
              <a:solidFill>
                <a:schemeClr val="tx1">
                  <a:lumMod val="75000"/>
                  <a:lumOff val="25000"/>
                </a:schemeClr>
              </a:solidFill>
              <a:cs typeface="+mn-ea"/>
              <a:sym typeface="+mn-lt"/>
            </a:endParaRP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02</a:t>
              </a: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35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850"/>
                            </p:stCondLst>
                            <p:childTnLst>
                              <p:par>
                                <p:cTn id="26" presetID="1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ppt_y</p:attrName>
                                        </p:attrNameLst>
                                      </p:cBhvr>
                                      <p:tavLst>
                                        <p:tav tm="0">
                                          <p:val>
                                            <p:strVal val="#ppt_y-#ppt_h*1.125000"/>
                                          </p:val>
                                        </p:tav>
                                        <p:tav tm="100000">
                                          <p:val>
                                            <p:strVal val="#ppt_y"/>
                                          </p:val>
                                        </p:tav>
                                      </p:tavLst>
                                    </p:anim>
                                    <p:animEffect transition="in" filter="wipe(down)">
                                      <p:cBhvr>
                                        <p:cTn id="29" dur="500"/>
                                        <p:tgtEl>
                                          <p:spTgt spid="25"/>
                                        </p:tgtEl>
                                      </p:cBhvr>
                                    </p:animEffect>
                                  </p:childTnLst>
                                </p:cTn>
                              </p:par>
                            </p:childTnLst>
                          </p:cTn>
                        </p:par>
                        <p:par>
                          <p:cTn id="30" fill="hold">
                            <p:stCondLst>
                              <p:cond delay="2350"/>
                            </p:stCondLst>
                            <p:childTnLst>
                              <p:par>
                                <p:cTn id="31" presetID="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2850"/>
                            </p:stCondLst>
                            <p:childTnLst>
                              <p:par>
                                <p:cTn id="36" presetID="53" presetClass="entr" presetSubtype="16" fill="hold" nodeType="after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p:cTn id="38" dur="500" fill="hold"/>
                                        <p:tgtEl>
                                          <p:spTgt spid="108"/>
                                        </p:tgtEl>
                                        <p:attrNameLst>
                                          <p:attrName>ppt_w</p:attrName>
                                        </p:attrNameLst>
                                      </p:cBhvr>
                                      <p:tavLst>
                                        <p:tav tm="0">
                                          <p:val>
                                            <p:fltVal val="0"/>
                                          </p:val>
                                        </p:tav>
                                        <p:tav tm="100000">
                                          <p:val>
                                            <p:strVal val="#ppt_w"/>
                                          </p:val>
                                        </p:tav>
                                      </p:tavLst>
                                    </p:anim>
                                    <p:anim calcmode="lin" valueType="num">
                                      <p:cBhvr>
                                        <p:cTn id="39" dur="500" fill="hold"/>
                                        <p:tgtEl>
                                          <p:spTgt spid="108"/>
                                        </p:tgtEl>
                                        <p:attrNameLst>
                                          <p:attrName>ppt_h</p:attrName>
                                        </p:attrNameLst>
                                      </p:cBhvr>
                                      <p:tavLst>
                                        <p:tav tm="0">
                                          <p:val>
                                            <p:fltVal val="0"/>
                                          </p:val>
                                        </p:tav>
                                        <p:tav tm="100000">
                                          <p:val>
                                            <p:strVal val="#ppt_h"/>
                                          </p:val>
                                        </p:tav>
                                      </p:tavLst>
                                    </p:anim>
                                    <p:animEffect transition="in" filter="fade">
                                      <p:cBhvr>
                                        <p:cTn id="40" dur="500"/>
                                        <p:tgtEl>
                                          <p:spTgt spid="108"/>
                                        </p:tgtEl>
                                      </p:cBhvr>
                                    </p:animEffect>
                                  </p:childTnLst>
                                </p:cTn>
                              </p:par>
                            </p:childTnLst>
                          </p:cTn>
                        </p:par>
                        <p:par>
                          <p:cTn id="41" fill="hold">
                            <p:stCondLst>
                              <p:cond delay="3350"/>
                            </p:stCondLst>
                            <p:childTnLst>
                              <p:par>
                                <p:cTn id="42" presetID="12" presetClass="entr" presetSubtype="1" fill="hold" grpId="0" nodeType="afterEffect">
                                  <p:stCondLst>
                                    <p:cond delay="0"/>
                                  </p:stCondLst>
                                  <p:childTnLst>
                                    <p:set>
                                      <p:cBhvr>
                                        <p:cTn id="43" dur="1" fill="hold">
                                          <p:stCondLst>
                                            <p:cond delay="0"/>
                                          </p:stCondLst>
                                        </p:cTn>
                                        <p:tgtEl>
                                          <p:spTgt spid="106"/>
                                        </p:tgtEl>
                                        <p:attrNameLst>
                                          <p:attrName>style.visibility</p:attrName>
                                        </p:attrNameLst>
                                      </p:cBhvr>
                                      <p:to>
                                        <p:strVal val="visible"/>
                                      </p:to>
                                    </p:set>
                                    <p:anim calcmode="lin" valueType="num">
                                      <p:cBhvr additive="base">
                                        <p:cTn id="44" dur="500"/>
                                        <p:tgtEl>
                                          <p:spTgt spid="106"/>
                                        </p:tgtEl>
                                        <p:attrNameLst>
                                          <p:attrName>ppt_y</p:attrName>
                                        </p:attrNameLst>
                                      </p:cBhvr>
                                      <p:tavLst>
                                        <p:tav tm="0">
                                          <p:val>
                                            <p:strVal val="#ppt_y-#ppt_h*1.125000"/>
                                          </p:val>
                                        </p:tav>
                                        <p:tav tm="100000">
                                          <p:val>
                                            <p:strVal val="#ppt_y"/>
                                          </p:val>
                                        </p:tav>
                                      </p:tavLst>
                                    </p:anim>
                                    <p:animEffect transition="in" filter="wipe(down)">
                                      <p:cBhvr>
                                        <p:cTn id="45" dur="500"/>
                                        <p:tgtEl>
                                          <p:spTgt spid="106"/>
                                        </p:tgtEl>
                                      </p:cBhvr>
                                    </p:animEffect>
                                  </p:childTnLst>
                                </p:cTn>
                              </p:par>
                            </p:childTnLst>
                          </p:cTn>
                        </p:par>
                        <p:par>
                          <p:cTn id="46" fill="hold">
                            <p:stCondLst>
                              <p:cond delay="3850"/>
                            </p:stCondLst>
                            <p:childTnLst>
                              <p:par>
                                <p:cTn id="47" presetID="2" presetClass="entr" presetSubtype="2" fill="hold" grpId="0" nodeType="after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1+#ppt_w/2"/>
                                          </p:val>
                                        </p:tav>
                                        <p:tav tm="100000">
                                          <p:val>
                                            <p:strVal val="#ppt_x"/>
                                          </p:val>
                                        </p:tav>
                                      </p:tavLst>
                                    </p:anim>
                                    <p:anim calcmode="lin" valueType="num">
                                      <p:cBhvr additive="base">
                                        <p:cTn id="50" dur="500" fill="hold"/>
                                        <p:tgtEl>
                                          <p:spTgt spid="107"/>
                                        </p:tgtEl>
                                        <p:attrNameLst>
                                          <p:attrName>ppt_y</p:attrName>
                                        </p:attrNameLst>
                                      </p:cBhvr>
                                      <p:tavLst>
                                        <p:tav tm="0">
                                          <p:val>
                                            <p:strVal val="#ppt_y"/>
                                          </p:val>
                                        </p:tav>
                                        <p:tav tm="100000">
                                          <p:val>
                                            <p:strVal val="#ppt_y"/>
                                          </p:val>
                                        </p:tav>
                                      </p:tavLst>
                                    </p:anim>
                                  </p:childTnLst>
                                </p:cTn>
                              </p:par>
                            </p:childTnLst>
                          </p:cTn>
                        </p:par>
                        <p:par>
                          <p:cTn id="51" fill="hold">
                            <p:stCondLst>
                              <p:cond delay="4350"/>
                            </p:stCondLst>
                            <p:childTnLst>
                              <p:par>
                                <p:cTn id="52" presetID="53" presetClass="entr" presetSubtype="16" fill="hold" nodeType="afterEffect">
                                  <p:stCondLst>
                                    <p:cond delay="0"/>
                                  </p:stCondLst>
                                  <p:childTnLst>
                                    <p:set>
                                      <p:cBhvr>
                                        <p:cTn id="53" dur="1" fill="hold">
                                          <p:stCondLst>
                                            <p:cond delay="0"/>
                                          </p:stCondLst>
                                        </p:cTn>
                                        <p:tgtEl>
                                          <p:spTgt spid="113"/>
                                        </p:tgtEl>
                                        <p:attrNameLst>
                                          <p:attrName>style.visibility</p:attrName>
                                        </p:attrNameLst>
                                      </p:cBhvr>
                                      <p:to>
                                        <p:strVal val="visible"/>
                                      </p:to>
                                    </p:set>
                                    <p:anim calcmode="lin" valueType="num">
                                      <p:cBhvr>
                                        <p:cTn id="54" dur="500" fill="hold"/>
                                        <p:tgtEl>
                                          <p:spTgt spid="113"/>
                                        </p:tgtEl>
                                        <p:attrNameLst>
                                          <p:attrName>ppt_w</p:attrName>
                                        </p:attrNameLst>
                                      </p:cBhvr>
                                      <p:tavLst>
                                        <p:tav tm="0">
                                          <p:val>
                                            <p:fltVal val="0"/>
                                          </p:val>
                                        </p:tav>
                                        <p:tav tm="100000">
                                          <p:val>
                                            <p:strVal val="#ppt_w"/>
                                          </p:val>
                                        </p:tav>
                                      </p:tavLst>
                                    </p:anim>
                                    <p:anim calcmode="lin" valueType="num">
                                      <p:cBhvr>
                                        <p:cTn id="55" dur="500" fill="hold"/>
                                        <p:tgtEl>
                                          <p:spTgt spid="113"/>
                                        </p:tgtEl>
                                        <p:attrNameLst>
                                          <p:attrName>ppt_h</p:attrName>
                                        </p:attrNameLst>
                                      </p:cBhvr>
                                      <p:tavLst>
                                        <p:tav tm="0">
                                          <p:val>
                                            <p:fltVal val="0"/>
                                          </p:val>
                                        </p:tav>
                                        <p:tav tm="100000">
                                          <p:val>
                                            <p:strVal val="#ppt_h"/>
                                          </p:val>
                                        </p:tav>
                                      </p:tavLst>
                                    </p:anim>
                                    <p:animEffect transition="in" filter="fade">
                                      <p:cBhvr>
                                        <p:cTn id="56" dur="500"/>
                                        <p:tgtEl>
                                          <p:spTgt spid="113"/>
                                        </p:tgtEl>
                                      </p:cBhvr>
                                    </p:animEffect>
                                  </p:childTnLst>
                                </p:cTn>
                              </p:par>
                            </p:childTnLst>
                          </p:cTn>
                        </p:par>
                        <p:par>
                          <p:cTn id="57" fill="hold">
                            <p:stCondLst>
                              <p:cond delay="4850"/>
                            </p:stCondLst>
                            <p:childTnLst>
                              <p:par>
                                <p:cTn id="58" presetID="12" presetClass="entr" presetSubtype="1" fill="hold" grpId="0" nodeType="afterEffect">
                                  <p:stCondLst>
                                    <p:cond delay="0"/>
                                  </p:stCondLst>
                                  <p:childTnLst>
                                    <p:set>
                                      <p:cBhvr>
                                        <p:cTn id="59" dur="1" fill="hold">
                                          <p:stCondLst>
                                            <p:cond delay="0"/>
                                          </p:stCondLst>
                                        </p:cTn>
                                        <p:tgtEl>
                                          <p:spTgt spid="111"/>
                                        </p:tgtEl>
                                        <p:attrNameLst>
                                          <p:attrName>style.visibility</p:attrName>
                                        </p:attrNameLst>
                                      </p:cBhvr>
                                      <p:to>
                                        <p:strVal val="visible"/>
                                      </p:to>
                                    </p:set>
                                    <p:anim calcmode="lin" valueType="num">
                                      <p:cBhvr additive="base">
                                        <p:cTn id="60" dur="500"/>
                                        <p:tgtEl>
                                          <p:spTgt spid="111"/>
                                        </p:tgtEl>
                                        <p:attrNameLst>
                                          <p:attrName>ppt_y</p:attrName>
                                        </p:attrNameLst>
                                      </p:cBhvr>
                                      <p:tavLst>
                                        <p:tav tm="0">
                                          <p:val>
                                            <p:strVal val="#ppt_y-#ppt_h*1.125000"/>
                                          </p:val>
                                        </p:tav>
                                        <p:tav tm="100000">
                                          <p:val>
                                            <p:strVal val="#ppt_y"/>
                                          </p:val>
                                        </p:tav>
                                      </p:tavLst>
                                    </p:anim>
                                    <p:animEffect transition="in" filter="wipe(down)">
                                      <p:cBhvr>
                                        <p:cTn id="61" dur="500"/>
                                        <p:tgtEl>
                                          <p:spTgt spid="111"/>
                                        </p:tgtEl>
                                      </p:cBhvr>
                                    </p:animEffect>
                                  </p:childTnLst>
                                </p:cTn>
                              </p:par>
                            </p:childTnLst>
                          </p:cTn>
                        </p:par>
                        <p:par>
                          <p:cTn id="62" fill="hold">
                            <p:stCondLst>
                              <p:cond delay="5350"/>
                            </p:stCondLst>
                            <p:childTnLst>
                              <p:par>
                                <p:cTn id="63" presetID="2" presetClass="entr" presetSubtype="2" fill="hold" grpId="0" nodeType="afterEffect">
                                  <p:stCondLst>
                                    <p:cond delay="0"/>
                                  </p:stCondLst>
                                  <p:childTnLst>
                                    <p:set>
                                      <p:cBhvr>
                                        <p:cTn id="64" dur="1" fill="hold">
                                          <p:stCondLst>
                                            <p:cond delay="0"/>
                                          </p:stCondLst>
                                        </p:cTn>
                                        <p:tgtEl>
                                          <p:spTgt spid="112"/>
                                        </p:tgtEl>
                                        <p:attrNameLst>
                                          <p:attrName>style.visibility</p:attrName>
                                        </p:attrNameLst>
                                      </p:cBhvr>
                                      <p:to>
                                        <p:strVal val="visible"/>
                                      </p:to>
                                    </p:set>
                                    <p:anim calcmode="lin" valueType="num">
                                      <p:cBhvr additive="base">
                                        <p:cTn id="65" dur="500" fill="hold"/>
                                        <p:tgtEl>
                                          <p:spTgt spid="112"/>
                                        </p:tgtEl>
                                        <p:attrNameLst>
                                          <p:attrName>ppt_x</p:attrName>
                                        </p:attrNameLst>
                                      </p:cBhvr>
                                      <p:tavLst>
                                        <p:tav tm="0">
                                          <p:val>
                                            <p:strVal val="1+#ppt_w/2"/>
                                          </p:val>
                                        </p:tav>
                                        <p:tav tm="100000">
                                          <p:val>
                                            <p:strVal val="#ppt_x"/>
                                          </p:val>
                                        </p:tav>
                                      </p:tavLst>
                                    </p:anim>
                                    <p:anim calcmode="lin" valueType="num">
                                      <p:cBhvr additive="base">
                                        <p:cTn id="6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 grpId="0"/>
      <p:bldP spid="12" grpId="0"/>
      <p:bldP spid="18" grpId="0" animBg="1" autoUpdateAnimBg="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74553" y="190128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1948" y="1065054"/>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国内发展现状</a:t>
            </a:r>
            <a:endParaRPr lang="zh-CN" altLang="en-US" b="1" dirty="0">
              <a:solidFill>
                <a:srgbClr val="1B4367"/>
              </a:solidFill>
              <a:cs typeface="+mn-ea"/>
              <a:sym typeface="+mn-lt"/>
            </a:endParaRPr>
          </a:p>
        </p:txBody>
      </p:sp>
      <p:sp>
        <p:nvSpPr>
          <p:cNvPr id="20494" name="TextBox 13"/>
          <p:cNvSpPr txBox="1"/>
          <p:nvPr/>
        </p:nvSpPr>
        <p:spPr>
          <a:xfrm>
            <a:off x="6130858" y="1387753"/>
            <a:ext cx="2157202" cy="3269615"/>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相对于国内校园APP来说，国外校园APP则显得成熟且细致许多，国外的APP不仅门类较多、专业性强、针对性更加明显，APP更加的严谨与规范。当然国外校园APP之所以存在如此大的优势，也在于其APP的发展比国内APP的发展早了许多。早在2008年美国阿比利大学就进行了“移动校园”和“掌上校园”项目开发；2009年美国西北大学就使用APP让学生学习初级汉语课程，可查找单词、听发音、跟踪笔画序；2010年美国博伊西州立大学利用移动技术开展跨校园的教学、学习分配； 2014年，美国教师利用APP发布家庭作业、发布短小调查问卷等。</a:t>
            </a:r>
            <a:r>
              <a:rPr lang="zh-CN" altLang="en-US" sz="1000" dirty="0" smtClean="0">
                <a:solidFill>
                  <a:schemeClr val="tx1">
                    <a:lumMod val="75000"/>
                    <a:lumOff val="25000"/>
                  </a:schemeClr>
                </a:solidFill>
                <a:cs typeface="+mn-ea"/>
                <a:sym typeface="+mn-lt"/>
              </a:rPr>
              <a:t> </a:t>
            </a:r>
            <a:r>
              <a:rPr lang="zh-CN" altLang="en-US" sz="1000" dirty="0">
                <a:solidFill>
                  <a:schemeClr val="tx1">
                    <a:lumMod val="75000"/>
                    <a:lumOff val="25000"/>
                  </a:schemeClr>
                </a:solidFill>
                <a:cs typeface="+mn-ea"/>
                <a:sym typeface="+mn-lt"/>
              </a:rPr>
              <a:t>无论从形式还是状态都比国内的要更加的成熟和更具有吸引力。</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1.2 </a:t>
            </a:r>
            <a:r>
              <a:rPr lang="zh-CN" altLang="en-US" sz="1700" b="1" dirty="0">
                <a:solidFill>
                  <a:srgbClr val="1B4367"/>
                </a:solidFill>
                <a:cs typeface="+mn-ea"/>
                <a:sym typeface="+mn-lt"/>
              </a:rPr>
              <a:t>国内外发展现状</a:t>
            </a:r>
            <a:endParaRPr lang="zh-CN" altLang="en-US" sz="1700" b="1" dirty="0">
              <a:solidFill>
                <a:srgbClr val="1B4367"/>
              </a:solidFill>
              <a:cs typeface="+mn-ea"/>
              <a:sym typeface="+mn-lt"/>
            </a:endParaRPr>
          </a:p>
        </p:txBody>
      </p:sp>
      <p:grpSp>
        <p:nvGrpSpPr>
          <p:cNvPr id="4" name="组合 3"/>
          <p:cNvGrpSpPr/>
          <p:nvPr/>
        </p:nvGrpSpPr>
        <p:grpSpPr>
          <a:xfrm>
            <a:off x="4739212" y="186080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6131100" y="1065054"/>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国外发展调查</a:t>
            </a:r>
            <a:endParaRPr lang="zh-CN" altLang="en-US" b="1" dirty="0">
              <a:solidFill>
                <a:srgbClr val="1B4367"/>
              </a:solidFill>
              <a:cs typeface="+mn-ea"/>
              <a:sym typeface="+mn-lt"/>
            </a:endParaRPr>
          </a:p>
        </p:txBody>
      </p:sp>
      <p:sp>
        <p:nvSpPr>
          <p:cNvPr id="30" name="TextBox 13"/>
          <p:cNvSpPr txBox="1"/>
          <p:nvPr/>
        </p:nvSpPr>
        <p:spPr>
          <a:xfrm>
            <a:off x="2154730" y="1387753"/>
            <a:ext cx="2157202" cy="3269615"/>
          </a:xfrm>
          <a:prstGeom prst="rect">
            <a:avLst/>
          </a:prstGeom>
          <a:noFill/>
          <a:ln w="9525">
            <a:noFill/>
            <a:miter/>
          </a:ln>
        </p:spPr>
        <p:txBody>
          <a:bodyPr wrap="square" lIns="0" tIns="0" rIns="0" bIns="0">
            <a:spAutoFit/>
          </a:bodyPr>
          <a:lstStyle/>
          <a:p>
            <a:pPr>
              <a:lnSpc>
                <a:spcPts val="1500"/>
              </a:lnSpc>
            </a:pPr>
            <a:r>
              <a:rPr lang="zh-CN" altLang="en-US" sz="1000" dirty="0" smtClean="0">
                <a:solidFill>
                  <a:schemeClr val="tx1">
                    <a:lumMod val="75000"/>
                    <a:lumOff val="25000"/>
                  </a:schemeClr>
                </a:solidFill>
                <a:cs typeface="+mn-ea"/>
                <a:sym typeface="+mn-lt"/>
              </a:rPr>
              <a:t>电子信息化技术引起教育理念与管理手段的革新，不少学者认为借助智能移动终端，设计校园</a:t>
            </a:r>
            <a:r>
              <a:rPr lang="en-US" altLang="zh-CN" sz="1000" dirty="0" smtClean="0">
                <a:solidFill>
                  <a:schemeClr val="tx1">
                    <a:lumMod val="75000"/>
                    <a:lumOff val="25000"/>
                  </a:schemeClr>
                </a:solidFill>
                <a:cs typeface="+mn-ea"/>
                <a:sym typeface="+mn-lt"/>
              </a:rPr>
              <a:t>APP</a:t>
            </a:r>
            <a:r>
              <a:rPr lang="zh-CN" altLang="en-US" sz="1000" dirty="0" smtClean="0">
                <a:solidFill>
                  <a:schemeClr val="tx1">
                    <a:lumMod val="75000"/>
                    <a:lumOff val="25000"/>
                  </a:schemeClr>
                </a:solidFill>
                <a:cs typeface="+mn-ea"/>
                <a:sym typeface="+mn-lt"/>
              </a:rPr>
              <a:t>这种新媒体工具，服务于高校学生管理工作是很有优势的。除此之外，全国各高校纷纷利用微信公众平台或自建APP客户端，让学生及公众及时了解相关信息，关注学校、组织的发展。</a:t>
            </a:r>
            <a:endParaRPr lang="zh-CN" altLang="en-US" sz="1000" dirty="0" smtClean="0">
              <a:solidFill>
                <a:schemeClr val="tx1">
                  <a:lumMod val="75000"/>
                  <a:lumOff val="25000"/>
                </a:schemeClr>
              </a:solidFill>
              <a:cs typeface="+mn-ea"/>
              <a:sym typeface="+mn-lt"/>
            </a:endParaRPr>
          </a:p>
          <a:p>
            <a:pPr>
              <a:lnSpc>
                <a:spcPts val="1500"/>
              </a:lnSpc>
            </a:pPr>
            <a:r>
              <a:rPr lang="zh-CN" altLang="en-US" sz="1000" dirty="0" smtClean="0">
                <a:solidFill>
                  <a:schemeClr val="tx1">
                    <a:lumMod val="75000"/>
                    <a:lumOff val="25000"/>
                  </a:schemeClr>
                </a:solidFill>
                <a:cs typeface="+mn-ea"/>
                <a:sym typeface="+mn-lt"/>
              </a:rPr>
              <a:t>在大数据、5G等日益强大的技术支撑下，众多高校开启了校园类APP的建设规划，以清华大学“At Tsinghua”、重庆大学“HOLD住重大”等为代表的新一代校园类个性化APP受到了广大师生的欢迎，甚至有成长为综合型app的良好态势。但部分校园类APP的“折戟之旅”也让我们开始反思智慧校园背景下校园类APP的不足所在。</a:t>
            </a:r>
            <a:endParaRPr lang="zh-CN" altLang="en-US" sz="1000" dirty="0" smtClean="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50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研究方法与思路</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
        <p:nvSpPr>
          <p:cNvPr id="4" name="文本框 3"/>
          <p:cNvSpPr txBox="1"/>
          <p:nvPr/>
        </p:nvSpPr>
        <p:spPr>
          <a:xfrm>
            <a:off x="3881120" y="3302000"/>
            <a:ext cx="1220470" cy="306705"/>
          </a:xfrm>
          <a:prstGeom prst="rect">
            <a:avLst/>
          </a:prstGeom>
          <a:noFill/>
        </p:spPr>
        <p:txBody>
          <a:bodyPr wrap="none" rtlCol="0">
            <a:spAutoFit/>
          </a:bodyPr>
          <a:p>
            <a:r>
              <a:rPr lang="en-US" altLang="zh-CN">
                <a:solidFill>
                  <a:srgbClr val="1B4367"/>
                </a:solidFill>
              </a:rPr>
              <a:t>2.1 </a:t>
            </a:r>
            <a:r>
              <a:rPr lang="zh-CN" altLang="en-US">
                <a:solidFill>
                  <a:srgbClr val="1B4367"/>
                </a:solidFill>
              </a:rPr>
              <a:t>工作计划</a:t>
            </a:r>
            <a:endParaRPr lang="zh-CN" altLang="en-US">
              <a:solidFill>
                <a:srgbClr val="1B4367"/>
              </a:solidFill>
            </a:endParaRPr>
          </a:p>
        </p:txBody>
      </p:sp>
      <p:sp>
        <p:nvSpPr>
          <p:cNvPr id="2" name="文本框 1"/>
          <p:cNvSpPr txBox="1"/>
          <p:nvPr/>
        </p:nvSpPr>
        <p:spPr>
          <a:xfrm>
            <a:off x="3881120" y="3608705"/>
            <a:ext cx="1220470" cy="306705"/>
          </a:xfrm>
          <a:prstGeom prst="rect">
            <a:avLst/>
          </a:prstGeom>
          <a:noFill/>
        </p:spPr>
        <p:txBody>
          <a:bodyPr wrap="none" rtlCol="0">
            <a:spAutoFit/>
          </a:bodyPr>
          <a:p>
            <a:r>
              <a:rPr lang="en-US" altLang="zh-CN">
                <a:solidFill>
                  <a:srgbClr val="1B4367"/>
                </a:solidFill>
              </a:rPr>
              <a:t>2.2 </a:t>
            </a:r>
            <a:r>
              <a:rPr lang="zh-CN" altLang="en-US">
                <a:solidFill>
                  <a:srgbClr val="1B4367"/>
                </a:solidFill>
              </a:rPr>
              <a:t>实现技术</a:t>
            </a:r>
            <a:endParaRPr lang="zh-CN" altLang="en-US">
              <a:solidFill>
                <a:srgbClr val="1B4367"/>
              </a:solidFill>
            </a:endParaRPr>
          </a:p>
        </p:txBody>
      </p:sp>
      <p:sp>
        <p:nvSpPr>
          <p:cNvPr id="3" name="文本框 2"/>
          <p:cNvSpPr txBox="1"/>
          <p:nvPr/>
        </p:nvSpPr>
        <p:spPr>
          <a:xfrm>
            <a:off x="3881120" y="3915410"/>
            <a:ext cx="1220470" cy="306705"/>
          </a:xfrm>
          <a:prstGeom prst="rect">
            <a:avLst/>
          </a:prstGeom>
          <a:noFill/>
        </p:spPr>
        <p:txBody>
          <a:bodyPr wrap="none" rtlCol="0">
            <a:spAutoFit/>
          </a:bodyPr>
          <a:p>
            <a:r>
              <a:rPr lang="en-US" altLang="zh-CN">
                <a:solidFill>
                  <a:srgbClr val="1B4367"/>
                </a:solidFill>
              </a:rPr>
              <a:t>2.3 </a:t>
            </a:r>
            <a:r>
              <a:rPr lang="zh-CN" altLang="en-US">
                <a:solidFill>
                  <a:srgbClr val="1B4367"/>
                </a:solidFill>
              </a:rPr>
              <a:t>开发方法</a:t>
            </a:r>
            <a:endParaRPr lang="zh-CN" altLang="en-US">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2.1 </a:t>
            </a:r>
            <a:r>
              <a:rPr lang="zh-CN" altLang="en-US" sz="1700" b="1" dirty="0">
                <a:solidFill>
                  <a:srgbClr val="1B4367"/>
                </a:solidFill>
                <a:cs typeface="+mn-ea"/>
                <a:sym typeface="+mn-lt"/>
              </a:rPr>
              <a:t>工作计划</a:t>
            </a:r>
            <a:endParaRPr lang="zh-CN" altLang="en-US" sz="1700" b="1" dirty="0">
              <a:solidFill>
                <a:srgbClr val="1B4367"/>
              </a:solidFill>
              <a:cs typeface="+mn-ea"/>
              <a:sym typeface="+mn-lt"/>
            </a:endParaRPr>
          </a:p>
        </p:txBody>
      </p:sp>
      <p:grpSp>
        <p:nvGrpSpPr>
          <p:cNvPr id="48" name="组合 27"/>
          <p:cNvGrpSpPr/>
          <p:nvPr/>
        </p:nvGrpSpPr>
        <p:grpSpPr bwMode="auto">
          <a:xfrm>
            <a:off x="958717" y="2223043"/>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90204" pitchFamily="34" charset="0"/>
                <a:buChar char="•"/>
              </a:pPr>
              <a:endParaRPr lang="zh-CN" altLang="en-US" sz="1400">
                <a:solidFill>
                  <a:schemeClr val="bg1"/>
                </a:solidFill>
                <a:latin typeface="微软雅黑" pitchFamily="34" charset="-122"/>
                <a:ea typeface="微软雅黑" pitchFamily="34" charset="-122"/>
              </a:endParaRPr>
            </a:p>
            <a:p>
              <a:pPr marL="128905" lvl="1" indent="-128905" defTabSz="633095" eaLnBrk="1" hangingPunct="1">
                <a:lnSpc>
                  <a:spcPct val="90000"/>
                </a:lnSpc>
                <a:spcAft>
                  <a:spcPct val="15000"/>
                </a:spcAft>
                <a:buFont typeface="Arial" panose="020B0604020202090204" pitchFamily="34"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2" name="组合 29"/>
          <p:cNvGrpSpPr/>
          <p:nvPr/>
        </p:nvGrpSpPr>
        <p:grpSpPr bwMode="auto">
          <a:xfrm>
            <a:off x="4598533" y="2223043"/>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90204" pitchFamily="34" charset="0"/>
                <a:buChar char="•"/>
              </a:pPr>
              <a:endParaRPr lang="zh-CN" altLang="en-US" sz="1400">
                <a:solidFill>
                  <a:schemeClr val="bg1"/>
                </a:solidFill>
                <a:latin typeface="微软雅黑" pitchFamily="34" charset="-122"/>
                <a:ea typeface="微软雅黑" pitchFamily="34" charset="-122"/>
              </a:endParaRPr>
            </a:p>
            <a:p>
              <a:pPr marL="128905" lvl="1" indent="-128905" defTabSz="633095" eaLnBrk="1" hangingPunct="1">
                <a:lnSpc>
                  <a:spcPct val="90000"/>
                </a:lnSpc>
                <a:spcAft>
                  <a:spcPct val="15000"/>
                </a:spcAft>
                <a:buFont typeface="Arial" panose="020B0604020202090204" pitchFamily="34"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6" name="组合 28"/>
          <p:cNvGrpSpPr/>
          <p:nvPr/>
        </p:nvGrpSpPr>
        <p:grpSpPr bwMode="auto">
          <a:xfrm>
            <a:off x="2781840" y="2223043"/>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095" eaLnBrk="1" hangingPunct="1">
                <a:lnSpc>
                  <a:spcPct val="90000"/>
                </a:lnSpc>
                <a:spcAft>
                  <a:spcPct val="15000"/>
                </a:spcAft>
                <a:buFont typeface="Arial" panose="020B0604020202090204" pitchFamily="34" charset="0"/>
                <a:buChar char="•"/>
              </a:pPr>
              <a:endParaRPr lang="zh-CN" altLang="en-US" sz="1400" dirty="0">
                <a:solidFill>
                  <a:schemeClr val="bg1"/>
                </a:solidFill>
                <a:latin typeface="微软雅黑" pitchFamily="34" charset="-122"/>
                <a:ea typeface="微软雅黑" pitchFamily="34" charset="-122"/>
              </a:endParaRPr>
            </a:p>
            <a:p>
              <a:pPr marL="128905" lvl="1" indent="-128905" defTabSz="633095" eaLnBrk="1" hangingPunct="1">
                <a:lnSpc>
                  <a:spcPct val="90000"/>
                </a:lnSpc>
                <a:spcAft>
                  <a:spcPct val="15000"/>
                </a:spcAft>
                <a:buFont typeface="Arial" panose="020B0604020202090204" pitchFamily="34"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60" name="组合 30"/>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itchFamily="34" charset="-122"/>
                <a:ea typeface="微软雅黑" pitchFamily="3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04</a:t>
              </a:r>
              <a:endParaRPr lang="zh-CN" altLang="en-US" sz="2100">
                <a:solidFill>
                  <a:schemeClr val="bg1"/>
                </a:solidFill>
                <a:latin typeface="微软雅黑" pitchFamily="34" charset="-122"/>
                <a:ea typeface="微软雅黑"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8" name="TextBox 1210"/>
          <p:cNvSpPr/>
          <p:nvPr/>
        </p:nvSpPr>
        <p:spPr>
          <a:xfrm>
            <a:off x="1410236" y="3142870"/>
            <a:ext cx="85090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完成开题</a:t>
            </a:r>
            <a:endParaRPr lang="zh-CN" altLang="en-US" b="1" dirty="0">
              <a:solidFill>
                <a:srgbClr val="1B4367"/>
              </a:solidFill>
              <a:cs typeface="+mn-ea"/>
              <a:sym typeface="+mn-lt"/>
            </a:endParaRPr>
          </a:p>
        </p:txBody>
      </p:sp>
      <p:sp>
        <p:nvSpPr>
          <p:cNvPr id="69" name="文本框 8"/>
          <p:cNvSpPr txBox="1"/>
          <p:nvPr/>
        </p:nvSpPr>
        <p:spPr>
          <a:xfrm>
            <a:off x="701295" y="3426193"/>
            <a:ext cx="2270052"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调查课题的国内外发展现状， 制定课题将要实现的主要目标，完成开题。</a:t>
            </a:r>
            <a:endParaRPr lang="zh-CN" altLang="en-US" sz="1000" dirty="0">
              <a:solidFill>
                <a:schemeClr val="tx1">
                  <a:lumMod val="75000"/>
                  <a:lumOff val="25000"/>
                </a:schemeClr>
              </a:solidFill>
              <a:cs typeface="+mn-ea"/>
              <a:sym typeface="+mn-lt"/>
            </a:endParaRPr>
          </a:p>
        </p:txBody>
      </p:sp>
      <p:sp>
        <p:nvSpPr>
          <p:cNvPr id="70" name="TextBox 1210"/>
          <p:cNvSpPr/>
          <p:nvPr/>
        </p:nvSpPr>
        <p:spPr>
          <a:xfrm>
            <a:off x="3242945" y="1181735"/>
            <a:ext cx="85090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b="1" dirty="0">
                <a:solidFill>
                  <a:srgbClr val="1B4367"/>
                </a:solidFill>
                <a:cs typeface="+mn-ea"/>
                <a:sym typeface="+mn-lt"/>
              </a:rPr>
              <a:t>获取数据</a:t>
            </a:r>
            <a:endParaRPr lang="zh-CN" altLang="en-US" b="1" dirty="0">
              <a:solidFill>
                <a:srgbClr val="1B4367"/>
              </a:solidFill>
              <a:cs typeface="+mn-ea"/>
              <a:sym typeface="+mn-lt"/>
            </a:endParaRPr>
          </a:p>
        </p:txBody>
      </p:sp>
      <p:sp>
        <p:nvSpPr>
          <p:cNvPr id="71" name="文本框 8"/>
          <p:cNvSpPr txBox="1"/>
          <p:nvPr/>
        </p:nvSpPr>
        <p:spPr>
          <a:xfrm>
            <a:off x="2581975" y="1465555"/>
            <a:ext cx="2270052"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准备开发环境，搭建系统框架。确定</a:t>
            </a:r>
            <a:r>
              <a:rPr lang="en-US" altLang="zh-CN" sz="1000" dirty="0">
                <a:solidFill>
                  <a:schemeClr val="tx1">
                    <a:lumMod val="75000"/>
                    <a:lumOff val="25000"/>
                  </a:schemeClr>
                </a:solidFill>
                <a:cs typeface="+mn-ea"/>
                <a:sym typeface="+mn-lt"/>
              </a:rPr>
              <a:t>APP</a:t>
            </a:r>
            <a:r>
              <a:rPr lang="zh-CN" altLang="en-US" sz="1000" dirty="0">
                <a:solidFill>
                  <a:schemeClr val="tx1">
                    <a:lumMod val="75000"/>
                    <a:lumOff val="25000"/>
                  </a:schemeClr>
                </a:solidFill>
                <a:cs typeface="+mn-ea"/>
                <a:sym typeface="+mn-lt"/>
              </a:rPr>
              <a:t>的数据来源并获取数据。 </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5027930" y="3142615"/>
            <a:ext cx="86614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zh-CN" altLang="en-US" b="1" dirty="0">
                <a:solidFill>
                  <a:srgbClr val="1B4367"/>
                </a:solidFill>
                <a:cs typeface="+mn-ea"/>
                <a:sym typeface="+mn-lt"/>
              </a:rPr>
              <a:t>开发视图</a:t>
            </a:r>
            <a:endParaRPr lang="zh-CN" altLang="en-US" b="1" dirty="0">
              <a:solidFill>
                <a:srgbClr val="1B4367"/>
              </a:solidFill>
              <a:cs typeface="+mn-ea"/>
              <a:sym typeface="+mn-lt"/>
            </a:endParaRPr>
          </a:p>
        </p:txBody>
      </p:sp>
      <p:sp>
        <p:nvSpPr>
          <p:cNvPr id="73" name="文本框 8"/>
          <p:cNvSpPr txBox="1"/>
          <p:nvPr/>
        </p:nvSpPr>
        <p:spPr>
          <a:xfrm>
            <a:off x="4325792" y="3426193"/>
            <a:ext cx="2270052" cy="2603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设计软件</a:t>
            </a:r>
            <a:r>
              <a:rPr lang="en-US" altLang="zh-CN" sz="1000" dirty="0">
                <a:solidFill>
                  <a:schemeClr val="tx1">
                    <a:lumMod val="75000"/>
                    <a:lumOff val="25000"/>
                  </a:schemeClr>
                </a:solidFill>
                <a:cs typeface="+mn-ea"/>
                <a:sym typeface="+mn-lt"/>
              </a:rPr>
              <a:t>UI</a:t>
            </a:r>
            <a:r>
              <a:rPr lang="zh-CN" altLang="en-US" sz="1000" dirty="0">
                <a:solidFill>
                  <a:schemeClr val="tx1">
                    <a:lumMod val="75000"/>
                    <a:lumOff val="25000"/>
                  </a:schemeClr>
                </a:solidFill>
                <a:cs typeface="+mn-ea"/>
                <a:sym typeface="+mn-lt"/>
              </a:rPr>
              <a:t>，开发软件视图和逻辑。</a:t>
            </a:r>
            <a:endParaRPr lang="zh-CN" altLang="en-US" sz="1000" dirty="0">
              <a:solidFill>
                <a:schemeClr val="tx1">
                  <a:lumMod val="75000"/>
                  <a:lumOff val="25000"/>
                </a:schemeClr>
              </a:solidFill>
              <a:cs typeface="+mn-ea"/>
              <a:sym typeface="+mn-lt"/>
            </a:endParaRPr>
          </a:p>
        </p:txBody>
      </p:sp>
      <p:sp>
        <p:nvSpPr>
          <p:cNvPr id="74" name="TextBox 1210"/>
          <p:cNvSpPr/>
          <p:nvPr/>
        </p:nvSpPr>
        <p:spPr>
          <a:xfrm>
            <a:off x="6932890" y="1181597"/>
            <a:ext cx="85090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撰写论文</a:t>
            </a:r>
            <a:endParaRPr lang="zh-CN" altLang="en-US" b="1" dirty="0">
              <a:solidFill>
                <a:srgbClr val="1B4367"/>
              </a:solidFill>
              <a:cs typeface="+mn-ea"/>
              <a:sym typeface="+mn-lt"/>
            </a:endParaRPr>
          </a:p>
        </p:txBody>
      </p:sp>
      <p:sp>
        <p:nvSpPr>
          <p:cNvPr id="75" name="文本框 8"/>
          <p:cNvSpPr txBox="1"/>
          <p:nvPr/>
        </p:nvSpPr>
        <p:spPr>
          <a:xfrm>
            <a:off x="6223315" y="1465555"/>
            <a:ext cx="2270052" cy="2603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积极查阅文献资料并完成论文编写。</a:t>
            </a:r>
            <a:endParaRPr lang="zh-CN" altLang="en-US" sz="1000" dirty="0">
              <a:solidFill>
                <a:schemeClr val="tx1">
                  <a:lumMod val="75000"/>
                  <a:lumOff val="25000"/>
                </a:schemeClr>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35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850"/>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350"/>
                            </p:stCondLst>
                            <p:childTnLst>
                              <p:par>
                                <p:cTn id="39" presetID="2" presetClass="entr" presetSubtype="4" fill="hold" grpId="0"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2850"/>
                            </p:stCondLst>
                            <p:childTnLst>
                              <p:par>
                                <p:cTn id="44" presetID="2" presetClass="entr" presetSubtype="1" fill="hold" grpId="0" nodeType="afterEffect">
                                  <p:stCondLst>
                                    <p:cond delay="0"/>
                                  </p:stCondLst>
                                  <p:childTnLst>
                                    <p:set>
                                      <p:cBhvr>
                                        <p:cTn id="45" dur="1" fill="hold">
                                          <p:stCondLst>
                                            <p:cond delay="0"/>
                                          </p:stCondLst>
                                        </p:cTn>
                                        <p:tgtEl>
                                          <p:spTgt spid="70"/>
                                        </p:tgtEl>
                                        <p:attrNameLst>
                                          <p:attrName>style.visibility</p:attrName>
                                        </p:attrNameLst>
                                      </p:cBhvr>
                                      <p:to>
                                        <p:strVal val="visible"/>
                                      </p:to>
                                    </p:set>
                                    <p:anim calcmode="lin" valueType="num">
                                      <p:cBhvr additive="base">
                                        <p:cTn id="46" dur="500" fill="hold"/>
                                        <p:tgtEl>
                                          <p:spTgt spid="70"/>
                                        </p:tgtEl>
                                        <p:attrNameLst>
                                          <p:attrName>ppt_x</p:attrName>
                                        </p:attrNameLst>
                                      </p:cBhvr>
                                      <p:tavLst>
                                        <p:tav tm="0">
                                          <p:val>
                                            <p:strVal val="#ppt_x"/>
                                          </p:val>
                                        </p:tav>
                                        <p:tav tm="100000">
                                          <p:val>
                                            <p:strVal val="#ppt_x"/>
                                          </p:val>
                                        </p:tav>
                                      </p:tavLst>
                                    </p:anim>
                                    <p:anim calcmode="lin" valueType="num">
                                      <p:cBhvr additive="base">
                                        <p:cTn id="47" dur="500" fill="hold"/>
                                        <p:tgtEl>
                                          <p:spTgt spid="70"/>
                                        </p:tgtEl>
                                        <p:attrNameLst>
                                          <p:attrName>ppt_y</p:attrName>
                                        </p:attrNameLst>
                                      </p:cBhvr>
                                      <p:tavLst>
                                        <p:tav tm="0">
                                          <p:val>
                                            <p:strVal val="0-#ppt_h/2"/>
                                          </p:val>
                                        </p:tav>
                                        <p:tav tm="100000">
                                          <p:val>
                                            <p:strVal val="#ppt_y"/>
                                          </p:val>
                                        </p:tav>
                                      </p:tavLst>
                                    </p:anim>
                                  </p:childTnLst>
                                </p:cTn>
                              </p:par>
                            </p:childTnLst>
                          </p:cTn>
                        </p:par>
                        <p:par>
                          <p:cTn id="48" fill="hold">
                            <p:stCondLst>
                              <p:cond delay="3350"/>
                            </p:stCondLst>
                            <p:childTnLst>
                              <p:par>
                                <p:cTn id="49" presetID="2" presetClass="entr" presetSubtype="1"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0-#ppt_h/2"/>
                                          </p:val>
                                        </p:tav>
                                        <p:tav tm="100000">
                                          <p:val>
                                            <p:strVal val="#ppt_y"/>
                                          </p:val>
                                        </p:tav>
                                      </p:tavLst>
                                    </p:anim>
                                  </p:childTnLst>
                                </p:cTn>
                              </p:par>
                            </p:childTnLst>
                          </p:cTn>
                        </p:par>
                        <p:par>
                          <p:cTn id="53" fill="hold">
                            <p:stCondLst>
                              <p:cond delay="3850"/>
                            </p:stCondLst>
                            <p:childTnLst>
                              <p:par>
                                <p:cTn id="54" presetID="2" presetClass="entr" presetSubtype="4" fill="hold" grpId="0" nodeType="after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fill="hold"/>
                                        <p:tgtEl>
                                          <p:spTgt spid="72"/>
                                        </p:tgtEl>
                                        <p:attrNameLst>
                                          <p:attrName>ppt_x</p:attrName>
                                        </p:attrNameLst>
                                      </p:cBhvr>
                                      <p:tavLst>
                                        <p:tav tm="0">
                                          <p:val>
                                            <p:strVal val="#ppt_x"/>
                                          </p:val>
                                        </p:tav>
                                        <p:tav tm="100000">
                                          <p:val>
                                            <p:strVal val="#ppt_x"/>
                                          </p:val>
                                        </p:tav>
                                      </p:tavLst>
                                    </p:anim>
                                    <p:anim calcmode="lin" valueType="num">
                                      <p:cBhvr additive="base">
                                        <p:cTn id="57" dur="500" fill="hold"/>
                                        <p:tgtEl>
                                          <p:spTgt spid="72"/>
                                        </p:tgtEl>
                                        <p:attrNameLst>
                                          <p:attrName>ppt_y</p:attrName>
                                        </p:attrNameLst>
                                      </p:cBhvr>
                                      <p:tavLst>
                                        <p:tav tm="0">
                                          <p:val>
                                            <p:strVal val="1+#ppt_h/2"/>
                                          </p:val>
                                        </p:tav>
                                        <p:tav tm="100000">
                                          <p:val>
                                            <p:strVal val="#ppt_y"/>
                                          </p:val>
                                        </p:tav>
                                      </p:tavLst>
                                    </p:anim>
                                  </p:childTnLst>
                                </p:cTn>
                              </p:par>
                            </p:childTnLst>
                          </p:cTn>
                        </p:par>
                        <p:par>
                          <p:cTn id="58" fill="hold">
                            <p:stCondLst>
                              <p:cond delay="4350"/>
                            </p:stCondLst>
                            <p:childTnLst>
                              <p:par>
                                <p:cTn id="59" presetID="2" presetClass="entr" presetSubtype="4"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 calcmode="lin" valueType="num">
                                      <p:cBhvr additive="base">
                                        <p:cTn id="61" dur="500" fill="hold"/>
                                        <p:tgtEl>
                                          <p:spTgt spid="73"/>
                                        </p:tgtEl>
                                        <p:attrNameLst>
                                          <p:attrName>ppt_x</p:attrName>
                                        </p:attrNameLst>
                                      </p:cBhvr>
                                      <p:tavLst>
                                        <p:tav tm="0">
                                          <p:val>
                                            <p:strVal val="#ppt_x"/>
                                          </p:val>
                                        </p:tav>
                                        <p:tav tm="100000">
                                          <p:val>
                                            <p:strVal val="#ppt_x"/>
                                          </p:val>
                                        </p:tav>
                                      </p:tavLst>
                                    </p:anim>
                                    <p:anim calcmode="lin" valueType="num">
                                      <p:cBhvr additive="base">
                                        <p:cTn id="62" dur="500" fill="hold"/>
                                        <p:tgtEl>
                                          <p:spTgt spid="73"/>
                                        </p:tgtEl>
                                        <p:attrNameLst>
                                          <p:attrName>ppt_y</p:attrName>
                                        </p:attrNameLst>
                                      </p:cBhvr>
                                      <p:tavLst>
                                        <p:tav tm="0">
                                          <p:val>
                                            <p:strVal val="1+#ppt_h/2"/>
                                          </p:val>
                                        </p:tav>
                                        <p:tav tm="100000">
                                          <p:val>
                                            <p:strVal val="#ppt_y"/>
                                          </p:val>
                                        </p:tav>
                                      </p:tavLst>
                                    </p:anim>
                                  </p:childTnLst>
                                </p:cTn>
                              </p:par>
                            </p:childTnLst>
                          </p:cTn>
                        </p:par>
                        <p:par>
                          <p:cTn id="63" fill="hold">
                            <p:stCondLst>
                              <p:cond delay="4850"/>
                            </p:stCondLst>
                            <p:childTnLst>
                              <p:par>
                                <p:cTn id="64" presetID="2" presetClass="entr" presetSubtype="1" fill="hold" grpId="0" nodeType="afterEffect">
                                  <p:stCondLst>
                                    <p:cond delay="0"/>
                                  </p:stCondLst>
                                  <p:childTnLst>
                                    <p:set>
                                      <p:cBhvr>
                                        <p:cTn id="65" dur="1" fill="hold">
                                          <p:stCondLst>
                                            <p:cond delay="0"/>
                                          </p:stCondLst>
                                        </p:cTn>
                                        <p:tgtEl>
                                          <p:spTgt spid="74"/>
                                        </p:tgtEl>
                                        <p:attrNameLst>
                                          <p:attrName>style.visibility</p:attrName>
                                        </p:attrNameLst>
                                      </p:cBhvr>
                                      <p:to>
                                        <p:strVal val="visible"/>
                                      </p:to>
                                    </p:set>
                                    <p:anim calcmode="lin" valueType="num">
                                      <p:cBhvr additive="base">
                                        <p:cTn id="66" dur="500" fill="hold"/>
                                        <p:tgtEl>
                                          <p:spTgt spid="74"/>
                                        </p:tgtEl>
                                        <p:attrNameLst>
                                          <p:attrName>ppt_x</p:attrName>
                                        </p:attrNameLst>
                                      </p:cBhvr>
                                      <p:tavLst>
                                        <p:tav tm="0">
                                          <p:val>
                                            <p:strVal val="#ppt_x"/>
                                          </p:val>
                                        </p:tav>
                                        <p:tav tm="100000">
                                          <p:val>
                                            <p:strVal val="#ppt_x"/>
                                          </p:val>
                                        </p:tav>
                                      </p:tavLst>
                                    </p:anim>
                                    <p:anim calcmode="lin" valueType="num">
                                      <p:cBhvr additive="base">
                                        <p:cTn id="67" dur="500" fill="hold"/>
                                        <p:tgtEl>
                                          <p:spTgt spid="74"/>
                                        </p:tgtEl>
                                        <p:attrNameLst>
                                          <p:attrName>ppt_y</p:attrName>
                                        </p:attrNameLst>
                                      </p:cBhvr>
                                      <p:tavLst>
                                        <p:tav tm="0">
                                          <p:val>
                                            <p:strVal val="0-#ppt_h/2"/>
                                          </p:val>
                                        </p:tav>
                                        <p:tav tm="100000">
                                          <p:val>
                                            <p:strVal val="#ppt_y"/>
                                          </p:val>
                                        </p:tav>
                                      </p:tavLst>
                                    </p:anim>
                                  </p:childTnLst>
                                </p:cTn>
                              </p:par>
                            </p:childTnLst>
                          </p:cTn>
                        </p:par>
                        <p:par>
                          <p:cTn id="68" fill="hold">
                            <p:stCondLst>
                              <p:cond delay="5350"/>
                            </p:stCondLst>
                            <p:childTnLst>
                              <p:par>
                                <p:cTn id="69" presetID="2" presetClass="entr" presetSubtype="1" fill="hold" grpId="0" nodeType="after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0" grpId="0"/>
      <p:bldP spid="71" grpId="0"/>
      <p:bldP spid="72" grpId="0"/>
      <p:bldP spid="73" grpId="0"/>
      <p:bldP spid="74" grpId="0"/>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9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r>
              <a:rPr lang="zh-CN" altLang="en-US" sz="1400" b="1" dirty="0">
                <a:solidFill>
                  <a:srgbClr val="1B4367"/>
                </a:solidFill>
                <a:latin typeface="+mn-lt"/>
                <a:ea typeface="+mn-ea"/>
                <a:cs typeface="+mn-ea"/>
                <a:sym typeface="+mn-lt"/>
              </a:rPr>
              <a:t>语言</a:t>
            </a:r>
            <a:endParaRPr lang="zh-CN" altLang="en-US" sz="1400" b="1" dirty="0">
              <a:solidFill>
                <a:srgbClr val="1B4367"/>
              </a:solidFill>
              <a:latin typeface="+mn-lt"/>
              <a:ea typeface="+mn-ea"/>
              <a:cs typeface="+mn-ea"/>
              <a:sym typeface="+mn-lt"/>
            </a:endParaRPr>
          </a:p>
        </p:txBody>
      </p:sp>
      <p:sp>
        <p:nvSpPr>
          <p:cNvPr id="89" name="Text Placeholder 8"/>
          <p:cNvSpPr txBox="1"/>
          <p:nvPr/>
        </p:nvSpPr>
        <p:spPr>
          <a:xfrm>
            <a:off x="1906915" y="1520058"/>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9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pPr>
              <a:lnSpc>
                <a:spcPts val="1500"/>
              </a:lnSpc>
            </a:pPr>
            <a:r>
              <a:rPr lang="zh-CN" altLang="en-US" sz="1000" dirty="0" smtClean="0">
                <a:solidFill>
                  <a:schemeClr val="tx1">
                    <a:lumMod val="75000"/>
                    <a:lumOff val="25000"/>
                  </a:schemeClr>
                </a:solidFill>
                <a:cs typeface="+mn-ea"/>
                <a:sym typeface="+mn-lt"/>
              </a:rPr>
              <a:t>业务逻辑采用</a:t>
            </a:r>
            <a:r>
              <a:rPr lang="en-US" altLang="zh-CN" sz="1000" dirty="0" smtClean="0">
                <a:solidFill>
                  <a:schemeClr val="tx1">
                    <a:lumMod val="75000"/>
                    <a:lumOff val="25000"/>
                  </a:schemeClr>
                </a:solidFill>
                <a:cs typeface="+mn-ea"/>
                <a:sym typeface="+mn-lt"/>
              </a:rPr>
              <a:t>Java</a:t>
            </a:r>
            <a:r>
              <a:rPr lang="zh-CN" altLang="en-US" sz="1000" dirty="0" smtClean="0">
                <a:solidFill>
                  <a:schemeClr val="tx1">
                    <a:lumMod val="75000"/>
                    <a:lumOff val="25000"/>
                  </a:schemeClr>
                </a:solidFill>
                <a:cs typeface="+mn-ea"/>
                <a:sym typeface="+mn-lt"/>
              </a:rPr>
              <a:t>语言编写，视图层用</a:t>
            </a:r>
            <a:r>
              <a:rPr lang="en-US" altLang="zh-CN" sz="1000" dirty="0" smtClean="0">
                <a:solidFill>
                  <a:schemeClr val="tx1">
                    <a:lumMod val="75000"/>
                    <a:lumOff val="25000"/>
                  </a:schemeClr>
                </a:solidFill>
                <a:cs typeface="+mn-ea"/>
                <a:sym typeface="+mn-lt"/>
              </a:rPr>
              <a:t>XML</a:t>
            </a:r>
            <a:r>
              <a:rPr lang="zh-CN" altLang="en-US" sz="1000" dirty="0" smtClean="0">
                <a:solidFill>
                  <a:schemeClr val="tx1">
                    <a:lumMod val="75000"/>
                    <a:lumOff val="25000"/>
                  </a:schemeClr>
                </a:solidFill>
                <a:cs typeface="+mn-ea"/>
                <a:sym typeface="+mn-lt"/>
              </a:rPr>
              <a:t>语言，配置为Gradle脚本是基于Groovy语言来编译执行。 </a:t>
            </a:r>
            <a:endParaRPr lang="zh-CN" altLang="en-US" sz="1000" dirty="0">
              <a:solidFill>
                <a:schemeClr val="tx1">
                  <a:lumMod val="75000"/>
                  <a:lumOff val="25000"/>
                </a:schemeClr>
              </a:solidFill>
              <a:cs typeface="+mn-ea"/>
              <a:sym typeface="+mn-lt"/>
            </a:endParaRPr>
          </a:p>
        </p:txBody>
      </p:sp>
      <p:sp>
        <p:nvSpPr>
          <p:cNvPr id="2" name="Text Placeholder 2"/>
          <p:cNvSpPr txBox="1"/>
          <p:nvPr/>
        </p:nvSpPr>
        <p:spPr>
          <a:xfrm>
            <a:off x="19069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9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r>
              <a:rPr lang="zh-CN" altLang="en-US" sz="1400" b="1" dirty="0">
                <a:solidFill>
                  <a:srgbClr val="1B4367"/>
                </a:solidFill>
                <a:latin typeface="+mn-lt"/>
                <a:ea typeface="+mn-ea"/>
                <a:cs typeface="+mn-ea"/>
                <a:sym typeface="+mn-lt"/>
              </a:rPr>
              <a:t>运行环境</a:t>
            </a:r>
            <a:endParaRPr lang="zh-CN" altLang="en-US" sz="1400" b="1" dirty="0">
              <a:solidFill>
                <a:srgbClr val="1B4367"/>
              </a:solidFill>
              <a:latin typeface="+mn-lt"/>
              <a:ea typeface="+mn-ea"/>
              <a:cs typeface="+mn-ea"/>
              <a:sym typeface="+mn-lt"/>
            </a:endParaRPr>
          </a:p>
        </p:txBody>
      </p:sp>
      <p:sp>
        <p:nvSpPr>
          <p:cNvPr id="3" name="Text Placeholder 8"/>
          <p:cNvSpPr txBox="1"/>
          <p:nvPr/>
        </p:nvSpPr>
        <p:spPr>
          <a:xfrm>
            <a:off x="1906915" y="3195981"/>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9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pPr>
              <a:lnSpc>
                <a:spcPts val="1500"/>
              </a:lnSpc>
            </a:pPr>
            <a:r>
              <a:rPr lang="en-US" altLang="zh-CN" sz="1000" dirty="0">
                <a:solidFill>
                  <a:schemeClr val="tx1">
                    <a:lumMod val="75000"/>
                    <a:lumOff val="25000"/>
                  </a:schemeClr>
                </a:solidFill>
                <a:cs typeface="+mn-ea"/>
                <a:sym typeface="+mn-lt"/>
              </a:rPr>
              <a:t>本软件可在Android6.0版本以上的手机上运行。</a:t>
            </a:r>
            <a:endParaRPr lang="en-US" altLang="zh-CN" sz="1000" dirty="0">
              <a:solidFill>
                <a:schemeClr val="tx1">
                  <a:lumMod val="75000"/>
                  <a:lumOff val="25000"/>
                </a:schemeClr>
              </a:solidFill>
              <a:cs typeface="+mn-ea"/>
              <a:sym typeface="+mn-lt"/>
            </a:endParaRPr>
          </a:p>
        </p:txBody>
      </p:sp>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2.2 </a:t>
            </a:r>
            <a:r>
              <a:rPr lang="zh-CN" altLang="en-US" sz="1700" b="1" dirty="0">
                <a:solidFill>
                  <a:srgbClr val="1B4367"/>
                </a:solidFill>
                <a:cs typeface="+mn-ea"/>
                <a:sym typeface="+mn-lt"/>
              </a:rPr>
              <a:t>实现技术</a:t>
            </a:r>
            <a:endParaRPr lang="zh-CN" altLang="en-US" sz="1700" b="1" dirty="0">
              <a:solidFill>
                <a:srgbClr val="1B4367"/>
              </a:solidFill>
              <a:cs typeface="+mn-ea"/>
              <a:sym typeface="+mn-lt"/>
            </a:endParaRP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9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r>
              <a:rPr lang="zh-CN" altLang="en-US" sz="1400" b="1" dirty="0">
                <a:solidFill>
                  <a:srgbClr val="1B4367"/>
                </a:solidFill>
                <a:latin typeface="+mn-lt"/>
                <a:ea typeface="+mn-ea"/>
                <a:cs typeface="+mn-ea"/>
                <a:sym typeface="+mn-lt"/>
              </a:rPr>
              <a:t>开发环境</a:t>
            </a:r>
            <a:endParaRPr lang="zh-CN" altLang="en-US" sz="1400" b="1" dirty="0">
              <a:solidFill>
                <a:srgbClr val="1B4367"/>
              </a:solidFill>
              <a:latin typeface="+mn-lt"/>
              <a:ea typeface="+mn-ea"/>
              <a:cs typeface="+mn-ea"/>
              <a:sym typeface="+mn-lt"/>
            </a:endParaRPr>
          </a:p>
        </p:txBody>
      </p:sp>
      <p:sp>
        <p:nvSpPr>
          <p:cNvPr id="49" name="Text Placeholder 8"/>
          <p:cNvSpPr txBox="1"/>
          <p:nvPr/>
        </p:nvSpPr>
        <p:spPr>
          <a:xfrm>
            <a:off x="5450215" y="1520058"/>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9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pPr>
              <a:lnSpc>
                <a:spcPts val="1500"/>
              </a:lnSpc>
            </a:pPr>
            <a:r>
              <a:rPr lang="zh-CN" altLang="en-US" sz="1000" dirty="0">
                <a:solidFill>
                  <a:schemeClr val="tx1">
                    <a:lumMod val="75000"/>
                    <a:lumOff val="25000"/>
                  </a:schemeClr>
                </a:solidFill>
                <a:cs typeface="+mn-ea"/>
                <a:sym typeface="+mn-lt"/>
              </a:rPr>
              <a:t>本软件以</a:t>
            </a:r>
            <a:r>
              <a:rPr lang="en-US" altLang="zh-CN" sz="1000" dirty="0">
                <a:solidFill>
                  <a:schemeClr val="tx1">
                    <a:lumMod val="75000"/>
                    <a:lumOff val="25000"/>
                  </a:schemeClr>
                </a:solidFill>
                <a:cs typeface="+mn-ea"/>
                <a:sym typeface="+mn-lt"/>
              </a:rPr>
              <a:t>Mac10</a:t>
            </a:r>
            <a:r>
              <a:rPr lang="zh-CN" altLang="en-US" sz="1000" dirty="0">
                <a:solidFill>
                  <a:schemeClr val="tx1">
                    <a:lumMod val="75000"/>
                    <a:lumOff val="25000"/>
                  </a:schemeClr>
                </a:solidFill>
                <a:cs typeface="+mn-ea"/>
                <a:sym typeface="+mn-lt"/>
              </a:rPr>
              <a:t>作为开发环境，使用</a:t>
            </a:r>
            <a:r>
              <a:rPr lang="en-US" altLang="zh-CN" sz="1000" dirty="0">
                <a:solidFill>
                  <a:schemeClr val="tx1">
                    <a:lumMod val="75000"/>
                    <a:lumOff val="25000"/>
                  </a:schemeClr>
                </a:solidFill>
                <a:cs typeface="+mn-ea"/>
                <a:sym typeface="+mn-lt"/>
              </a:rPr>
              <a:t>Java8</a:t>
            </a:r>
            <a:r>
              <a:rPr lang="zh-CN" altLang="en-US" sz="1000" dirty="0">
                <a:solidFill>
                  <a:schemeClr val="tx1">
                    <a:lumMod val="75000"/>
                    <a:lumOff val="25000"/>
                  </a:schemeClr>
                </a:solidFill>
                <a:cs typeface="+mn-ea"/>
                <a:sym typeface="+mn-lt"/>
              </a:rPr>
              <a:t>版本，开发工具为</a:t>
            </a:r>
            <a:r>
              <a:rPr lang="en-US" altLang="zh-CN" sz="1000" dirty="0">
                <a:solidFill>
                  <a:schemeClr val="tx1">
                    <a:lumMod val="75000"/>
                    <a:lumOff val="25000"/>
                  </a:schemeClr>
                </a:solidFill>
                <a:cs typeface="+mn-ea"/>
                <a:sym typeface="+mn-lt"/>
              </a:rPr>
              <a:t>Android Studio</a:t>
            </a:r>
            <a:r>
              <a:rPr lang="zh-CN" altLang="en-US" sz="1000" dirty="0">
                <a:solidFill>
                  <a:schemeClr val="tx1">
                    <a:lumMod val="75000"/>
                    <a:lumOff val="25000"/>
                  </a:schemeClr>
                </a:solidFill>
                <a:cs typeface="+mn-ea"/>
                <a:sym typeface="+mn-lt"/>
              </a:rPr>
              <a:t>。</a:t>
            </a:r>
            <a:endParaRPr lang="zh-CN" altLang="en-US"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采用</a:t>
            </a:r>
            <a:r>
              <a:rPr lang="en-US" altLang="zh-CN" sz="1000" dirty="0">
                <a:solidFill>
                  <a:schemeClr val="tx1">
                    <a:lumMod val="75000"/>
                    <a:lumOff val="25000"/>
                  </a:schemeClr>
                </a:solidFill>
                <a:cs typeface="+mn-ea"/>
                <a:sym typeface="+mn-lt"/>
              </a:rPr>
              <a:t>Bmob</a:t>
            </a:r>
            <a:r>
              <a:rPr lang="zh-CN" altLang="en-US" sz="1000" dirty="0">
                <a:solidFill>
                  <a:schemeClr val="tx1">
                    <a:lumMod val="75000"/>
                    <a:lumOff val="25000"/>
                  </a:schemeClr>
                </a:solidFill>
                <a:cs typeface="+mn-ea"/>
                <a:sym typeface="+mn-lt"/>
              </a:rPr>
              <a:t>云作为软件后端和数据库。</a:t>
            </a:r>
            <a:endParaRPr lang="zh-CN" altLang="en-US" sz="1000" dirty="0">
              <a:solidFill>
                <a:schemeClr val="tx1">
                  <a:lumMod val="75000"/>
                  <a:lumOff val="25000"/>
                </a:schemeClr>
              </a:solidFill>
              <a:cs typeface="+mn-ea"/>
              <a:sym typeface="+mn-lt"/>
            </a:endParaRPr>
          </a:p>
        </p:txBody>
      </p:sp>
      <p:sp>
        <p:nvSpPr>
          <p:cNvPr id="50" name="Text Placeholder 2"/>
          <p:cNvSpPr txBox="1"/>
          <p:nvPr/>
        </p:nvSpPr>
        <p:spPr>
          <a:xfrm>
            <a:off x="54502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panose="020B060402020209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r>
              <a:rPr lang="zh-CN" altLang="en-US" sz="1400" b="1" dirty="0">
                <a:solidFill>
                  <a:srgbClr val="1B4367"/>
                </a:solidFill>
                <a:latin typeface="+mn-lt"/>
                <a:ea typeface="+mn-ea"/>
                <a:cs typeface="+mn-ea"/>
                <a:sym typeface="+mn-lt"/>
              </a:rPr>
              <a:t>第三方库</a:t>
            </a:r>
            <a:endParaRPr lang="zh-CN" altLang="en-US" sz="1400" b="1" dirty="0">
              <a:solidFill>
                <a:srgbClr val="1B4367"/>
              </a:solidFill>
              <a:latin typeface="+mn-lt"/>
              <a:ea typeface="+mn-ea"/>
              <a:cs typeface="+mn-ea"/>
              <a:sym typeface="+mn-lt"/>
            </a:endParaRPr>
          </a:p>
        </p:txBody>
      </p:sp>
      <p:sp>
        <p:nvSpPr>
          <p:cNvPr id="51" name="Text Placeholder 8"/>
          <p:cNvSpPr txBox="1"/>
          <p:nvPr/>
        </p:nvSpPr>
        <p:spPr>
          <a:xfrm>
            <a:off x="5450215" y="3195981"/>
            <a:ext cx="2446010" cy="906780"/>
          </a:xfrm>
          <a:prstGeom prst="rect">
            <a:avLst/>
          </a:prstGeom>
        </p:spPr>
        <p:txBody>
          <a:bodyPr vert="horz" lIns="68580" tIns="34290" rIns="68580" bIns="34290"/>
          <a:lstStyle>
            <a:defPPr>
              <a:defRPr lang="zh-CN"/>
            </a:defPPr>
            <a:lvl1pPr indent="0" defTabSz="457200">
              <a:spcBef>
                <a:spcPct val="20000"/>
              </a:spcBef>
              <a:buFont typeface="Arial" panose="020B060402020209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panose="020B0604020202090204"/>
              <a:buChar char="–"/>
              <a:defRPr sz="2800"/>
            </a:lvl2pPr>
            <a:lvl3pPr marL="1143000" indent="-228600" defTabSz="457200">
              <a:spcBef>
                <a:spcPct val="20000"/>
              </a:spcBef>
              <a:buFont typeface="Arial" panose="020B0604020202090204"/>
              <a:buChar char="•"/>
              <a:defRPr sz="2400"/>
            </a:lvl3pPr>
            <a:lvl4pPr marL="1600200" indent="-228600" defTabSz="457200">
              <a:spcBef>
                <a:spcPct val="20000"/>
              </a:spcBef>
              <a:buFont typeface="Arial" panose="020B0604020202090204"/>
              <a:buChar char="–"/>
              <a:defRPr sz="2000"/>
            </a:lvl4pPr>
            <a:lvl5pPr marL="2057400" indent="-228600" defTabSz="457200">
              <a:spcBef>
                <a:spcPct val="20000"/>
              </a:spcBef>
              <a:buFont typeface="Arial" panose="020B0604020202090204"/>
              <a:buChar char="»"/>
              <a:defRPr sz="2000"/>
            </a:lvl5pPr>
            <a:lvl6pPr marL="2514600" indent="-228600" defTabSz="457200">
              <a:spcBef>
                <a:spcPct val="20000"/>
              </a:spcBef>
              <a:buFont typeface="Arial" panose="020B0604020202090204"/>
              <a:buChar char="•"/>
              <a:defRPr sz="2000"/>
            </a:lvl6pPr>
            <a:lvl7pPr marL="2971800" indent="-228600" defTabSz="457200">
              <a:spcBef>
                <a:spcPct val="20000"/>
              </a:spcBef>
              <a:buFont typeface="Arial" panose="020B0604020202090204"/>
              <a:buChar char="•"/>
              <a:defRPr sz="2000"/>
            </a:lvl7pPr>
            <a:lvl8pPr marL="3429000" indent="-228600" defTabSz="457200">
              <a:spcBef>
                <a:spcPct val="20000"/>
              </a:spcBef>
              <a:buFont typeface="Arial" panose="020B0604020202090204"/>
              <a:buChar char="•"/>
              <a:defRPr sz="2000"/>
            </a:lvl8pPr>
            <a:lvl9pPr marL="3886200" indent="-228600" defTabSz="457200">
              <a:spcBef>
                <a:spcPct val="20000"/>
              </a:spcBef>
              <a:buFont typeface="Arial" panose="020B0604020202090204"/>
              <a:buChar char="•"/>
              <a:defRPr sz="2000"/>
            </a:lvl9pPr>
          </a:lstStyle>
          <a:p>
            <a:pPr>
              <a:lnSpc>
                <a:spcPts val="1500"/>
              </a:lnSpc>
            </a:pPr>
            <a:r>
              <a:rPr lang="en-US" altLang="zh-CN" sz="1000" dirty="0">
                <a:solidFill>
                  <a:schemeClr val="tx1">
                    <a:lumMod val="75000"/>
                    <a:lumOff val="25000"/>
                  </a:schemeClr>
                </a:solidFill>
                <a:cs typeface="+mn-ea"/>
                <a:sym typeface="+mn-lt"/>
              </a:rPr>
              <a:t>Retrofit</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RxJava</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gson</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glide</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banner</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EventBus</a:t>
            </a:r>
            <a:r>
              <a:rPr lang="zh-CN" altLang="en-US" sz="1000" dirty="0">
                <a:solidFill>
                  <a:schemeClr val="tx1">
                    <a:lumMod val="75000"/>
                    <a:lumOff val="25000"/>
                  </a:schemeClr>
                </a:solidFill>
                <a:cs typeface="+mn-ea"/>
                <a:sym typeface="+mn-lt"/>
              </a:rPr>
              <a:t>，lottie，ucrop，nice-spinner。</a:t>
            </a:r>
            <a:endParaRPr lang="zh-CN" altLang="en-US" sz="1000" dirty="0">
              <a:solidFill>
                <a:schemeClr val="tx1">
                  <a:lumMod val="75000"/>
                  <a:lumOff val="25000"/>
                </a:schemeClr>
              </a:solidFill>
              <a:cs typeface="+mn-ea"/>
              <a:sym typeface="+mn-lt"/>
            </a:endParaRP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4792493" y="2969162"/>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35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2350"/>
                            </p:stCondLst>
                            <p:childTnLst>
                              <p:par>
                                <p:cTn id="49" presetID="53" presetClass="entr" presetSubtype="52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fltVal val="0.5"/>
                                          </p:val>
                                        </p:tav>
                                        <p:tav tm="100000">
                                          <p:val>
                                            <p:strVal val="#ppt_x"/>
                                          </p:val>
                                        </p:tav>
                                      </p:tavLst>
                                    </p:anim>
                                    <p:anim calcmode="lin" valueType="num">
                                      <p:cBhvr>
                                        <p:cTn id="55" dur="500" fill="hold"/>
                                        <p:tgtEl>
                                          <p:spTgt spid="17"/>
                                        </p:tgtEl>
                                        <p:attrNameLst>
                                          <p:attrName>ppt_y</p:attrName>
                                        </p:attrNameLst>
                                      </p:cBhvr>
                                      <p:tavLst>
                                        <p:tav tm="0">
                                          <p:val>
                                            <p:fltVal val="0.5"/>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par>
                          <p:cTn id="64" fill="hold">
                            <p:stCondLst>
                              <p:cond delay="2850"/>
                            </p:stCondLst>
                            <p:childTnLst>
                              <p:par>
                                <p:cTn id="65" presetID="53" presetClass="entr" presetSubtype="528"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anim calcmode="lin" valueType="num">
                                      <p:cBhvr>
                                        <p:cTn id="70" dur="500" fill="hold"/>
                                        <p:tgtEl>
                                          <p:spTgt spid="16"/>
                                        </p:tgtEl>
                                        <p:attrNameLst>
                                          <p:attrName>ppt_x</p:attrName>
                                        </p:attrNameLst>
                                      </p:cBhvr>
                                      <p:tavLst>
                                        <p:tav tm="0">
                                          <p:val>
                                            <p:fltVal val="0.5"/>
                                          </p:val>
                                        </p:tav>
                                        <p:tav tm="100000">
                                          <p:val>
                                            <p:strVal val="#ppt_x"/>
                                          </p:val>
                                        </p:tav>
                                      </p:tavLst>
                                    </p:anim>
                                    <p:anim calcmode="lin" valueType="num">
                                      <p:cBhvr>
                                        <p:cTn id="71" dur="500" fill="hold"/>
                                        <p:tgtEl>
                                          <p:spTgt spid="16"/>
                                        </p:tgtEl>
                                        <p:attrNameLst>
                                          <p:attrName>ppt_y</p:attrName>
                                        </p:attrNameLst>
                                      </p:cBhvr>
                                      <p:tavLst>
                                        <p:tav tm="0">
                                          <p:val>
                                            <p:fltVal val="0.5"/>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fill="hold"/>
                                        <p:tgtEl>
                                          <p:spTgt spid="50"/>
                                        </p:tgtEl>
                                        <p:attrNameLst>
                                          <p:attrName>ppt_x</p:attrName>
                                        </p:attrNameLst>
                                      </p:cBhvr>
                                      <p:tavLst>
                                        <p:tav tm="0">
                                          <p:val>
                                            <p:strVal val="1+#ppt_w/2"/>
                                          </p:val>
                                        </p:tav>
                                        <p:tav tm="100000">
                                          <p:val>
                                            <p:strVal val="#ppt_x"/>
                                          </p:val>
                                        </p:tav>
                                      </p:tavLst>
                                    </p:anim>
                                    <p:anim calcmode="lin" valueType="num">
                                      <p:cBhvr additive="base">
                                        <p:cTn id="75" dur="500" fill="hold"/>
                                        <p:tgtEl>
                                          <p:spTgt spid="5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1+#ppt_w/2"/>
                                          </p:val>
                                        </p:tav>
                                        <p:tav tm="100000">
                                          <p:val>
                                            <p:strVal val="#ppt_x"/>
                                          </p:val>
                                        </p:tav>
                                      </p:tavLst>
                                    </p:anim>
                                    <p:anim calcmode="lin" valueType="num">
                                      <p:cBhvr additive="base">
                                        <p:cTn id="7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2.3 </a:t>
            </a:r>
            <a:r>
              <a:rPr lang="zh-CN" altLang="en-US" sz="1700" b="1" dirty="0">
                <a:solidFill>
                  <a:srgbClr val="1B4367"/>
                </a:solidFill>
                <a:cs typeface="+mn-ea"/>
                <a:sym typeface="+mn-lt"/>
              </a:rPr>
              <a:t>开发方法</a:t>
            </a:r>
            <a:endParaRPr lang="zh-CN" altLang="en-US" sz="1700" b="1" dirty="0">
              <a:solidFill>
                <a:srgbClr val="1B4367"/>
              </a:solidFill>
              <a:cs typeface="+mn-ea"/>
              <a:sym typeface="+mn-lt"/>
            </a:endParaRPr>
          </a:p>
        </p:txBody>
      </p:sp>
      <p:sp>
        <p:nvSpPr>
          <p:cNvPr id="52" name="TextBox 29"/>
          <p:cNvSpPr txBox="1">
            <a:spLocks noChangeArrowheads="1"/>
          </p:cNvSpPr>
          <p:nvPr/>
        </p:nvSpPr>
        <p:spPr bwMode="auto">
          <a:xfrm>
            <a:off x="5915025" y="1116807"/>
            <a:ext cx="1866900" cy="45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根据需求，选择具体的实现方案。</a:t>
            </a:r>
            <a:endParaRPr lang="zh-CN" altLang="en-US" sz="1000" dirty="0">
              <a:solidFill>
                <a:schemeClr val="tx1">
                  <a:lumMod val="75000"/>
                  <a:lumOff val="25000"/>
                </a:schemeClr>
              </a:solidFill>
            </a:endParaRPr>
          </a:p>
        </p:txBody>
      </p:sp>
      <p:sp>
        <p:nvSpPr>
          <p:cNvPr id="53" name="TextBox 30"/>
          <p:cNvSpPr txBox="1">
            <a:spLocks noChangeArrowheads="1"/>
          </p:cNvSpPr>
          <p:nvPr/>
        </p:nvSpPr>
        <p:spPr bwMode="auto">
          <a:xfrm>
            <a:off x="1316912" y="1116807"/>
            <a:ext cx="1868090" cy="45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通过做调研，分析确定</a:t>
            </a:r>
            <a:r>
              <a:rPr lang="en-US" altLang="zh-CN" sz="1000" dirty="0">
                <a:solidFill>
                  <a:schemeClr val="tx1">
                    <a:lumMod val="75000"/>
                    <a:lumOff val="25000"/>
                  </a:schemeClr>
                </a:solidFill>
              </a:rPr>
              <a:t>APP</a:t>
            </a:r>
            <a:r>
              <a:rPr lang="zh-CN" altLang="en-US" sz="1000" dirty="0">
                <a:solidFill>
                  <a:schemeClr val="tx1">
                    <a:lumMod val="75000"/>
                    <a:lumOff val="25000"/>
                  </a:schemeClr>
                </a:solidFill>
              </a:rPr>
              <a:t>可以实现的需求。</a:t>
            </a:r>
            <a:endParaRPr lang="zh-CN" altLang="en-US" sz="1000" dirty="0">
              <a:solidFill>
                <a:schemeClr val="tx1">
                  <a:lumMod val="75000"/>
                  <a:lumOff val="25000"/>
                </a:schemeClr>
              </a:solidFill>
            </a:endParaRPr>
          </a:p>
        </p:txBody>
      </p:sp>
      <p:sp>
        <p:nvSpPr>
          <p:cNvPr id="54" name="TextBox 31"/>
          <p:cNvSpPr txBox="1">
            <a:spLocks noChangeArrowheads="1"/>
          </p:cNvSpPr>
          <p:nvPr/>
        </p:nvSpPr>
        <p:spPr bwMode="auto">
          <a:xfrm>
            <a:off x="965598" y="2518173"/>
            <a:ext cx="186809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测试完成后打</a:t>
            </a:r>
            <a:r>
              <a:rPr lang="en-US" altLang="zh-CN" sz="1000" dirty="0">
                <a:solidFill>
                  <a:schemeClr val="tx1">
                    <a:lumMod val="75000"/>
                    <a:lumOff val="25000"/>
                  </a:schemeClr>
                </a:solidFill>
              </a:rPr>
              <a:t>Release</a:t>
            </a:r>
            <a:r>
              <a:rPr lang="zh-CN" altLang="en-US" sz="1000" dirty="0">
                <a:solidFill>
                  <a:schemeClr val="tx1">
                    <a:lumMod val="75000"/>
                    <a:lumOff val="25000"/>
                  </a:schemeClr>
                </a:solidFill>
              </a:rPr>
              <a:t>包。</a:t>
            </a:r>
            <a:endParaRPr lang="zh-CN" altLang="en-US" sz="1000" dirty="0">
              <a:solidFill>
                <a:schemeClr val="tx1">
                  <a:lumMod val="75000"/>
                  <a:lumOff val="25000"/>
                </a:schemeClr>
              </a:solidFill>
            </a:endParaRPr>
          </a:p>
        </p:txBody>
      </p:sp>
      <p:sp>
        <p:nvSpPr>
          <p:cNvPr id="55" name="TextBox 32"/>
          <p:cNvSpPr txBox="1">
            <a:spLocks noChangeArrowheads="1"/>
          </p:cNvSpPr>
          <p:nvPr/>
        </p:nvSpPr>
        <p:spPr bwMode="auto">
          <a:xfrm>
            <a:off x="6222206" y="2518173"/>
            <a:ext cx="1866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nSpc>
                <a:spcPts val="1500"/>
              </a:lnSpc>
            </a:pPr>
            <a:r>
              <a:rPr lang="zh-CN" altLang="en-US" sz="1000" dirty="0">
                <a:solidFill>
                  <a:schemeClr val="tx1">
                    <a:lumMod val="75000"/>
                    <a:lumOff val="25000"/>
                  </a:schemeClr>
                </a:solidFill>
              </a:rPr>
              <a:t>开发视图和逻辑代码。</a:t>
            </a:r>
            <a:endParaRPr lang="zh-CN" altLang="en-US" sz="1000" dirty="0">
              <a:solidFill>
                <a:schemeClr val="tx1">
                  <a:lumMod val="75000"/>
                  <a:lumOff val="25000"/>
                </a:schemeClr>
              </a:solidFill>
            </a:endParaRPr>
          </a:p>
        </p:txBody>
      </p:sp>
      <p:sp>
        <p:nvSpPr>
          <p:cNvPr id="56" name="TextBox 33"/>
          <p:cNvSpPr txBox="1">
            <a:spLocks noChangeArrowheads="1"/>
          </p:cNvSpPr>
          <p:nvPr/>
        </p:nvSpPr>
        <p:spPr bwMode="auto">
          <a:xfrm>
            <a:off x="3600450" y="4007644"/>
            <a:ext cx="1866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开发完成后对模块进行单元测试，修复</a:t>
            </a:r>
            <a:r>
              <a:rPr lang="en-US" altLang="zh-CN" sz="1000" dirty="0">
                <a:solidFill>
                  <a:schemeClr val="tx1">
                    <a:lumMod val="75000"/>
                    <a:lumOff val="25000"/>
                  </a:schemeClr>
                </a:solidFill>
              </a:rPr>
              <a:t>bug</a:t>
            </a:r>
            <a:r>
              <a:rPr lang="zh-CN" altLang="en-US" sz="1000" dirty="0">
                <a:solidFill>
                  <a:schemeClr val="tx1">
                    <a:lumMod val="75000"/>
                    <a:lumOff val="25000"/>
                  </a:schemeClr>
                </a:solidFill>
              </a:rPr>
              <a:t>。单元测试后对软件整体进行回归测试。</a:t>
            </a:r>
            <a:endParaRPr lang="zh-CN" altLang="en-US" sz="1000" dirty="0">
              <a:solidFill>
                <a:schemeClr val="tx1">
                  <a:lumMod val="75000"/>
                  <a:lumOff val="25000"/>
                </a:schemeClr>
              </a:solidFill>
            </a:endParaRPr>
          </a:p>
        </p:txBody>
      </p:sp>
      <p:sp>
        <p:nvSpPr>
          <p:cNvPr id="57" name="环形箭头 15"/>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71234" y="257145"/>
              <a:ext cx="771933" cy="43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eaLnBrk="1" hangingPunct="1"/>
              <a:r>
                <a:rPr lang="zh-CN" b="1" dirty="0">
                  <a:solidFill>
                    <a:schemeClr val="bg1"/>
                  </a:solidFill>
                </a:rPr>
                <a:t>需求</a:t>
              </a:r>
              <a:endParaRPr lang="zh-CN" b="1" dirty="0">
                <a:solidFill>
                  <a:schemeClr val="bg1"/>
                </a:solidFill>
              </a:endParaRPr>
            </a:p>
          </p:txBody>
        </p:sp>
      </p:grpSp>
      <p:grpSp>
        <p:nvGrpSpPr>
          <p:cNvPr id="65" name="组合 36"/>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71235" y="257145"/>
              <a:ext cx="771932" cy="43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eaLnBrk="1" hangingPunct="1"/>
              <a:r>
                <a:rPr lang="zh-CN" b="1">
                  <a:solidFill>
                    <a:schemeClr val="bg1"/>
                  </a:solidFill>
                </a:rPr>
                <a:t>设计</a:t>
              </a:r>
              <a:endParaRPr lang="zh-CN" b="1">
                <a:solidFill>
                  <a:schemeClr val="bg1"/>
                </a:solidFill>
              </a:endParaRPr>
            </a:p>
          </p:txBody>
        </p:sp>
      </p:grpSp>
      <p:grpSp>
        <p:nvGrpSpPr>
          <p:cNvPr id="68" name="组合 39"/>
          <p:cNvGrpSpPr/>
          <p:nvPr/>
        </p:nvGrpSpPr>
        <p:grpSpPr bwMode="auto">
          <a:xfrm>
            <a:off x="5441156"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71235" y="257144"/>
              <a:ext cx="771932"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eaLnBrk="1" hangingPunct="1"/>
              <a:r>
                <a:rPr lang="zh-CN" b="1">
                  <a:solidFill>
                    <a:schemeClr val="bg1"/>
                  </a:solidFill>
                </a:rPr>
                <a:t>开发</a:t>
              </a:r>
              <a:endParaRPr lang="zh-CN" b="1">
                <a:solidFill>
                  <a:schemeClr val="bg1"/>
                </a:solidFill>
              </a:endParaRPr>
            </a:p>
          </p:txBody>
        </p:sp>
      </p:grpSp>
      <p:grpSp>
        <p:nvGrpSpPr>
          <p:cNvPr id="71" name="组合 42"/>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71234" y="257144"/>
              <a:ext cx="771933"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eaLnBrk="1" hangingPunct="1"/>
              <a:r>
                <a:rPr lang="zh-CN" altLang="en-US" b="1">
                  <a:solidFill>
                    <a:schemeClr val="bg1"/>
                  </a:solidFill>
                </a:rPr>
                <a:t>打包</a:t>
              </a:r>
              <a:endParaRPr lang="zh-CN" altLang="en-US" b="1">
                <a:solidFill>
                  <a:schemeClr val="bg1"/>
                </a:solidFill>
              </a:endParaRPr>
            </a:p>
          </p:txBody>
        </p:sp>
      </p:grpSp>
      <p:grpSp>
        <p:nvGrpSpPr>
          <p:cNvPr id="74" name="组合 45"/>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ln>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71235" y="257144"/>
              <a:ext cx="771932"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itchFamily="34" charset="-122"/>
                </a:defRPr>
              </a:lvl1pPr>
              <a:lvl2pPr marL="742950" indent="-285750">
                <a:defRPr>
                  <a:solidFill>
                    <a:schemeClr val="tx1"/>
                  </a:solidFill>
                  <a:latin typeface="Calibri" panose="020F0502020204030204" pitchFamily="34" charset="0"/>
                  <a:ea typeface="微软雅黑" pitchFamily="34" charset="-122"/>
                </a:defRPr>
              </a:lvl2pPr>
              <a:lvl3pPr marL="1143000" indent="-228600">
                <a:defRPr>
                  <a:solidFill>
                    <a:schemeClr val="tx1"/>
                  </a:solidFill>
                  <a:latin typeface="Calibri" panose="020F0502020204030204" pitchFamily="34" charset="0"/>
                  <a:ea typeface="微软雅黑" pitchFamily="34" charset="-122"/>
                </a:defRPr>
              </a:lvl3pPr>
              <a:lvl4pPr marL="1600200" indent="-228600">
                <a:defRPr>
                  <a:solidFill>
                    <a:schemeClr val="tx1"/>
                  </a:solidFill>
                  <a:latin typeface="Calibri" panose="020F0502020204030204" pitchFamily="34" charset="0"/>
                  <a:ea typeface="微软雅黑" pitchFamily="34" charset="-122"/>
                </a:defRPr>
              </a:lvl4pPr>
              <a:lvl5pPr marL="2057400" indent="-228600">
                <a:defRPr>
                  <a:solidFill>
                    <a:schemeClr val="tx1"/>
                  </a:solidFill>
                  <a:latin typeface="Calibri" panose="020F0502020204030204" pitchFamily="34" charset="0"/>
                  <a:ea typeface="微软雅黑"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微软雅黑" pitchFamily="34" charset="-122"/>
                </a:defRPr>
              </a:lvl9pPr>
            </a:lstStyle>
            <a:p>
              <a:pPr algn="ctr" eaLnBrk="1" hangingPunct="1"/>
              <a:r>
                <a:rPr lang="zh-CN" b="1" dirty="0">
                  <a:solidFill>
                    <a:schemeClr val="bg1"/>
                  </a:solidFill>
                </a:rPr>
                <a:t>测试</a:t>
              </a:r>
              <a:endParaRPr lang="zh-CN" b="1" dirty="0">
                <a:solidFill>
                  <a:schemeClr val="bg1"/>
                </a:solidFill>
              </a:endParaRPr>
            </a:p>
          </p:txBody>
        </p:sp>
      </p:grpSp>
      <p:sp>
        <p:nvSpPr>
          <p:cNvPr id="77" name="Freeform 711"/>
          <p:cNvSpPr/>
          <p:nvPr/>
        </p:nvSpPr>
        <p:spPr bwMode="auto">
          <a:xfrm>
            <a:off x="4041537" y="194103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111625" y="2687320"/>
            <a:ext cx="896620" cy="306705"/>
          </a:xfrm>
          <a:prstGeom prst="rect">
            <a:avLst/>
          </a:prstGeom>
          <a:noFill/>
        </p:spPr>
        <p:txBody>
          <a:bodyPr wrap="none" rtlCol="0">
            <a:spAutoFit/>
          </a:bodyPr>
          <a:p>
            <a:r>
              <a:rPr lang="zh-CN" altLang="en-US" b="1">
                <a:solidFill>
                  <a:srgbClr val="1B4367"/>
                </a:solidFill>
              </a:rPr>
              <a:t>增量开发</a:t>
            </a:r>
            <a:endParaRPr lang="zh-CN" altLang="en-US" b="1">
              <a:solidFill>
                <a:srgbClr val="1B4367"/>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85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35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85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35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85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35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85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35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85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35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35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850"/>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85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2196</Words>
  <Application>WPS 文字</Application>
  <PresentationFormat>全屏显示(16:9)</PresentationFormat>
  <Paragraphs>225</Paragraphs>
  <Slides>17</Slides>
  <Notes>24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方正书宋_GBK</vt:lpstr>
      <vt:lpstr>Wingdings</vt:lpstr>
      <vt:lpstr>Calibri</vt:lpstr>
      <vt:lpstr>Helvetica Neue</vt:lpstr>
      <vt:lpstr>宋体</vt:lpstr>
      <vt:lpstr>汉仪书宋二KW</vt:lpstr>
      <vt:lpstr>Arial</vt:lpstr>
      <vt:lpstr>微软雅黑</vt:lpstr>
      <vt:lpstr>汉仪旗黑</vt:lpstr>
      <vt:lpstr>Roboto condensed</vt:lpstr>
      <vt:lpstr>Thonburi</vt:lpstr>
      <vt:lpstr>Meiryo</vt:lpstr>
      <vt:lpstr>Arial Narrow</vt:lpstr>
      <vt:lpstr>宋体</vt:lpstr>
      <vt:lpstr>Arial Unicode MS</vt:lpstr>
      <vt:lpstr>Calibri Light</vt:lpstr>
      <vt:lpstr>微软雅黑</vt:lpstr>
      <vt:lpstr>Hiragino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jiajingchao</cp:lastModifiedBy>
  <cp:revision>56</cp:revision>
  <dcterms:created xsi:type="dcterms:W3CDTF">2021-06-14T14:47:50Z</dcterms:created>
  <dcterms:modified xsi:type="dcterms:W3CDTF">2021-06-14T14:47:50Z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2052-3.6.1.5768</vt:lpwstr>
  </property>
</Properties>
</file>