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307"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00B05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76"/>
      </p:cViewPr>
      <p:guideLst/>
    </p:cSldViewPr>
  </p:slideViewPr>
  <p:notesTextViewPr>
    <p:cViewPr>
      <p:scale>
        <a:sx n="1" d="1"/>
        <a:sy n="1" d="1"/>
      </p:scale>
      <p:origin x="0" y="0"/>
    </p:cViewPr>
  </p:notesTextViewPr>
  <p:notesViewPr>
    <p:cSldViewPr snapToGrid="0">
      <p:cViewPr varScale="1">
        <p:scale>
          <a:sx n="86" d="100"/>
          <a:sy n="86" d="100"/>
        </p:scale>
        <p:origin x="322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49012-07A4-4E17-B016-DE3DBC9C7E55}" type="datetimeFigureOut">
              <a:rPr lang="zh-CN" altLang="en-US" smtClean="0"/>
              <a:t>2024/12/6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7AB64-8E61-4E54-A41E-881888960A45}" type="slidenum">
              <a:rPr lang="zh-CN" altLang="en-US" smtClean="0"/>
              <a:t>‹#›</a:t>
            </a:fld>
            <a:endParaRPr lang="zh-CN" altLang="en-US"/>
          </a:p>
        </p:txBody>
      </p:sp>
    </p:spTree>
    <p:extLst>
      <p:ext uri="{BB962C8B-B14F-4D97-AF65-F5344CB8AC3E}">
        <p14:creationId xmlns:p14="http://schemas.microsoft.com/office/powerpoint/2010/main" val="2120768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07AB64-8E61-4E54-A41E-881888960A45}" type="slidenum">
              <a:rPr lang="zh-CN" altLang="en-US" smtClean="0"/>
              <a:t>11</a:t>
            </a:fld>
            <a:endParaRPr lang="zh-CN" altLang="en-US"/>
          </a:p>
        </p:txBody>
      </p:sp>
    </p:spTree>
    <p:extLst>
      <p:ext uri="{BB962C8B-B14F-4D97-AF65-F5344CB8AC3E}">
        <p14:creationId xmlns:p14="http://schemas.microsoft.com/office/powerpoint/2010/main" val="126179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07AB64-8E61-4E54-A41E-881888960A45}" type="slidenum">
              <a:rPr lang="zh-CN" altLang="en-US" smtClean="0"/>
              <a:t>15</a:t>
            </a:fld>
            <a:endParaRPr lang="zh-CN" altLang="en-US"/>
          </a:p>
        </p:txBody>
      </p:sp>
    </p:spTree>
    <p:extLst>
      <p:ext uri="{BB962C8B-B14F-4D97-AF65-F5344CB8AC3E}">
        <p14:creationId xmlns:p14="http://schemas.microsoft.com/office/powerpoint/2010/main" val="91641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07AB64-8E61-4E54-A41E-881888960A45}" type="slidenum">
              <a:rPr lang="zh-CN" altLang="en-US" smtClean="0"/>
              <a:t>31</a:t>
            </a:fld>
            <a:endParaRPr lang="zh-CN" altLang="en-US"/>
          </a:p>
        </p:txBody>
      </p:sp>
    </p:spTree>
    <p:extLst>
      <p:ext uri="{BB962C8B-B14F-4D97-AF65-F5344CB8AC3E}">
        <p14:creationId xmlns:p14="http://schemas.microsoft.com/office/powerpoint/2010/main" val="14134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07AB64-8E61-4E54-A41E-881888960A45}" type="slidenum">
              <a:rPr lang="zh-CN" altLang="en-US" smtClean="0"/>
              <a:t>32</a:t>
            </a:fld>
            <a:endParaRPr lang="zh-CN" altLang="en-US"/>
          </a:p>
        </p:txBody>
      </p:sp>
    </p:spTree>
    <p:extLst>
      <p:ext uri="{BB962C8B-B14F-4D97-AF65-F5344CB8AC3E}">
        <p14:creationId xmlns:p14="http://schemas.microsoft.com/office/powerpoint/2010/main" val="1566429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07AB64-8E61-4E54-A41E-881888960A45}" type="slidenum">
              <a:rPr lang="zh-CN" altLang="en-US" smtClean="0"/>
              <a:t>33</a:t>
            </a:fld>
            <a:endParaRPr lang="zh-CN" altLang="en-US"/>
          </a:p>
        </p:txBody>
      </p:sp>
    </p:spTree>
    <p:extLst>
      <p:ext uri="{BB962C8B-B14F-4D97-AF65-F5344CB8AC3E}">
        <p14:creationId xmlns:p14="http://schemas.microsoft.com/office/powerpoint/2010/main" val="388637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9144F-C36A-401B-A6E0-8554F2997F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463035-281D-430E-AE3F-A821E4C85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37AB23-3D89-4689-8101-0006F1BC5417}"/>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0E8BB1CF-28BF-4E51-9A30-5EA98BB0B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CB4300-89C7-4298-AA94-65CC738CB8E8}"/>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17184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CDFBB-5382-43F1-8E41-F61977786A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CE7F67-2DFB-42A4-BA66-E3B6972E0F4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C2ECFF-190A-4BCD-B598-9FB877E2EC12}"/>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E536E8D7-BF42-42E3-A7F7-EE7C468106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959969-48FD-4A0A-B986-64AA23B582BF}"/>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242782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657067-DCCE-40A8-A610-3FD2BEE8BA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97D9FC-2F8F-41B8-B9B7-DBC04A9647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6DBBFA-06D5-4EEC-9F33-BFA2ACBCD8DC}"/>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616CDE13-8935-4220-BF2B-0EA18F8712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B13585-CC93-48CD-A910-EA9572FD5A52}"/>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10607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7302E-2B0B-4743-8B33-AB6431CB41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AB7530-CB90-46E0-A543-B0950CB06E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64D776-27AE-4B8B-BECC-6E53A38571BE}"/>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8A922346-82E2-4997-9A4C-DB0409BD1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BDD5BD-2471-4B54-A08E-1E97741A6BEF}"/>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395294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A1BD8-9BA4-44E3-9D3E-AF0BD03C3B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75B4DC-FC59-4D05-A318-98F5523A1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89444DA-19F5-4640-B2C9-AB1DC0B7F11E}"/>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B5676A9A-0454-4F05-9623-926E40CC54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9DC396-F60A-435E-ADE9-B7192B918311}"/>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423306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2DE27-A87A-493B-BF89-DB9A9998BE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3129C6-5544-4705-8807-90E1F642B2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4F9DAD9-9F3D-4F8D-8F8C-4BD77ECDEB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80E181-51FE-4996-B906-32DB30FFBAA4}"/>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E0FB5F5C-C96B-4589-B286-806AFFC135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239014-F0E4-4B91-BF68-9C7325A3108B}"/>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106624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14D6-54A3-4AA9-8DF2-91B9EA4103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E386AC-1AC7-4C80-8F5F-32A6FA067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A4C7CED-AFEA-49A0-A33B-2211139EA9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8EC8F9-3298-4FF1-838A-F9534CDA3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220A50-AABB-4EA1-9F40-F256CD7B62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92B6EF-939B-4A51-9426-1B7B64683995}"/>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8" name="页脚占位符 7">
            <a:extLst>
              <a:ext uri="{FF2B5EF4-FFF2-40B4-BE49-F238E27FC236}">
                <a16:creationId xmlns:a16="http://schemas.microsoft.com/office/drawing/2014/main" id="{CB3C5D44-FD87-4ED3-B525-BFD2C87BB2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E5ABB6-9EAA-407B-B705-8B16FB3D71D5}"/>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34763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46961-82EC-4FB8-B488-065250F48A6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03EACB-343D-4960-84AF-5295DF71F72A}"/>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4" name="页脚占位符 3">
            <a:extLst>
              <a:ext uri="{FF2B5EF4-FFF2-40B4-BE49-F238E27FC236}">
                <a16:creationId xmlns:a16="http://schemas.microsoft.com/office/drawing/2014/main" id="{A5BD01A7-AF22-40D1-B5CB-2A823F20BB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8B11537-7720-4706-9BC9-C8A098D3F8CE}"/>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324077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E6317D-F8B8-4704-B3D9-3B734A3842F8}"/>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3" name="页脚占位符 2">
            <a:extLst>
              <a:ext uri="{FF2B5EF4-FFF2-40B4-BE49-F238E27FC236}">
                <a16:creationId xmlns:a16="http://schemas.microsoft.com/office/drawing/2014/main" id="{A7B803CC-598D-4733-A248-1B5E76984F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09C9DE-6B05-437C-98DE-F3B0A592A763}"/>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160704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19D67-6F7F-4D6C-A54A-11DFFDCA32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3B9A9E-2F2E-4746-AAEA-AE2323D3B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96AF9E-A41E-45FA-8F82-B4D87876B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41F538-974B-444A-AD56-8C74FFE707D4}"/>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B3EBA814-1B96-47BB-95D1-BDCD99C345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9F5209-EF53-48A2-867B-A06C68AB8322}"/>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101235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40859-FF15-4A4E-9B65-3F8DC14D93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FC90AB-CC25-4C76-A4F5-BB4F28E4E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23F45F-2FFE-47AD-973A-9DF7A306E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3AAADF-E973-46AF-A57F-ED835F8CFE82}"/>
              </a:ext>
            </a:extLst>
          </p:cNvPr>
          <p:cNvSpPr>
            <a:spLocks noGrp="1"/>
          </p:cNvSpPr>
          <p:nvPr>
            <p:ph type="dt" sz="half" idx="10"/>
          </p:nvPr>
        </p:nvSpPr>
        <p:spPr/>
        <p:txBody>
          <a:bodyPr/>
          <a:lstStyle/>
          <a:p>
            <a:fld id="{9BD2292A-542D-426D-B3F2-CDE36CFFF2EE}"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7D4817D7-DE45-4933-B232-300EFCAE04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C1538B-F436-43BC-88B8-DEAEB6F6BDD5}"/>
              </a:ext>
            </a:extLst>
          </p:cNvPr>
          <p:cNvSpPr>
            <a:spLocks noGrp="1"/>
          </p:cNvSpPr>
          <p:nvPr>
            <p:ph type="sldNum" sz="quarter" idx="12"/>
          </p:nvPr>
        </p:nvSpPr>
        <p:spPr/>
        <p:txBody>
          <a:body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1069164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723F4A-38C1-40D7-95DF-1AD63EF0E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7844B4-DB43-4899-8AFB-4185B73C1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44108F-356E-4068-B604-B95599613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2292A-542D-426D-B3F2-CDE36CFFF2EE}"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AA5B68E2-E3CD-424E-8622-68F7CF37C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A9B35A-AA32-483D-AD13-A6A4D95FC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16DB9-4D58-4E58-B062-6C1B087211FD}" type="slidenum">
              <a:rPr lang="zh-CN" altLang="en-US" smtClean="0"/>
              <a:t>‹#›</a:t>
            </a:fld>
            <a:endParaRPr lang="zh-CN" altLang="en-US"/>
          </a:p>
        </p:txBody>
      </p:sp>
    </p:spTree>
    <p:extLst>
      <p:ext uri="{BB962C8B-B14F-4D97-AF65-F5344CB8AC3E}">
        <p14:creationId xmlns:p14="http://schemas.microsoft.com/office/powerpoint/2010/main" val="208057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95A44-3FE6-43A9-B2BC-E0240C1279B3}"/>
              </a:ext>
            </a:extLst>
          </p:cNvPr>
          <p:cNvSpPr>
            <a:spLocks noGrp="1"/>
          </p:cNvSpPr>
          <p:nvPr>
            <p:ph type="ctrTitle"/>
          </p:nvPr>
        </p:nvSpPr>
        <p:spPr/>
        <p:txBody>
          <a:bodyPr>
            <a:norm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系统设计与开发实践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课程团队项目</a:t>
            </a:r>
            <a:br>
              <a:rPr lang="en-US" altLang="zh-CN" dirty="0"/>
            </a:br>
            <a:r>
              <a:rPr lang="en-US" altLang="zh-CN" b="1" dirty="0" err="1">
                <a:latin typeface="方正大标宋简体" panose="02010601030101010101" pitchFamily="2" charset="-122"/>
                <a:ea typeface="方正大标宋简体" panose="02010601030101010101" pitchFamily="2" charset="-122"/>
              </a:rPr>
              <a:t>BusTubTracer</a:t>
            </a:r>
            <a:endParaRPr lang="zh-CN" altLang="en-US" b="1" dirty="0">
              <a:latin typeface="方正大标宋简体" panose="02010601030101010101" pitchFamily="2" charset="-122"/>
              <a:ea typeface="方正大标宋简体" panose="02010601030101010101" pitchFamily="2" charset="-122"/>
            </a:endParaRPr>
          </a:p>
        </p:txBody>
      </p:sp>
      <p:sp>
        <p:nvSpPr>
          <p:cNvPr id="3" name="副标题 2">
            <a:extLst>
              <a:ext uri="{FF2B5EF4-FFF2-40B4-BE49-F238E27FC236}">
                <a16:creationId xmlns:a16="http://schemas.microsoft.com/office/drawing/2014/main" id="{8972A79C-3195-4C46-8E7D-49BCB9BA9CCD}"/>
              </a:ext>
            </a:extLst>
          </p:cNvPr>
          <p:cNvSpPr>
            <a:spLocks noGrp="1"/>
          </p:cNvSpPr>
          <p:nvPr>
            <p:ph type="subTitle" idx="1"/>
          </p:nvPr>
        </p:nvSpPr>
        <p:spPr/>
        <p:txBody>
          <a:bodyPr>
            <a:normAutofit/>
          </a:bodyPr>
          <a:lstStyle/>
          <a:p>
            <a:r>
              <a:rPr lang="zh-CN" altLang="en-US" sz="3200" b="1" dirty="0">
                <a:latin typeface="方正大标宋简体" panose="02010601030101010101" pitchFamily="2" charset="-122"/>
                <a:ea typeface="方正大标宋简体" panose="02010601030101010101" pitchFamily="2" charset="-122"/>
              </a:rPr>
              <a:t>产品需求及详细设计 答辩</a:t>
            </a:r>
          </a:p>
        </p:txBody>
      </p:sp>
      <p:sp>
        <p:nvSpPr>
          <p:cNvPr id="4" name="文本框 3">
            <a:extLst>
              <a:ext uri="{FF2B5EF4-FFF2-40B4-BE49-F238E27FC236}">
                <a16:creationId xmlns:a16="http://schemas.microsoft.com/office/drawing/2014/main" id="{2D4B4DD7-DAE9-405C-9B0D-BBFF582B8035}"/>
              </a:ext>
            </a:extLst>
          </p:cNvPr>
          <p:cNvSpPr txBox="1"/>
          <p:nvPr/>
        </p:nvSpPr>
        <p:spPr>
          <a:xfrm>
            <a:off x="8610600" y="4996973"/>
            <a:ext cx="305690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小组：</a:t>
            </a:r>
            <a:r>
              <a:rPr lang="en-US" altLang="zh-CN">
                <a:latin typeface="微软雅黑" panose="020B0503020204020204" pitchFamily="34" charset="-122"/>
                <a:ea typeface="微软雅黑" panose="020B0503020204020204" pitchFamily="34" charset="-122"/>
              </a:rPr>
              <a:t>A7</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183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Part2 </a:t>
            </a:r>
            <a:r>
              <a:rPr lang="zh-CN" altLang="en-US" dirty="0">
                <a:latin typeface="方正大标宋简体" panose="02010601030101010101" pitchFamily="2" charset="-122"/>
                <a:ea typeface="方正大标宋简体" panose="02010601030101010101" pitchFamily="2" charset="-122"/>
              </a:rPr>
              <a:t>技术路线</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825624"/>
            <a:ext cx="10515600" cy="4883933"/>
          </a:xfrm>
        </p:spPr>
        <p:txBody>
          <a:bodyPr>
            <a:normAutofit fontScale="92500"/>
          </a:bodyPr>
          <a:lstStyle/>
          <a:p>
            <a:pPr>
              <a:lnSpc>
                <a:spcPct val="150000"/>
              </a:lnSpc>
            </a:pPr>
            <a:r>
              <a:rPr lang="zh-CN" altLang="en-US" sz="3200" b="1" dirty="0">
                <a:latin typeface="微软雅黑" panose="020B0503020204020204" pitchFamily="34" charset="-122"/>
                <a:ea typeface="微软雅黑" panose="020B0503020204020204" pitchFamily="34" charset="-122"/>
              </a:rPr>
              <a:t>技术规格</a:t>
            </a:r>
            <a:endParaRPr lang="en-US" altLang="zh-CN" sz="3200" b="1"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目标平台：</a:t>
            </a:r>
            <a:r>
              <a:rPr lang="en-US" altLang="zh-CN" sz="2000" dirty="0">
                <a:latin typeface="微软雅黑" panose="020B0503020204020204" pitchFamily="34" charset="-122"/>
                <a:ea typeface="微软雅黑" panose="020B0503020204020204" pitchFamily="34" charset="-122"/>
              </a:rPr>
              <a:t>Linux Ubuntu 22.04</a:t>
            </a:r>
          </a:p>
          <a:p>
            <a:pPr lvl="1">
              <a:lnSpc>
                <a:spcPct val="150000"/>
              </a:lnSpc>
            </a:pPr>
            <a:r>
              <a:rPr lang="zh-CN" altLang="en-US" sz="2000" dirty="0">
                <a:latin typeface="微软雅黑" panose="020B0503020204020204" pitchFamily="34" charset="-122"/>
                <a:ea typeface="微软雅黑" panose="020B0503020204020204" pitchFamily="34" charset="-122"/>
              </a:rPr>
              <a:t>是否需要联网：本产品为离线工具类桌面软件，使用时不需要联网。</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3200" b="1" dirty="0">
                <a:latin typeface="微软雅黑" panose="020B0503020204020204" pitchFamily="34" charset="-122"/>
                <a:ea typeface="微软雅黑" panose="020B0503020204020204" pitchFamily="34" charset="-122"/>
              </a:rPr>
              <a:t>整体技术架构</a:t>
            </a:r>
            <a:endParaRPr lang="en-US" altLang="zh-CN" sz="3200" b="1" dirty="0">
              <a:latin typeface="微软雅黑" panose="020B0503020204020204" pitchFamily="34" charset="-122"/>
              <a:ea typeface="微软雅黑" panose="020B0503020204020204" pitchFamily="34" charset="-122"/>
            </a:endParaRPr>
          </a:p>
          <a:p>
            <a:pPr lvl="1">
              <a:lnSpc>
                <a:spcPct val="150000"/>
              </a:lnSpc>
            </a:pPr>
            <a:r>
              <a:rPr lang="zh-CN" altLang="en-US" sz="2000" b="1" dirty="0">
                <a:latin typeface="微软雅黑" panose="020B0503020204020204" pitchFamily="34" charset="-122"/>
                <a:ea typeface="微软雅黑" panose="020B0503020204020204" pitchFamily="34" charset="-122"/>
              </a:rPr>
              <a:t>前端图形化界面</a:t>
            </a:r>
            <a:r>
              <a:rPr lang="zh-CN" altLang="en-US" sz="2000" dirty="0">
                <a:latin typeface="微软雅黑" panose="020B0503020204020204" pitchFamily="34" charset="-122"/>
                <a:ea typeface="微软雅黑" panose="020B0503020204020204" pitchFamily="34" charset="-122"/>
              </a:rPr>
              <a:t>：采用</a:t>
            </a:r>
            <a:r>
              <a:rPr lang="en-US" altLang="zh-CN" sz="2000" dirty="0">
                <a:latin typeface="微软雅黑" panose="020B0503020204020204" pitchFamily="34" charset="-122"/>
                <a:ea typeface="微软雅黑" panose="020B0503020204020204" pitchFamily="34" charset="-122"/>
              </a:rPr>
              <a:t>JavaScript</a:t>
            </a:r>
            <a:r>
              <a:rPr lang="zh-CN" altLang="en-US" sz="2000" dirty="0">
                <a:latin typeface="微软雅黑" panose="020B0503020204020204" pitchFamily="34" charset="-122"/>
                <a:ea typeface="微软雅黑" panose="020B0503020204020204" pitchFamily="34" charset="-122"/>
              </a:rPr>
              <a:t>语言开发。使用</a:t>
            </a:r>
            <a:r>
              <a:rPr lang="en-US" altLang="zh-CN" sz="2000" b="1" dirty="0">
                <a:solidFill>
                  <a:srgbClr val="FF0000"/>
                </a:solidFill>
                <a:latin typeface="微软雅黑" panose="020B0503020204020204" pitchFamily="34" charset="-122"/>
                <a:ea typeface="微软雅黑" panose="020B0503020204020204" pitchFamily="34" charset="-122"/>
              </a:rPr>
              <a:t>Vue3</a:t>
            </a:r>
            <a:r>
              <a:rPr lang="zh-CN" altLang="en-US" sz="2000" dirty="0">
                <a:latin typeface="微软雅黑" panose="020B0503020204020204" pitchFamily="34" charset="-122"/>
                <a:ea typeface="微软雅黑" panose="020B0503020204020204" pitchFamily="34" charset="-122"/>
              </a:rPr>
              <a:t>框架进行</a:t>
            </a:r>
            <a:r>
              <a:rPr lang="en-US" altLang="zh-CN" sz="2000" dirty="0">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界面搭建。使用可视化库</a:t>
            </a:r>
            <a:r>
              <a:rPr lang="en-US" altLang="zh-CN" sz="2000" b="1" dirty="0">
                <a:solidFill>
                  <a:srgbClr val="FF0000"/>
                </a:solidFill>
                <a:latin typeface="微软雅黑" panose="020B0503020204020204" pitchFamily="34" charset="-122"/>
                <a:ea typeface="微软雅黑" panose="020B0503020204020204" pitchFamily="34" charset="-122"/>
              </a:rPr>
              <a:t>D3.js</a:t>
            </a:r>
            <a:r>
              <a:rPr lang="zh-CN" altLang="en-US" sz="2000" dirty="0">
                <a:latin typeface="微软雅黑" panose="020B0503020204020204" pitchFamily="34" charset="-122"/>
                <a:ea typeface="微软雅黑" panose="020B0503020204020204" pitchFamily="34" charset="-122"/>
              </a:rPr>
              <a:t>实现关键的图表绘制功能。</a:t>
            </a:r>
          </a:p>
          <a:p>
            <a:pPr lvl="1">
              <a:lnSpc>
                <a:spcPct val="150000"/>
              </a:lnSpc>
            </a:pPr>
            <a:r>
              <a:rPr lang="zh-CN" altLang="en-US" sz="2000" b="1" dirty="0">
                <a:latin typeface="微软雅黑" panose="020B0503020204020204" pitchFamily="34" charset="-122"/>
                <a:ea typeface="微软雅黑" panose="020B0503020204020204" pitchFamily="34" charset="-122"/>
              </a:rPr>
              <a:t>桌面软件封装框架</a:t>
            </a:r>
            <a:r>
              <a:rPr lang="zh-CN" altLang="en-US" sz="2000" dirty="0">
                <a:latin typeface="微软雅黑" panose="020B0503020204020204" pitchFamily="34" charset="-122"/>
                <a:ea typeface="微软雅黑" panose="020B0503020204020204" pitchFamily="34" charset="-122"/>
              </a:rPr>
              <a:t>：采用</a:t>
            </a:r>
            <a:r>
              <a:rPr lang="en-US" altLang="zh-CN" sz="2000" b="1" dirty="0">
                <a:solidFill>
                  <a:srgbClr val="FF0000"/>
                </a:solidFill>
                <a:latin typeface="微软雅黑" panose="020B0503020204020204" pitchFamily="34" charset="-122"/>
                <a:ea typeface="微软雅黑" panose="020B0503020204020204" pitchFamily="34" charset="-122"/>
              </a:rPr>
              <a:t>Electron</a:t>
            </a:r>
            <a:r>
              <a:rPr lang="zh-CN" altLang="en-US" sz="2000" dirty="0">
                <a:latin typeface="微软雅黑" panose="020B0503020204020204" pitchFamily="34" charset="-122"/>
                <a:ea typeface="微软雅黑" panose="020B0503020204020204" pitchFamily="34" charset="-122"/>
              </a:rPr>
              <a:t>框架将前端</a:t>
            </a:r>
            <a:r>
              <a:rPr lang="en-US" altLang="zh-CN" sz="2000" dirty="0">
                <a:latin typeface="微软雅黑" panose="020B0503020204020204" pitchFamily="34" charset="-122"/>
                <a:ea typeface="微软雅黑" panose="020B0503020204020204" pitchFamily="34" charset="-122"/>
              </a:rPr>
              <a:t>JS</a:t>
            </a:r>
            <a:r>
              <a:rPr lang="zh-CN" altLang="en-US" sz="2000" dirty="0">
                <a:latin typeface="微软雅黑" panose="020B0503020204020204" pitchFamily="34" charset="-122"/>
                <a:ea typeface="微软雅黑" panose="020B0503020204020204" pitchFamily="34" charset="-122"/>
              </a:rPr>
              <a:t>代码封装为可供用户直接使用的桌面软件。</a:t>
            </a:r>
          </a:p>
          <a:p>
            <a:pPr lvl="1">
              <a:lnSpc>
                <a:spcPct val="150000"/>
              </a:lnSpc>
            </a:pPr>
            <a:r>
              <a:rPr lang="zh-CN" altLang="en-US" sz="2000" b="1" dirty="0">
                <a:latin typeface="微软雅黑" panose="020B0503020204020204" pitchFamily="34" charset="-122"/>
                <a:ea typeface="微软雅黑" panose="020B0503020204020204" pitchFamily="34" charset="-122"/>
              </a:rPr>
              <a:t>数据库核心（</a:t>
            </a:r>
            <a:r>
              <a:rPr lang="en-US" altLang="zh-CN" sz="2000" b="1" dirty="0" err="1">
                <a:latin typeface="微软雅黑" panose="020B0503020204020204" pitchFamily="34" charset="-122"/>
                <a:ea typeface="微软雅黑" panose="020B0503020204020204" pitchFamily="34" charset="-122"/>
              </a:rPr>
              <a:t>BusTubCore</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a:t>
            </a:r>
            <a:r>
              <a:rPr lang="en-US" altLang="zh-CN" sz="2000" b="1" dirty="0">
                <a:solidFill>
                  <a:srgbClr val="FF0000"/>
                </a:solidFill>
                <a:latin typeface="微软雅黑" panose="020B0503020204020204" pitchFamily="34" charset="-122"/>
                <a:ea typeface="微软雅黑" panose="020B0503020204020204" pitchFamily="34" charset="-122"/>
              </a:rPr>
              <a:t>CMU </a:t>
            </a:r>
            <a:r>
              <a:rPr lang="en-US" altLang="zh-CN" sz="2000" b="1" dirty="0" err="1">
                <a:solidFill>
                  <a:srgbClr val="FF0000"/>
                </a:solidFill>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直接进行二次修改和开发。</a:t>
            </a:r>
          </a:p>
          <a:p>
            <a:pPr lvl="1"/>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466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30987"/>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Part2 </a:t>
            </a:r>
            <a:r>
              <a:rPr lang="zh-CN" altLang="en-US" dirty="0">
                <a:latin typeface="方正大标宋简体" panose="02010601030101010101" pitchFamily="2" charset="-122"/>
                <a:ea typeface="方正大标宋简体" panose="02010601030101010101" pitchFamily="2" charset="-122"/>
              </a:rPr>
              <a:t>技术路线</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044016"/>
            <a:ext cx="10515600" cy="4883933"/>
          </a:xfrm>
        </p:spPr>
        <p:txBody>
          <a:bodyPr>
            <a:normAutofit/>
          </a:bodyPr>
          <a:lstStyle/>
          <a:p>
            <a:pPr>
              <a:lnSpc>
                <a:spcPct val="150000"/>
              </a:lnSpc>
            </a:pPr>
            <a:r>
              <a:rPr lang="zh-CN" altLang="en-US" b="1" dirty="0">
                <a:latin typeface="微软雅黑" panose="020B0503020204020204" pitchFamily="34" charset="-122"/>
                <a:ea typeface="微软雅黑" panose="020B0503020204020204" pitchFamily="34" charset="-122"/>
              </a:rPr>
              <a:t>整体技术架构</a:t>
            </a:r>
            <a:endParaRPr lang="en-US" altLang="zh-CN" b="1"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此外，本产品的技术实现中涉及到两个不同的进程，即展示图形化界面和处理用户交互的</a:t>
            </a:r>
            <a:r>
              <a:rPr lang="en-US" altLang="zh-CN" sz="2000" dirty="0">
                <a:latin typeface="微软雅黑" panose="020B0503020204020204" pitchFamily="34" charset="-122"/>
                <a:ea typeface="微软雅黑" panose="020B0503020204020204" pitchFamily="34" charset="-122"/>
              </a:rPr>
              <a:t>Electron</a:t>
            </a:r>
            <a:r>
              <a:rPr lang="zh-CN" altLang="en-US" sz="2000" dirty="0">
                <a:latin typeface="微软雅黑" panose="020B0503020204020204" pitchFamily="34" charset="-122"/>
                <a:ea typeface="微软雅黑" panose="020B0503020204020204" pitchFamily="34" charset="-122"/>
              </a:rPr>
              <a:t>框架进程，以及真正实现</a:t>
            </a:r>
            <a:r>
              <a:rPr lang="en-US" altLang="zh-CN" sz="2000" dirty="0">
                <a:latin typeface="微软雅黑" panose="020B0503020204020204" pitchFamily="34" charset="-122"/>
                <a:ea typeface="微软雅黑" panose="020B0503020204020204" pitchFamily="34" charset="-122"/>
              </a:rPr>
              <a:t>RDBMS</a:t>
            </a:r>
            <a:r>
              <a:rPr lang="zh-CN" altLang="en-US" sz="2000" dirty="0">
                <a:latin typeface="微软雅黑" panose="020B0503020204020204" pitchFamily="34" charset="-122"/>
                <a:ea typeface="微软雅黑" panose="020B0503020204020204" pitchFamily="34" charset="-122"/>
              </a:rPr>
              <a:t>功能的数据库核心（</a:t>
            </a:r>
            <a:r>
              <a:rPr lang="en-US" altLang="zh-CN" sz="2000" dirty="0" err="1">
                <a:latin typeface="微软雅黑" panose="020B0503020204020204" pitchFamily="34" charset="-122"/>
                <a:ea typeface="微软雅黑" panose="020B0503020204020204" pitchFamily="34" charset="-122"/>
              </a:rPr>
              <a:t>BusTubCore</a:t>
            </a:r>
            <a:r>
              <a:rPr lang="zh-CN" altLang="en-US" sz="2000" dirty="0">
                <a:latin typeface="微软雅黑" panose="020B0503020204020204" pitchFamily="34" charset="-122"/>
                <a:ea typeface="微软雅黑" panose="020B0503020204020204" pitchFamily="34" charset="-122"/>
              </a:rPr>
              <a:t>）进程。</a:t>
            </a:r>
            <a:r>
              <a:rPr lang="zh-CN" altLang="en-US" sz="2000" b="1" dirty="0">
                <a:solidFill>
                  <a:srgbClr val="FF0000"/>
                </a:solidFill>
                <a:latin typeface="微软雅黑" panose="020B0503020204020204" pitchFamily="34" charset="-122"/>
                <a:ea typeface="微软雅黑" panose="020B0503020204020204" pitchFamily="34" charset="-122"/>
              </a:rPr>
              <a:t>如何处理好这两个进程之间的通信问题</a:t>
            </a:r>
            <a:r>
              <a:rPr lang="zh-CN" altLang="en-US" sz="2000" dirty="0">
                <a:latin typeface="微软雅黑" panose="020B0503020204020204" pitchFamily="34" charset="-122"/>
                <a:ea typeface="微软雅黑" panose="020B0503020204020204" pitchFamily="34" charset="-122"/>
              </a:rPr>
              <a:t>，是本产品技术架构设计阶段必须考虑的问题。</a:t>
            </a:r>
            <a:endParaRPr lang="en-US" altLang="zh-CN" sz="2000" dirty="0">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B8F0AEDB-5ECC-42E0-9225-64C1F9A73B30}"/>
              </a:ext>
            </a:extLst>
          </p:cNvPr>
          <p:cNvGrpSpPr/>
          <p:nvPr/>
        </p:nvGrpSpPr>
        <p:grpSpPr>
          <a:xfrm>
            <a:off x="838200" y="3429000"/>
            <a:ext cx="10492893" cy="3056517"/>
            <a:chOff x="1089497" y="3712418"/>
            <a:chExt cx="10492893" cy="3056517"/>
          </a:xfrm>
        </p:grpSpPr>
        <p:grpSp>
          <p:nvGrpSpPr>
            <p:cNvPr id="34" name="组合 33">
              <a:extLst>
                <a:ext uri="{FF2B5EF4-FFF2-40B4-BE49-F238E27FC236}">
                  <a16:creationId xmlns:a16="http://schemas.microsoft.com/office/drawing/2014/main" id="{9BF56F78-4E91-43A5-92A8-2C56F89DE9BB}"/>
                </a:ext>
              </a:extLst>
            </p:cNvPr>
            <p:cNvGrpSpPr/>
            <p:nvPr/>
          </p:nvGrpSpPr>
          <p:grpSpPr>
            <a:xfrm>
              <a:off x="1089497" y="3712418"/>
              <a:ext cx="5300935" cy="3056517"/>
              <a:chOff x="2244437" y="3712418"/>
              <a:chExt cx="5300935" cy="3056517"/>
            </a:xfrm>
          </p:grpSpPr>
          <p:sp>
            <p:nvSpPr>
              <p:cNvPr id="16" name="文本框 15">
                <a:extLst>
                  <a:ext uri="{FF2B5EF4-FFF2-40B4-BE49-F238E27FC236}">
                    <a16:creationId xmlns:a16="http://schemas.microsoft.com/office/drawing/2014/main" id="{B036D394-447A-44B2-8AF6-6B6CA512BF30}"/>
                  </a:ext>
                </a:extLst>
              </p:cNvPr>
              <p:cNvSpPr txBox="1"/>
              <p:nvPr/>
            </p:nvSpPr>
            <p:spPr>
              <a:xfrm>
                <a:off x="2706498" y="5727864"/>
                <a:ext cx="874983"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Vue.js</a:t>
                </a:r>
                <a:endParaRPr lang="zh-CN" altLang="en-US"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FA381F-E585-4B70-AC48-60BA8628AE43}"/>
                  </a:ext>
                </a:extLst>
              </p:cNvPr>
              <p:cNvSpPr txBox="1"/>
              <p:nvPr/>
            </p:nvSpPr>
            <p:spPr>
              <a:xfrm>
                <a:off x="4062741" y="5726435"/>
                <a:ext cx="758541"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D3.js</a:t>
                </a:r>
                <a:endParaRPr lang="zh-CN" altLang="en-US" b="1" dirty="0">
                  <a:latin typeface="微软雅黑" panose="020B0503020204020204" pitchFamily="34" charset="-122"/>
                  <a:ea typeface="微软雅黑" panose="020B0503020204020204" pitchFamily="34" charset="-122"/>
                </a:endParaRPr>
              </a:p>
            </p:txBody>
          </p:sp>
          <p:grpSp>
            <p:nvGrpSpPr>
              <p:cNvPr id="33" name="组合 32">
                <a:extLst>
                  <a:ext uri="{FF2B5EF4-FFF2-40B4-BE49-F238E27FC236}">
                    <a16:creationId xmlns:a16="http://schemas.microsoft.com/office/drawing/2014/main" id="{7DD090B7-E493-4B43-85E0-32CC3C091188}"/>
                  </a:ext>
                </a:extLst>
              </p:cNvPr>
              <p:cNvGrpSpPr/>
              <p:nvPr/>
            </p:nvGrpSpPr>
            <p:grpSpPr>
              <a:xfrm>
                <a:off x="2244437" y="3712418"/>
                <a:ext cx="5300935" cy="3056517"/>
                <a:chOff x="2244437" y="3712418"/>
                <a:chExt cx="5300935" cy="3056517"/>
              </a:xfrm>
            </p:grpSpPr>
            <p:grpSp>
              <p:nvGrpSpPr>
                <p:cNvPr id="15" name="组合 14">
                  <a:extLst>
                    <a:ext uri="{FF2B5EF4-FFF2-40B4-BE49-F238E27FC236}">
                      <a16:creationId xmlns:a16="http://schemas.microsoft.com/office/drawing/2014/main" id="{FF4E377B-E7FA-4F7F-8139-572B1E327ECA}"/>
                    </a:ext>
                  </a:extLst>
                </p:cNvPr>
                <p:cNvGrpSpPr/>
                <p:nvPr/>
              </p:nvGrpSpPr>
              <p:grpSpPr>
                <a:xfrm>
                  <a:off x="2244437" y="3712418"/>
                  <a:ext cx="3164773" cy="2528065"/>
                  <a:chOff x="2262250" y="4157742"/>
                  <a:chExt cx="3164773" cy="2528065"/>
                </a:xfrm>
              </p:grpSpPr>
              <p:sp>
                <p:nvSpPr>
                  <p:cNvPr id="4" name="矩形 3">
                    <a:extLst>
                      <a:ext uri="{FF2B5EF4-FFF2-40B4-BE49-F238E27FC236}">
                        <a16:creationId xmlns:a16="http://schemas.microsoft.com/office/drawing/2014/main" id="{8A43793A-5C8D-499A-8AFA-FE61EABFD5DA}"/>
                      </a:ext>
                    </a:extLst>
                  </p:cNvPr>
                  <p:cNvSpPr/>
                  <p:nvPr/>
                </p:nvSpPr>
                <p:spPr>
                  <a:xfrm>
                    <a:off x="2410691" y="4862944"/>
                    <a:ext cx="3016332" cy="18228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7DFAB9DA-3C92-4BE7-BAC7-4C6F9E53E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250" y="4157742"/>
                    <a:ext cx="498765" cy="498765"/>
                  </a:xfrm>
                  <a:prstGeom prst="rect">
                    <a:avLst/>
                  </a:prstGeom>
                </p:spPr>
              </p:pic>
              <p:sp>
                <p:nvSpPr>
                  <p:cNvPr id="10" name="文本框 9">
                    <a:extLst>
                      <a:ext uri="{FF2B5EF4-FFF2-40B4-BE49-F238E27FC236}">
                        <a16:creationId xmlns:a16="http://schemas.microsoft.com/office/drawing/2014/main" id="{BEA199C8-4B0D-4156-A34D-9284498C26D8}"/>
                      </a:ext>
                    </a:extLst>
                  </p:cNvPr>
                  <p:cNvSpPr txBox="1"/>
                  <p:nvPr/>
                </p:nvSpPr>
                <p:spPr>
                  <a:xfrm>
                    <a:off x="2761015" y="4222458"/>
                    <a:ext cx="1542345" cy="369332"/>
                  </a:xfrm>
                  <a:prstGeom prst="rect">
                    <a:avLst/>
                  </a:prstGeom>
                  <a:noFill/>
                </p:spPr>
                <p:txBody>
                  <a:bodyPr wrap="none" rtlCol="0">
                    <a:spAutoFit/>
                  </a:bodyPr>
                  <a:lstStyle/>
                  <a:p>
                    <a:r>
                      <a:rPr lang="en-US" altLang="zh-CN" b="0" i="0" dirty="0">
                        <a:effectLst/>
                        <a:latin typeface="微软雅黑" panose="020B0503020204020204" pitchFamily="34" charset="-122"/>
                        <a:ea typeface="微软雅黑" panose="020B0503020204020204" pitchFamily="34" charset="-122"/>
                      </a:rPr>
                      <a:t>Electron</a:t>
                    </a:r>
                    <a:r>
                      <a:rPr lang="zh-CN" altLang="en-US" b="0" i="0" dirty="0">
                        <a:effectLst/>
                        <a:latin typeface="微软雅黑" panose="020B0503020204020204" pitchFamily="34" charset="-122"/>
                        <a:ea typeface="微软雅黑" panose="020B0503020204020204" pitchFamily="34" charset="-122"/>
                      </a:rPr>
                      <a:t>进程</a:t>
                    </a:r>
                    <a:endParaRPr lang="zh-CN" altLang="en-US" dirty="0">
                      <a:latin typeface="微软雅黑" panose="020B0503020204020204" pitchFamily="34" charset="-122"/>
                      <a:ea typeface="微软雅黑" panose="020B0503020204020204" pitchFamily="34" charset="-122"/>
                    </a:endParaRPr>
                  </a:p>
                </p:txBody>
              </p:sp>
              <p:pic>
                <p:nvPicPr>
                  <p:cNvPr id="12" name="图形 11">
                    <a:extLst>
                      <a:ext uri="{FF2B5EF4-FFF2-40B4-BE49-F238E27FC236}">
                        <a16:creationId xmlns:a16="http://schemas.microsoft.com/office/drawing/2014/main" id="{1C96154B-0BDC-47E1-A9FD-EC9603C81E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9352" y="5094142"/>
                    <a:ext cx="1104900" cy="939515"/>
                  </a:xfrm>
                  <a:prstGeom prst="rect">
                    <a:avLst/>
                  </a:prstGeom>
                </p:spPr>
              </p:pic>
              <p:pic>
                <p:nvPicPr>
                  <p:cNvPr id="14" name="图形 13">
                    <a:extLst>
                      <a:ext uri="{FF2B5EF4-FFF2-40B4-BE49-F238E27FC236}">
                        <a16:creationId xmlns:a16="http://schemas.microsoft.com/office/drawing/2014/main" id="{EF3F7B8D-C0B4-4BCE-BE03-BC9E19EE44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7375" y="5019354"/>
                    <a:ext cx="1104900" cy="1057275"/>
                  </a:xfrm>
                  <a:prstGeom prst="rect">
                    <a:avLst/>
                  </a:prstGeom>
                </p:spPr>
              </p:pic>
            </p:grpSp>
            <p:sp>
              <p:nvSpPr>
                <p:cNvPr id="18" name="矩形 17">
                  <a:extLst>
                    <a:ext uri="{FF2B5EF4-FFF2-40B4-BE49-F238E27FC236}">
                      <a16:creationId xmlns:a16="http://schemas.microsoft.com/office/drawing/2014/main" id="{A6AB5940-3146-4BD2-A32E-0D4599F5C02B}"/>
                    </a:ext>
                  </a:extLst>
                </p:cNvPr>
                <p:cNvSpPr/>
                <p:nvPr/>
              </p:nvSpPr>
              <p:spPr>
                <a:xfrm>
                  <a:off x="2256308" y="4291176"/>
                  <a:ext cx="5260774" cy="24777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97F7D063-7A33-45C9-8045-9F939BA7AC9C}"/>
                    </a:ext>
                  </a:extLst>
                </p:cNvPr>
                <p:cNvSpPr txBox="1"/>
                <p:nvPr/>
              </p:nvSpPr>
              <p:spPr>
                <a:xfrm>
                  <a:off x="3177647" y="6320476"/>
                  <a:ext cx="1233030"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用户</a:t>
                  </a:r>
                  <a:r>
                    <a:rPr lang="en-US" altLang="zh-CN" sz="1600" b="1" dirty="0">
                      <a:latin typeface="微软雅黑" panose="020B0503020204020204" pitchFamily="34" charset="-122"/>
                      <a:ea typeface="微软雅黑" panose="020B0503020204020204" pitchFamily="34" charset="-122"/>
                    </a:rPr>
                    <a:t>UI</a:t>
                  </a:r>
                  <a:r>
                    <a:rPr lang="zh-CN" altLang="en-US" sz="1600" b="1" dirty="0">
                      <a:latin typeface="微软雅黑" panose="020B0503020204020204" pitchFamily="34" charset="-122"/>
                      <a:ea typeface="微软雅黑" panose="020B0503020204020204" pitchFamily="34" charset="-122"/>
                    </a:rPr>
                    <a:t>界面</a:t>
                  </a:r>
                </a:p>
              </p:txBody>
            </p:sp>
            <p:pic>
              <p:nvPicPr>
                <p:cNvPr id="22" name="图形 21">
                  <a:extLst>
                    <a:ext uri="{FF2B5EF4-FFF2-40B4-BE49-F238E27FC236}">
                      <a16:creationId xmlns:a16="http://schemas.microsoft.com/office/drawing/2014/main" id="{298CC9DC-FCC7-4E69-AE57-E53E2B53F2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80527" y="4907164"/>
                  <a:ext cx="1474491" cy="905680"/>
                </a:xfrm>
                <a:prstGeom prst="rect">
                  <a:avLst/>
                </a:prstGeom>
              </p:spPr>
            </p:pic>
            <p:sp>
              <p:nvSpPr>
                <p:cNvPr id="23" name="文本框 22">
                  <a:extLst>
                    <a:ext uri="{FF2B5EF4-FFF2-40B4-BE49-F238E27FC236}">
                      <a16:creationId xmlns:a16="http://schemas.microsoft.com/office/drawing/2014/main" id="{5D75BF9B-54A5-486E-9A79-F94ADB1B1F88}"/>
                    </a:ext>
                  </a:extLst>
                </p:cNvPr>
                <p:cNvSpPr txBox="1"/>
                <p:nvPr/>
              </p:nvSpPr>
              <p:spPr>
                <a:xfrm>
                  <a:off x="5677553" y="6095952"/>
                  <a:ext cx="1867819" cy="584775"/>
                </a:xfrm>
                <a:prstGeom prst="rect">
                  <a:avLst/>
                </a:prstGeom>
                <a:noFill/>
              </p:spPr>
              <p:txBody>
                <a:bodyPr wrap="none" rtlCol="0">
                  <a:spAutoFit/>
                </a:bodyPr>
                <a:lstStyle/>
                <a:p>
                  <a:pPr algn="ctr"/>
                  <a:r>
                    <a:rPr lang="en-US" altLang="zh-CN" sz="1600" b="1" dirty="0">
                      <a:latin typeface="微软雅黑" panose="020B0503020204020204" pitchFamily="34" charset="-122"/>
                      <a:ea typeface="微软雅黑" panose="020B0503020204020204" pitchFamily="34" charset="-122"/>
                    </a:rPr>
                    <a:t>Node.js API</a:t>
                  </a:r>
                </a:p>
                <a:p>
                  <a:pPr algn="ct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支持调用</a:t>
                  </a:r>
                  <a:r>
                    <a:rPr lang="en-US" altLang="zh-CN" sz="1600" b="1" dirty="0">
                      <a:latin typeface="微软雅黑" panose="020B0503020204020204" pitchFamily="34" charset="-122"/>
                      <a:ea typeface="微软雅黑" panose="020B0503020204020204" pitchFamily="34" charset="-122"/>
                    </a:rPr>
                    <a:t>OS</a:t>
                  </a:r>
                  <a:r>
                    <a:rPr lang="zh-CN" altLang="en-US" sz="1600" b="1" dirty="0">
                      <a:latin typeface="微软雅黑" panose="020B0503020204020204" pitchFamily="34" charset="-122"/>
                      <a:ea typeface="微软雅黑" panose="020B0503020204020204" pitchFamily="34" charset="-122"/>
                    </a:rPr>
                    <a:t>服务</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grpSp>
        <p:grpSp>
          <p:nvGrpSpPr>
            <p:cNvPr id="46" name="组合 45">
              <a:extLst>
                <a:ext uri="{FF2B5EF4-FFF2-40B4-BE49-F238E27FC236}">
                  <a16:creationId xmlns:a16="http://schemas.microsoft.com/office/drawing/2014/main" id="{7F6FEFAB-2362-469C-9B50-CC40F83095EB}"/>
                </a:ext>
              </a:extLst>
            </p:cNvPr>
            <p:cNvGrpSpPr/>
            <p:nvPr/>
          </p:nvGrpSpPr>
          <p:grpSpPr>
            <a:xfrm>
              <a:off x="6214711" y="4735033"/>
              <a:ext cx="2950554" cy="1939386"/>
              <a:chOff x="6214711" y="4735033"/>
              <a:chExt cx="2950554" cy="1939386"/>
            </a:xfrm>
          </p:grpSpPr>
          <p:sp>
            <p:nvSpPr>
              <p:cNvPr id="37" name="文本框 36">
                <a:extLst>
                  <a:ext uri="{FF2B5EF4-FFF2-40B4-BE49-F238E27FC236}">
                    <a16:creationId xmlns:a16="http://schemas.microsoft.com/office/drawing/2014/main" id="{8103D0FE-FAB7-4B47-BF7F-0F7DBFF31EDD}"/>
                  </a:ext>
                </a:extLst>
              </p:cNvPr>
              <p:cNvSpPr txBox="1"/>
              <p:nvPr/>
            </p:nvSpPr>
            <p:spPr>
              <a:xfrm>
                <a:off x="6454764" y="6305087"/>
                <a:ext cx="2542299"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Unix Domain Socket</a:t>
                </a:r>
                <a:endParaRPr lang="zh-CN" altLang="en-US" b="1" dirty="0">
                  <a:latin typeface="微软雅黑" panose="020B0503020204020204" pitchFamily="34" charset="-122"/>
                  <a:ea typeface="微软雅黑" panose="020B0503020204020204" pitchFamily="34" charset="-122"/>
                </a:endParaRPr>
              </a:p>
            </p:txBody>
          </p:sp>
          <p:grpSp>
            <p:nvGrpSpPr>
              <p:cNvPr id="45" name="组合 44">
                <a:extLst>
                  <a:ext uri="{FF2B5EF4-FFF2-40B4-BE49-F238E27FC236}">
                    <a16:creationId xmlns:a16="http://schemas.microsoft.com/office/drawing/2014/main" id="{C62C6309-9198-472A-8BEE-4237C34500F4}"/>
                  </a:ext>
                </a:extLst>
              </p:cNvPr>
              <p:cNvGrpSpPr/>
              <p:nvPr/>
            </p:nvGrpSpPr>
            <p:grpSpPr>
              <a:xfrm>
                <a:off x="6214711" y="4735033"/>
                <a:ext cx="2950554" cy="1312541"/>
                <a:chOff x="6214711" y="4735033"/>
                <a:chExt cx="2950554" cy="1312541"/>
              </a:xfrm>
            </p:grpSpPr>
            <p:grpSp>
              <p:nvGrpSpPr>
                <p:cNvPr id="43" name="组合 42">
                  <a:extLst>
                    <a:ext uri="{FF2B5EF4-FFF2-40B4-BE49-F238E27FC236}">
                      <a16:creationId xmlns:a16="http://schemas.microsoft.com/office/drawing/2014/main" id="{215F0BE8-6A25-40A1-AC0A-5DDC5CFF4000}"/>
                    </a:ext>
                  </a:extLst>
                </p:cNvPr>
                <p:cNvGrpSpPr/>
                <p:nvPr/>
              </p:nvGrpSpPr>
              <p:grpSpPr>
                <a:xfrm>
                  <a:off x="6317287" y="4735033"/>
                  <a:ext cx="2847978" cy="687571"/>
                  <a:chOff x="6317287" y="4735033"/>
                  <a:chExt cx="2847978" cy="687571"/>
                </a:xfrm>
              </p:grpSpPr>
              <p:sp>
                <p:nvSpPr>
                  <p:cNvPr id="41" name="文本框 40">
                    <a:extLst>
                      <a:ext uri="{FF2B5EF4-FFF2-40B4-BE49-F238E27FC236}">
                        <a16:creationId xmlns:a16="http://schemas.microsoft.com/office/drawing/2014/main" id="{D8A7C922-948F-4715-8852-D9423CEDA74A}"/>
                      </a:ext>
                    </a:extLst>
                  </p:cNvPr>
                  <p:cNvSpPr txBox="1"/>
                  <p:nvPr/>
                </p:nvSpPr>
                <p:spPr>
                  <a:xfrm>
                    <a:off x="6998211" y="4894152"/>
                    <a:ext cx="1279517"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请求</a:t>
                    </a:r>
                    <a:r>
                      <a:rPr lang="en-US" altLang="zh-CN" b="1" dirty="0">
                        <a:solidFill>
                          <a:schemeClr val="bg1"/>
                        </a:solidFill>
                        <a:latin typeface="微软雅黑" panose="020B0503020204020204" pitchFamily="34" charset="-122"/>
                        <a:ea typeface="微软雅黑" panose="020B0503020204020204" pitchFamily="34" charset="-122"/>
                      </a:rPr>
                      <a:t>JSON</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5" name="箭头: 右 34">
                    <a:extLst>
                      <a:ext uri="{FF2B5EF4-FFF2-40B4-BE49-F238E27FC236}">
                        <a16:creationId xmlns:a16="http://schemas.microsoft.com/office/drawing/2014/main" id="{FACA4101-E2D1-4F89-9DDE-99F593E65120}"/>
                      </a:ext>
                    </a:extLst>
                  </p:cNvPr>
                  <p:cNvSpPr/>
                  <p:nvPr/>
                </p:nvSpPr>
                <p:spPr>
                  <a:xfrm>
                    <a:off x="6317287" y="4735033"/>
                    <a:ext cx="2847978" cy="6875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请求</a:t>
                    </a:r>
                    <a:r>
                      <a:rPr lang="en-US" altLang="zh-CN" b="1" dirty="0">
                        <a:latin typeface="微软雅黑" panose="020B0503020204020204" pitchFamily="34" charset="-122"/>
                        <a:ea typeface="微软雅黑" panose="020B0503020204020204" pitchFamily="34" charset="-122"/>
                      </a:rPr>
                      <a:t>JSON</a:t>
                    </a:r>
                    <a:endParaRPr lang="zh-CN" altLang="en-US" b="1" dirty="0">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2EC9B601-468E-4E68-A6B3-98663BB2523E}"/>
                    </a:ext>
                  </a:extLst>
                </p:cNvPr>
                <p:cNvGrpSpPr/>
                <p:nvPr/>
              </p:nvGrpSpPr>
              <p:grpSpPr>
                <a:xfrm>
                  <a:off x="6214711" y="5360004"/>
                  <a:ext cx="2847978" cy="687570"/>
                  <a:chOff x="6214711" y="5360004"/>
                  <a:chExt cx="2847978" cy="687570"/>
                </a:xfrm>
              </p:grpSpPr>
              <p:sp>
                <p:nvSpPr>
                  <p:cNvPr id="36" name="箭头: 右 35">
                    <a:extLst>
                      <a:ext uri="{FF2B5EF4-FFF2-40B4-BE49-F238E27FC236}">
                        <a16:creationId xmlns:a16="http://schemas.microsoft.com/office/drawing/2014/main" id="{D1DBDDC6-2CBE-4418-A9E7-9393F9B6BCCE}"/>
                      </a:ext>
                    </a:extLst>
                  </p:cNvPr>
                  <p:cNvSpPr/>
                  <p:nvPr/>
                </p:nvSpPr>
                <p:spPr>
                  <a:xfrm rot="10800000">
                    <a:off x="6214711" y="5360004"/>
                    <a:ext cx="2847978" cy="687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E9A39425-0F1E-4D63-B108-6B7F71785348}"/>
                      </a:ext>
                    </a:extLst>
                  </p:cNvPr>
                  <p:cNvSpPr txBox="1"/>
                  <p:nvPr/>
                </p:nvSpPr>
                <p:spPr>
                  <a:xfrm>
                    <a:off x="6995777" y="5517999"/>
                    <a:ext cx="1279517"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响应</a:t>
                    </a:r>
                    <a:r>
                      <a:rPr lang="en-US" altLang="zh-CN" b="1" dirty="0">
                        <a:solidFill>
                          <a:schemeClr val="bg1"/>
                        </a:solidFill>
                        <a:latin typeface="微软雅黑" panose="020B0503020204020204" pitchFamily="34" charset="-122"/>
                        <a:ea typeface="微软雅黑" panose="020B0503020204020204" pitchFamily="34" charset="-122"/>
                      </a:rPr>
                      <a:t>JSON</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grpSp>
        <p:grpSp>
          <p:nvGrpSpPr>
            <p:cNvPr id="48" name="组合 47">
              <a:extLst>
                <a:ext uri="{FF2B5EF4-FFF2-40B4-BE49-F238E27FC236}">
                  <a16:creationId xmlns:a16="http://schemas.microsoft.com/office/drawing/2014/main" id="{AB9B29CA-7C3F-4C96-9B10-5C3E7A79F415}"/>
                </a:ext>
              </a:extLst>
            </p:cNvPr>
            <p:cNvGrpSpPr/>
            <p:nvPr/>
          </p:nvGrpSpPr>
          <p:grpSpPr>
            <a:xfrm>
              <a:off x="9061395" y="3729669"/>
              <a:ext cx="2520995" cy="3039266"/>
              <a:chOff x="9061395" y="3729669"/>
              <a:chExt cx="2520995" cy="3039266"/>
            </a:xfrm>
          </p:grpSpPr>
          <p:grpSp>
            <p:nvGrpSpPr>
              <p:cNvPr id="38" name="组合 37">
                <a:extLst>
                  <a:ext uri="{FF2B5EF4-FFF2-40B4-BE49-F238E27FC236}">
                    <a16:creationId xmlns:a16="http://schemas.microsoft.com/office/drawing/2014/main" id="{D1FE8791-DEF8-4222-9DEF-9EA4EBAC9F3C}"/>
                  </a:ext>
                </a:extLst>
              </p:cNvPr>
              <p:cNvGrpSpPr/>
              <p:nvPr/>
            </p:nvGrpSpPr>
            <p:grpSpPr>
              <a:xfrm>
                <a:off x="9061395" y="3729669"/>
                <a:ext cx="2520995" cy="3039266"/>
                <a:chOff x="8569637" y="3729669"/>
                <a:chExt cx="2520995" cy="3039266"/>
              </a:xfrm>
            </p:grpSpPr>
            <p:sp>
              <p:nvSpPr>
                <p:cNvPr id="27" name="矩形 26">
                  <a:extLst>
                    <a:ext uri="{FF2B5EF4-FFF2-40B4-BE49-F238E27FC236}">
                      <a16:creationId xmlns:a16="http://schemas.microsoft.com/office/drawing/2014/main" id="{B96B23BE-0DE6-4340-95B8-C12784C2573E}"/>
                    </a:ext>
                  </a:extLst>
                </p:cNvPr>
                <p:cNvSpPr/>
                <p:nvPr/>
              </p:nvSpPr>
              <p:spPr>
                <a:xfrm>
                  <a:off x="8569637" y="4291176"/>
                  <a:ext cx="2520995" cy="24777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 name="图片 29">
                  <a:extLst>
                    <a:ext uri="{FF2B5EF4-FFF2-40B4-BE49-F238E27FC236}">
                      <a16:creationId xmlns:a16="http://schemas.microsoft.com/office/drawing/2014/main" id="{BDD4ED2C-511E-4559-92C7-C26ED53672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69637" y="3729669"/>
                  <a:ext cx="428081" cy="482009"/>
                </a:xfrm>
                <a:prstGeom prst="rect">
                  <a:avLst/>
                </a:prstGeom>
              </p:spPr>
            </p:pic>
            <p:sp>
              <p:nvSpPr>
                <p:cNvPr id="31" name="文本框 30">
                  <a:extLst>
                    <a:ext uri="{FF2B5EF4-FFF2-40B4-BE49-F238E27FC236}">
                      <a16:creationId xmlns:a16="http://schemas.microsoft.com/office/drawing/2014/main" id="{14E802AA-6D3B-4E2A-B9CE-67BD894DD476}"/>
                    </a:ext>
                  </a:extLst>
                </p:cNvPr>
                <p:cNvSpPr txBox="1"/>
                <p:nvPr/>
              </p:nvSpPr>
              <p:spPr>
                <a:xfrm>
                  <a:off x="8997718" y="3786007"/>
                  <a:ext cx="1959896" cy="369332"/>
                </a:xfrm>
                <a:prstGeom prst="rect">
                  <a:avLst/>
                </a:prstGeom>
                <a:noFill/>
              </p:spPr>
              <p:txBody>
                <a:bodyPr wrap="none" rtlCol="0">
                  <a:spAutoFit/>
                </a:bodyPr>
                <a:lstStyle/>
                <a:p>
                  <a:r>
                    <a:rPr lang="en-US" altLang="zh-CN" b="0" i="0" dirty="0" err="1">
                      <a:effectLst/>
                      <a:latin typeface="微软雅黑" panose="020B0503020204020204" pitchFamily="34" charset="-122"/>
                      <a:ea typeface="微软雅黑" panose="020B0503020204020204" pitchFamily="34" charset="-122"/>
                    </a:rPr>
                    <a:t>BusTubCore</a:t>
                  </a:r>
                  <a:r>
                    <a:rPr lang="zh-CN" altLang="en-US" b="0" i="0" dirty="0">
                      <a:effectLst/>
                      <a:latin typeface="微软雅黑" panose="020B0503020204020204" pitchFamily="34" charset="-122"/>
                      <a:ea typeface="微软雅黑" panose="020B0503020204020204" pitchFamily="34" charset="-122"/>
                    </a:rPr>
                    <a:t>进程</a:t>
                  </a:r>
                  <a:endParaRPr lang="zh-CN" altLang="en-US" dirty="0">
                    <a:latin typeface="微软雅黑" panose="020B0503020204020204" pitchFamily="34" charset="-122"/>
                    <a:ea typeface="微软雅黑" panose="020B0503020204020204" pitchFamily="34" charset="-122"/>
                  </a:endParaRPr>
                </a:p>
              </p:txBody>
            </p:sp>
          </p:grpSp>
          <p:sp>
            <p:nvSpPr>
              <p:cNvPr id="47" name="文本框 46">
                <a:extLst>
                  <a:ext uri="{FF2B5EF4-FFF2-40B4-BE49-F238E27FC236}">
                    <a16:creationId xmlns:a16="http://schemas.microsoft.com/office/drawing/2014/main" id="{4167785A-B5C2-483F-9DED-2D8BC965C750}"/>
                  </a:ext>
                </a:extLst>
              </p:cNvPr>
              <p:cNvSpPr txBox="1"/>
              <p:nvPr/>
            </p:nvSpPr>
            <p:spPr>
              <a:xfrm>
                <a:off x="9199309" y="4962841"/>
                <a:ext cx="2236510" cy="1077218"/>
              </a:xfrm>
              <a:prstGeom prst="rect">
                <a:avLst/>
              </a:prstGeom>
              <a:noFill/>
            </p:spPr>
            <p:txBody>
              <a:bodyPr wrap="none" rtlCol="0">
                <a:spAutoFit/>
              </a:bodyPr>
              <a:lstStyle/>
              <a:p>
                <a:pPr algn="ctr"/>
                <a:r>
                  <a:rPr lang="zh-CN" altLang="en-US" sz="3200" b="1" dirty="0">
                    <a:latin typeface="微软雅黑" panose="020B0503020204020204" pitchFamily="34" charset="-122"/>
                    <a:ea typeface="微软雅黑" panose="020B0503020204020204" pitchFamily="34" charset="-122"/>
                  </a:rPr>
                  <a:t>数据库系统</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核心逻辑</a:t>
                </a:r>
              </a:p>
            </p:txBody>
          </p:sp>
        </p:grpSp>
      </p:grpSp>
      <p:sp>
        <p:nvSpPr>
          <p:cNvPr id="51" name="箭头: 左右 50">
            <a:extLst>
              <a:ext uri="{FF2B5EF4-FFF2-40B4-BE49-F238E27FC236}">
                <a16:creationId xmlns:a16="http://schemas.microsoft.com/office/drawing/2014/main" id="{2F6D3CA2-3726-4C8F-A6EF-0E7F6B0AA113}"/>
              </a:ext>
            </a:extLst>
          </p:cNvPr>
          <p:cNvSpPr/>
          <p:nvPr/>
        </p:nvSpPr>
        <p:spPr>
          <a:xfrm>
            <a:off x="3596581" y="4690519"/>
            <a:ext cx="836525" cy="6143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Data</a:t>
            </a:r>
            <a:endParaRPr lang="zh-CN" altLang="en-US" sz="1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600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Part2 </a:t>
            </a:r>
            <a:r>
              <a:rPr lang="zh-CN" altLang="en-US" dirty="0">
                <a:latin typeface="方正大标宋简体" panose="02010601030101010101" pitchFamily="2" charset="-122"/>
                <a:ea typeface="方正大标宋简体" panose="02010601030101010101" pitchFamily="2" charset="-122"/>
              </a:rPr>
              <a:t>技术路线</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582132" y="928577"/>
            <a:ext cx="11027735" cy="6188149"/>
          </a:xfrm>
        </p:spPr>
        <p:txBody>
          <a:bodyPr>
            <a:normAutofit fontScale="92500" lnSpcReduction="20000"/>
          </a:bodyPr>
          <a:lstStyle/>
          <a:p>
            <a:pPr>
              <a:lnSpc>
                <a:spcPct val="170000"/>
              </a:lnSpc>
            </a:pPr>
            <a:r>
              <a:rPr lang="zh-CN" altLang="en-US" sz="3200" b="1" dirty="0">
                <a:latin typeface="微软雅黑" panose="020B0503020204020204" pitchFamily="34" charset="-122"/>
                <a:ea typeface="微软雅黑" panose="020B0503020204020204" pitchFamily="34" charset="-122"/>
              </a:rPr>
              <a:t>成员分工</a:t>
            </a:r>
            <a:endParaRPr lang="en-US" altLang="zh-CN" sz="3200" b="1" dirty="0">
              <a:latin typeface="微软雅黑" panose="020B0503020204020204" pitchFamily="34" charset="-122"/>
              <a:ea typeface="微软雅黑" panose="020B0503020204020204" pitchFamily="34" charset="-122"/>
            </a:endParaRPr>
          </a:p>
          <a:p>
            <a:pPr lvl="1">
              <a:lnSpc>
                <a:spcPct val="170000"/>
              </a:lnSpc>
            </a:pPr>
            <a:r>
              <a:rPr lang="zh-CN" altLang="en-US" sz="2200" b="0" i="0" dirty="0">
                <a:effectLst/>
                <a:latin typeface="微软雅黑" panose="020B0503020204020204" pitchFamily="34" charset="-122"/>
                <a:ea typeface="微软雅黑" panose="020B0503020204020204" pitchFamily="34" charset="-122"/>
              </a:rPr>
              <a:t>后端（</a:t>
            </a:r>
            <a:r>
              <a:rPr lang="en-US" altLang="zh-CN" sz="2200" b="0" i="0" dirty="0" err="1">
                <a:effectLst/>
                <a:latin typeface="微软雅黑" panose="020B0503020204020204" pitchFamily="34" charset="-122"/>
                <a:ea typeface="微软雅黑" panose="020B0503020204020204" pitchFamily="34" charset="-122"/>
              </a:rPr>
              <a:t>BusTubCore</a:t>
            </a:r>
            <a:r>
              <a:rPr lang="zh-CN" altLang="en-US" sz="2200" b="0" i="0" dirty="0">
                <a:effectLst/>
                <a:latin typeface="微软雅黑" panose="020B0503020204020204" pitchFamily="34" charset="-122"/>
                <a:ea typeface="微软雅黑" panose="020B0503020204020204" pitchFamily="34" charset="-122"/>
              </a:rPr>
              <a:t>）开发：王江轶、徐熠、郑翔</a:t>
            </a:r>
          </a:p>
          <a:p>
            <a:pPr lvl="1">
              <a:lnSpc>
                <a:spcPct val="170000"/>
              </a:lnSpc>
            </a:pPr>
            <a:r>
              <a:rPr lang="zh-CN" altLang="en-US" sz="2200" b="0" i="0" dirty="0">
                <a:effectLst/>
                <a:latin typeface="微软雅黑" panose="020B0503020204020204" pitchFamily="34" charset="-122"/>
                <a:ea typeface="微软雅黑" panose="020B0503020204020204" pitchFamily="34" charset="-122"/>
              </a:rPr>
              <a:t>前端开发：徐翊蓝（前端技术主管）、刘芷悠、张鑫鑫、张佳欣、马生力</a:t>
            </a:r>
          </a:p>
          <a:p>
            <a:pPr lvl="1">
              <a:lnSpc>
                <a:spcPct val="170000"/>
              </a:lnSpc>
            </a:pPr>
            <a:r>
              <a:rPr lang="zh-CN" altLang="en-US" sz="2200" b="0" i="0" dirty="0">
                <a:effectLst/>
                <a:latin typeface="微软雅黑" panose="020B0503020204020204" pitchFamily="34" charset="-122"/>
                <a:ea typeface="微软雅黑" panose="020B0503020204020204" pitchFamily="34" charset="-122"/>
              </a:rPr>
              <a:t>前后端通信实现：王江轶、徐翊蓝、徐熠、郑翔</a:t>
            </a:r>
          </a:p>
          <a:p>
            <a:pPr lvl="1">
              <a:lnSpc>
                <a:spcPct val="170000"/>
              </a:lnSpc>
            </a:pPr>
            <a:r>
              <a:rPr lang="zh-CN" altLang="en-US" sz="2200" b="0" i="0" dirty="0">
                <a:effectLst/>
                <a:latin typeface="微软雅黑" panose="020B0503020204020204" pitchFamily="34" charset="-122"/>
                <a:ea typeface="微软雅黑" panose="020B0503020204020204" pitchFamily="34" charset="-122"/>
              </a:rPr>
              <a:t>后期测试：刘芷悠、张鑫鑫、张佳欣、马生力</a:t>
            </a:r>
            <a:endParaRPr lang="en-US" altLang="zh-CN" sz="2200" b="1" dirty="0">
              <a:latin typeface="微软雅黑" panose="020B0503020204020204" pitchFamily="34" charset="-122"/>
              <a:ea typeface="微软雅黑" panose="020B0503020204020204" pitchFamily="34" charset="-122"/>
            </a:endParaRPr>
          </a:p>
          <a:p>
            <a:pPr>
              <a:lnSpc>
                <a:spcPct val="150000"/>
              </a:lnSpc>
            </a:pPr>
            <a:r>
              <a:rPr lang="zh-CN" altLang="en-US" sz="3200" b="1" dirty="0">
                <a:latin typeface="微软雅黑" panose="020B0503020204020204" pitchFamily="34" charset="-122"/>
                <a:ea typeface="微软雅黑" panose="020B0503020204020204" pitchFamily="34" charset="-122"/>
              </a:rPr>
              <a:t>已有技术储备</a:t>
            </a:r>
            <a:endParaRPr lang="en-US" altLang="zh-CN" sz="3200" b="1" dirty="0">
              <a:latin typeface="微软雅黑" panose="020B0503020204020204" pitchFamily="34" charset="-122"/>
              <a:ea typeface="微软雅黑" panose="020B0503020204020204" pitchFamily="34" charset="-122"/>
            </a:endParaRPr>
          </a:p>
          <a:p>
            <a:pPr lvl="1">
              <a:lnSpc>
                <a:spcPct val="160000"/>
              </a:lnSpc>
            </a:pPr>
            <a:r>
              <a:rPr lang="zh-CN" altLang="en-US" sz="2200" b="1" dirty="0">
                <a:effectLst/>
                <a:latin typeface="微软雅黑" panose="020B0503020204020204" pitchFamily="34" charset="-122"/>
                <a:ea typeface="微软雅黑" panose="020B0503020204020204" pitchFamily="34" charset="-122"/>
              </a:rPr>
              <a:t>后端：</a:t>
            </a:r>
            <a:r>
              <a:rPr lang="zh-CN" altLang="en-US" sz="2200" b="0" dirty="0">
                <a:effectLst/>
                <a:latin typeface="微软雅黑" panose="020B0503020204020204" pitchFamily="34" charset="-122"/>
                <a:ea typeface="微软雅黑" panose="020B0503020204020204" pitchFamily="34" charset="-122"/>
              </a:rPr>
              <a:t>王江轶、徐熠、郑翔已经对原版</a:t>
            </a:r>
            <a:r>
              <a:rPr lang="en-US" altLang="zh-CN" sz="2200" b="0" dirty="0" err="1">
                <a:effectLst/>
                <a:latin typeface="微软雅黑" panose="020B0503020204020204" pitchFamily="34" charset="-122"/>
                <a:ea typeface="微软雅黑" panose="020B0503020204020204" pitchFamily="34" charset="-122"/>
              </a:rPr>
              <a:t>BusTub</a:t>
            </a:r>
            <a:r>
              <a:rPr lang="zh-CN" altLang="en-US" sz="2200" b="0" dirty="0">
                <a:effectLst/>
                <a:latin typeface="微软雅黑" panose="020B0503020204020204" pitchFamily="34" charset="-122"/>
                <a:ea typeface="微软雅黑" panose="020B0503020204020204" pitchFamily="34" charset="-122"/>
              </a:rPr>
              <a:t>的开源</a:t>
            </a:r>
            <a:r>
              <a:rPr lang="en-US" altLang="zh-CN" sz="2200" b="0" dirty="0">
                <a:effectLst/>
                <a:latin typeface="微软雅黑" panose="020B0503020204020204" pitchFamily="34" charset="-122"/>
                <a:ea typeface="微软雅黑" panose="020B0503020204020204" pitchFamily="34" charset="-122"/>
              </a:rPr>
              <a:t>C++</a:t>
            </a:r>
            <a:r>
              <a:rPr lang="zh-CN" altLang="en-US" sz="2200" b="0" dirty="0">
                <a:effectLst/>
                <a:latin typeface="微软雅黑" panose="020B0503020204020204" pitchFamily="34" charset="-122"/>
                <a:ea typeface="微软雅黑" panose="020B0503020204020204" pitchFamily="34" charset="-122"/>
              </a:rPr>
              <a:t>代码进行了较为深入的阅读和分析，基本掌握了</a:t>
            </a:r>
            <a:r>
              <a:rPr lang="zh-CN" altLang="en-US" sz="2200" dirty="0">
                <a:latin typeface="微软雅黑" panose="020B0503020204020204" pitchFamily="34" charset="-122"/>
                <a:ea typeface="微软雅黑" panose="020B0503020204020204" pitchFamily="34" charset="-122"/>
              </a:rPr>
              <a:t>其</a:t>
            </a:r>
            <a:r>
              <a:rPr lang="zh-CN" altLang="en-US" sz="2200" b="0" dirty="0">
                <a:effectLst/>
                <a:latin typeface="微软雅黑" panose="020B0503020204020204" pitchFamily="34" charset="-122"/>
                <a:ea typeface="微软雅黑" panose="020B0503020204020204" pitchFamily="34" charset="-122"/>
              </a:rPr>
              <a:t>内部工作原理和关键数据结构，可以较好地胜任对其源代码进行二次修改开发的工作。</a:t>
            </a:r>
          </a:p>
          <a:p>
            <a:pPr lvl="1">
              <a:lnSpc>
                <a:spcPct val="160000"/>
              </a:lnSpc>
            </a:pPr>
            <a:r>
              <a:rPr lang="zh-CN" altLang="en-US" sz="2200" b="1" dirty="0">
                <a:effectLst/>
                <a:latin typeface="微软雅黑" panose="020B0503020204020204" pitchFamily="34" charset="-122"/>
                <a:ea typeface="微软雅黑" panose="020B0503020204020204" pitchFamily="34" charset="-122"/>
              </a:rPr>
              <a:t>前端：</a:t>
            </a:r>
            <a:r>
              <a:rPr lang="zh-CN" altLang="en-US" sz="2200" b="0" dirty="0">
                <a:effectLst/>
                <a:latin typeface="微软雅黑" panose="020B0503020204020204" pitchFamily="34" charset="-122"/>
                <a:ea typeface="微软雅黑" panose="020B0503020204020204" pitchFamily="34" charset="-122"/>
              </a:rPr>
              <a:t>徐翊蓝对</a:t>
            </a:r>
            <a:r>
              <a:rPr lang="en-US" altLang="zh-CN" sz="2200" b="0" dirty="0">
                <a:effectLst/>
                <a:latin typeface="微软雅黑" panose="020B0503020204020204" pitchFamily="34" charset="-122"/>
                <a:ea typeface="微软雅黑" panose="020B0503020204020204" pitchFamily="34" charset="-122"/>
              </a:rPr>
              <a:t>Vue3</a:t>
            </a:r>
            <a:r>
              <a:rPr lang="zh-CN" altLang="en-US" sz="2200" b="0" dirty="0">
                <a:effectLst/>
                <a:latin typeface="微软雅黑" panose="020B0503020204020204" pitchFamily="34" charset="-122"/>
                <a:ea typeface="微软雅黑" panose="020B0503020204020204" pitchFamily="34" charset="-122"/>
              </a:rPr>
              <a:t>框架较为熟悉，并且已经学习过关于</a:t>
            </a:r>
            <a:r>
              <a:rPr lang="en-US" altLang="zh-CN" sz="2200" b="0" dirty="0">
                <a:effectLst/>
                <a:latin typeface="微软雅黑" panose="020B0503020204020204" pitchFamily="34" charset="-122"/>
                <a:ea typeface="微软雅黑" panose="020B0503020204020204" pitchFamily="34" charset="-122"/>
              </a:rPr>
              <a:t>DBMS</a:t>
            </a:r>
            <a:r>
              <a:rPr lang="zh-CN" altLang="en-US" sz="2200" b="0" dirty="0">
                <a:effectLst/>
                <a:latin typeface="微软雅黑" panose="020B0503020204020204" pitchFamily="34" charset="-122"/>
                <a:ea typeface="微软雅黑" panose="020B0503020204020204" pitchFamily="34" charset="-122"/>
              </a:rPr>
              <a:t>底层实现原理的理论知识，能够与后端同学进行较好的协作，并带领团队中其他同学完成本产品的前端开发工作。</a:t>
            </a:r>
          </a:p>
          <a:p>
            <a:pPr lvl="1"/>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44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398721" y="-7088"/>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398721" y="1169581"/>
            <a:ext cx="3997666" cy="5869173"/>
          </a:xfrm>
        </p:spPr>
        <p:txBody>
          <a:bodyPr>
            <a:normAutofit/>
          </a:bodyPr>
          <a:lstStyle/>
          <a:p>
            <a:r>
              <a:rPr lang="zh-CN" altLang="en-US" b="1" dirty="0">
                <a:latin typeface="微软雅黑" panose="020B0503020204020204" pitchFamily="34" charset="-122"/>
                <a:ea typeface="微软雅黑" panose="020B0503020204020204" pitchFamily="34" charset="-122"/>
              </a:rPr>
              <a:t>前端</a:t>
            </a:r>
            <a:r>
              <a:rPr lang="en-US" altLang="zh-CN" b="1" dirty="0">
                <a:latin typeface="微软雅黑" panose="020B0503020204020204" pitchFamily="34" charset="-122"/>
                <a:ea typeface="微软雅黑" panose="020B0503020204020204" pitchFamily="34" charset="-122"/>
              </a:rPr>
              <a:t>UI</a:t>
            </a:r>
            <a:r>
              <a:rPr lang="zh-CN" altLang="en-US" b="1" dirty="0">
                <a:latin typeface="微软雅黑" panose="020B0503020204020204" pitchFamily="34" charset="-122"/>
                <a:ea typeface="微软雅黑" panose="020B0503020204020204" pitchFamily="34" charset="-122"/>
              </a:rPr>
              <a:t>交互设计</a:t>
            </a:r>
            <a:endParaRPr lang="en-US" altLang="zh-CN" b="1"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我们团队采用墨刀进行前端</a:t>
            </a:r>
            <a:r>
              <a:rPr lang="en-US" altLang="zh-CN" sz="2000" dirty="0">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草案设计，并且设置了分享链接。感兴趣的同学可自行扫码查看：</a:t>
            </a:r>
          </a:p>
          <a:p>
            <a:pPr marL="457200" lvl="1" indent="0">
              <a:buNone/>
            </a:pPr>
            <a:endParaRPr lang="en-US" altLang="zh-CN" sz="28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A6507B8-D698-4648-9203-F39F82839D71}"/>
              </a:ext>
            </a:extLst>
          </p:cNvPr>
          <p:cNvPicPr>
            <a:picLocks noChangeAspect="1"/>
          </p:cNvPicPr>
          <p:nvPr/>
        </p:nvPicPr>
        <p:blipFill>
          <a:blip r:embed="rId2"/>
          <a:stretch>
            <a:fillRect/>
          </a:stretch>
        </p:blipFill>
        <p:spPr>
          <a:xfrm>
            <a:off x="938878" y="3135941"/>
            <a:ext cx="2781078" cy="2781078"/>
          </a:xfrm>
          <a:prstGeom prst="rect">
            <a:avLst/>
          </a:prstGeom>
        </p:spPr>
      </p:pic>
      <p:sp>
        <p:nvSpPr>
          <p:cNvPr id="8" name="文本框 7">
            <a:extLst>
              <a:ext uri="{FF2B5EF4-FFF2-40B4-BE49-F238E27FC236}">
                <a16:creationId xmlns:a16="http://schemas.microsoft.com/office/drawing/2014/main" id="{C78ABDDE-4D96-4684-8B24-F46EEE128F83}"/>
              </a:ext>
            </a:extLst>
          </p:cNvPr>
          <p:cNvSpPr txBox="1"/>
          <p:nvPr/>
        </p:nvSpPr>
        <p:spPr>
          <a:xfrm>
            <a:off x="648034" y="6129132"/>
            <a:ext cx="10895932" cy="584775"/>
          </a:xfrm>
          <a:prstGeom prst="rect">
            <a:avLst/>
          </a:prstGeom>
          <a:noFill/>
        </p:spPr>
        <p:txBody>
          <a:bodyPr wrap="none" rtlCol="0">
            <a:spAutoFit/>
          </a:bodyPr>
          <a:lstStyle/>
          <a:p>
            <a:r>
              <a:rPr lang="zh-CN" altLang="en-US" sz="3200" dirty="0">
                <a:ln w="0"/>
                <a:solidFill>
                  <a:srgbClr val="FF0000"/>
                </a:solidFill>
                <a:effectLst>
                  <a:outerShdw blurRad="38100" dist="25400" dir="5400000" algn="ctr" rotWithShape="0">
                    <a:srgbClr val="6E747A">
                      <a:alpha val="43000"/>
                    </a:srgbClr>
                  </a:outerShdw>
                </a:effectLst>
                <a:latin typeface="方正大标宋简体" panose="02010601030101010101" pitchFamily="2" charset="-122"/>
                <a:ea typeface="方正大标宋简体" panose="02010601030101010101" pitchFamily="2" charset="-122"/>
              </a:rPr>
              <a:t>下面，我们将逐一对这些界面的设计思路和内容进行介绍！</a:t>
            </a:r>
          </a:p>
        </p:txBody>
      </p:sp>
      <p:pic>
        <p:nvPicPr>
          <p:cNvPr id="10" name="图片 9">
            <a:extLst>
              <a:ext uri="{FF2B5EF4-FFF2-40B4-BE49-F238E27FC236}">
                <a16:creationId xmlns:a16="http://schemas.microsoft.com/office/drawing/2014/main" id="{2A15C909-B614-448B-B753-989F66C71F46}"/>
              </a:ext>
            </a:extLst>
          </p:cNvPr>
          <p:cNvPicPr>
            <a:picLocks noChangeAspect="1"/>
          </p:cNvPicPr>
          <p:nvPr/>
        </p:nvPicPr>
        <p:blipFill>
          <a:blip r:embed="rId3"/>
          <a:stretch>
            <a:fillRect/>
          </a:stretch>
        </p:blipFill>
        <p:spPr>
          <a:xfrm>
            <a:off x="4509426" y="407907"/>
            <a:ext cx="10561873" cy="5598618"/>
          </a:xfrm>
          <a:prstGeom prst="rect">
            <a:avLst/>
          </a:prstGeom>
        </p:spPr>
      </p:pic>
    </p:spTree>
    <p:extLst>
      <p:ext uri="{BB962C8B-B14F-4D97-AF65-F5344CB8AC3E}">
        <p14:creationId xmlns:p14="http://schemas.microsoft.com/office/powerpoint/2010/main" val="387738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234507"/>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1" y="988827"/>
            <a:ext cx="4073237" cy="5869173"/>
          </a:xfrm>
        </p:spPr>
        <p:txBody>
          <a:bodyPr>
            <a:normAutofit fontScale="85000" lnSpcReduction="10000"/>
          </a:bodyPr>
          <a:lstStyle/>
          <a:p>
            <a:r>
              <a:rPr lang="en-US" altLang="zh-CN" sz="2400" b="1" dirty="0">
                <a:latin typeface="微软雅黑" panose="020B0503020204020204" pitchFamily="34" charset="-122"/>
                <a:ea typeface="微软雅黑" panose="020B0503020204020204" pitchFamily="34" charset="-122"/>
              </a:rPr>
              <a:t>Welcome</a:t>
            </a:r>
            <a:r>
              <a:rPr lang="zh-CN" altLang="en-US" sz="2400" b="1" dirty="0">
                <a:latin typeface="微软雅黑" panose="020B0503020204020204" pitchFamily="34" charset="-122"/>
                <a:ea typeface="微软雅黑" panose="020B0503020204020204" pitchFamily="34" charset="-122"/>
              </a:rPr>
              <a:t>界面设计</a:t>
            </a:r>
            <a:endParaRPr lang="en-US" altLang="zh-CN" sz="2400" b="1" dirty="0">
              <a:latin typeface="微软雅黑" panose="020B0503020204020204" pitchFamily="34" charset="-122"/>
              <a:ea typeface="微软雅黑" panose="020B0503020204020204" pitchFamily="34" charset="-122"/>
            </a:endParaRPr>
          </a:p>
          <a:p>
            <a:pPr marL="457200" indent="-457200">
              <a:lnSpc>
                <a:spcPct val="160000"/>
              </a:lnSpc>
              <a:buFont typeface="+mj-lt"/>
              <a:buAutoNum type="arabicPeriod"/>
            </a:pPr>
            <a:r>
              <a:rPr lang="zh-CN" altLang="en-US" sz="2400" dirty="0">
                <a:latin typeface="微软雅黑" panose="020B0503020204020204" pitchFamily="34" charset="-122"/>
                <a:ea typeface="微软雅黑" panose="020B0503020204020204" pitchFamily="34" charset="-122"/>
              </a:rPr>
              <a:t>上方导航栏的</a:t>
            </a:r>
            <a:r>
              <a:rPr lang="en-US" altLang="zh-CN" sz="2400" dirty="0">
                <a:latin typeface="微软雅黑" panose="020B0503020204020204" pitchFamily="34" charset="-122"/>
                <a:ea typeface="微软雅黑" panose="020B0503020204020204" pitchFamily="34" charset="-122"/>
              </a:rPr>
              <a:t>"Process"</a:t>
            </a:r>
            <a:r>
              <a:rPr lang="zh-CN" altLang="en-US" sz="2400" dirty="0">
                <a:latin typeface="微软雅黑" panose="020B0503020204020204" pitchFamily="34" charset="-122"/>
                <a:ea typeface="微软雅黑" panose="020B0503020204020204" pitchFamily="34" charset="-122"/>
              </a:rPr>
              <a:t>默认处于无法点击的</a:t>
            </a:r>
            <a:r>
              <a:rPr lang="zh-CN" altLang="en-US" sz="2400" b="1" dirty="0">
                <a:latin typeface="微软雅黑" panose="020B0503020204020204" pitchFamily="34" charset="-122"/>
                <a:ea typeface="微软雅黑" panose="020B0503020204020204" pitchFamily="34" charset="-122"/>
              </a:rPr>
              <a:t>非激活状态</a:t>
            </a:r>
            <a:r>
              <a:rPr lang="zh-CN" altLang="en-US" sz="2400" dirty="0">
                <a:latin typeface="微软雅黑" panose="020B0503020204020204" pitchFamily="34" charset="-122"/>
                <a:ea typeface="微软雅黑" panose="020B0503020204020204" pitchFamily="34" charset="-122"/>
              </a:rPr>
              <a:t>。</a:t>
            </a:r>
          </a:p>
          <a:p>
            <a:pPr marL="457200" indent="-457200">
              <a:lnSpc>
                <a:spcPct val="160000"/>
              </a:lnSpc>
              <a:buFont typeface="+mj-lt"/>
              <a:buAutoNum type="arabicPeriod"/>
            </a:pPr>
            <a:r>
              <a:rPr lang="zh-CN" altLang="en-US" sz="2400" dirty="0">
                <a:latin typeface="微软雅黑" panose="020B0503020204020204" pitchFamily="34" charset="-122"/>
                <a:ea typeface="微软雅黑" panose="020B0503020204020204" pitchFamily="34" charset="-122"/>
              </a:rPr>
              <a:t>点击</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Sumbit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按钮，将用户输入的</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命令提交给后端执行。当执行完毕或遇到错误后，后端返回结果，前端需要弹窗进行展示。</a:t>
            </a:r>
            <a:endParaRPr lang="en-US" altLang="zh-CN" sz="2400" dirty="0">
              <a:latin typeface="微软雅黑" panose="020B0503020204020204" pitchFamily="34" charset="-122"/>
              <a:ea typeface="微软雅黑" panose="020B0503020204020204" pitchFamily="34" charset="-122"/>
            </a:endParaRPr>
          </a:p>
          <a:p>
            <a:pPr marL="457200" indent="-457200">
              <a:lnSpc>
                <a:spcPct val="160000"/>
              </a:lnSpc>
              <a:buFont typeface="+mj-lt"/>
              <a:buAutoNum type="arabicPeriod"/>
            </a:pPr>
            <a:r>
              <a:rPr lang="zh-CN" altLang="en-US" sz="2400" dirty="0">
                <a:latin typeface="微软雅黑" panose="020B0503020204020204" pitchFamily="34" charset="-122"/>
                <a:ea typeface="微软雅黑" panose="020B0503020204020204" pitchFamily="34" charset="-122"/>
              </a:rPr>
              <a:t>若</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命令执行成功，则激活上方导航栏的</a:t>
            </a:r>
            <a:r>
              <a:rPr lang="en-US" altLang="zh-CN" sz="2400" dirty="0">
                <a:latin typeface="微软雅黑" panose="020B0503020204020204" pitchFamily="34" charset="-122"/>
                <a:ea typeface="微软雅黑" panose="020B0503020204020204" pitchFamily="34" charset="-122"/>
              </a:rPr>
              <a:t>"Process"</a:t>
            </a:r>
            <a:r>
              <a:rPr lang="zh-CN" altLang="en-US" sz="2400" dirty="0">
                <a:latin typeface="微软雅黑" panose="020B0503020204020204" pitchFamily="34" charset="-122"/>
                <a:ea typeface="微软雅黑" panose="020B0503020204020204" pitchFamily="34" charset="-122"/>
              </a:rPr>
              <a:t>按钮，同时更新</a:t>
            </a:r>
            <a:r>
              <a:rPr lang="en-US" altLang="zh-CN" sz="2400" dirty="0">
                <a:latin typeface="微软雅黑" panose="020B0503020204020204" pitchFamily="34" charset="-122"/>
                <a:ea typeface="微软雅黑" panose="020B0503020204020204" pitchFamily="34" charset="-122"/>
              </a:rPr>
              <a:t>"SQL Logs"</a:t>
            </a:r>
            <a:r>
              <a:rPr lang="zh-CN" altLang="en-US" sz="2400" dirty="0">
                <a:latin typeface="微软雅黑" panose="020B0503020204020204" pitchFamily="34" charset="-122"/>
                <a:ea typeface="微软雅黑" panose="020B0503020204020204" pitchFamily="34" charset="-122"/>
              </a:rPr>
              <a:t>面板和</a:t>
            </a:r>
            <a:r>
              <a:rPr lang="en-US" altLang="zh-CN" sz="2400" dirty="0">
                <a:latin typeface="微软雅黑" panose="020B0503020204020204" pitchFamily="34" charset="-122"/>
                <a:ea typeface="微软雅黑" panose="020B0503020204020204" pitchFamily="34" charset="-122"/>
              </a:rPr>
              <a:t>"Process"</a:t>
            </a:r>
            <a:r>
              <a:rPr lang="zh-CN" altLang="en-US" sz="2400" dirty="0">
                <a:latin typeface="微软雅黑" panose="020B0503020204020204" pitchFamily="34" charset="-122"/>
                <a:ea typeface="微软雅黑" panose="020B0503020204020204" pitchFamily="34" charset="-122"/>
              </a:rPr>
              <a:t>面板的数据。</a:t>
            </a:r>
          </a:p>
          <a:p>
            <a:endParaRPr lang="zh-CN" altLang="en-US" sz="2400" b="1" dirty="0">
              <a:latin typeface="微软雅黑" panose="020B0503020204020204" pitchFamily="34" charset="-122"/>
              <a:ea typeface="微软雅黑" panose="020B0503020204020204" pitchFamily="34" charset="-122"/>
            </a:endParaRPr>
          </a:p>
          <a:p>
            <a:pPr marL="457200" lvl="1" indent="0">
              <a:buNone/>
            </a:pPr>
            <a:endParaRPr lang="en-US" altLang="zh-CN" sz="2800"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C6D2577-12EF-4770-A64B-992C074C8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236" y="1395352"/>
            <a:ext cx="7895537" cy="4429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直接箭头连接符 11">
            <a:extLst>
              <a:ext uri="{FF2B5EF4-FFF2-40B4-BE49-F238E27FC236}">
                <a16:creationId xmlns:a16="http://schemas.microsoft.com/office/drawing/2014/main" id="{0AC5FE51-E148-4980-BC3F-FD1EEFF47E43}"/>
              </a:ext>
            </a:extLst>
          </p:cNvPr>
          <p:cNvCxnSpPr>
            <a:cxnSpLocks/>
          </p:cNvCxnSpPr>
          <p:nvPr/>
        </p:nvCxnSpPr>
        <p:spPr>
          <a:xfrm flipV="1">
            <a:off x="3057896" y="1822862"/>
            <a:ext cx="3038104" cy="3639786"/>
          </a:xfrm>
          <a:prstGeom prst="straightConnector1">
            <a:avLst/>
          </a:prstGeom>
          <a:ln w="38100">
            <a:solidFill>
              <a:srgbClr val="FFC000"/>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D6E6C68D-68FF-41BF-8385-E1BED91B5B6E}"/>
              </a:ext>
            </a:extLst>
          </p:cNvPr>
          <p:cNvCxnSpPr/>
          <p:nvPr/>
        </p:nvCxnSpPr>
        <p:spPr>
          <a:xfrm>
            <a:off x="2517569" y="2826327"/>
            <a:ext cx="6964878" cy="200693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A445FEB3-0C51-4616-A0D0-3BEAE8FB767A}"/>
              </a:ext>
            </a:extLst>
          </p:cNvPr>
          <p:cNvSpPr/>
          <p:nvPr/>
        </p:nvSpPr>
        <p:spPr>
          <a:xfrm>
            <a:off x="5257799" y="1328562"/>
            <a:ext cx="2140527" cy="464613"/>
          </a:xfrm>
          <a:prstGeom prst="rect">
            <a:avLst/>
          </a:prstGeom>
          <a:noFill/>
          <a:ln w="381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331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234507"/>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9064" y="751320"/>
            <a:ext cx="12013871" cy="5869173"/>
          </a:xfrm>
        </p:spPr>
        <p:txBody>
          <a:bodyPr>
            <a:norm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SQL Logs</a:t>
            </a:r>
            <a:r>
              <a:rPr lang="zh-CN" altLang="en-US" sz="2400" b="1" dirty="0">
                <a:latin typeface="微软雅黑" panose="020B0503020204020204" pitchFamily="34" charset="-122"/>
                <a:ea typeface="微软雅黑" panose="020B0503020204020204" pitchFamily="34" charset="-122"/>
              </a:rPr>
              <a:t>界面设计</a:t>
            </a:r>
            <a:endParaRPr lang="en-US" altLang="zh-CN" sz="2400" b="1" dirty="0">
              <a:latin typeface="微软雅黑" panose="020B0503020204020204" pitchFamily="34" charset="-122"/>
              <a:ea typeface="微软雅黑" panose="020B0503020204020204" pitchFamily="34" charset="-122"/>
            </a:endParaRPr>
          </a:p>
          <a:p>
            <a:pPr lvl="1">
              <a:lnSpc>
                <a:spcPct val="150000"/>
              </a:lnSpc>
            </a:pPr>
            <a:r>
              <a:rPr lang="zh-CN" altLang="en-US" sz="1600" dirty="0">
                <a:latin typeface="微软雅黑" panose="020B0503020204020204" pitchFamily="34" charset="-122"/>
                <a:ea typeface="微软雅黑" panose="020B0503020204020204" pitchFamily="34" charset="-122"/>
              </a:rPr>
              <a:t>该界面展示了用户历次提交的</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命令，及其执行情况。</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zh-CN" altLang="en-US" sz="1600" dirty="0">
                <a:latin typeface="微软雅黑" panose="020B0503020204020204" pitchFamily="34" charset="-122"/>
                <a:ea typeface="微软雅黑" panose="020B0503020204020204" pitchFamily="34" charset="-122"/>
              </a:rPr>
              <a:t>本界面</a:t>
            </a:r>
            <a:r>
              <a:rPr lang="zh-CN" altLang="en-US" sz="1600" b="1" dirty="0">
                <a:latin typeface="微软雅黑" panose="020B0503020204020204" pitchFamily="34" charset="-122"/>
                <a:ea typeface="微软雅黑" panose="020B0503020204020204" pitchFamily="34" charset="-122"/>
              </a:rPr>
              <a:t>没有对应的后端接口</a:t>
            </a:r>
            <a:r>
              <a:rPr lang="zh-CN" altLang="en-US" sz="1600" dirty="0">
                <a:latin typeface="微软雅黑" panose="020B0503020204020204" pitchFamily="34" charset="-122"/>
                <a:ea typeface="微软雅黑" panose="020B0503020204020204" pitchFamily="34" charset="-122"/>
              </a:rPr>
              <a:t>。前端开发人员将用户的历次提交情况直接存储在本地，再显示在该界面上即可！</a:t>
            </a:r>
          </a:p>
          <a:p>
            <a:endParaRPr lang="zh-CN" altLang="en-US"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pPr marL="457200" lvl="1" indent="0">
              <a:buNone/>
            </a:pPr>
            <a:endParaRPr lang="en-US" altLang="zh-CN" sz="28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030E5EE-E12C-4940-A501-38768422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017" y="2366319"/>
            <a:ext cx="7813964" cy="43837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077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234507"/>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0" y="988827"/>
            <a:ext cx="4012020" cy="5869173"/>
          </a:xfrm>
        </p:spPr>
        <p:txBody>
          <a:bodyPr>
            <a:normAutofit/>
          </a:bodyPr>
          <a:lstStyle/>
          <a:p>
            <a:r>
              <a:rPr lang="en-US" altLang="zh-CN" sz="2400" b="1" dirty="0">
                <a:latin typeface="微软雅黑" panose="020B0503020204020204" pitchFamily="34" charset="-122"/>
                <a:ea typeface="微软雅黑" panose="020B0503020204020204" pitchFamily="34" charset="-122"/>
              </a:rPr>
              <a:t>Process</a:t>
            </a:r>
            <a:r>
              <a:rPr lang="zh-CN" altLang="en-US" sz="2400" b="1" dirty="0">
                <a:latin typeface="微软雅黑" panose="020B0503020204020204" pitchFamily="34" charset="-122"/>
                <a:ea typeface="微软雅黑" panose="020B0503020204020204" pitchFamily="34" charset="-122"/>
              </a:rPr>
              <a:t>界面设计</a:t>
            </a:r>
            <a:endParaRPr lang="en-US" altLang="zh-CN" sz="2400" b="1" dirty="0">
              <a:latin typeface="微软雅黑" panose="020B0503020204020204" pitchFamily="34" charset="-122"/>
              <a:ea typeface="微软雅黑" panose="020B0503020204020204" pitchFamily="34" charset="-122"/>
            </a:endParaRPr>
          </a:p>
          <a:p>
            <a:pPr marL="0" indent="457200">
              <a:lnSpc>
                <a:spcPct val="100000"/>
              </a:lnSpc>
              <a:buNone/>
            </a:pPr>
            <a:r>
              <a:rPr lang="en-US" altLang="zh-CN" sz="2000" dirty="0">
                <a:latin typeface="微软雅黑" panose="020B0503020204020204" pitchFamily="34" charset="-122"/>
                <a:ea typeface="微软雅黑" panose="020B0503020204020204" pitchFamily="34" charset="-122"/>
              </a:rPr>
              <a:t>Process</a:t>
            </a:r>
            <a:r>
              <a:rPr lang="zh-CN" altLang="en-US" sz="2000" dirty="0">
                <a:latin typeface="微软雅黑" panose="020B0503020204020204" pitchFamily="34" charset="-122"/>
                <a:ea typeface="微软雅黑" panose="020B0503020204020204" pitchFamily="34" charset="-122"/>
              </a:rPr>
              <a:t>界面展示用户提交的</a:t>
            </a: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命令在</a:t>
            </a:r>
            <a:r>
              <a:rPr lang="en-US" altLang="zh-CN" sz="2000"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内部被处理和执行的情况，对应</a:t>
            </a:r>
            <a:r>
              <a:rPr lang="en-US" altLang="zh-CN" sz="2000" b="1" dirty="0" err="1">
                <a:solidFill>
                  <a:srgbClr val="FF0000"/>
                </a:solidFill>
                <a:latin typeface="微软雅黑" panose="020B0503020204020204" pitchFamily="34" charset="-122"/>
                <a:ea typeface="微软雅黑" panose="020B0503020204020204" pitchFamily="34" charset="-122"/>
              </a:rPr>
              <a:t>BusTub</a:t>
            </a:r>
            <a:r>
              <a:rPr lang="en-US" altLang="zh-CN" sz="2000" b="1" dirty="0">
                <a:solidFill>
                  <a:srgbClr val="FF0000"/>
                </a:solidFill>
                <a:latin typeface="微软雅黑" panose="020B0503020204020204" pitchFamily="34" charset="-122"/>
                <a:ea typeface="微软雅黑" panose="020B0503020204020204" pitchFamily="34" charset="-122"/>
              </a:rPr>
              <a:t> SQL Execution</a:t>
            </a:r>
            <a:r>
              <a:rPr lang="zh-CN" altLang="en-US" sz="2000" b="1" dirty="0">
                <a:solidFill>
                  <a:srgbClr val="FF0000"/>
                </a:solidFill>
                <a:latin typeface="微软雅黑" panose="020B0503020204020204" pitchFamily="34" charset="-122"/>
                <a:ea typeface="微软雅黑" panose="020B0503020204020204" pitchFamily="34" charset="-122"/>
              </a:rPr>
              <a:t>层内部工作过程展示</a:t>
            </a:r>
            <a:r>
              <a:rPr lang="zh-CN" altLang="en-US" sz="2000" dirty="0">
                <a:latin typeface="微软雅黑" panose="020B0503020204020204" pitchFamily="34" charset="-122"/>
                <a:ea typeface="微软雅黑" panose="020B0503020204020204" pitchFamily="34" charset="-122"/>
              </a:rPr>
              <a:t>这个开发需求。</a:t>
            </a:r>
            <a:endParaRPr lang="en-US" altLang="zh-CN" sz="2000" dirty="0">
              <a:latin typeface="微软雅黑" panose="020B0503020204020204" pitchFamily="34" charset="-122"/>
              <a:ea typeface="微软雅黑" panose="020B0503020204020204" pitchFamily="34" charset="-122"/>
            </a:endParaRPr>
          </a:p>
          <a:p>
            <a:pPr marL="0" indent="457200">
              <a:lnSpc>
                <a:spcPct val="100000"/>
              </a:lnSpc>
              <a:buNone/>
            </a:pPr>
            <a:endParaRPr lang="zh-CN" altLang="en-US"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说明</a:t>
            </a:r>
            <a:endParaRPr lang="en-US" altLang="zh-CN" sz="2400" b="1" dirty="0">
              <a:latin typeface="微软雅黑" panose="020B0503020204020204" pitchFamily="34" charset="-122"/>
              <a:ea typeface="微软雅黑" panose="020B0503020204020204" pitchFamily="34" charset="-122"/>
            </a:endParaRPr>
          </a:p>
          <a:p>
            <a:pPr marL="457200" indent="-457200">
              <a:lnSpc>
                <a:spcPct val="100000"/>
              </a:lnSpc>
              <a:buFont typeface="+mj-lt"/>
              <a:buAutoNum type="arabicPeriod"/>
            </a:pPr>
            <a:r>
              <a:rPr lang="zh-CN" altLang="en-US" sz="2000" dirty="0">
                <a:latin typeface="微软雅黑" panose="020B0503020204020204" pitchFamily="34" charset="-122"/>
                <a:ea typeface="微软雅黑" panose="020B0503020204020204" pitchFamily="34" charset="-122"/>
              </a:rPr>
              <a:t>页面中间面板上的树状图节点可以被用户点击选中，而后触发右侧面板渲染更新。</a:t>
            </a:r>
          </a:p>
          <a:p>
            <a:pPr marL="457200" indent="-457200">
              <a:lnSpc>
                <a:spcPct val="100000"/>
              </a:lnSpc>
              <a:buFont typeface="+mj-lt"/>
              <a:buAutoNum type="arabicPeriod"/>
            </a:pPr>
            <a:r>
              <a:rPr lang="zh-CN" altLang="en-US" sz="2000" dirty="0">
                <a:latin typeface="微软雅黑" panose="020B0503020204020204" pitchFamily="34" charset="-122"/>
                <a:ea typeface="微软雅黑" panose="020B0503020204020204" pitchFamily="34" charset="-122"/>
              </a:rPr>
              <a:t>右侧面板初始时默认为空，直到用户选中中间面板的某个树状图节点，则</a:t>
            </a:r>
            <a:r>
              <a:rPr lang="zh-CN" altLang="en-US" sz="2000" b="1" dirty="0">
                <a:latin typeface="微软雅黑" panose="020B0503020204020204" pitchFamily="34" charset="-122"/>
                <a:ea typeface="微软雅黑" panose="020B0503020204020204" pitchFamily="34" charset="-122"/>
              </a:rPr>
              <a:t>显示附着在该节点上的关键信息</a:t>
            </a:r>
            <a:r>
              <a:rPr lang="zh-CN" altLang="en-US" sz="2000" dirty="0">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C419F7DF-A4C8-4568-A606-590B076E43B6}"/>
              </a:ext>
            </a:extLst>
          </p:cNvPr>
          <p:cNvSpPr txBox="1"/>
          <p:nvPr/>
        </p:nvSpPr>
        <p:spPr>
          <a:xfrm>
            <a:off x="2860469" y="3128549"/>
            <a:ext cx="6219700" cy="369332"/>
          </a:xfrm>
          <a:prstGeom prst="rect">
            <a:avLst/>
          </a:prstGeom>
          <a:noFill/>
        </p:spPr>
        <p:txBody>
          <a:bodyPr wrap="square">
            <a:spAutoFit/>
          </a:bodyPr>
          <a:lstStyle/>
          <a:p>
            <a:pPr algn="l"/>
            <a:r>
              <a:rPr lang="en-US" altLang="zh-CN" b="1" i="0" dirty="0">
                <a:solidFill>
                  <a:srgbClr val="FFFFFF"/>
                </a:solidFill>
                <a:effectLst/>
                <a:latin typeface="Helvetica Neue"/>
              </a:rPr>
              <a:t>Process</a:t>
            </a:r>
          </a:p>
        </p:txBody>
      </p:sp>
      <p:pic>
        <p:nvPicPr>
          <p:cNvPr id="8" name="图片 7">
            <a:extLst>
              <a:ext uri="{FF2B5EF4-FFF2-40B4-BE49-F238E27FC236}">
                <a16:creationId xmlns:a16="http://schemas.microsoft.com/office/drawing/2014/main" id="{5DF4DCA8-5D5C-4D47-827E-5AC7D49AD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523" y="1275105"/>
            <a:ext cx="7938485" cy="4445552"/>
          </a:xfrm>
          <a:prstGeom prst="rect">
            <a:avLst/>
          </a:prstGeom>
          <a:effectLst>
            <a:outerShdw blurRad="50800" dist="38100" dir="2700000" algn="tl" rotWithShape="0">
              <a:prstClr val="black">
                <a:alpha val="40000"/>
              </a:prstClr>
            </a:outerShdw>
          </a:effectLst>
        </p:spPr>
      </p:pic>
      <p:cxnSp>
        <p:nvCxnSpPr>
          <p:cNvPr id="15" name="直接箭头连接符 14">
            <a:extLst>
              <a:ext uri="{FF2B5EF4-FFF2-40B4-BE49-F238E27FC236}">
                <a16:creationId xmlns:a16="http://schemas.microsoft.com/office/drawing/2014/main" id="{0FC83A65-E0E5-4F47-96EB-492B2E7D6927}"/>
              </a:ext>
            </a:extLst>
          </p:cNvPr>
          <p:cNvCxnSpPr>
            <a:cxnSpLocks/>
          </p:cNvCxnSpPr>
          <p:nvPr/>
        </p:nvCxnSpPr>
        <p:spPr>
          <a:xfrm flipV="1">
            <a:off x="3848986" y="3891516"/>
            <a:ext cx="3934047" cy="354419"/>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853F6AF-8C65-4BA1-9DF1-E16732B52639}"/>
              </a:ext>
            </a:extLst>
          </p:cNvPr>
          <p:cNvCxnSpPr>
            <a:cxnSpLocks/>
          </p:cNvCxnSpPr>
          <p:nvPr/>
        </p:nvCxnSpPr>
        <p:spPr>
          <a:xfrm flipV="1">
            <a:off x="3848986" y="2693582"/>
            <a:ext cx="6471684" cy="1552353"/>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4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234507"/>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0" y="988827"/>
            <a:ext cx="3835480" cy="5869173"/>
          </a:xfrm>
        </p:spPr>
        <p:txBody>
          <a:bodyPr>
            <a:normAutofit fontScale="77500" lnSpcReduction="20000"/>
          </a:bodyPr>
          <a:lstStyle/>
          <a:p>
            <a:pPr>
              <a:lnSpc>
                <a:spcPct val="120000"/>
              </a:lnSpc>
            </a:pPr>
            <a:r>
              <a:rPr lang="en-US" altLang="zh-CN" sz="2400" b="1" dirty="0">
                <a:latin typeface="微软雅黑" panose="020B0503020204020204" pitchFamily="34" charset="-122"/>
                <a:ea typeface="微软雅黑" panose="020B0503020204020204" pitchFamily="34" charset="-122"/>
              </a:rPr>
              <a:t>Process</a:t>
            </a:r>
            <a:r>
              <a:rPr lang="zh-CN" altLang="en-US" sz="2400" b="1" dirty="0">
                <a:latin typeface="微软雅黑" panose="020B0503020204020204" pitchFamily="34" charset="-122"/>
                <a:ea typeface="微软雅黑" panose="020B0503020204020204" pitchFamily="34" charset="-122"/>
              </a:rPr>
              <a:t>界面设计</a:t>
            </a:r>
            <a:endParaRPr lang="en-US" altLang="zh-CN" sz="2400" b="1" dirty="0">
              <a:latin typeface="微软雅黑" panose="020B0503020204020204" pitchFamily="34" charset="-122"/>
              <a:ea typeface="微软雅黑" panose="020B0503020204020204" pitchFamily="34" charset="-122"/>
            </a:endParaRPr>
          </a:p>
          <a:p>
            <a:pPr marL="0" indent="457200">
              <a:lnSpc>
                <a:spcPct val="120000"/>
              </a:lnSpc>
              <a:buNone/>
            </a:pPr>
            <a:r>
              <a:rPr lang="zh-CN" altLang="en-US" sz="2000" dirty="0">
                <a:latin typeface="微软雅黑" panose="020B0503020204020204" pitchFamily="34" charset="-122"/>
                <a:ea typeface="微软雅黑" panose="020B0503020204020204" pitchFamily="34" charset="-122"/>
              </a:rPr>
              <a:t>至于左侧导航栏选项</a:t>
            </a:r>
            <a:r>
              <a:rPr lang="en-US" altLang="zh-CN" sz="2000" dirty="0">
                <a:latin typeface="微软雅黑" panose="020B0503020204020204" pitchFamily="34" charset="-122"/>
                <a:ea typeface="微软雅黑" panose="020B0503020204020204" pitchFamily="34" charset="-122"/>
              </a:rPr>
              <a:t>"Executor Tree"</a:t>
            </a:r>
            <a:r>
              <a:rPr lang="zh-CN" altLang="en-US" sz="2000" dirty="0">
                <a:latin typeface="微软雅黑" panose="020B0503020204020204" pitchFamily="34" charset="-122"/>
                <a:ea typeface="微软雅黑" panose="020B0503020204020204" pitchFamily="34" charset="-122"/>
              </a:rPr>
              <a:t>所指向的页面，则稍有不同。</a:t>
            </a:r>
          </a:p>
          <a:p>
            <a:pPr>
              <a:lnSpc>
                <a:spcPct val="120000"/>
              </a:lnSpc>
            </a:pPr>
            <a:r>
              <a:rPr lang="zh-CN" altLang="en-US" sz="2400" b="1" dirty="0">
                <a:latin typeface="微软雅黑" panose="020B0503020204020204" pitchFamily="34" charset="-122"/>
                <a:ea typeface="微软雅黑" panose="020B0503020204020204" pitchFamily="34" charset="-122"/>
              </a:rPr>
              <a:t>说明</a:t>
            </a:r>
            <a:endParaRPr lang="en-US" altLang="zh-CN" sz="2400" b="1" dirty="0">
              <a:latin typeface="微软雅黑" panose="020B0503020204020204" pitchFamily="34" charset="-122"/>
              <a:ea typeface="微软雅黑" panose="020B0503020204020204" pitchFamily="34" charset="-122"/>
            </a:endParaRPr>
          </a:p>
          <a:p>
            <a:pPr marL="457200" indent="-457200">
              <a:lnSpc>
                <a:spcPct val="120000"/>
              </a:lnSpc>
              <a:buFont typeface="+mj-lt"/>
              <a:buAutoNum type="arabicPeriod"/>
            </a:pPr>
            <a:r>
              <a:rPr lang="zh-CN" altLang="en-US" sz="2300" dirty="0">
                <a:latin typeface="微软雅黑" panose="020B0503020204020204" pitchFamily="34" charset="-122"/>
                <a:ea typeface="微软雅黑" panose="020B0503020204020204" pitchFamily="34" charset="-122"/>
              </a:rPr>
              <a:t>中间面板中树状图所展示的每一个</a:t>
            </a:r>
            <a:r>
              <a:rPr lang="en-US" altLang="zh-CN" sz="2300" dirty="0">
                <a:latin typeface="微软雅黑" panose="020B0503020204020204" pitchFamily="34" charset="-122"/>
                <a:ea typeface="微软雅黑" panose="020B0503020204020204" pitchFamily="34" charset="-122"/>
              </a:rPr>
              <a:t>Executor</a:t>
            </a:r>
            <a:r>
              <a:rPr lang="zh-CN" altLang="en-US" sz="2300" dirty="0">
                <a:latin typeface="微软雅黑" panose="020B0503020204020204" pitchFamily="34" charset="-122"/>
                <a:ea typeface="微软雅黑" panose="020B0503020204020204" pitchFamily="34" charset="-122"/>
              </a:rPr>
              <a:t>节点，都与</a:t>
            </a:r>
            <a:r>
              <a:rPr lang="en-US" altLang="zh-CN" sz="2300" dirty="0">
                <a:latin typeface="微软雅黑" panose="020B0503020204020204" pitchFamily="34" charset="-122"/>
                <a:ea typeface="微软雅黑" panose="020B0503020204020204" pitchFamily="34" charset="-122"/>
              </a:rPr>
              <a:t>Optimized Planner Tree</a:t>
            </a:r>
            <a:r>
              <a:rPr lang="zh-CN" altLang="en-US" sz="2300" dirty="0">
                <a:latin typeface="微软雅黑" panose="020B0503020204020204" pitchFamily="34" charset="-122"/>
                <a:ea typeface="微软雅黑" panose="020B0503020204020204" pitchFamily="34" charset="-122"/>
              </a:rPr>
              <a:t>上的一个</a:t>
            </a:r>
            <a:r>
              <a:rPr lang="en-US" altLang="zh-CN" sz="2300" dirty="0">
                <a:latin typeface="微软雅黑" panose="020B0503020204020204" pitchFamily="34" charset="-122"/>
                <a:ea typeface="微软雅黑" panose="020B0503020204020204" pitchFamily="34" charset="-122"/>
              </a:rPr>
              <a:t>plan</a:t>
            </a:r>
            <a:r>
              <a:rPr lang="zh-CN" altLang="en-US" sz="2300" dirty="0">
                <a:latin typeface="微软雅黑" panose="020B0503020204020204" pitchFamily="34" charset="-122"/>
                <a:ea typeface="微软雅黑" panose="020B0503020204020204" pitchFamily="34" charset="-122"/>
              </a:rPr>
              <a:t>节点相对应。</a:t>
            </a:r>
          </a:p>
          <a:p>
            <a:pPr marL="457200" indent="-457200">
              <a:lnSpc>
                <a:spcPct val="120000"/>
              </a:lnSpc>
              <a:buFont typeface="+mj-lt"/>
              <a:buAutoNum type="arabicPeriod"/>
            </a:pPr>
            <a:r>
              <a:rPr lang="zh-CN" altLang="en-US" sz="2300" dirty="0">
                <a:latin typeface="微软雅黑" panose="020B0503020204020204" pitchFamily="34" charset="-122"/>
                <a:ea typeface="微软雅黑" panose="020B0503020204020204" pitchFamily="34" charset="-122"/>
              </a:rPr>
              <a:t>在右侧面板中，</a:t>
            </a:r>
            <a:r>
              <a:rPr lang="en-US" altLang="zh-CN" sz="2300" dirty="0">
                <a:latin typeface="微软雅黑" panose="020B0503020204020204" pitchFamily="34" charset="-122"/>
                <a:ea typeface="微软雅黑" panose="020B0503020204020204" pitchFamily="34" charset="-122"/>
              </a:rPr>
              <a:t>"plan attribution"</a:t>
            </a:r>
            <a:r>
              <a:rPr lang="zh-CN" altLang="en-US" sz="2300" dirty="0">
                <a:latin typeface="微软雅黑" panose="020B0503020204020204" pitchFamily="34" charset="-122"/>
                <a:ea typeface="微软雅黑" panose="020B0503020204020204" pitchFamily="34" charset="-122"/>
              </a:rPr>
              <a:t>这里只需要再把</a:t>
            </a:r>
            <a:r>
              <a:rPr lang="en-US" altLang="zh-CN" sz="2300" dirty="0">
                <a:latin typeface="微软雅黑" panose="020B0503020204020204" pitchFamily="34" charset="-122"/>
                <a:ea typeface="微软雅黑" panose="020B0503020204020204" pitchFamily="34" charset="-122"/>
              </a:rPr>
              <a:t>Optimized Planner Tree</a:t>
            </a:r>
            <a:r>
              <a:rPr lang="zh-CN" altLang="en-US" sz="2300" dirty="0">
                <a:latin typeface="微软雅黑" panose="020B0503020204020204" pitchFamily="34" charset="-122"/>
                <a:ea typeface="微软雅黑" panose="020B0503020204020204" pitchFamily="34" charset="-122"/>
              </a:rPr>
              <a:t>上对应节点的信息显示一下就行了。</a:t>
            </a:r>
          </a:p>
          <a:p>
            <a:pPr marL="457200" indent="-457200">
              <a:lnSpc>
                <a:spcPct val="120000"/>
              </a:lnSpc>
              <a:buFont typeface="+mj-lt"/>
              <a:buAutoNum type="arabicPeriod"/>
            </a:pPr>
            <a:r>
              <a:rPr lang="zh-CN" altLang="en-US" sz="2300" dirty="0">
                <a:latin typeface="微软雅黑" panose="020B0503020204020204" pitchFamily="34" charset="-122"/>
                <a:ea typeface="微软雅黑" panose="020B0503020204020204" pitchFamily="34" charset="-122"/>
              </a:rPr>
              <a:t>当选中一个</a:t>
            </a:r>
            <a:r>
              <a:rPr lang="en-US" altLang="zh-CN" sz="2300" dirty="0">
                <a:latin typeface="微软雅黑" panose="020B0503020204020204" pitchFamily="34" charset="-122"/>
                <a:ea typeface="微软雅黑" panose="020B0503020204020204" pitchFamily="34" charset="-122"/>
              </a:rPr>
              <a:t>executor</a:t>
            </a:r>
            <a:r>
              <a:rPr lang="zh-CN" altLang="en-US" sz="2300" dirty="0">
                <a:latin typeface="微软雅黑" panose="020B0503020204020204" pitchFamily="34" charset="-122"/>
                <a:ea typeface="微软雅黑" panose="020B0503020204020204" pitchFamily="34" charset="-122"/>
              </a:rPr>
              <a:t>节点，右侧面板的</a:t>
            </a:r>
            <a:r>
              <a:rPr lang="en-US" altLang="zh-CN" sz="2300" dirty="0">
                <a:latin typeface="微软雅黑" panose="020B0503020204020204" pitchFamily="34" charset="-122"/>
                <a:ea typeface="微软雅黑" panose="020B0503020204020204" pitchFamily="34" charset="-122"/>
              </a:rPr>
              <a:t>"input tables"</a:t>
            </a:r>
            <a:r>
              <a:rPr lang="zh-CN" altLang="en-US" sz="2300" dirty="0">
                <a:latin typeface="微软雅黑" panose="020B0503020204020204" pitchFamily="34" charset="-122"/>
                <a:ea typeface="微软雅黑" panose="020B0503020204020204" pitchFamily="34" charset="-122"/>
              </a:rPr>
              <a:t>项显示</a:t>
            </a:r>
            <a:r>
              <a:rPr lang="zh-CN" altLang="en-US" sz="2300" b="1" dirty="0">
                <a:latin typeface="微软雅黑" panose="020B0503020204020204" pitchFamily="34" charset="-122"/>
                <a:ea typeface="微软雅黑" panose="020B0503020204020204" pitchFamily="34" charset="-122"/>
              </a:rPr>
              <a:t>流入该</a:t>
            </a:r>
            <a:r>
              <a:rPr lang="en-US" altLang="zh-CN" sz="2300" b="1" dirty="0">
                <a:latin typeface="微软雅黑" panose="020B0503020204020204" pitchFamily="34" charset="-122"/>
                <a:ea typeface="微软雅黑" panose="020B0503020204020204" pitchFamily="34" charset="-122"/>
              </a:rPr>
              <a:t>Executor</a:t>
            </a:r>
            <a:r>
              <a:rPr lang="zh-CN" altLang="en-US" sz="2300" b="1" dirty="0">
                <a:latin typeface="微软雅黑" panose="020B0503020204020204" pitchFamily="34" charset="-122"/>
                <a:ea typeface="微软雅黑" panose="020B0503020204020204" pitchFamily="34" charset="-122"/>
              </a:rPr>
              <a:t>节点的数据</a:t>
            </a:r>
            <a:r>
              <a:rPr lang="zh-CN" altLang="en-US" sz="2300" dirty="0">
                <a:latin typeface="微软雅黑" panose="020B0503020204020204" pitchFamily="34" charset="-122"/>
                <a:ea typeface="微软雅黑" panose="020B0503020204020204" pitchFamily="34" charset="-122"/>
              </a:rPr>
              <a:t>，</a:t>
            </a:r>
          </a:p>
          <a:p>
            <a:pPr marL="457200" indent="-457200">
              <a:lnSpc>
                <a:spcPct val="120000"/>
              </a:lnSpc>
              <a:buFont typeface="+mj-lt"/>
              <a:buAutoNum type="arabicPeriod"/>
            </a:pPr>
            <a:r>
              <a:rPr lang="zh-CN" altLang="en-US" sz="2300" dirty="0">
                <a:latin typeface="微软雅黑" panose="020B0503020204020204" pitchFamily="34" charset="-122"/>
                <a:ea typeface="微软雅黑" panose="020B0503020204020204" pitchFamily="34" charset="-122"/>
              </a:rPr>
              <a:t>类似地，</a:t>
            </a:r>
            <a:r>
              <a:rPr lang="en-US" altLang="zh-CN" sz="2300" dirty="0">
                <a:latin typeface="微软雅黑" panose="020B0503020204020204" pitchFamily="34" charset="-122"/>
                <a:ea typeface="微软雅黑" panose="020B0503020204020204" pitchFamily="34" charset="-122"/>
              </a:rPr>
              <a:t>"output tables"</a:t>
            </a:r>
            <a:r>
              <a:rPr lang="zh-CN" altLang="en-US" sz="2300" dirty="0">
                <a:latin typeface="微软雅黑" panose="020B0503020204020204" pitchFamily="34" charset="-122"/>
                <a:ea typeface="微软雅黑" panose="020B0503020204020204" pitchFamily="34" charset="-122"/>
              </a:rPr>
              <a:t>显示</a:t>
            </a:r>
            <a:r>
              <a:rPr lang="zh-CN" altLang="en-US" sz="2300" b="1" dirty="0">
                <a:latin typeface="微软雅黑" panose="020B0503020204020204" pitchFamily="34" charset="-122"/>
                <a:ea typeface="微软雅黑" panose="020B0503020204020204" pitchFamily="34" charset="-122"/>
              </a:rPr>
              <a:t>从该节点流出的数据</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10CD4AA-CDEF-4806-9876-7418A26E5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80" y="988827"/>
            <a:ext cx="8262156" cy="4618075"/>
          </a:xfrm>
          <a:prstGeom prst="rect">
            <a:avLst/>
          </a:prstGeom>
          <a:effectLst>
            <a:outerShdw blurRad="50800" dist="38100" dir="2700000" algn="tl" rotWithShape="0">
              <a:prstClr val="black">
                <a:alpha val="40000"/>
              </a:prstClr>
            </a:outerShdw>
          </a:effectLst>
        </p:spPr>
      </p:pic>
      <p:cxnSp>
        <p:nvCxnSpPr>
          <p:cNvPr id="7" name="直接箭头连接符 6">
            <a:extLst>
              <a:ext uri="{FF2B5EF4-FFF2-40B4-BE49-F238E27FC236}">
                <a16:creationId xmlns:a16="http://schemas.microsoft.com/office/drawing/2014/main" id="{F6A9AB47-54B5-48FD-9D0E-A4D6847EC2DA}"/>
              </a:ext>
            </a:extLst>
          </p:cNvPr>
          <p:cNvCxnSpPr>
            <a:cxnSpLocks/>
          </p:cNvCxnSpPr>
          <p:nvPr/>
        </p:nvCxnSpPr>
        <p:spPr>
          <a:xfrm flipV="1">
            <a:off x="3558363" y="2268279"/>
            <a:ext cx="5450958" cy="2027275"/>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DB1B204-F8A0-484C-81C9-F86B32B15EA4}"/>
              </a:ext>
            </a:extLst>
          </p:cNvPr>
          <p:cNvSpPr/>
          <p:nvPr/>
        </p:nvSpPr>
        <p:spPr>
          <a:xfrm>
            <a:off x="9083749" y="1920951"/>
            <a:ext cx="2863702" cy="552892"/>
          </a:xfrm>
          <a:prstGeom prst="rect">
            <a:avLst/>
          </a:prstGeom>
          <a:noFill/>
          <a:ln w="444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cxnSp>
        <p:nvCxnSpPr>
          <p:cNvPr id="14" name="直接箭头连接符 13">
            <a:extLst>
              <a:ext uri="{FF2B5EF4-FFF2-40B4-BE49-F238E27FC236}">
                <a16:creationId xmlns:a16="http://schemas.microsoft.com/office/drawing/2014/main" id="{E7E375B9-5494-484F-9F07-31E171701459}"/>
              </a:ext>
            </a:extLst>
          </p:cNvPr>
          <p:cNvCxnSpPr>
            <a:cxnSpLocks/>
          </p:cNvCxnSpPr>
          <p:nvPr/>
        </p:nvCxnSpPr>
        <p:spPr>
          <a:xfrm flipV="1">
            <a:off x="3632791" y="3749748"/>
            <a:ext cx="5450958" cy="2027275"/>
          </a:xfrm>
          <a:prstGeom prst="straightConnector1">
            <a:avLst/>
          </a:prstGeom>
          <a:ln w="5715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6473EBA9-BBF7-495C-9B17-5029439D540F}"/>
              </a:ext>
            </a:extLst>
          </p:cNvPr>
          <p:cNvSpPr/>
          <p:nvPr/>
        </p:nvSpPr>
        <p:spPr>
          <a:xfrm>
            <a:off x="9083749" y="2555360"/>
            <a:ext cx="2863702" cy="2314352"/>
          </a:xfrm>
          <a:prstGeom prst="rect">
            <a:avLst/>
          </a:prstGeom>
          <a:noFill/>
          <a:ln w="444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Tree>
    <p:extLst>
      <p:ext uri="{BB962C8B-B14F-4D97-AF65-F5344CB8AC3E}">
        <p14:creationId xmlns:p14="http://schemas.microsoft.com/office/powerpoint/2010/main" val="91338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148856" y="761999"/>
            <a:ext cx="1906772" cy="5869173"/>
          </a:xfrm>
        </p:spPr>
        <p:txBody>
          <a:bodyPr>
            <a:normAutofit/>
          </a:bodyPr>
          <a:lstStyle/>
          <a:p>
            <a:pPr>
              <a:lnSpc>
                <a:spcPct val="120000"/>
              </a:lnSpc>
            </a:pPr>
            <a:r>
              <a:rPr lang="en-US" altLang="zh-CN" sz="2400" b="1" dirty="0">
                <a:latin typeface="微软雅黑" panose="020B0503020204020204" pitchFamily="34" charset="-122"/>
                <a:ea typeface="微软雅黑" panose="020B0503020204020204" pitchFamily="34" charset="-122"/>
              </a:rPr>
              <a:t>Storage</a:t>
            </a:r>
            <a:r>
              <a:rPr lang="zh-CN" altLang="en-US" sz="2400" b="1" dirty="0">
                <a:latin typeface="微软雅黑" panose="020B0503020204020204" pitchFamily="34" charset="-122"/>
                <a:ea typeface="微软雅黑" panose="020B0503020204020204" pitchFamily="34" charset="-122"/>
              </a:rPr>
              <a:t>界面设计</a:t>
            </a:r>
            <a:endParaRPr lang="en-US" altLang="zh-CN" sz="2400" b="1" dirty="0">
              <a:latin typeface="微软雅黑" panose="020B0503020204020204" pitchFamily="34" charset="-122"/>
              <a:ea typeface="微软雅黑" panose="020B0503020204020204" pitchFamily="34" charset="-122"/>
            </a:endParaRPr>
          </a:p>
          <a:p>
            <a:pPr marL="0" indent="0">
              <a:lnSpc>
                <a:spcPct val="120000"/>
              </a:lnSpc>
              <a:buNone/>
            </a:pPr>
            <a:r>
              <a:rPr lang="en-US" altLang="zh-CN" sz="2000" dirty="0">
                <a:latin typeface="微软雅黑" panose="020B0503020204020204" pitchFamily="34" charset="-122"/>
                <a:ea typeface="微软雅黑" panose="020B0503020204020204" pitchFamily="34" charset="-122"/>
              </a:rPr>
              <a:t>Storage</a:t>
            </a:r>
            <a:r>
              <a:rPr lang="zh-CN" altLang="en-US" sz="2000" dirty="0">
                <a:latin typeface="微软雅黑" panose="020B0503020204020204" pitchFamily="34" charset="-122"/>
                <a:ea typeface="微软雅黑" panose="020B0503020204020204" pitchFamily="34" charset="-122"/>
              </a:rPr>
              <a:t>界面用于显示</a:t>
            </a:r>
            <a:r>
              <a:rPr lang="en-US" altLang="zh-CN" sz="2000"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内部数据表的存储结构，对应</a:t>
            </a:r>
            <a:r>
              <a:rPr lang="en-US" altLang="zh-CN" sz="2000" b="1" dirty="0" err="1">
                <a:solidFill>
                  <a:srgbClr val="FF0000"/>
                </a:solidFill>
                <a:latin typeface="微软雅黑" panose="020B0503020204020204" pitchFamily="34" charset="-122"/>
                <a:ea typeface="微软雅黑" panose="020B0503020204020204" pitchFamily="34" charset="-122"/>
              </a:rPr>
              <a:t>BusTub</a:t>
            </a:r>
            <a:r>
              <a:rPr lang="en-US" altLang="zh-CN" sz="2000" b="1" dirty="0">
                <a:solidFill>
                  <a:srgbClr val="FF0000"/>
                </a:solidFill>
                <a:latin typeface="微软雅黑" panose="020B0503020204020204" pitchFamily="34" charset="-122"/>
                <a:ea typeface="微软雅黑" panose="020B0503020204020204" pitchFamily="34" charset="-122"/>
              </a:rPr>
              <a:t> Storage</a:t>
            </a:r>
            <a:r>
              <a:rPr lang="zh-CN" altLang="en-US" sz="2000" b="1" dirty="0">
                <a:solidFill>
                  <a:srgbClr val="FF0000"/>
                </a:solidFill>
                <a:latin typeface="微软雅黑" panose="020B0503020204020204" pitchFamily="34" charset="-122"/>
                <a:ea typeface="微软雅黑" panose="020B0503020204020204" pitchFamily="34" charset="-122"/>
              </a:rPr>
              <a:t>层内部存储存储结构展示</a:t>
            </a:r>
            <a:r>
              <a:rPr lang="zh-CN" altLang="en-US" sz="2000" dirty="0">
                <a:latin typeface="微软雅黑" panose="020B0503020204020204" pitchFamily="34" charset="-122"/>
                <a:ea typeface="微软雅黑" panose="020B0503020204020204" pitchFamily="34" charset="-122"/>
              </a:rPr>
              <a:t>这一条开发需求。</a:t>
            </a:r>
          </a:p>
          <a:p>
            <a:pPr>
              <a:lnSpc>
                <a:spcPct val="120000"/>
              </a:lnSpc>
            </a:pPr>
            <a:endParaRPr lang="zh-CN" altLang="en-US" sz="2400" b="1" dirty="0">
              <a:latin typeface="微软雅黑" panose="020B0503020204020204" pitchFamily="34" charset="-122"/>
              <a:ea typeface="微软雅黑" panose="020B0503020204020204" pitchFamily="34" charset="-122"/>
            </a:endParaRPr>
          </a:p>
          <a:p>
            <a:pPr>
              <a:lnSpc>
                <a:spcPct val="120000"/>
              </a:lnSpc>
            </a:pPr>
            <a:endParaRPr lang="en-US" altLang="zh-CN" sz="2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57A2E5C-0E13-4FCF-8EE8-4AAFEFD5C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538" y="1043210"/>
            <a:ext cx="9980314" cy="56428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0864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148856" y="762000"/>
            <a:ext cx="5146158" cy="6453964"/>
          </a:xfrm>
        </p:spPr>
        <p:txBody>
          <a:bodyPr>
            <a:normAutofit fontScale="70000" lnSpcReduction="20000"/>
          </a:bodyPr>
          <a:lstStyle/>
          <a:p>
            <a:pPr>
              <a:lnSpc>
                <a:spcPct val="120000"/>
              </a:lnSpc>
            </a:pPr>
            <a:r>
              <a:rPr lang="zh-CN" altLang="en-US" sz="2400" b="1" dirty="0">
                <a:latin typeface="微软雅黑" panose="020B0503020204020204" pitchFamily="34" charset="-122"/>
                <a:ea typeface="微软雅黑" panose="020B0503020204020204" pitchFamily="34" charset="-122"/>
              </a:rPr>
              <a:t>左侧面板及中间上方子面板</a:t>
            </a:r>
          </a:p>
          <a:p>
            <a:pPr marL="457200" indent="-457200">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初次进入该界面时，中间显示面板为空。左侧</a:t>
            </a:r>
            <a:r>
              <a:rPr lang="en-US" altLang="zh-CN" sz="2400" dirty="0">
                <a:latin typeface="微软雅黑" panose="020B0503020204020204" pitchFamily="34" charset="-122"/>
                <a:ea typeface="微软雅黑" panose="020B0503020204020204" pitchFamily="34" charset="-122"/>
              </a:rPr>
              <a:t>"catalog"</a:t>
            </a:r>
            <a:r>
              <a:rPr lang="zh-CN" altLang="en-US" sz="2400" dirty="0">
                <a:latin typeface="微软雅黑" panose="020B0503020204020204" pitchFamily="34" charset="-122"/>
                <a:ea typeface="微软雅黑" panose="020B0503020204020204" pitchFamily="34" charset="-122"/>
              </a:rPr>
              <a:t>面板中会罗列出当前存储在数据库系统中的所有数据表名。</a:t>
            </a:r>
          </a:p>
          <a:p>
            <a:pPr marL="457200" indent="-457200">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用户鼠标单击左侧</a:t>
            </a:r>
            <a:r>
              <a:rPr lang="en-US" altLang="zh-CN" sz="2400" dirty="0">
                <a:latin typeface="微软雅黑" panose="020B0503020204020204" pitchFamily="34" charset="-122"/>
                <a:ea typeface="微软雅黑" panose="020B0503020204020204" pitchFamily="34" charset="-122"/>
              </a:rPr>
              <a:t>"catalog"</a:t>
            </a:r>
            <a:r>
              <a:rPr lang="zh-CN" altLang="en-US" sz="2400" dirty="0">
                <a:latin typeface="微软雅黑" panose="020B0503020204020204" pitchFamily="34" charset="-122"/>
                <a:ea typeface="微软雅黑" panose="020B0503020204020204" pitchFamily="34" charset="-122"/>
              </a:rPr>
              <a:t>面板上的某一行，即可选中某一个具体的数据表，同时</a:t>
            </a:r>
            <a:r>
              <a:rPr lang="zh-CN" altLang="en-US" sz="2400" b="1" dirty="0">
                <a:latin typeface="微软雅黑" panose="020B0503020204020204" pitchFamily="34" charset="-122"/>
                <a:ea typeface="微软雅黑" panose="020B0503020204020204" pitchFamily="34" charset="-122"/>
              </a:rPr>
              <a:t>触发中间面板渲染更新</a:t>
            </a:r>
            <a:r>
              <a:rPr lang="zh-CN" altLang="en-US" sz="2400" dirty="0">
                <a:latin typeface="微软雅黑" panose="020B0503020204020204" pitchFamily="34" charset="-122"/>
                <a:ea typeface="微软雅黑" panose="020B0503020204020204" pitchFamily="34" charset="-122"/>
              </a:rPr>
              <a:t>。</a:t>
            </a:r>
          </a:p>
          <a:p>
            <a:pPr marL="457200" indent="-457200">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用户在左侧</a:t>
            </a:r>
            <a:r>
              <a:rPr lang="en-US" altLang="zh-CN" sz="2400" dirty="0">
                <a:latin typeface="微软雅黑" panose="020B0503020204020204" pitchFamily="34" charset="-122"/>
                <a:ea typeface="微软雅黑" panose="020B0503020204020204" pitchFamily="34" charset="-122"/>
              </a:rPr>
              <a:t>"catalog"</a:t>
            </a:r>
            <a:r>
              <a:rPr lang="zh-CN" altLang="en-US" sz="2400" dirty="0">
                <a:latin typeface="微软雅黑" panose="020B0503020204020204" pitchFamily="34" charset="-122"/>
                <a:ea typeface="微软雅黑" panose="020B0503020204020204" pitchFamily="34" charset="-122"/>
              </a:rPr>
              <a:t>面板上方的输入框中</a:t>
            </a:r>
            <a:r>
              <a:rPr lang="zh-CN" altLang="en-US" sz="2400" b="1" dirty="0">
                <a:latin typeface="微软雅黑" panose="020B0503020204020204" pitchFamily="34" charset="-122"/>
                <a:ea typeface="微软雅黑" panose="020B0503020204020204" pitchFamily="34" charset="-122"/>
              </a:rPr>
              <a:t>输入想要选中数据表的表名或者</a:t>
            </a:r>
            <a:r>
              <a:rPr lang="en-US" altLang="zh-CN" sz="2400" b="1" dirty="0">
                <a:latin typeface="微软雅黑" panose="020B0503020204020204" pitchFamily="34" charset="-122"/>
                <a:ea typeface="微软雅黑" panose="020B0503020204020204" pitchFamily="34" charset="-122"/>
              </a:rPr>
              <a:t>ID</a:t>
            </a:r>
            <a:r>
              <a:rPr lang="zh-CN" altLang="en-US" sz="2400" b="1" dirty="0">
                <a:latin typeface="微软雅黑" panose="020B0503020204020204" pitchFamily="34" charset="-122"/>
                <a:ea typeface="微软雅黑" panose="020B0503020204020204" pitchFamily="34" charset="-122"/>
              </a:rPr>
              <a:t>号</a:t>
            </a:r>
            <a:r>
              <a:rPr lang="zh-CN" altLang="en-US" sz="2400" dirty="0">
                <a:latin typeface="微软雅黑" panose="020B0503020204020204" pitchFamily="34" charset="-122"/>
                <a:ea typeface="微软雅黑" panose="020B0503020204020204" pitchFamily="34" charset="-122"/>
              </a:rPr>
              <a:t>，同样可以选中列表中的某一行。这个设计主要是为了改善用户体验（特别是在已有数据表非常多的情况下），并且该功能完全依赖前端实现，并不需要后端添加接口。</a:t>
            </a:r>
          </a:p>
          <a:p>
            <a:pPr marL="457200" indent="-457200">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双击</a:t>
            </a:r>
            <a:r>
              <a:rPr lang="en-US" altLang="zh-CN" sz="2400" dirty="0">
                <a:latin typeface="微软雅黑" panose="020B0503020204020204" pitchFamily="34" charset="-122"/>
                <a:ea typeface="微软雅黑" panose="020B0503020204020204" pitchFamily="34" charset="-122"/>
              </a:rPr>
              <a:t>"catalog"</a:t>
            </a:r>
            <a:r>
              <a:rPr lang="zh-CN" altLang="en-US" sz="2400" dirty="0">
                <a:latin typeface="微软雅黑" panose="020B0503020204020204" pitchFamily="34" charset="-122"/>
                <a:ea typeface="微软雅黑" panose="020B0503020204020204" pitchFamily="34" charset="-122"/>
              </a:rPr>
              <a:t>列表中的某一项，会弹出一个弹窗，用于展示该数据表的表格内容（即所有记录的信息）。</a:t>
            </a:r>
          </a:p>
          <a:p>
            <a:pPr marL="457200" indent="-457200">
              <a:lnSpc>
                <a:spcPct val="120000"/>
              </a:lnSpc>
              <a:buFont typeface="+mj-lt"/>
              <a:buAutoNum type="arabicPeriod"/>
            </a:pPr>
            <a:r>
              <a:rPr lang="zh-CN" altLang="en-US" sz="2400" dirty="0">
                <a:latin typeface="微软雅黑" panose="020B0503020204020204" pitchFamily="34" charset="-122"/>
                <a:ea typeface="微软雅黑" panose="020B0503020204020204" pitchFamily="34" charset="-122"/>
              </a:rPr>
              <a:t>选中</a:t>
            </a:r>
            <a:r>
              <a:rPr lang="en-US" altLang="zh-CN" sz="2400" dirty="0">
                <a:latin typeface="微软雅黑" panose="020B0503020204020204" pitchFamily="34" charset="-122"/>
                <a:ea typeface="微软雅黑" panose="020B0503020204020204" pitchFamily="34" charset="-122"/>
              </a:rPr>
              <a:t>"catalog"</a:t>
            </a:r>
            <a:r>
              <a:rPr lang="zh-CN" altLang="en-US" sz="2400" dirty="0">
                <a:latin typeface="微软雅黑" panose="020B0503020204020204" pitchFamily="34" charset="-122"/>
                <a:ea typeface="微软雅黑" panose="020B0503020204020204" pitchFamily="34" charset="-122"/>
              </a:rPr>
              <a:t>面板中的某一列，再点击中间面板的</a:t>
            </a:r>
            <a:r>
              <a:rPr lang="en-US" altLang="zh-CN" sz="2400" b="1" dirty="0">
                <a:latin typeface="微软雅黑" panose="020B0503020204020204" pitchFamily="34" charset="-122"/>
                <a:ea typeface="微软雅黑" panose="020B0503020204020204" pitchFamily="34" charset="-122"/>
              </a:rPr>
              <a:t>"show the entire table content"</a:t>
            </a:r>
            <a:r>
              <a:rPr lang="zh-CN" altLang="en-US" sz="2400" dirty="0">
                <a:latin typeface="微软雅黑" panose="020B0503020204020204" pitchFamily="34" charset="-122"/>
                <a:ea typeface="微软雅黑" panose="020B0503020204020204" pitchFamily="34" charset="-122"/>
              </a:rPr>
              <a:t>按钮，也可弹出上一条所述的面板。</a:t>
            </a:r>
          </a:p>
          <a:p>
            <a:pPr marL="0" indent="457200">
              <a:lnSpc>
                <a:spcPct val="120000"/>
              </a:lnSpc>
              <a:buNone/>
            </a:pPr>
            <a:endParaRPr lang="zh-CN" altLang="en-US" sz="2400" dirty="0">
              <a:latin typeface="微软雅黑" panose="020B0503020204020204" pitchFamily="34" charset="-122"/>
              <a:ea typeface="微软雅黑" panose="020B0503020204020204" pitchFamily="34" charset="-122"/>
            </a:endParaRPr>
          </a:p>
          <a:p>
            <a:pPr>
              <a:lnSpc>
                <a:spcPct val="120000"/>
              </a:lnSpc>
            </a:pPr>
            <a:endParaRPr lang="en-US" altLang="zh-CN" sz="2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57A2E5C-0E13-4FCF-8EE8-4AAFEFD5CBB9}"/>
              </a:ext>
            </a:extLst>
          </p:cNvPr>
          <p:cNvPicPr>
            <a:picLocks noChangeAspect="1"/>
          </p:cNvPicPr>
          <p:nvPr/>
        </p:nvPicPr>
        <p:blipFill rotWithShape="1">
          <a:blip r:embed="rId2">
            <a:extLst>
              <a:ext uri="{28A0092B-C50C-407E-A947-70E740481C1C}">
                <a14:useLocalDpi xmlns:a14="http://schemas.microsoft.com/office/drawing/2010/main" val="0"/>
              </a:ext>
            </a:extLst>
          </a:blip>
          <a:srcRect t="8520" r="37713"/>
          <a:stretch/>
        </p:blipFill>
        <p:spPr>
          <a:xfrm>
            <a:off x="5578662" y="762000"/>
            <a:ext cx="6216388" cy="5162107"/>
          </a:xfrm>
          <a:prstGeom prst="rect">
            <a:avLst/>
          </a:prstGeom>
          <a:effectLst>
            <a:outerShdw blurRad="50800" dist="38100" dir="2700000" algn="tl" rotWithShape="0">
              <a:prstClr val="black">
                <a:alpha val="40000"/>
              </a:prstClr>
            </a:outerShdw>
          </a:effectLst>
        </p:spPr>
      </p:pic>
      <p:cxnSp>
        <p:nvCxnSpPr>
          <p:cNvPr id="8" name="直接箭头连接符 7">
            <a:extLst>
              <a:ext uri="{FF2B5EF4-FFF2-40B4-BE49-F238E27FC236}">
                <a16:creationId xmlns:a16="http://schemas.microsoft.com/office/drawing/2014/main" id="{DD5C9194-A670-4C2C-A335-AEC7A29C207A}"/>
              </a:ext>
            </a:extLst>
          </p:cNvPr>
          <p:cNvCxnSpPr>
            <a:cxnSpLocks/>
          </p:cNvCxnSpPr>
          <p:nvPr/>
        </p:nvCxnSpPr>
        <p:spPr>
          <a:xfrm flipV="1">
            <a:off x="6726865" y="4022651"/>
            <a:ext cx="1807535" cy="1655135"/>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387F4963-2D6E-4136-9463-CC0D84D45545}"/>
              </a:ext>
            </a:extLst>
          </p:cNvPr>
          <p:cNvSpPr txBox="1"/>
          <p:nvPr/>
        </p:nvSpPr>
        <p:spPr>
          <a:xfrm rot="19188854">
            <a:off x="6989039" y="4567599"/>
            <a:ext cx="1569660"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触发渲染更新</a:t>
            </a:r>
          </a:p>
        </p:txBody>
      </p:sp>
      <p:cxnSp>
        <p:nvCxnSpPr>
          <p:cNvPr id="15" name="直接箭头连接符 14">
            <a:extLst>
              <a:ext uri="{FF2B5EF4-FFF2-40B4-BE49-F238E27FC236}">
                <a16:creationId xmlns:a16="http://schemas.microsoft.com/office/drawing/2014/main" id="{864CE7E6-9FBD-4237-A88F-DBCD26A754E9}"/>
              </a:ext>
            </a:extLst>
          </p:cNvPr>
          <p:cNvCxnSpPr>
            <a:cxnSpLocks/>
          </p:cNvCxnSpPr>
          <p:nvPr/>
        </p:nvCxnSpPr>
        <p:spPr>
          <a:xfrm flipH="1">
            <a:off x="6691423" y="1403498"/>
            <a:ext cx="1013638" cy="435226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5181271-A496-4C03-880B-4C780B168F55}"/>
              </a:ext>
            </a:extLst>
          </p:cNvPr>
          <p:cNvSpPr txBox="1"/>
          <p:nvPr/>
        </p:nvSpPr>
        <p:spPr>
          <a:xfrm rot="16933817">
            <a:off x="6555178" y="2792483"/>
            <a:ext cx="1569660"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同样可以选中</a:t>
            </a:r>
          </a:p>
        </p:txBody>
      </p:sp>
      <p:cxnSp>
        <p:nvCxnSpPr>
          <p:cNvPr id="23" name="连接符: 肘形 22">
            <a:extLst>
              <a:ext uri="{FF2B5EF4-FFF2-40B4-BE49-F238E27FC236}">
                <a16:creationId xmlns:a16="http://schemas.microsoft.com/office/drawing/2014/main" id="{D57E5E00-1A0F-493F-A700-A5B5E8236824}"/>
              </a:ext>
            </a:extLst>
          </p:cNvPr>
          <p:cNvCxnSpPr>
            <a:cxnSpLocks/>
          </p:cNvCxnSpPr>
          <p:nvPr/>
        </p:nvCxnSpPr>
        <p:spPr>
          <a:xfrm flipV="1">
            <a:off x="3831267" y="1658124"/>
            <a:ext cx="6131442" cy="4437876"/>
          </a:xfrm>
          <a:prstGeom prst="bentConnector3">
            <a:avLst>
              <a:gd name="adj1" fmla="val 99827"/>
            </a:avLst>
          </a:prstGeom>
          <a:ln w="38100">
            <a:solidFill>
              <a:srgbClr val="FFC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4B120075-BED7-4A07-B219-9A9A5750DED6}"/>
              </a:ext>
            </a:extLst>
          </p:cNvPr>
          <p:cNvSpPr txBox="1"/>
          <p:nvPr/>
        </p:nvSpPr>
        <p:spPr>
          <a:xfrm>
            <a:off x="5623283" y="5386426"/>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用户选中</a:t>
            </a:r>
          </a:p>
        </p:txBody>
      </p:sp>
    </p:spTree>
    <p:extLst>
      <p:ext uri="{BB962C8B-B14F-4D97-AF65-F5344CB8AC3E}">
        <p14:creationId xmlns:p14="http://schemas.microsoft.com/office/powerpoint/2010/main" val="401635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6290D-10DC-4B45-BDBD-18F6FE49F31D}"/>
              </a:ext>
            </a:extLst>
          </p:cNvPr>
          <p:cNvSpPr>
            <a:spLocks noGrp="1"/>
          </p:cNvSpPr>
          <p:nvPr>
            <p:ph type="title"/>
          </p:nvPr>
        </p:nvSpPr>
        <p:spPr>
          <a:xfrm>
            <a:off x="838200" y="0"/>
            <a:ext cx="10515600" cy="1325563"/>
          </a:xfrm>
        </p:spPr>
        <p:txBody>
          <a:bodyPr/>
          <a:lstStyle/>
          <a:p>
            <a:r>
              <a:rPr lang="zh-CN" altLang="en-US" b="1" dirty="0">
                <a:latin typeface="方正大标宋简体" panose="02010601030101010101" pitchFamily="2" charset="-122"/>
                <a:ea typeface="方正大标宋简体" panose="02010601030101010101" pitchFamily="2" charset="-122"/>
              </a:rPr>
              <a:t>目录</a:t>
            </a:r>
          </a:p>
        </p:txBody>
      </p:sp>
      <p:sp>
        <p:nvSpPr>
          <p:cNvPr id="3" name="内容占位符 2">
            <a:extLst>
              <a:ext uri="{FF2B5EF4-FFF2-40B4-BE49-F238E27FC236}">
                <a16:creationId xmlns:a16="http://schemas.microsoft.com/office/drawing/2014/main" id="{16F7519D-BCF9-4210-B97D-CC9BAFBEC730}"/>
              </a:ext>
            </a:extLst>
          </p:cNvPr>
          <p:cNvSpPr>
            <a:spLocks noGrp="1"/>
          </p:cNvSpPr>
          <p:nvPr>
            <p:ph idx="1"/>
          </p:nvPr>
        </p:nvSpPr>
        <p:spPr>
          <a:xfrm>
            <a:off x="838200" y="1197935"/>
            <a:ext cx="10515600" cy="5901070"/>
          </a:xfrm>
        </p:spPr>
        <p:txBody>
          <a:bodyPr>
            <a:normAutofit lnSpcReduction="10000"/>
          </a:bodyPr>
          <a:lstStyle/>
          <a:p>
            <a:pPr marL="0" indent="0">
              <a:lnSpc>
                <a:spcPct val="120000"/>
              </a:lnSpc>
              <a:buNone/>
            </a:pPr>
            <a:r>
              <a:rPr lang="zh-CN" altLang="en-US" b="1" dirty="0">
                <a:latin typeface="微软雅黑" panose="020B0503020204020204" pitchFamily="34" charset="-122"/>
                <a:ea typeface="微软雅黑" panose="020B0503020204020204" pitchFamily="34" charset="-122"/>
              </a:rPr>
              <a:t>①</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产品概述</a:t>
            </a:r>
            <a:r>
              <a:rPr lang="en-US" altLang="zh-CN" b="1" dirty="0">
                <a:latin typeface="微软雅黑" panose="020B0503020204020204" pitchFamily="34" charset="-122"/>
                <a:ea typeface="微软雅黑" panose="020B0503020204020204" pitchFamily="34" charset="-122"/>
              </a:rPr>
              <a:t>&amp;</a:t>
            </a:r>
            <a:r>
              <a:rPr lang="zh-CN" altLang="en-US" b="1" dirty="0">
                <a:latin typeface="微软雅黑" panose="020B0503020204020204" pitchFamily="34" charset="-122"/>
                <a:ea typeface="微软雅黑" panose="020B0503020204020204" pitchFamily="34" charset="-122"/>
              </a:rPr>
              <a:t>关键需求</a:t>
            </a:r>
            <a:endParaRPr lang="en-US" altLang="zh-CN" b="1"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产品概述</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目标用户</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用户主要诉求</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开发关键需求</a:t>
            </a:r>
            <a:endParaRPr lang="en-US" altLang="zh-CN" sz="2000" dirty="0">
              <a:latin typeface="微软雅黑" panose="020B0503020204020204" pitchFamily="34" charset="-122"/>
              <a:ea typeface="微软雅黑" panose="020B0503020204020204" pitchFamily="34" charset="-122"/>
            </a:endParaRPr>
          </a:p>
          <a:p>
            <a:pPr marL="0" indent="0">
              <a:lnSpc>
                <a:spcPct val="120000"/>
              </a:lnSpc>
              <a:buNone/>
            </a:pPr>
            <a:r>
              <a:rPr lang="zh-CN" altLang="en-US" b="1" dirty="0">
                <a:latin typeface="微软雅黑" panose="020B0503020204020204" pitchFamily="34" charset="-122"/>
                <a:ea typeface="微软雅黑" panose="020B0503020204020204" pitchFamily="34" charset="-122"/>
              </a:rPr>
              <a:t>②</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技术路线</a:t>
            </a:r>
            <a:endParaRPr lang="en-US" altLang="zh-CN" b="1"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技术规格</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整体技术架构</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成员分工</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已有技术储备</a:t>
            </a:r>
            <a:endParaRPr lang="en-US" altLang="zh-CN" sz="2000" dirty="0">
              <a:latin typeface="微软雅黑" panose="020B0503020204020204" pitchFamily="34" charset="-122"/>
              <a:ea typeface="微软雅黑" panose="020B0503020204020204" pitchFamily="34" charset="-122"/>
            </a:endParaRPr>
          </a:p>
          <a:p>
            <a:pPr marL="0" indent="0">
              <a:lnSpc>
                <a:spcPct val="120000"/>
              </a:lnSpc>
              <a:buNone/>
            </a:pPr>
            <a:r>
              <a:rPr lang="zh-CN" altLang="en-US" b="1" dirty="0">
                <a:latin typeface="微软雅黑" panose="020B0503020204020204" pitchFamily="34" charset="-122"/>
                <a:ea typeface="微软雅黑" panose="020B0503020204020204" pitchFamily="34" charset="-122"/>
              </a:rPr>
              <a:t>③ 详细设计</a:t>
            </a:r>
            <a:endParaRPr lang="en-US" altLang="zh-CN" b="1"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前端</a:t>
            </a:r>
            <a:r>
              <a:rPr lang="en-US" altLang="zh-CN" sz="2000" dirty="0">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交互设计</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前后端通信接口设计</a:t>
            </a:r>
            <a:endParaRPr lang="en-US" altLang="zh-CN" sz="2000" dirty="0">
              <a:latin typeface="微软雅黑" panose="020B0503020204020204" pitchFamily="34" charset="-122"/>
              <a:ea typeface="微软雅黑" panose="020B0503020204020204" pitchFamily="34" charset="-122"/>
            </a:endParaRPr>
          </a:p>
          <a:p>
            <a:pPr marL="0" indent="0">
              <a:lnSpc>
                <a:spcPct val="120000"/>
              </a:lnSpc>
              <a:buNone/>
            </a:pPr>
            <a:r>
              <a:rPr lang="zh-CN" altLang="en-US" b="1" dirty="0">
                <a:latin typeface="微软雅黑" panose="020B0503020204020204" pitchFamily="34" charset="-122"/>
                <a:ea typeface="微软雅黑" panose="020B0503020204020204" pitchFamily="34" charset="-122"/>
              </a:rPr>
              <a:t>③产品研发计划</a:t>
            </a:r>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689766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normAutofit/>
          </a:bodyPr>
          <a:lstStyle/>
          <a:p>
            <a:r>
              <a:rPr lang="en-US" altLang="zh-CN" sz="4000" dirty="0">
                <a:latin typeface="方正大标宋简体" panose="02010601030101010101" pitchFamily="2" charset="-122"/>
                <a:ea typeface="方正大标宋简体" panose="02010601030101010101" pitchFamily="2" charset="-122"/>
              </a:rPr>
              <a:t>Part3 </a:t>
            </a:r>
            <a:r>
              <a:rPr lang="zh-CN" altLang="en-US" sz="4000" dirty="0">
                <a:latin typeface="方正大标宋简体" panose="02010601030101010101" pitchFamily="2" charset="-122"/>
                <a:ea typeface="方正大标宋简体" panose="02010601030101010101" pitchFamily="2" charset="-122"/>
              </a:rPr>
              <a:t>详细设计（</a:t>
            </a:r>
            <a:r>
              <a:rPr lang="en-US" altLang="zh-CN" sz="4000" dirty="0">
                <a:latin typeface="方正大标宋简体" panose="02010601030101010101" pitchFamily="2" charset="-122"/>
                <a:ea typeface="方正大标宋简体" panose="02010601030101010101" pitchFamily="2" charset="-122"/>
              </a:rPr>
              <a:t>UI</a:t>
            </a:r>
            <a:r>
              <a:rPr lang="zh-CN" altLang="en-US" sz="4000"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148856" y="761999"/>
            <a:ext cx="5146158" cy="6096001"/>
          </a:xfrm>
        </p:spPr>
        <p:txBody>
          <a:bodyPr>
            <a:normAutofit lnSpcReduction="10000"/>
          </a:bodyPr>
          <a:lstStyle/>
          <a:p>
            <a:pPr>
              <a:lnSpc>
                <a:spcPct val="120000"/>
              </a:lnSpc>
            </a:pPr>
            <a:r>
              <a:rPr lang="zh-CN" altLang="en-US" sz="2400" b="1" dirty="0">
                <a:latin typeface="微软雅黑" panose="020B0503020204020204" pitchFamily="34" charset="-122"/>
                <a:ea typeface="微软雅黑" panose="020B0503020204020204" pitchFamily="34" charset="-122"/>
              </a:rPr>
              <a:t>中间面板下方子面板</a:t>
            </a:r>
            <a:endParaRPr lang="en-US" altLang="zh-CN" sz="2400" b="1"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中间面板下侧的子面板设计较为复杂。总体而言，其采用</a:t>
            </a:r>
            <a:r>
              <a:rPr lang="zh-CN" altLang="en-US" sz="2000" b="1" dirty="0">
                <a:latin typeface="微软雅黑" panose="020B0503020204020204" pitchFamily="34" charset="-122"/>
                <a:ea typeface="微软雅黑" panose="020B0503020204020204" pitchFamily="34" charset="-122"/>
              </a:rPr>
              <a:t>面包屑导航栏</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Breadcrumb Navigation</a:t>
            </a:r>
            <a:r>
              <a:rPr lang="zh-CN" altLang="en-US" sz="2000" dirty="0">
                <a:latin typeface="微软雅黑" panose="020B0503020204020204" pitchFamily="34" charset="-122"/>
                <a:ea typeface="微软雅黑" panose="020B0503020204020204" pitchFamily="34" charset="-122"/>
              </a:rPr>
              <a:t>）的设计思路，方便用户在数据表不同的存储层级视图之间切换，以求改善用户的交互体验。</a:t>
            </a:r>
            <a:endParaRPr lang="en-US" altLang="zh-CN" sz="2000"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首先，当用户在左侧</a:t>
            </a:r>
            <a:r>
              <a:rPr lang="en-US" altLang="zh-CN" sz="2000" dirty="0">
                <a:latin typeface="微软雅黑" panose="020B0503020204020204" pitchFamily="34" charset="-122"/>
                <a:ea typeface="微软雅黑" panose="020B0503020204020204" pitchFamily="34" charset="-122"/>
              </a:rPr>
              <a:t>“catalog”</a:t>
            </a:r>
            <a:r>
              <a:rPr lang="zh-CN" altLang="en-US" sz="2000" dirty="0">
                <a:latin typeface="微软雅黑" panose="020B0503020204020204" pitchFamily="34" charset="-122"/>
                <a:ea typeface="微软雅黑" panose="020B0503020204020204" pitchFamily="34" charset="-122"/>
              </a:rPr>
              <a:t>面板中选中某一张数据表后，中间面板首先会显示</a:t>
            </a:r>
            <a:r>
              <a:rPr lang="en-US" altLang="zh-CN" sz="2000" dirty="0">
                <a:latin typeface="微软雅黑" panose="020B0503020204020204" pitchFamily="34" charset="-122"/>
                <a:ea typeface="微软雅黑" panose="020B0503020204020204" pitchFamily="34" charset="-122"/>
              </a:rPr>
              <a:t>Table Info</a:t>
            </a:r>
            <a:r>
              <a:rPr lang="zh-CN" altLang="en-US" sz="2000" dirty="0">
                <a:latin typeface="微软雅黑" panose="020B0503020204020204" pitchFamily="34" charset="-122"/>
                <a:ea typeface="微软雅黑" panose="020B0503020204020204" pitchFamily="34" charset="-122"/>
              </a:rPr>
              <a:t>视图。该视图代表了该数据表在数据库系统中内部存储的一些基本信息。如右图所示。</a:t>
            </a:r>
            <a:endParaRPr lang="en-US" altLang="zh-CN" sz="2000"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用户可以点击图中</a:t>
            </a:r>
            <a:r>
              <a:rPr lang="zh-CN" altLang="en-US" sz="2000" b="1" dirty="0">
                <a:solidFill>
                  <a:srgbClr val="00B0F0"/>
                </a:solidFill>
                <a:latin typeface="微软雅黑" panose="020B0503020204020204" pitchFamily="34" charset="-122"/>
                <a:ea typeface="微软雅黑" panose="020B0503020204020204" pitchFamily="34" charset="-122"/>
              </a:rPr>
              <a:t>蓝色的</a:t>
            </a:r>
            <a:r>
              <a:rPr lang="en-US" altLang="zh-CN" sz="2000" b="1" dirty="0">
                <a:solidFill>
                  <a:srgbClr val="00B0F0"/>
                </a:solidFill>
                <a:latin typeface="微软雅黑" panose="020B0503020204020204" pitchFamily="34" charset="-122"/>
                <a:ea typeface="微软雅黑" panose="020B0503020204020204" pitchFamily="34" charset="-122"/>
              </a:rPr>
              <a:t>...</a:t>
            </a:r>
            <a:r>
              <a:rPr lang="zh-CN" altLang="en-US" sz="2000" b="1" dirty="0">
                <a:solidFill>
                  <a:srgbClr val="00B0F0"/>
                </a:solidFill>
                <a:latin typeface="微软雅黑" panose="020B0503020204020204" pitchFamily="34" charset="-122"/>
                <a:ea typeface="微软雅黑" panose="020B0503020204020204" pitchFamily="34" charset="-122"/>
              </a:rPr>
              <a:t>按钮</a:t>
            </a:r>
            <a:r>
              <a:rPr lang="zh-CN" altLang="en-US" sz="2000" dirty="0">
                <a:latin typeface="微软雅黑" panose="020B0503020204020204" pitchFamily="34" charset="-122"/>
                <a:ea typeface="微软雅黑" panose="020B0503020204020204" pitchFamily="34" charset="-122"/>
              </a:rPr>
              <a:t>以进一步查看</a:t>
            </a:r>
            <a:r>
              <a:rPr lang="en-US" altLang="zh-CN" sz="2000" dirty="0">
                <a:latin typeface="微软雅黑" panose="020B0503020204020204" pitchFamily="34" charset="-122"/>
                <a:ea typeface="微软雅黑" panose="020B0503020204020204" pitchFamily="34" charset="-122"/>
              </a:rPr>
              <a:t>Table Heap</a:t>
            </a:r>
            <a:r>
              <a:rPr lang="zh-CN" altLang="en-US" sz="2000" dirty="0">
                <a:latin typeface="微软雅黑" panose="020B0503020204020204" pitchFamily="34" charset="-122"/>
                <a:ea typeface="微软雅黑" panose="020B0503020204020204" pitchFamily="34" charset="-122"/>
              </a:rPr>
              <a:t>数据结构的视图。</a:t>
            </a:r>
          </a:p>
          <a:p>
            <a:pPr marL="0" indent="457200">
              <a:lnSpc>
                <a:spcPct val="120000"/>
              </a:lnSpc>
              <a:buNone/>
            </a:pPr>
            <a:endParaRPr lang="zh-CN" altLang="en-US" sz="2400" dirty="0">
              <a:latin typeface="微软雅黑" panose="020B0503020204020204" pitchFamily="34" charset="-122"/>
              <a:ea typeface="微软雅黑" panose="020B0503020204020204" pitchFamily="34" charset="-122"/>
            </a:endParaRPr>
          </a:p>
          <a:p>
            <a:pPr>
              <a:lnSpc>
                <a:spcPct val="120000"/>
              </a:lnSpc>
            </a:pPr>
            <a:endParaRPr lang="en-US" altLang="zh-CN" sz="2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77320B0-6AD4-4E58-B483-D198BB0D4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366" y="166576"/>
            <a:ext cx="4625207" cy="6524847"/>
          </a:xfrm>
          <a:prstGeom prst="rect">
            <a:avLst/>
          </a:prstGeom>
        </p:spPr>
      </p:pic>
      <p:cxnSp>
        <p:nvCxnSpPr>
          <p:cNvPr id="6" name="直接箭头连接符 5">
            <a:extLst>
              <a:ext uri="{FF2B5EF4-FFF2-40B4-BE49-F238E27FC236}">
                <a16:creationId xmlns:a16="http://schemas.microsoft.com/office/drawing/2014/main" id="{E6DE4012-0F74-4F49-99DA-F2B3F616392F}"/>
              </a:ext>
            </a:extLst>
          </p:cNvPr>
          <p:cNvCxnSpPr/>
          <p:nvPr/>
        </p:nvCxnSpPr>
        <p:spPr>
          <a:xfrm flipV="1">
            <a:off x="3593805" y="5337544"/>
            <a:ext cx="5167423" cy="623777"/>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03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normAutofit/>
          </a:bodyPr>
          <a:lstStyle/>
          <a:p>
            <a:r>
              <a:rPr lang="en-US" altLang="zh-CN" sz="4000" dirty="0">
                <a:latin typeface="方正大标宋简体" panose="02010601030101010101" pitchFamily="2" charset="-122"/>
                <a:ea typeface="方正大标宋简体" panose="02010601030101010101" pitchFamily="2" charset="-122"/>
              </a:rPr>
              <a:t>Part3 </a:t>
            </a:r>
            <a:r>
              <a:rPr lang="zh-CN" altLang="en-US" sz="4000" dirty="0">
                <a:latin typeface="方正大标宋简体" panose="02010601030101010101" pitchFamily="2" charset="-122"/>
                <a:ea typeface="方正大标宋简体" panose="02010601030101010101" pitchFamily="2" charset="-122"/>
              </a:rPr>
              <a:t>详细设计（</a:t>
            </a:r>
            <a:r>
              <a:rPr lang="en-US" altLang="zh-CN" sz="4000" dirty="0">
                <a:latin typeface="方正大标宋简体" panose="02010601030101010101" pitchFamily="2" charset="-122"/>
                <a:ea typeface="方正大标宋简体" panose="02010601030101010101" pitchFamily="2" charset="-122"/>
              </a:rPr>
              <a:t>UI</a:t>
            </a:r>
            <a:r>
              <a:rPr lang="zh-CN" altLang="en-US" sz="4000"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281763" y="761999"/>
            <a:ext cx="5124893" cy="6096001"/>
          </a:xfrm>
        </p:spPr>
        <p:txBody>
          <a:bodyPr>
            <a:normAutofit fontScale="92500"/>
          </a:bodyPr>
          <a:lstStyle/>
          <a:p>
            <a:pPr>
              <a:lnSpc>
                <a:spcPct val="120000"/>
              </a:lnSpc>
            </a:pPr>
            <a:r>
              <a:rPr lang="zh-CN" altLang="en-US" sz="2400" b="1" dirty="0">
                <a:latin typeface="微软雅黑" panose="020B0503020204020204" pitchFamily="34" charset="-122"/>
                <a:ea typeface="微软雅黑" panose="020B0503020204020204" pitchFamily="34" charset="-122"/>
              </a:rPr>
              <a:t>中间面板下方子面板</a:t>
            </a:r>
            <a:endParaRPr lang="en-US" altLang="zh-CN" sz="2400" b="1"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Table Heap</a:t>
            </a:r>
            <a:r>
              <a:rPr lang="zh-CN" altLang="en-US" sz="2000" dirty="0">
                <a:latin typeface="微软雅黑" panose="020B0503020204020204" pitchFamily="34" charset="-122"/>
                <a:ea typeface="微软雅黑" panose="020B0503020204020204" pitchFamily="34" charset="-122"/>
              </a:rPr>
              <a:t>视图上，用户可以直观地看到一个数据表中的内容是由多个</a:t>
            </a:r>
            <a:r>
              <a:rPr lang="en-US" altLang="zh-CN" sz="2000" dirty="0">
                <a:latin typeface="微软雅黑" panose="020B0503020204020204" pitchFamily="34" charset="-122"/>
                <a:ea typeface="微软雅黑" panose="020B0503020204020204" pitchFamily="34" charset="-122"/>
              </a:rPr>
              <a:t>Table Page</a:t>
            </a:r>
            <a:r>
              <a:rPr lang="zh-CN" altLang="en-US" sz="2000" dirty="0">
                <a:latin typeface="微软雅黑" panose="020B0503020204020204" pitchFamily="34" charset="-122"/>
                <a:ea typeface="微软雅黑" panose="020B0503020204020204" pitchFamily="34" charset="-122"/>
              </a:rPr>
              <a:t>所组成的，且使用一个双向链表将它们组织起来。</a:t>
            </a: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此外，当进入</a:t>
            </a:r>
            <a:r>
              <a:rPr lang="en-US" altLang="zh-CN" sz="2000" dirty="0">
                <a:latin typeface="微软雅黑" panose="020B0503020204020204" pitchFamily="34" charset="-122"/>
                <a:ea typeface="微软雅黑" panose="020B0503020204020204" pitchFamily="34" charset="-122"/>
              </a:rPr>
              <a:t>Table Heap</a:t>
            </a:r>
            <a:r>
              <a:rPr lang="zh-CN" altLang="en-US" sz="2000" dirty="0">
                <a:latin typeface="微软雅黑" panose="020B0503020204020204" pitchFamily="34" charset="-122"/>
                <a:ea typeface="微软雅黑" panose="020B0503020204020204" pitchFamily="34" charset="-122"/>
              </a:rPr>
              <a:t>后，可以看到面板导航栏（图中灰色区域）发生了变化。通过点击导航栏中的</a:t>
            </a:r>
            <a:r>
              <a:rPr lang="en-US" altLang="zh-CN" sz="2000" dirty="0">
                <a:latin typeface="微软雅黑" panose="020B0503020204020204" pitchFamily="34" charset="-122"/>
                <a:ea typeface="微软雅黑" panose="020B0503020204020204" pitchFamily="34" charset="-122"/>
              </a:rPr>
              <a:t>&gt;table info</a:t>
            </a:r>
            <a:r>
              <a:rPr lang="zh-CN" altLang="en-US" sz="2000" dirty="0">
                <a:latin typeface="微软雅黑" panose="020B0503020204020204" pitchFamily="34" charset="-122"/>
                <a:ea typeface="微软雅黑" panose="020B0503020204020204" pitchFamily="34" charset="-122"/>
              </a:rPr>
              <a:t>项，用户可以便捷地退回到上一级的</a:t>
            </a:r>
            <a:r>
              <a:rPr lang="en-US" altLang="zh-CN" sz="2000" dirty="0">
                <a:latin typeface="微软雅黑" panose="020B0503020204020204" pitchFamily="34" charset="-122"/>
                <a:ea typeface="微软雅黑" panose="020B0503020204020204" pitchFamily="34" charset="-122"/>
              </a:rPr>
              <a:t>Table Info</a:t>
            </a:r>
            <a:r>
              <a:rPr lang="zh-CN" altLang="en-US" sz="2000" dirty="0">
                <a:latin typeface="微软雅黑" panose="020B0503020204020204" pitchFamily="34" charset="-122"/>
                <a:ea typeface="微软雅黑" panose="020B0503020204020204" pitchFamily="34" charset="-122"/>
              </a:rPr>
              <a:t>视图，这就是所谓的</a:t>
            </a:r>
            <a:r>
              <a:rPr lang="zh-CN" altLang="en-US" sz="2000" b="1" dirty="0">
                <a:latin typeface="微软雅黑" panose="020B0503020204020204" pitchFamily="34" charset="-122"/>
                <a:ea typeface="微软雅黑" panose="020B0503020204020204" pitchFamily="34" charset="-122"/>
              </a:rPr>
              <a:t>面包屑导航栏</a:t>
            </a:r>
            <a:r>
              <a:rPr lang="zh-CN" altLang="en-US" sz="2000" dirty="0">
                <a:latin typeface="微软雅黑" panose="020B0503020204020204" pitchFamily="34" charset="-122"/>
                <a:ea typeface="微软雅黑" panose="020B0503020204020204" pitchFamily="34" charset="-122"/>
              </a:rPr>
              <a:t>。这个设计在接下来用户进一步深入查看不同层级的视图时，同样有效，故下文不再重复叙述！</a:t>
            </a: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Table Heap</a:t>
            </a:r>
            <a:r>
              <a:rPr lang="zh-CN" altLang="en-US" sz="2000" dirty="0">
                <a:latin typeface="微软雅黑" panose="020B0503020204020204" pitchFamily="34" charset="-122"/>
                <a:ea typeface="微软雅黑" panose="020B0503020204020204" pitchFamily="34" charset="-122"/>
              </a:rPr>
              <a:t>视图中，用户可以继续点击</a:t>
            </a:r>
            <a:r>
              <a:rPr lang="zh-CN" altLang="en-US" sz="2000" b="1" dirty="0">
                <a:solidFill>
                  <a:srgbClr val="00B0F0"/>
                </a:solidFill>
                <a:latin typeface="微软雅黑" panose="020B0503020204020204" pitchFamily="34" charset="-122"/>
                <a:ea typeface="微软雅黑" panose="020B0503020204020204" pitchFamily="34" charset="-122"/>
              </a:rPr>
              <a:t>蓝色的</a:t>
            </a:r>
            <a:r>
              <a:rPr lang="en-US" altLang="zh-CN" sz="2000" b="1" dirty="0">
                <a:solidFill>
                  <a:srgbClr val="00B0F0"/>
                </a:solidFill>
                <a:latin typeface="微软雅黑" panose="020B0503020204020204" pitchFamily="34" charset="-122"/>
                <a:ea typeface="微软雅黑" panose="020B0503020204020204" pitchFamily="34" charset="-122"/>
              </a:rPr>
              <a:t>...</a:t>
            </a:r>
            <a:r>
              <a:rPr lang="zh-CN" altLang="en-US" sz="2000" b="1" dirty="0">
                <a:solidFill>
                  <a:srgbClr val="00B0F0"/>
                </a:solidFill>
                <a:latin typeface="微软雅黑" panose="020B0503020204020204" pitchFamily="34" charset="-122"/>
                <a:ea typeface="微软雅黑" panose="020B0503020204020204" pitchFamily="34" charset="-122"/>
              </a:rPr>
              <a:t>按钮</a:t>
            </a:r>
            <a:r>
              <a:rPr lang="zh-CN" altLang="en-US" sz="2000" dirty="0">
                <a:latin typeface="微软雅黑" panose="020B0503020204020204" pitchFamily="34" charset="-122"/>
                <a:ea typeface="微软雅黑" panose="020B0503020204020204" pitchFamily="34" charset="-122"/>
              </a:rPr>
              <a:t>，以进一步进入</a:t>
            </a:r>
            <a:r>
              <a:rPr lang="en-US" altLang="zh-CN" sz="2000" dirty="0">
                <a:latin typeface="微软雅黑" panose="020B0503020204020204" pitchFamily="34" charset="-122"/>
                <a:ea typeface="微软雅黑" panose="020B0503020204020204" pitchFamily="34" charset="-122"/>
              </a:rPr>
              <a:t>Table Page</a:t>
            </a:r>
            <a:r>
              <a:rPr lang="zh-CN" altLang="en-US" sz="2000" dirty="0">
                <a:latin typeface="微软雅黑" panose="020B0503020204020204" pitchFamily="34" charset="-122"/>
                <a:ea typeface="微软雅黑" panose="020B0503020204020204" pitchFamily="34" charset="-122"/>
              </a:rPr>
              <a:t>视图。</a:t>
            </a:r>
            <a:endParaRPr lang="zh-CN" altLang="en-US" sz="2400" dirty="0">
              <a:latin typeface="微软雅黑" panose="020B0503020204020204" pitchFamily="34" charset="-122"/>
              <a:ea typeface="微软雅黑" panose="020B0503020204020204" pitchFamily="34" charset="-122"/>
            </a:endParaRPr>
          </a:p>
          <a:p>
            <a:pPr>
              <a:lnSpc>
                <a:spcPct val="120000"/>
              </a:lnSpc>
            </a:pPr>
            <a:endParaRPr lang="en-US" altLang="zh-CN" sz="2400"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7D7773A-F676-4E38-8982-EE601CDC0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072" y="0"/>
            <a:ext cx="4855270" cy="6858000"/>
          </a:xfrm>
          <a:prstGeom prst="rect">
            <a:avLst/>
          </a:prstGeom>
        </p:spPr>
      </p:pic>
      <p:cxnSp>
        <p:nvCxnSpPr>
          <p:cNvPr id="9" name="连接符: 肘形 8">
            <a:extLst>
              <a:ext uri="{FF2B5EF4-FFF2-40B4-BE49-F238E27FC236}">
                <a16:creationId xmlns:a16="http://schemas.microsoft.com/office/drawing/2014/main" id="{0688590D-22B4-4761-8359-7B73B2E93639}"/>
              </a:ext>
            </a:extLst>
          </p:cNvPr>
          <p:cNvCxnSpPr/>
          <p:nvPr/>
        </p:nvCxnSpPr>
        <p:spPr>
          <a:xfrm flipV="1">
            <a:off x="1864242" y="5422605"/>
            <a:ext cx="8066567" cy="1141228"/>
          </a:xfrm>
          <a:prstGeom prst="bentConnector3">
            <a:avLst>
              <a:gd name="adj1" fmla="val 100000"/>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44EA6ED-C0C9-4B42-B30B-79E3C71D2D12}"/>
              </a:ext>
            </a:extLst>
          </p:cNvPr>
          <p:cNvCxnSpPr/>
          <p:nvPr/>
        </p:nvCxnSpPr>
        <p:spPr>
          <a:xfrm flipV="1">
            <a:off x="1977656" y="2055628"/>
            <a:ext cx="5550195" cy="2452577"/>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5D073F7-4652-421E-ABD6-1117E8587059}"/>
              </a:ext>
            </a:extLst>
          </p:cNvPr>
          <p:cNvSpPr/>
          <p:nvPr/>
        </p:nvSpPr>
        <p:spPr>
          <a:xfrm>
            <a:off x="6773072" y="1548812"/>
            <a:ext cx="1839300" cy="463733"/>
          </a:xfrm>
          <a:prstGeom prst="rect">
            <a:avLst/>
          </a:prstGeom>
          <a:noFill/>
          <a:ln w="444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Tree>
    <p:extLst>
      <p:ext uri="{BB962C8B-B14F-4D97-AF65-F5344CB8AC3E}">
        <p14:creationId xmlns:p14="http://schemas.microsoft.com/office/powerpoint/2010/main" val="2258018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normAutofit/>
          </a:bodyPr>
          <a:lstStyle/>
          <a:p>
            <a:r>
              <a:rPr lang="en-US" altLang="zh-CN" sz="4000" dirty="0">
                <a:latin typeface="方正大标宋简体" panose="02010601030101010101" pitchFamily="2" charset="-122"/>
                <a:ea typeface="方正大标宋简体" panose="02010601030101010101" pitchFamily="2" charset="-122"/>
              </a:rPr>
              <a:t>Part3 </a:t>
            </a:r>
            <a:r>
              <a:rPr lang="zh-CN" altLang="en-US" sz="4000" dirty="0">
                <a:latin typeface="方正大标宋简体" panose="02010601030101010101" pitchFamily="2" charset="-122"/>
                <a:ea typeface="方正大标宋简体" panose="02010601030101010101" pitchFamily="2" charset="-122"/>
              </a:rPr>
              <a:t>详细设计（</a:t>
            </a:r>
            <a:r>
              <a:rPr lang="en-US" altLang="zh-CN" sz="4000" dirty="0">
                <a:latin typeface="方正大标宋简体" panose="02010601030101010101" pitchFamily="2" charset="-122"/>
                <a:ea typeface="方正大标宋简体" panose="02010601030101010101" pitchFamily="2" charset="-122"/>
              </a:rPr>
              <a:t>UI</a:t>
            </a:r>
            <a:r>
              <a:rPr lang="zh-CN" altLang="en-US" sz="4000"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281763" y="761999"/>
            <a:ext cx="5183372" cy="6096001"/>
          </a:xfrm>
        </p:spPr>
        <p:txBody>
          <a:bodyPr>
            <a:normAutofit fontScale="85000" lnSpcReduction="10000"/>
          </a:bodyPr>
          <a:lstStyle/>
          <a:p>
            <a:pPr>
              <a:lnSpc>
                <a:spcPct val="120000"/>
              </a:lnSpc>
            </a:pPr>
            <a:r>
              <a:rPr lang="zh-CN" altLang="en-US" sz="2400" b="1" dirty="0">
                <a:latin typeface="微软雅黑" panose="020B0503020204020204" pitchFamily="34" charset="-122"/>
                <a:ea typeface="微软雅黑" panose="020B0503020204020204" pitchFamily="34" charset="-122"/>
              </a:rPr>
              <a:t>中间面板下方子面板</a:t>
            </a:r>
            <a:endParaRPr lang="en-US" altLang="zh-CN" sz="2400" b="1" dirty="0">
              <a:latin typeface="微软雅黑" panose="020B0503020204020204" pitchFamily="34" charset="-122"/>
              <a:ea typeface="微软雅黑" panose="020B0503020204020204" pitchFamily="34" charset="-122"/>
            </a:endParaRPr>
          </a:p>
          <a:p>
            <a:pPr marL="0" indent="457200">
              <a:lnSpc>
                <a:spcPct val="120000"/>
              </a:lnSpc>
              <a:buNone/>
            </a:pPr>
            <a:r>
              <a:rPr lang="en-US" altLang="zh-CN" sz="2400" dirty="0">
                <a:latin typeface="微软雅黑" panose="020B0503020204020204" pitchFamily="34" charset="-122"/>
                <a:ea typeface="微软雅黑" panose="020B0503020204020204" pitchFamily="34" charset="-122"/>
              </a:rPr>
              <a:t>Table Page</a:t>
            </a:r>
            <a:r>
              <a:rPr lang="zh-CN" altLang="en-US" sz="2400" dirty="0">
                <a:latin typeface="微软雅黑" panose="020B0503020204020204" pitchFamily="34" charset="-122"/>
                <a:ea typeface="微软雅黑" panose="020B0503020204020204" pitchFamily="34" charset="-122"/>
              </a:rPr>
              <a:t>视图说明：</a:t>
            </a:r>
          </a:p>
          <a:p>
            <a:pPr marL="457200" indent="-457200">
              <a:lnSpc>
                <a:spcPct val="120000"/>
              </a:lnSpc>
              <a:buFont typeface="+mj-lt"/>
              <a:buAutoNum type="arabicPeriod"/>
            </a:pPr>
            <a:r>
              <a:rPr lang="en-US" altLang="zh-CN" sz="2400" dirty="0">
                <a:latin typeface="微软雅黑" panose="020B0503020204020204" pitchFamily="34" charset="-122"/>
                <a:ea typeface="微软雅黑" panose="020B0503020204020204" pitchFamily="34" charset="-122"/>
              </a:rPr>
              <a:t>Table Page</a:t>
            </a:r>
            <a:r>
              <a:rPr lang="zh-CN" altLang="en-US" sz="2400" dirty="0">
                <a:latin typeface="微软雅黑" panose="020B0503020204020204" pitchFamily="34" charset="-122"/>
                <a:ea typeface="微软雅黑" panose="020B0503020204020204" pitchFamily="34" charset="-122"/>
              </a:rPr>
              <a:t>视图中分为</a:t>
            </a:r>
            <a:r>
              <a:rPr lang="en-US" altLang="zh-CN" sz="2400" dirty="0">
                <a:latin typeface="微软雅黑" panose="020B0503020204020204" pitchFamily="34" charset="-122"/>
                <a:ea typeface="微软雅黑" panose="020B0503020204020204" pitchFamily="34" charset="-122"/>
              </a:rPr>
              <a:t>Header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Free Space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Tuple Array</a:t>
            </a:r>
            <a:r>
              <a:rPr lang="zh-CN" altLang="en-US" sz="2400" dirty="0">
                <a:latin typeface="微软雅黑" panose="020B0503020204020204" pitchFamily="34" charset="-122"/>
                <a:ea typeface="微软雅黑" panose="020B0503020204020204" pitchFamily="34" charset="-122"/>
              </a:rPr>
              <a:t>三块区域，与实际数据库系统中内存页的布局结构相对应。其中区域标题右侧的</a:t>
            </a:r>
            <a:r>
              <a:rPr lang="en-US" altLang="zh-CN" sz="2400" dirty="0">
                <a:latin typeface="微软雅黑" panose="020B0503020204020204" pitchFamily="34" charset="-122"/>
                <a:ea typeface="微软雅黑" panose="020B0503020204020204" pitchFamily="34" charset="-122"/>
              </a:rPr>
              <a:t>Size=...B</a:t>
            </a:r>
            <a:r>
              <a:rPr lang="zh-CN" altLang="en-US" sz="2400" dirty="0">
                <a:latin typeface="微软雅黑" panose="020B0503020204020204" pitchFamily="34" charset="-122"/>
                <a:ea typeface="微软雅黑" panose="020B0503020204020204" pitchFamily="34" charset="-122"/>
              </a:rPr>
              <a:t>处显示在实际的内存页中，</a:t>
            </a:r>
            <a:r>
              <a:rPr lang="zh-CN" altLang="en-US" sz="2400" b="1" dirty="0">
                <a:latin typeface="微软雅黑" panose="020B0503020204020204" pitchFamily="34" charset="-122"/>
                <a:ea typeface="微软雅黑" panose="020B0503020204020204" pitchFamily="34" charset="-122"/>
              </a:rPr>
              <a:t>这块区域所占用的字节数</a:t>
            </a:r>
            <a:r>
              <a:rPr lang="zh-CN" altLang="en-US" sz="2400" dirty="0">
                <a:latin typeface="微软雅黑" panose="020B0503020204020204" pitchFamily="34" charset="-122"/>
                <a:ea typeface="微软雅黑" panose="020B0503020204020204" pitchFamily="34" charset="-122"/>
              </a:rPr>
              <a:t>。该信息由后端接口提供。</a:t>
            </a:r>
          </a:p>
          <a:p>
            <a:pPr marL="457200" indent="-457200">
              <a:lnSpc>
                <a:spcPct val="120000"/>
              </a:lnSpc>
              <a:buFont typeface="+mj-lt"/>
              <a:buAutoNum type="arabicPeriod"/>
            </a:pPr>
            <a:r>
              <a:rPr lang="en-US" altLang="zh-CN" sz="2400" dirty="0">
                <a:latin typeface="微软雅黑" panose="020B0503020204020204" pitchFamily="34" charset="-122"/>
                <a:ea typeface="微软雅黑" panose="020B0503020204020204" pitchFamily="34" charset="-122"/>
              </a:rPr>
              <a:t>Header</a:t>
            </a:r>
            <a:r>
              <a:rPr lang="zh-CN" altLang="en-US" sz="2400" dirty="0">
                <a:latin typeface="微软雅黑" panose="020B0503020204020204" pitchFamily="34" charset="-122"/>
                <a:ea typeface="微软雅黑" panose="020B0503020204020204" pitchFamily="34" charset="-122"/>
              </a:rPr>
              <a:t>区显示该</a:t>
            </a:r>
            <a:r>
              <a:rPr lang="en-US" altLang="zh-CN" sz="2400" dirty="0">
                <a:latin typeface="微软雅黑" panose="020B0503020204020204" pitchFamily="34" charset="-122"/>
                <a:ea typeface="微软雅黑" panose="020B0503020204020204" pitchFamily="34" charset="-122"/>
              </a:rPr>
              <a:t>Table Page</a:t>
            </a:r>
            <a:r>
              <a:rPr lang="zh-CN" altLang="en-US" sz="2400" dirty="0">
                <a:latin typeface="微软雅黑" panose="020B0503020204020204" pitchFamily="34" charset="-122"/>
                <a:ea typeface="微软雅黑" panose="020B0503020204020204" pitchFamily="34" charset="-122"/>
              </a:rPr>
              <a:t>内存页的关键头信息。</a:t>
            </a:r>
          </a:p>
          <a:p>
            <a:pPr marL="457200" indent="-457200">
              <a:lnSpc>
                <a:spcPct val="120000"/>
              </a:lnSpc>
              <a:buFont typeface="+mj-lt"/>
              <a:buAutoNum type="arabicPeriod"/>
            </a:pPr>
            <a:r>
              <a:rPr lang="en-US" altLang="zh-CN" sz="2400" dirty="0">
                <a:latin typeface="微软雅黑" panose="020B0503020204020204" pitchFamily="34" charset="-122"/>
                <a:ea typeface="微软雅黑" panose="020B0503020204020204" pitchFamily="34" charset="-122"/>
              </a:rPr>
              <a:t>Free Space</a:t>
            </a:r>
            <a:r>
              <a:rPr lang="zh-CN" altLang="en-US" sz="2400" dirty="0">
                <a:latin typeface="微软雅黑" panose="020B0503020204020204" pitchFamily="34" charset="-122"/>
                <a:ea typeface="微软雅黑" panose="020B0503020204020204" pitchFamily="34" charset="-122"/>
              </a:rPr>
              <a:t>区不包含任何实际内容，仅代表该内存页中可分配的剩余空间大小。</a:t>
            </a:r>
          </a:p>
          <a:p>
            <a:pPr marL="457200" indent="-457200">
              <a:lnSpc>
                <a:spcPct val="120000"/>
              </a:lnSpc>
              <a:buFont typeface="+mj-lt"/>
              <a:buAutoNum type="arabicPeriod"/>
            </a:pPr>
            <a:r>
              <a:rPr lang="en-US" altLang="zh-CN" sz="2400" dirty="0">
                <a:latin typeface="微软雅黑" panose="020B0503020204020204" pitchFamily="34" charset="-122"/>
                <a:ea typeface="微软雅黑" panose="020B0503020204020204" pitchFamily="34" charset="-122"/>
              </a:rPr>
              <a:t>Tuple Array</a:t>
            </a:r>
            <a:r>
              <a:rPr lang="zh-CN" altLang="en-US" sz="2400" dirty="0">
                <a:latin typeface="微软雅黑" panose="020B0503020204020204" pitchFamily="34" charset="-122"/>
                <a:ea typeface="微软雅黑" panose="020B0503020204020204" pitchFamily="34" charset="-122"/>
              </a:rPr>
              <a:t>区罗列了存储在该内存页中所有</a:t>
            </a:r>
            <a:r>
              <a:rPr lang="en-US" altLang="zh-CN" sz="2400" dirty="0">
                <a:latin typeface="微软雅黑" panose="020B0503020204020204" pitchFamily="34" charset="-122"/>
                <a:ea typeface="微软雅黑" panose="020B0503020204020204" pitchFamily="34" charset="-122"/>
              </a:rPr>
              <a:t>Tuple</a:t>
            </a:r>
            <a:r>
              <a:rPr lang="zh-CN" altLang="en-US" sz="2400" dirty="0">
                <a:latin typeface="微软雅黑" panose="020B0503020204020204" pitchFamily="34" charset="-122"/>
                <a:ea typeface="微软雅黑" panose="020B0503020204020204" pitchFamily="34" charset="-122"/>
              </a:rPr>
              <a:t>（记录）。点击右侧的</a:t>
            </a:r>
            <a:r>
              <a:rPr lang="zh-CN" altLang="en-US" sz="2400" b="1" dirty="0">
                <a:solidFill>
                  <a:srgbClr val="00B0F0"/>
                </a:solidFill>
                <a:latin typeface="微软雅黑" panose="020B0503020204020204" pitchFamily="34" charset="-122"/>
                <a:ea typeface="微软雅黑" panose="020B0503020204020204" pitchFamily="34" charset="-122"/>
              </a:rPr>
              <a:t>蓝色</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b="1" dirty="0">
                <a:solidFill>
                  <a:srgbClr val="00B0F0"/>
                </a:solidFill>
                <a:latin typeface="微软雅黑" panose="020B0503020204020204" pitchFamily="34" charset="-122"/>
                <a:ea typeface="微软雅黑" panose="020B0503020204020204" pitchFamily="34" charset="-122"/>
              </a:rPr>
              <a:t>按钮</a:t>
            </a:r>
            <a:r>
              <a:rPr lang="zh-CN" altLang="en-US" sz="2400" dirty="0">
                <a:latin typeface="微软雅黑" panose="020B0503020204020204" pitchFamily="34" charset="-122"/>
                <a:ea typeface="微软雅黑" panose="020B0503020204020204" pitchFamily="34" charset="-122"/>
              </a:rPr>
              <a:t>，可以进一步进入</a:t>
            </a:r>
            <a:r>
              <a:rPr lang="en-US" altLang="zh-CN" sz="2400" dirty="0">
                <a:latin typeface="微软雅黑" panose="020B0503020204020204" pitchFamily="34" charset="-122"/>
                <a:ea typeface="微软雅黑" panose="020B0503020204020204" pitchFamily="34" charset="-122"/>
              </a:rPr>
              <a:t>Tuple</a:t>
            </a:r>
            <a:r>
              <a:rPr lang="zh-CN" altLang="en-US" sz="2400" dirty="0">
                <a:latin typeface="微软雅黑" panose="020B0503020204020204" pitchFamily="34" charset="-122"/>
                <a:ea typeface="微软雅黑" panose="020B0503020204020204" pitchFamily="34" charset="-122"/>
              </a:rPr>
              <a:t>视图查看详细信息。</a:t>
            </a:r>
          </a:p>
          <a:p>
            <a:pPr>
              <a:lnSpc>
                <a:spcPct val="120000"/>
              </a:lnSpc>
            </a:pPr>
            <a:endParaRPr lang="en-US" altLang="zh-CN" sz="2400" b="1"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7C7E23B1-35FA-4E93-AFC9-FAA0BF9B1AF0}"/>
              </a:ext>
            </a:extLst>
          </p:cNvPr>
          <p:cNvPicPr>
            <a:picLocks noChangeAspect="1"/>
          </p:cNvPicPr>
          <p:nvPr/>
        </p:nvPicPr>
        <p:blipFill>
          <a:blip r:embed="rId2"/>
          <a:stretch>
            <a:fillRect/>
          </a:stretch>
        </p:blipFill>
        <p:spPr>
          <a:xfrm>
            <a:off x="6860319" y="35442"/>
            <a:ext cx="4846974" cy="6787116"/>
          </a:xfrm>
          <a:prstGeom prst="rect">
            <a:avLst/>
          </a:prstGeom>
        </p:spPr>
      </p:pic>
      <p:cxnSp>
        <p:nvCxnSpPr>
          <p:cNvPr id="10" name="直接箭头连接符 9">
            <a:extLst>
              <a:ext uri="{FF2B5EF4-FFF2-40B4-BE49-F238E27FC236}">
                <a16:creationId xmlns:a16="http://schemas.microsoft.com/office/drawing/2014/main" id="{6FA27512-C84C-4C93-9B96-8706A4E07C1C}"/>
              </a:ext>
            </a:extLst>
          </p:cNvPr>
          <p:cNvCxnSpPr>
            <a:cxnSpLocks/>
          </p:cNvCxnSpPr>
          <p:nvPr/>
        </p:nvCxnSpPr>
        <p:spPr>
          <a:xfrm flipV="1">
            <a:off x="5358809" y="5224130"/>
            <a:ext cx="4465675" cy="751369"/>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EFA553F-5BF5-4CB3-8B92-246E7C7702DF}"/>
              </a:ext>
            </a:extLst>
          </p:cNvPr>
          <p:cNvCxnSpPr>
            <a:cxnSpLocks/>
            <a:endCxn id="17" idx="2"/>
          </p:cNvCxnSpPr>
          <p:nvPr/>
        </p:nvCxnSpPr>
        <p:spPr>
          <a:xfrm>
            <a:off x="5100084" y="3276324"/>
            <a:ext cx="4107711" cy="497348"/>
          </a:xfrm>
          <a:prstGeom prst="straightConnector1">
            <a:avLst/>
          </a:prstGeom>
          <a:ln w="38100">
            <a:solidFill>
              <a:srgbClr val="7030A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3091D3BA-5D44-4930-A3D4-2A9FD5E8273A}"/>
              </a:ext>
            </a:extLst>
          </p:cNvPr>
          <p:cNvSpPr/>
          <p:nvPr/>
        </p:nvSpPr>
        <p:spPr>
          <a:xfrm>
            <a:off x="9207795" y="3429000"/>
            <a:ext cx="1075661" cy="68934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830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normAutofit/>
          </a:bodyPr>
          <a:lstStyle/>
          <a:p>
            <a:r>
              <a:rPr lang="en-US" altLang="zh-CN" sz="4000" dirty="0">
                <a:latin typeface="方正大标宋简体" panose="02010601030101010101" pitchFamily="2" charset="-122"/>
                <a:ea typeface="方正大标宋简体" panose="02010601030101010101" pitchFamily="2" charset="-122"/>
              </a:rPr>
              <a:t>Part3 </a:t>
            </a:r>
            <a:r>
              <a:rPr lang="zh-CN" altLang="en-US" sz="4000" dirty="0">
                <a:latin typeface="方正大标宋简体" panose="02010601030101010101" pitchFamily="2" charset="-122"/>
                <a:ea typeface="方正大标宋简体" panose="02010601030101010101" pitchFamily="2" charset="-122"/>
              </a:rPr>
              <a:t>详细设计（</a:t>
            </a:r>
            <a:r>
              <a:rPr lang="en-US" altLang="zh-CN" sz="4000" dirty="0">
                <a:latin typeface="方正大标宋简体" panose="02010601030101010101" pitchFamily="2" charset="-122"/>
                <a:ea typeface="方正大标宋简体" panose="02010601030101010101" pitchFamily="2" charset="-122"/>
              </a:rPr>
              <a:t>UI</a:t>
            </a:r>
            <a:r>
              <a:rPr lang="zh-CN" altLang="en-US" sz="4000"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281763" y="761999"/>
            <a:ext cx="5183372" cy="6096001"/>
          </a:xfrm>
        </p:spPr>
        <p:txBody>
          <a:bodyPr>
            <a:norm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中间面板下方子面板</a:t>
            </a:r>
            <a:endParaRPr lang="en-US" altLang="zh-CN" sz="2400" b="1" dirty="0">
              <a:latin typeface="微软雅黑" panose="020B0503020204020204" pitchFamily="34" charset="-122"/>
              <a:ea typeface="微软雅黑" panose="020B0503020204020204" pitchFamily="34" charset="-122"/>
            </a:endParaRPr>
          </a:p>
          <a:p>
            <a:pPr marL="0" indent="457200">
              <a:lnSpc>
                <a:spcPct val="120000"/>
              </a:lnSpc>
              <a:buNone/>
            </a:pPr>
            <a:r>
              <a:rPr lang="en-US" altLang="zh-CN" sz="2000" dirty="0">
                <a:latin typeface="微软雅黑" panose="020B0503020204020204" pitchFamily="34" charset="-122"/>
                <a:ea typeface="微软雅黑" panose="020B0503020204020204" pitchFamily="34" charset="-122"/>
              </a:rPr>
              <a:t>Tuple</a:t>
            </a:r>
            <a:r>
              <a:rPr lang="zh-CN" altLang="en-US" sz="2000" dirty="0">
                <a:latin typeface="微软雅黑" panose="020B0503020204020204" pitchFamily="34" charset="-122"/>
                <a:ea typeface="微软雅黑" panose="020B0503020204020204" pitchFamily="34" charset="-122"/>
              </a:rPr>
              <a:t>视图说明：</a:t>
            </a:r>
          </a:p>
          <a:p>
            <a:pPr marL="457200" indent="-457200">
              <a:lnSpc>
                <a:spcPct val="120000"/>
              </a:lnSpc>
              <a:buFont typeface="+mj-lt"/>
              <a:buAutoNum type="arabicPeriod"/>
            </a:pPr>
            <a:r>
              <a:rPr lang="en-US" altLang="zh-CN" sz="2000" dirty="0">
                <a:latin typeface="微软雅黑" panose="020B0503020204020204" pitchFamily="34" charset="-122"/>
                <a:ea typeface="微软雅黑" panose="020B0503020204020204" pitchFamily="34" charset="-122"/>
              </a:rPr>
              <a:t>Tuple</a:t>
            </a:r>
            <a:r>
              <a:rPr lang="zh-CN" altLang="en-US" sz="2000" dirty="0">
                <a:latin typeface="微软雅黑" panose="020B0503020204020204" pitchFamily="34" charset="-122"/>
                <a:ea typeface="微软雅黑" panose="020B0503020204020204" pitchFamily="34" charset="-122"/>
              </a:rPr>
              <a:t>视图被划分为</a:t>
            </a:r>
            <a:r>
              <a:rPr lang="en-US" altLang="zh-CN" sz="2000" dirty="0">
                <a:latin typeface="微软雅黑" panose="020B0503020204020204" pitchFamily="34" charset="-122"/>
                <a:ea typeface="微软雅黑" panose="020B0503020204020204" pitchFamily="34" charset="-122"/>
              </a:rPr>
              <a:t>properties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data</a:t>
            </a:r>
            <a:r>
              <a:rPr lang="zh-CN" altLang="en-US" sz="2000" dirty="0">
                <a:latin typeface="微软雅黑" panose="020B0503020204020204" pitchFamily="34" charset="-122"/>
                <a:ea typeface="微软雅黑" panose="020B0503020204020204" pitchFamily="34" charset="-122"/>
              </a:rPr>
              <a:t>两部分。</a:t>
            </a:r>
          </a:p>
          <a:p>
            <a:pPr marL="457200" indent="-457200">
              <a:lnSpc>
                <a:spcPct val="120000"/>
              </a:lnSpc>
              <a:buFont typeface="+mj-lt"/>
              <a:buAutoNum type="arabicPeriod"/>
            </a:pPr>
            <a:r>
              <a:rPr lang="en-US" altLang="zh-CN" sz="2000" dirty="0">
                <a:latin typeface="微软雅黑" panose="020B0503020204020204" pitchFamily="34" charset="-122"/>
                <a:ea typeface="微软雅黑" panose="020B0503020204020204" pitchFamily="34" charset="-122"/>
              </a:rPr>
              <a:t>properties</a:t>
            </a:r>
            <a:r>
              <a:rPr lang="zh-CN" altLang="en-US" sz="2000" dirty="0">
                <a:latin typeface="微软雅黑" panose="020B0503020204020204" pitchFamily="34" charset="-122"/>
                <a:ea typeface="微软雅黑" panose="020B0503020204020204" pitchFamily="34" charset="-122"/>
              </a:rPr>
              <a:t>区域用于展示该条记录的一些元信息，例如数据库系统是否已为其分配了内存、其在内存页中所占的字节数等等。</a:t>
            </a:r>
          </a:p>
          <a:p>
            <a:pPr marL="457200" indent="-457200">
              <a:lnSpc>
                <a:spcPct val="120000"/>
              </a:lnSpc>
              <a:buFont typeface="+mj-lt"/>
              <a:buAutoNum type="arabicPeriod"/>
            </a:pPr>
            <a:r>
              <a:rPr lang="en-US" altLang="zh-CN" sz="2000" dirty="0">
                <a:latin typeface="微软雅黑" panose="020B0503020204020204" pitchFamily="34" charset="-122"/>
                <a:ea typeface="微软雅黑" panose="020B0503020204020204" pitchFamily="34" charset="-122"/>
              </a:rPr>
              <a:t>data</a:t>
            </a:r>
            <a:r>
              <a:rPr lang="zh-CN" altLang="en-US" sz="2000" dirty="0">
                <a:latin typeface="微软雅黑" panose="020B0503020204020204" pitchFamily="34" charset="-122"/>
                <a:ea typeface="微软雅黑" panose="020B0503020204020204" pitchFamily="34" charset="-122"/>
              </a:rPr>
              <a:t>区域用于罗列该条记录内部所包含的各个不同的字段值（</a:t>
            </a:r>
            <a:r>
              <a:rPr lang="en-US" altLang="zh-CN" sz="2000" dirty="0">
                <a:latin typeface="微软雅黑" panose="020B0503020204020204" pitchFamily="34" charset="-122"/>
                <a:ea typeface="微软雅黑" panose="020B0503020204020204" pitchFamily="34" charset="-122"/>
              </a:rPr>
              <a:t>Value</a:t>
            </a:r>
            <a:r>
              <a:rPr lang="zh-CN" altLang="en-US" sz="2000" dirty="0">
                <a:latin typeface="微软雅黑" panose="020B0503020204020204" pitchFamily="34" charset="-122"/>
                <a:ea typeface="微软雅黑" panose="020B0503020204020204" pitchFamily="34" charset="-122"/>
              </a:rPr>
              <a:t>）。点击右侧的</a:t>
            </a:r>
            <a:r>
              <a:rPr lang="zh-CN" altLang="en-US" sz="2000" b="1" dirty="0">
                <a:solidFill>
                  <a:srgbClr val="00B0F0"/>
                </a:solidFill>
                <a:latin typeface="微软雅黑" panose="020B0503020204020204" pitchFamily="34" charset="-122"/>
                <a:ea typeface="微软雅黑" panose="020B0503020204020204" pitchFamily="34" charset="-122"/>
              </a:rPr>
              <a:t>蓝色</a:t>
            </a:r>
            <a:r>
              <a:rPr lang="en-US" altLang="zh-CN" sz="2000" b="1" dirty="0">
                <a:solidFill>
                  <a:srgbClr val="00B0F0"/>
                </a:solidFill>
                <a:latin typeface="微软雅黑" panose="020B0503020204020204" pitchFamily="34" charset="-122"/>
                <a:ea typeface="微软雅黑" panose="020B0503020204020204" pitchFamily="34" charset="-122"/>
              </a:rPr>
              <a:t>...</a:t>
            </a:r>
            <a:r>
              <a:rPr lang="zh-CN" altLang="en-US" sz="2000" b="1" dirty="0">
                <a:solidFill>
                  <a:srgbClr val="00B0F0"/>
                </a:solidFill>
                <a:latin typeface="微软雅黑" panose="020B0503020204020204" pitchFamily="34" charset="-122"/>
                <a:ea typeface="微软雅黑" panose="020B0503020204020204" pitchFamily="34" charset="-122"/>
              </a:rPr>
              <a:t>按钮</a:t>
            </a:r>
            <a:r>
              <a:rPr lang="zh-CN" altLang="en-US" sz="2000" dirty="0">
                <a:latin typeface="微软雅黑" panose="020B0503020204020204" pitchFamily="34" charset="-122"/>
                <a:ea typeface="微软雅黑" panose="020B0503020204020204" pitchFamily="34" charset="-122"/>
              </a:rPr>
              <a:t>，可查看相应字段值的</a:t>
            </a:r>
            <a:r>
              <a:rPr lang="en-US" altLang="zh-CN" sz="2000" dirty="0">
                <a:latin typeface="微软雅黑" panose="020B0503020204020204" pitchFamily="34" charset="-122"/>
                <a:ea typeface="微软雅黑" panose="020B0503020204020204" pitchFamily="34" charset="-122"/>
              </a:rPr>
              <a:t>Value</a:t>
            </a:r>
            <a:r>
              <a:rPr lang="zh-CN" altLang="en-US" sz="2000" dirty="0">
                <a:latin typeface="微软雅黑" panose="020B0503020204020204" pitchFamily="34" charset="-122"/>
                <a:ea typeface="微软雅黑" panose="020B0503020204020204" pitchFamily="34" charset="-122"/>
              </a:rPr>
              <a:t>视图。</a:t>
            </a:r>
            <a:endParaRPr lang="en-US" altLang="zh-CN" sz="2000" dirty="0">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3091D3BA-5D44-4930-A3D4-2A9FD5E8273A}"/>
              </a:ext>
            </a:extLst>
          </p:cNvPr>
          <p:cNvSpPr/>
          <p:nvPr/>
        </p:nvSpPr>
        <p:spPr>
          <a:xfrm>
            <a:off x="9207795" y="3429000"/>
            <a:ext cx="1075661" cy="68934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161E687-72A4-43A2-BBD8-70EF7D665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836" y="0"/>
            <a:ext cx="4877145" cy="6858000"/>
          </a:xfrm>
          <a:prstGeom prst="rect">
            <a:avLst/>
          </a:prstGeom>
        </p:spPr>
      </p:pic>
      <p:cxnSp>
        <p:nvCxnSpPr>
          <p:cNvPr id="15" name="直接箭头连接符 14">
            <a:extLst>
              <a:ext uri="{FF2B5EF4-FFF2-40B4-BE49-F238E27FC236}">
                <a16:creationId xmlns:a16="http://schemas.microsoft.com/office/drawing/2014/main" id="{FEFA553F-5BF5-4CB3-8B92-246E7C7702DF}"/>
              </a:ext>
            </a:extLst>
          </p:cNvPr>
          <p:cNvCxnSpPr>
            <a:cxnSpLocks/>
          </p:cNvCxnSpPr>
          <p:nvPr/>
        </p:nvCxnSpPr>
        <p:spPr>
          <a:xfrm flipV="1">
            <a:off x="2619156" y="4345172"/>
            <a:ext cx="6666611" cy="887542"/>
          </a:xfrm>
          <a:prstGeom prst="straightConnector1">
            <a:avLst/>
          </a:prstGeom>
          <a:ln w="38100">
            <a:solidFill>
              <a:srgbClr val="7030A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58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normAutofit/>
          </a:bodyPr>
          <a:lstStyle/>
          <a:p>
            <a:r>
              <a:rPr lang="en-US" altLang="zh-CN" sz="4000" dirty="0">
                <a:latin typeface="方正大标宋简体" panose="02010601030101010101" pitchFamily="2" charset="-122"/>
                <a:ea typeface="方正大标宋简体" panose="02010601030101010101" pitchFamily="2" charset="-122"/>
              </a:rPr>
              <a:t>Part3 </a:t>
            </a:r>
            <a:r>
              <a:rPr lang="zh-CN" altLang="en-US" sz="4000" dirty="0">
                <a:latin typeface="方正大标宋简体" panose="02010601030101010101" pitchFamily="2" charset="-122"/>
                <a:ea typeface="方正大标宋简体" panose="02010601030101010101" pitchFamily="2" charset="-122"/>
              </a:rPr>
              <a:t>详细设计（</a:t>
            </a:r>
            <a:r>
              <a:rPr lang="en-US" altLang="zh-CN" sz="4000" dirty="0">
                <a:latin typeface="方正大标宋简体" panose="02010601030101010101" pitchFamily="2" charset="-122"/>
                <a:ea typeface="方正大标宋简体" panose="02010601030101010101" pitchFamily="2" charset="-122"/>
              </a:rPr>
              <a:t>UI</a:t>
            </a:r>
            <a:r>
              <a:rPr lang="zh-CN" altLang="en-US" sz="4000"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281763" y="761999"/>
            <a:ext cx="5183372" cy="6096001"/>
          </a:xfrm>
        </p:spPr>
        <p:txBody>
          <a:bodyPr>
            <a:norm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中间面板下方子面板</a:t>
            </a:r>
          </a:p>
          <a:p>
            <a:pPr marL="0" indent="457200">
              <a:lnSpc>
                <a:spcPct val="120000"/>
              </a:lnSpc>
              <a:buNone/>
            </a:pPr>
            <a:r>
              <a:rPr lang="en-US" altLang="zh-CN" sz="2000" dirty="0">
                <a:latin typeface="微软雅黑" panose="020B0503020204020204" pitchFamily="34" charset="-122"/>
                <a:ea typeface="微软雅黑" panose="020B0503020204020204" pitchFamily="34" charset="-122"/>
              </a:rPr>
              <a:t>Value</a:t>
            </a:r>
            <a:r>
              <a:rPr lang="zh-CN" altLang="en-US" sz="2000" dirty="0">
                <a:latin typeface="微软雅黑" panose="020B0503020204020204" pitchFamily="34" charset="-122"/>
                <a:ea typeface="微软雅黑" panose="020B0503020204020204" pitchFamily="34" charset="-122"/>
              </a:rPr>
              <a:t>视图用于展示某个字段值的具体信息</a:t>
            </a:r>
            <a:endParaRPr lang="en-US" altLang="zh-CN"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25D748B8-E7DE-4F9F-84D1-DB26DE91C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867" y="0"/>
            <a:ext cx="4852555" cy="6858000"/>
          </a:xfrm>
          <a:prstGeom prst="rect">
            <a:avLst/>
          </a:prstGeom>
        </p:spPr>
      </p:pic>
    </p:spTree>
    <p:extLst>
      <p:ext uri="{BB962C8B-B14F-4D97-AF65-F5344CB8AC3E}">
        <p14:creationId xmlns:p14="http://schemas.microsoft.com/office/powerpoint/2010/main" val="2838896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normAutofit/>
          </a:bodyPr>
          <a:lstStyle/>
          <a:p>
            <a:r>
              <a:rPr lang="en-US" altLang="zh-CN" sz="4000" dirty="0">
                <a:latin typeface="方正大标宋简体" panose="02010601030101010101" pitchFamily="2" charset="-122"/>
                <a:ea typeface="方正大标宋简体" panose="02010601030101010101" pitchFamily="2" charset="-122"/>
              </a:rPr>
              <a:t>Part3 </a:t>
            </a:r>
            <a:r>
              <a:rPr lang="zh-CN" altLang="en-US" sz="4000" dirty="0">
                <a:latin typeface="方正大标宋简体" panose="02010601030101010101" pitchFamily="2" charset="-122"/>
                <a:ea typeface="方正大标宋简体" panose="02010601030101010101" pitchFamily="2" charset="-122"/>
              </a:rPr>
              <a:t>详细设计（</a:t>
            </a:r>
            <a:r>
              <a:rPr lang="en-US" altLang="zh-CN" sz="4000" dirty="0">
                <a:latin typeface="方正大标宋简体" panose="02010601030101010101" pitchFamily="2" charset="-122"/>
                <a:ea typeface="方正大标宋简体" panose="02010601030101010101" pitchFamily="2" charset="-122"/>
              </a:rPr>
              <a:t>UI</a:t>
            </a:r>
            <a:r>
              <a:rPr lang="zh-CN" altLang="en-US" sz="4000"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281763" y="761999"/>
            <a:ext cx="5183372" cy="6096001"/>
          </a:xfrm>
        </p:spPr>
        <p:txBody>
          <a:bodyPr>
            <a:norm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右侧面板</a:t>
            </a:r>
          </a:p>
          <a:p>
            <a:pPr marL="0" indent="457200">
              <a:lnSpc>
                <a:spcPct val="120000"/>
              </a:lnSpc>
              <a:buNone/>
            </a:pPr>
            <a:r>
              <a:rPr lang="zh-CN" altLang="en-US" sz="2000" dirty="0">
                <a:latin typeface="微软雅黑" panose="020B0503020204020204" pitchFamily="34" charset="-122"/>
                <a:ea typeface="微软雅黑" panose="020B0503020204020204" pitchFamily="34" charset="-122"/>
              </a:rPr>
              <a:t>右侧面板用于展示数据库系统内部实际缓冲池的内存页分配情况。</a:t>
            </a:r>
          </a:p>
          <a:p>
            <a:pPr marL="0" indent="457200">
              <a:lnSpc>
                <a:spcPct val="120000"/>
              </a:lnSpc>
              <a:buNone/>
            </a:pPr>
            <a:r>
              <a:rPr lang="zh-CN" altLang="en-US" sz="2000" dirty="0">
                <a:latin typeface="微软雅黑" panose="020B0503020204020204" pitchFamily="34" charset="-122"/>
                <a:ea typeface="微软雅黑" panose="020B0503020204020204" pitchFamily="34" charset="-122"/>
              </a:rPr>
              <a:t>说明：</a:t>
            </a:r>
            <a:endParaRPr lang="en-US" altLang="zh-CN" sz="2000" dirty="0">
              <a:latin typeface="微软雅黑" panose="020B0503020204020204" pitchFamily="34" charset="-122"/>
              <a:ea typeface="微软雅黑" panose="020B0503020204020204" pitchFamily="34" charset="-122"/>
            </a:endParaRPr>
          </a:p>
          <a:p>
            <a:pPr marL="457200" indent="-457200">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面板中的这四列分别表示缓冲池中某个内存页在缓冲池内部的实际</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号、逻辑页号、是否为脏页和被引用次数。这些数据均由后端返回。</a:t>
            </a:r>
          </a:p>
          <a:p>
            <a:pPr marL="457200" indent="-457200">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如果某个内存页处于空闲状态，可以被分配，则前端代码将该列标记为</a:t>
            </a:r>
            <a:r>
              <a:rPr lang="zh-CN" altLang="en-US" sz="2000" b="1" dirty="0">
                <a:solidFill>
                  <a:srgbClr val="92D050"/>
                </a:solidFill>
                <a:latin typeface="微软雅黑" panose="020B0503020204020204" pitchFamily="34" charset="-122"/>
                <a:ea typeface="微软雅黑" panose="020B0503020204020204" pitchFamily="34" charset="-122"/>
              </a:rPr>
              <a:t>绿色</a:t>
            </a:r>
            <a:r>
              <a:rPr lang="zh-CN" altLang="en-US" sz="2000" dirty="0">
                <a:latin typeface="微软雅黑" panose="020B0503020204020204" pitchFamily="34" charset="-122"/>
                <a:ea typeface="微软雅黑" panose="020B0503020204020204" pitchFamily="34" charset="-122"/>
              </a:rPr>
              <a:t>。</a:t>
            </a:r>
          </a:p>
          <a:p>
            <a:pPr marL="457200" indent="-457200">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由于在实际的数据库系统中缓冲池内有大量的内存页，需要为这个面板添加一个滚动条。</a:t>
            </a:r>
          </a:p>
          <a:p>
            <a:pPr marL="0" indent="457200">
              <a:lnSpc>
                <a:spcPct val="120000"/>
              </a:lnSpc>
              <a:buNone/>
            </a:pPr>
            <a:endParaRPr lang="zh-CN" altLang="en-US"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C7CCA52-A69E-47EB-954E-CE2C33572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266" y="0"/>
            <a:ext cx="5010407" cy="6775798"/>
          </a:xfrm>
          <a:prstGeom prst="rect">
            <a:avLst/>
          </a:prstGeom>
        </p:spPr>
      </p:pic>
      <p:cxnSp>
        <p:nvCxnSpPr>
          <p:cNvPr id="8" name="直接箭头连接符 7">
            <a:extLst>
              <a:ext uri="{FF2B5EF4-FFF2-40B4-BE49-F238E27FC236}">
                <a16:creationId xmlns:a16="http://schemas.microsoft.com/office/drawing/2014/main" id="{5B0494E4-862C-455B-9674-6AADD0E5BCEE}"/>
              </a:ext>
            </a:extLst>
          </p:cNvPr>
          <p:cNvCxnSpPr>
            <a:cxnSpLocks/>
          </p:cNvCxnSpPr>
          <p:nvPr/>
        </p:nvCxnSpPr>
        <p:spPr>
          <a:xfrm flipV="1">
            <a:off x="4905154" y="2785730"/>
            <a:ext cx="3678865" cy="2069806"/>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981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27418"/>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281763" y="761999"/>
            <a:ext cx="2596116" cy="6096001"/>
          </a:xfrm>
        </p:spPr>
        <p:txBody>
          <a:bodyPr>
            <a:normAutofit/>
          </a:bodyPr>
          <a:lstStyle/>
          <a:p>
            <a:pPr>
              <a:lnSpc>
                <a:spcPct val="120000"/>
              </a:lnSpc>
            </a:pPr>
            <a:r>
              <a:rPr lang="en-US" altLang="zh-CN" sz="2400" b="1" dirty="0">
                <a:latin typeface="微软雅黑" panose="020B0503020204020204" pitchFamily="34" charset="-122"/>
                <a:ea typeface="微软雅黑" panose="020B0503020204020204" pitchFamily="34" charset="-122"/>
              </a:rPr>
              <a:t>Index</a:t>
            </a:r>
            <a:r>
              <a:rPr lang="zh-CN" altLang="en-US" sz="2400" b="1" dirty="0">
                <a:latin typeface="微软雅黑" panose="020B0503020204020204" pitchFamily="34" charset="-122"/>
                <a:ea typeface="微软雅黑" panose="020B0503020204020204" pitchFamily="34" charset="-122"/>
              </a:rPr>
              <a:t>界面设计</a:t>
            </a:r>
          </a:p>
          <a:p>
            <a:pPr marL="0" indent="457200">
              <a:lnSpc>
                <a:spcPct val="120000"/>
              </a:lnSpc>
              <a:buNone/>
            </a:pP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界面用于展示实际数据库系统内部是如何组织和管理数据表索引的，对应</a:t>
            </a:r>
            <a:r>
              <a:rPr lang="en-US" altLang="zh-CN" sz="2000" b="1" dirty="0" err="1">
                <a:solidFill>
                  <a:srgbClr val="FF0000"/>
                </a:solidFill>
                <a:latin typeface="微软雅黑" panose="020B0503020204020204" pitchFamily="34" charset="-122"/>
                <a:ea typeface="微软雅黑" panose="020B0503020204020204" pitchFamily="34" charset="-122"/>
              </a:rPr>
              <a:t>BusTub</a:t>
            </a:r>
            <a:r>
              <a:rPr lang="en-US" altLang="zh-CN" sz="2000" b="1" dirty="0">
                <a:solidFill>
                  <a:srgbClr val="FF0000"/>
                </a:solidFill>
                <a:latin typeface="微软雅黑" panose="020B0503020204020204" pitchFamily="34" charset="-122"/>
                <a:ea typeface="微软雅黑" panose="020B0503020204020204" pitchFamily="34" charset="-122"/>
              </a:rPr>
              <a:t> Index Manager</a:t>
            </a:r>
            <a:r>
              <a:rPr lang="zh-CN" altLang="en-US" sz="2000" b="1" dirty="0">
                <a:solidFill>
                  <a:srgbClr val="FF0000"/>
                </a:solidFill>
                <a:latin typeface="微软雅黑" panose="020B0503020204020204" pitchFamily="34" charset="-122"/>
                <a:ea typeface="微软雅黑" panose="020B0503020204020204" pitchFamily="34" charset="-122"/>
              </a:rPr>
              <a:t>内部数据结构展示</a:t>
            </a:r>
            <a:r>
              <a:rPr lang="zh-CN" altLang="en-US" sz="2000" dirty="0">
                <a:latin typeface="微软雅黑" panose="020B0503020204020204" pitchFamily="34" charset="-122"/>
                <a:ea typeface="微软雅黑" panose="020B0503020204020204" pitchFamily="34" charset="-122"/>
              </a:rPr>
              <a:t>这条开发需求。</a:t>
            </a:r>
            <a:endParaRPr lang="en-US" altLang="zh-CN" sz="2000" dirty="0">
              <a:latin typeface="微软雅黑" panose="020B0503020204020204" pitchFamily="34" charset="-122"/>
              <a:ea typeface="微软雅黑" panose="020B0503020204020204" pitchFamily="34" charset="-122"/>
            </a:endParaRPr>
          </a:p>
          <a:p>
            <a:pPr marL="0" indent="457200">
              <a:lnSpc>
                <a:spcPct val="120000"/>
              </a:lnSpc>
              <a:buNone/>
            </a:pPr>
            <a:r>
              <a:rPr lang="zh-CN" altLang="en-US" sz="2000" b="1" dirty="0">
                <a:latin typeface="微软雅黑" panose="020B0503020204020204" pitchFamily="34" charset="-122"/>
                <a:ea typeface="微软雅黑" panose="020B0503020204020204" pitchFamily="34" charset="-122"/>
              </a:rPr>
              <a:t>当用户初次进入该界面时，该界面中左、中、右三处面板均默认为空白。</a:t>
            </a:r>
          </a:p>
          <a:p>
            <a:pPr marL="0" indent="457200">
              <a:lnSpc>
                <a:spcPct val="120000"/>
              </a:lnSpc>
              <a:buNone/>
            </a:pPr>
            <a:endParaRPr lang="zh-CN" altLang="en-US" sz="2000" dirty="0">
              <a:latin typeface="微软雅黑" panose="020B0503020204020204" pitchFamily="34" charset="-122"/>
              <a:ea typeface="微软雅黑" panose="020B0503020204020204" pitchFamily="34" charset="-122"/>
            </a:endParaRPr>
          </a:p>
          <a:p>
            <a:pPr marL="0" indent="457200">
              <a:lnSpc>
                <a:spcPct val="120000"/>
              </a:lnSpc>
              <a:buNone/>
            </a:pPr>
            <a:endParaRPr lang="zh-CN" altLang="en-US" sz="20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FBA6319-02EC-4039-B77A-4C7D96226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879" y="853983"/>
            <a:ext cx="9220548" cy="51500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2569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E503333-4B61-4657-83B9-CE5EEC9F2C94}"/>
              </a:ext>
            </a:extLst>
          </p:cNvPr>
          <p:cNvPicPr>
            <a:picLocks noChangeAspect="1"/>
          </p:cNvPicPr>
          <p:nvPr/>
        </p:nvPicPr>
        <p:blipFill rotWithShape="1">
          <a:blip r:embed="rId2">
            <a:extLst>
              <a:ext uri="{28A0092B-C50C-407E-A947-70E740481C1C}">
                <a14:useLocalDpi xmlns:a14="http://schemas.microsoft.com/office/drawing/2010/main" val="0"/>
              </a:ext>
            </a:extLst>
          </a:blip>
          <a:srcRect t="9423" r="38077"/>
          <a:stretch/>
        </p:blipFill>
        <p:spPr>
          <a:xfrm>
            <a:off x="4954771" y="630312"/>
            <a:ext cx="7237229" cy="5912721"/>
          </a:xfrm>
          <a:prstGeom prst="rect">
            <a:avLst/>
          </a:prstGeom>
          <a:effectLst>
            <a:outerShdw blurRad="50800" dist="38100" dir="2700000" algn="tl" rotWithShape="0">
              <a:prstClr val="black">
                <a:alpha val="40000"/>
              </a:prstClr>
            </a:outerShdw>
          </a:effectLst>
        </p:spPr>
      </p:pic>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77036"/>
            <a:ext cx="10515600" cy="1325563"/>
          </a:xfrm>
        </p:spPr>
        <p:txBody>
          <a:bodyPr>
            <a:normAutofit/>
          </a:bodyPr>
          <a:lstStyle/>
          <a:p>
            <a:r>
              <a:rPr lang="en-US" altLang="zh-CN" sz="4000" dirty="0">
                <a:latin typeface="方正大标宋简体" panose="02010601030101010101" pitchFamily="2" charset="-122"/>
                <a:ea typeface="方正大标宋简体" panose="02010601030101010101" pitchFamily="2" charset="-122"/>
              </a:rPr>
              <a:t>Part3 </a:t>
            </a:r>
            <a:r>
              <a:rPr lang="zh-CN" altLang="en-US" sz="4000" dirty="0">
                <a:latin typeface="方正大标宋简体" panose="02010601030101010101" pitchFamily="2" charset="-122"/>
                <a:ea typeface="方正大标宋简体" panose="02010601030101010101" pitchFamily="2" charset="-122"/>
              </a:rPr>
              <a:t>详细设计（</a:t>
            </a:r>
            <a:r>
              <a:rPr lang="en-US" altLang="zh-CN" sz="4000" dirty="0">
                <a:latin typeface="方正大标宋简体" panose="02010601030101010101" pitchFamily="2" charset="-122"/>
                <a:ea typeface="方正大标宋简体" panose="02010601030101010101" pitchFamily="2" charset="-122"/>
              </a:rPr>
              <a:t>UI</a:t>
            </a:r>
            <a:r>
              <a:rPr lang="zh-CN" altLang="en-US" sz="4000"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148856" y="681979"/>
            <a:ext cx="4805915" cy="6290931"/>
          </a:xfrm>
        </p:spPr>
        <p:txBody>
          <a:bodyPr>
            <a:normAutofit fontScale="85000" lnSpcReduction="20000"/>
          </a:bodyPr>
          <a:lstStyle/>
          <a:p>
            <a:pPr>
              <a:lnSpc>
                <a:spcPct val="120000"/>
              </a:lnSpc>
            </a:pPr>
            <a:r>
              <a:rPr lang="zh-CN" altLang="en-US" sz="2400" b="1" dirty="0">
                <a:latin typeface="微软雅黑" panose="020B0503020204020204" pitchFamily="34" charset="-122"/>
                <a:ea typeface="微软雅黑" panose="020B0503020204020204" pitchFamily="34" charset="-122"/>
              </a:rPr>
              <a:t>左侧面板</a:t>
            </a:r>
            <a:endParaRPr lang="en-US" altLang="zh-CN" sz="2400" b="1" dirty="0">
              <a:latin typeface="微软雅黑" panose="020B0503020204020204" pitchFamily="34" charset="-122"/>
              <a:ea typeface="微软雅黑" panose="020B0503020204020204" pitchFamily="34" charset="-122"/>
            </a:endParaRPr>
          </a:p>
          <a:p>
            <a:pPr marL="457200" indent="-457200">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用户需要在左侧</a:t>
            </a:r>
            <a:r>
              <a:rPr lang="en-US" altLang="zh-CN" sz="2000" dirty="0">
                <a:latin typeface="微软雅黑" panose="020B0503020204020204" pitchFamily="34" charset="-122"/>
                <a:ea typeface="微软雅黑" panose="020B0503020204020204" pitchFamily="34" charset="-122"/>
              </a:rPr>
              <a:t>"catalog"</a:t>
            </a:r>
            <a:r>
              <a:rPr lang="zh-CN" altLang="en-US" sz="2000" dirty="0">
                <a:latin typeface="微软雅黑" panose="020B0503020204020204" pitchFamily="34" charset="-122"/>
                <a:ea typeface="微软雅黑" panose="020B0503020204020204" pitchFamily="34" charset="-122"/>
              </a:rPr>
              <a:t>面板上方的输入框中输入想要查看的数据表名，并点击</a:t>
            </a:r>
            <a:r>
              <a:rPr lang="en-US" altLang="zh-CN" sz="2000" dirty="0">
                <a:latin typeface="微软雅黑" panose="020B0503020204020204" pitchFamily="34" charset="-122"/>
                <a:ea typeface="微软雅黑" panose="020B0503020204020204" pitchFamily="34" charset="-122"/>
              </a:rPr>
              <a:t>"search"</a:t>
            </a:r>
            <a:r>
              <a:rPr lang="zh-CN" altLang="en-US" sz="2000" dirty="0">
                <a:latin typeface="微软雅黑" panose="020B0503020204020204" pitchFamily="34" charset="-122"/>
                <a:ea typeface="微软雅黑" panose="020B0503020204020204" pitchFamily="34" charset="-122"/>
              </a:rPr>
              <a:t>按钮</a:t>
            </a:r>
            <a:r>
              <a:rPr lang="zh-CN" altLang="en-US" sz="2000" b="1" dirty="0">
                <a:latin typeface="微软雅黑" panose="020B0503020204020204" pitchFamily="34" charset="-122"/>
                <a:ea typeface="微软雅黑" panose="020B0503020204020204" pitchFamily="34" charset="-122"/>
              </a:rPr>
              <a:t>调取该数据表的相关信息</a:t>
            </a:r>
            <a:r>
              <a:rPr lang="zh-CN" altLang="en-US" sz="2000" dirty="0">
                <a:latin typeface="微软雅黑" panose="020B0503020204020204" pitchFamily="34" charset="-122"/>
                <a:ea typeface="微软雅黑" panose="020B0503020204020204" pitchFamily="34" charset="-122"/>
              </a:rPr>
              <a:t>。注意，此处后端只支持精确查询。</a:t>
            </a:r>
          </a:p>
          <a:p>
            <a:pPr marL="457200" indent="-457200">
              <a:lnSpc>
                <a:spcPct val="120000"/>
              </a:lnSpc>
              <a:buFont typeface="+mj-lt"/>
              <a:buAutoNum type="arabicPeriod"/>
            </a:pPr>
            <a:r>
              <a:rPr lang="zh-CN" altLang="en-US" sz="2000" dirty="0">
                <a:latin typeface="微软雅黑" panose="020B0503020204020204" pitchFamily="34" charset="-122"/>
                <a:ea typeface="微软雅黑" panose="020B0503020204020204" pitchFamily="34" charset="-122"/>
              </a:rPr>
              <a:t>如果用户要调取的数据表名存在，则触发左侧面板中</a:t>
            </a:r>
            <a:r>
              <a:rPr lang="en-US" altLang="zh-CN" sz="2000" dirty="0">
                <a:latin typeface="微软雅黑" panose="020B0503020204020204" pitchFamily="34" charset="-122"/>
                <a:ea typeface="微软雅黑" panose="020B0503020204020204" pitchFamily="34" charset="-122"/>
              </a:rPr>
              <a:t>"Your Table Information"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"Indices on Your Table"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"Your Table Content"</a:t>
            </a:r>
            <a:r>
              <a:rPr lang="zh-CN" altLang="en-US" sz="2000" dirty="0">
                <a:latin typeface="微软雅黑" panose="020B0503020204020204" pitchFamily="34" charset="-122"/>
                <a:ea typeface="微软雅黑" panose="020B0503020204020204" pitchFamily="34" charset="-122"/>
              </a:rPr>
              <a:t>这三块区域的渲染更新。</a:t>
            </a:r>
          </a:p>
          <a:p>
            <a:pPr marL="457200" indent="-457200">
              <a:lnSpc>
                <a:spcPct val="120000"/>
              </a:lnSpc>
              <a:buFont typeface="+mj-lt"/>
              <a:buAutoNum type="arabicPeriod"/>
            </a:pPr>
            <a:r>
              <a:rPr lang="en-US" altLang="zh-CN" sz="2000" b="1"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Your Table Information"</a:t>
            </a:r>
            <a:r>
              <a:rPr lang="zh-CN" altLang="en-US" sz="2000" b="1" dirty="0">
                <a:solidFill>
                  <a:srgbClr val="FF0000"/>
                </a:solidFill>
                <a:latin typeface="微软雅黑" panose="020B0503020204020204" pitchFamily="34" charset="-122"/>
                <a:ea typeface="微软雅黑" panose="020B0503020204020204" pitchFamily="34" charset="-122"/>
              </a:rPr>
              <a:t>面板</a:t>
            </a:r>
            <a:r>
              <a:rPr lang="zh-CN" altLang="en-US" sz="2000" dirty="0">
                <a:latin typeface="微软雅黑" panose="020B0503020204020204" pitchFamily="34" charset="-122"/>
                <a:ea typeface="微软雅黑" panose="020B0503020204020204" pitchFamily="34" charset="-122"/>
              </a:rPr>
              <a:t>展示数据表的</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号和数据表名。</a:t>
            </a:r>
            <a:endParaRPr lang="en-US" altLang="zh-CN" sz="2000" dirty="0">
              <a:latin typeface="微软雅黑" panose="020B0503020204020204" pitchFamily="34" charset="-122"/>
              <a:ea typeface="微软雅黑" panose="020B0503020204020204" pitchFamily="34" charset="-122"/>
            </a:endParaRPr>
          </a:p>
          <a:p>
            <a:pPr marL="457200" indent="-457200">
              <a:lnSpc>
                <a:spcPct val="120000"/>
              </a:lnSpc>
              <a:buFont typeface="+mj-lt"/>
              <a:buAutoNum type="arabicPeriod"/>
            </a:pPr>
            <a:r>
              <a:rPr lang="en-US" altLang="zh-CN" sz="2000" dirty="0">
                <a:latin typeface="微软雅黑" panose="020B0503020204020204" pitchFamily="34" charset="-122"/>
                <a:ea typeface="微软雅黑" panose="020B0503020204020204" pitchFamily="34" charset="-122"/>
              </a:rPr>
              <a:t>"</a:t>
            </a:r>
            <a:r>
              <a:rPr lang="en-US" altLang="zh-CN" sz="2000" b="1" dirty="0">
                <a:solidFill>
                  <a:srgbClr val="00B050"/>
                </a:solidFill>
                <a:latin typeface="微软雅黑" panose="020B0503020204020204" pitchFamily="34" charset="-122"/>
                <a:ea typeface="微软雅黑" panose="020B0503020204020204" pitchFamily="34" charset="-122"/>
              </a:rPr>
              <a:t>Indices on Your Table"</a:t>
            </a:r>
            <a:r>
              <a:rPr lang="zh-CN" altLang="en-US" sz="2000" dirty="0">
                <a:latin typeface="微软雅黑" panose="020B0503020204020204" pitchFamily="34" charset="-122"/>
                <a:ea typeface="微软雅黑" panose="020B0503020204020204" pitchFamily="34" charset="-122"/>
              </a:rPr>
              <a:t>面板展示所有建立在该数据表上的索引信息。该数据表上建了多少个索引，就显示多少行。该面板上每一行都可以供用户点击。当用户点击某一行后，触发本页面中间的</a:t>
            </a:r>
            <a:r>
              <a:rPr lang="en-US" altLang="zh-CN" sz="2000" dirty="0">
                <a:latin typeface="微软雅黑" panose="020B0503020204020204" pitchFamily="34" charset="-122"/>
                <a:ea typeface="微软雅黑" panose="020B0503020204020204" pitchFamily="34" charset="-122"/>
              </a:rPr>
              <a:t>"The Currently Selected Index"</a:t>
            </a:r>
            <a:r>
              <a:rPr lang="zh-CN" altLang="en-US" sz="2000" dirty="0">
                <a:latin typeface="微软雅黑" panose="020B0503020204020204" pitchFamily="34" charset="-122"/>
                <a:ea typeface="微软雅黑" panose="020B0503020204020204" pitchFamily="34" charset="-122"/>
              </a:rPr>
              <a:t>面板更新。</a:t>
            </a:r>
          </a:p>
          <a:p>
            <a:pPr marL="457200" indent="-457200">
              <a:lnSpc>
                <a:spcPct val="120000"/>
              </a:lnSpc>
              <a:buFont typeface="+mj-lt"/>
              <a:buAutoNum type="arabicPeriod"/>
            </a:pP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7030A0"/>
                </a:solidFill>
                <a:latin typeface="微软雅黑" panose="020B0503020204020204" pitchFamily="34" charset="-122"/>
                <a:ea typeface="微软雅黑" panose="020B0503020204020204" pitchFamily="34" charset="-122"/>
              </a:rPr>
              <a:t>Your Table Content"</a:t>
            </a:r>
            <a:r>
              <a:rPr lang="zh-CN" altLang="en-US" sz="2000" dirty="0">
                <a:latin typeface="微软雅黑" panose="020B0503020204020204" pitchFamily="34" charset="-122"/>
                <a:ea typeface="微软雅黑" panose="020B0503020204020204" pitchFamily="34" charset="-122"/>
              </a:rPr>
              <a:t>面板用于展示该数据表中的每一条记录，以及该条记录的</a:t>
            </a:r>
            <a:r>
              <a:rPr lang="en-US" altLang="zh-CN" sz="2000" dirty="0">
                <a:latin typeface="微软雅黑" panose="020B0503020204020204" pitchFamily="34" charset="-122"/>
                <a:ea typeface="微软雅黑" panose="020B0503020204020204" pitchFamily="34" charset="-122"/>
              </a:rPr>
              <a:t>Rid</a:t>
            </a:r>
            <a:r>
              <a:rPr lang="zh-CN" altLang="en-US" sz="2000" dirty="0">
                <a:latin typeface="微软雅黑" panose="020B0503020204020204" pitchFamily="34" charset="-122"/>
                <a:ea typeface="微软雅黑" panose="020B0503020204020204" pitchFamily="34" charset="-122"/>
              </a:rPr>
              <a:t>信息。由于数据表中可能有很多条记录，前端在此处需要添加滚动条。</a:t>
            </a:r>
          </a:p>
          <a:p>
            <a:pPr>
              <a:lnSpc>
                <a:spcPct val="120000"/>
              </a:lnSpc>
            </a:pPr>
            <a:endParaRPr lang="zh-CN" altLang="en-US" sz="2000" dirty="0">
              <a:latin typeface="微软雅黑" panose="020B0503020204020204" pitchFamily="34" charset="-122"/>
              <a:ea typeface="微软雅黑" panose="020B0503020204020204" pitchFamily="34" charset="-122"/>
            </a:endParaRPr>
          </a:p>
          <a:p>
            <a:pPr>
              <a:lnSpc>
                <a:spcPct val="120000"/>
              </a:lnSpc>
            </a:pPr>
            <a:endParaRPr lang="zh-CN" altLang="en-US" sz="2000" b="1" dirty="0">
              <a:latin typeface="微软雅黑" panose="020B0503020204020204" pitchFamily="34" charset="-122"/>
              <a:ea typeface="微软雅黑" panose="020B0503020204020204" pitchFamily="34" charset="-122"/>
            </a:endParaRPr>
          </a:p>
          <a:p>
            <a:pPr marL="0" indent="457200">
              <a:lnSpc>
                <a:spcPct val="120000"/>
              </a:lnSpc>
              <a:buNone/>
            </a:pPr>
            <a:endParaRPr lang="zh-CN" altLang="en-US" sz="2000" dirty="0">
              <a:latin typeface="微软雅黑" panose="020B0503020204020204" pitchFamily="34" charset="-122"/>
              <a:ea typeface="微软雅黑" panose="020B0503020204020204" pitchFamily="34" charset="-122"/>
            </a:endParaRPr>
          </a:p>
          <a:p>
            <a:pPr marL="0" indent="457200">
              <a:lnSpc>
                <a:spcPct val="120000"/>
              </a:lnSpc>
              <a:buNone/>
            </a:pPr>
            <a:endParaRPr lang="zh-CN" altLang="en-US" sz="2000" dirty="0">
              <a:latin typeface="微软雅黑" panose="020B0503020204020204" pitchFamily="34" charset="-122"/>
              <a:ea typeface="微软雅黑" panose="020B0503020204020204" pitchFamily="34" charset="-122"/>
            </a:endParaRPr>
          </a:p>
        </p:txBody>
      </p:sp>
      <p:cxnSp>
        <p:nvCxnSpPr>
          <p:cNvPr id="5" name="直接箭头连接符 4">
            <a:extLst>
              <a:ext uri="{FF2B5EF4-FFF2-40B4-BE49-F238E27FC236}">
                <a16:creationId xmlns:a16="http://schemas.microsoft.com/office/drawing/2014/main" id="{7BCFD6C6-759D-4F8D-BAEA-42FAA7765A12}"/>
              </a:ext>
            </a:extLst>
          </p:cNvPr>
          <p:cNvCxnSpPr>
            <a:cxnSpLocks/>
            <a:endCxn id="7" idx="1"/>
          </p:cNvCxnSpPr>
          <p:nvPr/>
        </p:nvCxnSpPr>
        <p:spPr>
          <a:xfrm flipV="1">
            <a:off x="3593805" y="1837663"/>
            <a:ext cx="1360966" cy="1663444"/>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656439BE-EC10-4FE6-B7AE-16473592D142}"/>
              </a:ext>
            </a:extLst>
          </p:cNvPr>
          <p:cNvSpPr/>
          <p:nvPr/>
        </p:nvSpPr>
        <p:spPr>
          <a:xfrm>
            <a:off x="4954771" y="1463753"/>
            <a:ext cx="2948764" cy="747820"/>
          </a:xfrm>
          <a:prstGeom prst="rect">
            <a:avLst/>
          </a:prstGeom>
          <a:noFill/>
          <a:ln w="444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10" name="矩形 9">
            <a:extLst>
              <a:ext uri="{FF2B5EF4-FFF2-40B4-BE49-F238E27FC236}">
                <a16:creationId xmlns:a16="http://schemas.microsoft.com/office/drawing/2014/main" id="{B6B102A8-3E8D-4A35-9829-352C561F6243}"/>
              </a:ext>
            </a:extLst>
          </p:cNvPr>
          <p:cNvSpPr/>
          <p:nvPr/>
        </p:nvSpPr>
        <p:spPr>
          <a:xfrm>
            <a:off x="4954771" y="2307465"/>
            <a:ext cx="2948764" cy="1867586"/>
          </a:xfrm>
          <a:prstGeom prst="rect">
            <a:avLst/>
          </a:prstGeom>
          <a:noFill/>
          <a:ln w="444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rgbClr val="00B050"/>
              </a:solidFill>
            </a:endParaRPr>
          </a:p>
        </p:txBody>
      </p:sp>
      <p:cxnSp>
        <p:nvCxnSpPr>
          <p:cNvPr id="11" name="直接箭头连接符 10">
            <a:extLst>
              <a:ext uri="{FF2B5EF4-FFF2-40B4-BE49-F238E27FC236}">
                <a16:creationId xmlns:a16="http://schemas.microsoft.com/office/drawing/2014/main" id="{6BA2294F-C451-471F-BCE9-758FD634F100}"/>
              </a:ext>
            </a:extLst>
          </p:cNvPr>
          <p:cNvCxnSpPr>
            <a:cxnSpLocks/>
            <a:endCxn id="10" idx="1"/>
          </p:cNvCxnSpPr>
          <p:nvPr/>
        </p:nvCxnSpPr>
        <p:spPr>
          <a:xfrm flipV="1">
            <a:off x="2757377" y="3241258"/>
            <a:ext cx="2197394" cy="956554"/>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509CD68-6EBF-46BC-8ED1-13B4B5472A14}"/>
              </a:ext>
            </a:extLst>
          </p:cNvPr>
          <p:cNvCxnSpPr>
            <a:cxnSpLocks/>
          </p:cNvCxnSpPr>
          <p:nvPr/>
        </p:nvCxnSpPr>
        <p:spPr>
          <a:xfrm flipV="1">
            <a:off x="2551813" y="5107084"/>
            <a:ext cx="2402958" cy="741615"/>
          </a:xfrm>
          <a:prstGeom prst="straightConnector1">
            <a:avLst/>
          </a:prstGeom>
          <a:ln w="38100">
            <a:solidFill>
              <a:srgbClr val="7030A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34FF653D-EB32-4308-BDEB-FFDCB6F7D555}"/>
              </a:ext>
            </a:extLst>
          </p:cNvPr>
          <p:cNvSpPr/>
          <p:nvPr/>
        </p:nvSpPr>
        <p:spPr>
          <a:xfrm>
            <a:off x="4954771" y="4290243"/>
            <a:ext cx="2948764" cy="1867586"/>
          </a:xfrm>
          <a:prstGeom prst="rect">
            <a:avLst/>
          </a:prstGeom>
          <a:noFill/>
          <a:ln w="44450">
            <a:solidFill>
              <a:srgbClr val="7030A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rgbClr val="00B050"/>
              </a:solidFill>
            </a:endParaRPr>
          </a:p>
        </p:txBody>
      </p:sp>
      <p:sp>
        <p:nvSpPr>
          <p:cNvPr id="18" name="箭头: 右 17">
            <a:extLst>
              <a:ext uri="{FF2B5EF4-FFF2-40B4-BE49-F238E27FC236}">
                <a16:creationId xmlns:a16="http://schemas.microsoft.com/office/drawing/2014/main" id="{1920E7B4-0D10-4247-B989-A8060FA1EAC1}"/>
              </a:ext>
            </a:extLst>
          </p:cNvPr>
          <p:cNvSpPr/>
          <p:nvPr/>
        </p:nvSpPr>
        <p:spPr>
          <a:xfrm>
            <a:off x="7357729" y="2772809"/>
            <a:ext cx="2729023" cy="113223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选中一行后触发中间面板渲染更新！</a:t>
            </a:r>
          </a:p>
        </p:txBody>
      </p:sp>
    </p:spTree>
    <p:extLst>
      <p:ext uri="{BB962C8B-B14F-4D97-AF65-F5344CB8AC3E}">
        <p14:creationId xmlns:p14="http://schemas.microsoft.com/office/powerpoint/2010/main" val="1163186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5204F101-70CF-4452-BFFE-C235D02134F1}"/>
              </a:ext>
            </a:extLst>
          </p:cNvPr>
          <p:cNvPicPr>
            <a:picLocks noChangeAspect="1"/>
          </p:cNvPicPr>
          <p:nvPr/>
        </p:nvPicPr>
        <p:blipFill rotWithShape="1">
          <a:blip r:embed="rId2">
            <a:extLst>
              <a:ext uri="{28A0092B-C50C-407E-A947-70E740481C1C}">
                <a14:useLocalDpi xmlns:a14="http://schemas.microsoft.com/office/drawing/2010/main" val="0"/>
              </a:ext>
            </a:extLst>
          </a:blip>
          <a:srcRect t="10168"/>
          <a:stretch/>
        </p:blipFill>
        <p:spPr>
          <a:xfrm>
            <a:off x="1924982" y="2791557"/>
            <a:ext cx="8104572" cy="4066443"/>
          </a:xfrm>
          <a:prstGeom prst="rect">
            <a:avLst/>
          </a:prstGeom>
          <a:effectLst>
            <a:outerShdw blurRad="50800" dist="38100" dir="2700000" algn="tl" rotWithShape="0">
              <a:prstClr val="black">
                <a:alpha val="40000"/>
              </a:prstClr>
            </a:outerShdw>
          </a:effectLst>
        </p:spPr>
      </p:pic>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148856" y="-277036"/>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UI</a:t>
            </a:r>
            <a:r>
              <a:rPr lang="zh-CN" altLang="en-US" dirty="0">
                <a:latin typeface="方正大标宋简体" panose="02010601030101010101" pitchFamily="2" charset="-122"/>
                <a:ea typeface="方正大标宋简体" panose="02010601030101010101" pitchFamily="2" charset="-122"/>
              </a:rPr>
              <a:t>界面）</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0" y="681980"/>
            <a:ext cx="12128204" cy="2235490"/>
          </a:xfrm>
        </p:spPr>
        <p:txBody>
          <a:bodyPr>
            <a:normAutofit lnSpcReduction="10000"/>
          </a:bodyPr>
          <a:lstStyle/>
          <a:p>
            <a:pPr>
              <a:lnSpc>
                <a:spcPct val="120000"/>
              </a:lnSpc>
            </a:pPr>
            <a:r>
              <a:rPr lang="zh-CN" altLang="en-US" sz="2400" b="1" dirty="0">
                <a:latin typeface="微软雅黑" panose="020B0503020204020204" pitchFamily="34" charset="-122"/>
                <a:ea typeface="微软雅黑" panose="020B0503020204020204" pitchFamily="34" charset="-122"/>
              </a:rPr>
              <a:t>右侧面板</a:t>
            </a:r>
            <a:endParaRPr lang="en-US" altLang="zh-CN" sz="2400" b="1" dirty="0">
              <a:latin typeface="微软雅黑" panose="020B0503020204020204" pitchFamily="34" charset="-122"/>
              <a:ea typeface="微软雅黑" panose="020B0503020204020204" pitchFamily="34" charset="-122"/>
            </a:endParaRPr>
          </a:p>
          <a:p>
            <a:pPr marL="457200" indent="-4572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无论是</a:t>
            </a:r>
            <a:r>
              <a:rPr lang="en-US" altLang="zh-CN" sz="1600" dirty="0">
                <a:latin typeface="微软雅黑" panose="020B0503020204020204" pitchFamily="34" charset="-122"/>
                <a:ea typeface="微软雅黑" panose="020B0503020204020204" pitchFamily="34" charset="-122"/>
              </a:rPr>
              <a:t>"Internal Page"</a:t>
            </a:r>
            <a:r>
              <a:rPr lang="zh-CN" altLang="en-US" sz="1600" dirty="0">
                <a:latin typeface="微软雅黑" panose="020B0503020204020204" pitchFamily="34" charset="-122"/>
                <a:ea typeface="微软雅黑" panose="020B0503020204020204" pitchFamily="34" charset="-122"/>
              </a:rPr>
              <a:t>还是</a:t>
            </a:r>
            <a:r>
              <a:rPr lang="en-US" altLang="zh-CN" sz="1600" dirty="0">
                <a:latin typeface="微软雅黑" panose="020B0503020204020204" pitchFamily="34" charset="-122"/>
                <a:ea typeface="微软雅黑" panose="020B0503020204020204" pitchFamily="34" charset="-122"/>
              </a:rPr>
              <a:t>"Leaf Page"</a:t>
            </a:r>
            <a:r>
              <a:rPr lang="zh-CN" altLang="en-US" sz="1600" dirty="0">
                <a:latin typeface="微软雅黑" panose="020B0503020204020204" pitchFamily="34" charset="-122"/>
                <a:ea typeface="微软雅黑" panose="020B0503020204020204" pitchFamily="34" charset="-122"/>
              </a:rPr>
              <a:t>面板，都由</a:t>
            </a:r>
            <a:r>
              <a:rPr lang="en-US" altLang="zh-CN" sz="1600" b="1" dirty="0">
                <a:solidFill>
                  <a:srgbClr val="00B050"/>
                </a:solidFill>
                <a:latin typeface="微软雅黑" panose="020B0503020204020204" pitchFamily="34" charset="-122"/>
                <a:ea typeface="微软雅黑" panose="020B0503020204020204" pitchFamily="34" charset="-122"/>
              </a:rPr>
              <a:t>"Page Header"</a:t>
            </a:r>
            <a:r>
              <a:rPr lang="zh-CN" altLang="en-US" sz="1600" dirty="0">
                <a:latin typeface="微软雅黑" panose="020B0503020204020204" pitchFamily="34" charset="-122"/>
                <a:ea typeface="微软雅黑" panose="020B0503020204020204" pitchFamily="34" charset="-122"/>
              </a:rPr>
              <a:t>和</a:t>
            </a:r>
            <a:r>
              <a:rPr lang="en-US" altLang="zh-CN" sz="1600" b="1" dirty="0">
                <a:solidFill>
                  <a:srgbClr val="FF0000"/>
                </a:solidFill>
                <a:latin typeface="微软雅黑" panose="020B0503020204020204" pitchFamily="34" charset="-122"/>
                <a:ea typeface="微软雅黑" panose="020B0503020204020204" pitchFamily="34" charset="-122"/>
              </a:rPr>
              <a:t>"Key-Value"</a:t>
            </a:r>
            <a:r>
              <a:rPr lang="zh-CN" altLang="en-US" sz="1600" dirty="0">
                <a:latin typeface="微软雅黑" panose="020B0503020204020204" pitchFamily="34" charset="-122"/>
                <a:ea typeface="微软雅黑" panose="020B0503020204020204" pitchFamily="34" charset="-122"/>
              </a:rPr>
              <a:t>两张列表组成。前者用于展示该内存页的头信息，后者用于展示该内存页中存储的</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树节点内部键值对信息。</a:t>
            </a:r>
          </a:p>
          <a:p>
            <a:pPr marL="457200" indent="-4572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用户</a:t>
            </a:r>
            <a:r>
              <a:rPr lang="zh-CN" altLang="en-US" sz="1600" b="1" dirty="0">
                <a:solidFill>
                  <a:srgbClr val="7030A0"/>
                </a:solidFill>
                <a:latin typeface="微软雅黑" panose="020B0503020204020204" pitchFamily="34" charset="-122"/>
                <a:ea typeface="微软雅黑" panose="020B0503020204020204" pitchFamily="34" charset="-122"/>
              </a:rPr>
              <a:t>可以选中</a:t>
            </a:r>
            <a:r>
              <a:rPr lang="en-US" altLang="zh-CN" sz="1600" b="1" dirty="0">
                <a:solidFill>
                  <a:srgbClr val="7030A0"/>
                </a:solidFill>
                <a:latin typeface="微软雅黑" panose="020B0503020204020204" pitchFamily="34" charset="-122"/>
                <a:ea typeface="微软雅黑" panose="020B0503020204020204" pitchFamily="34" charset="-122"/>
              </a:rPr>
              <a:t>"Leaf Page"</a:t>
            </a:r>
            <a:r>
              <a:rPr lang="zh-CN" altLang="en-US" sz="1600" b="1" dirty="0">
                <a:solidFill>
                  <a:srgbClr val="7030A0"/>
                </a:solidFill>
                <a:latin typeface="微软雅黑" panose="020B0503020204020204" pitchFamily="34" charset="-122"/>
                <a:ea typeface="微软雅黑" panose="020B0503020204020204" pitchFamily="34" charset="-122"/>
              </a:rPr>
              <a:t>面板的</a:t>
            </a:r>
            <a:r>
              <a:rPr lang="en-US" altLang="zh-CN" sz="1600" b="1" dirty="0">
                <a:solidFill>
                  <a:srgbClr val="7030A0"/>
                </a:solidFill>
                <a:latin typeface="微软雅黑" panose="020B0503020204020204" pitchFamily="34" charset="-122"/>
                <a:ea typeface="微软雅黑" panose="020B0503020204020204" pitchFamily="34" charset="-122"/>
              </a:rPr>
              <a:t>"Key-Value"</a:t>
            </a:r>
            <a:r>
              <a:rPr lang="zh-CN" altLang="en-US" sz="1600" b="1" dirty="0">
                <a:solidFill>
                  <a:srgbClr val="7030A0"/>
                </a:solidFill>
                <a:latin typeface="微软雅黑" panose="020B0503020204020204" pitchFamily="34" charset="-122"/>
                <a:ea typeface="微软雅黑" panose="020B0503020204020204" pitchFamily="34" charset="-122"/>
              </a:rPr>
              <a:t>列表中的某一行</a:t>
            </a:r>
            <a:r>
              <a:rPr lang="zh-CN" altLang="en-US" sz="1600" dirty="0">
                <a:latin typeface="微软雅黑" panose="020B0503020204020204" pitchFamily="34" charset="-122"/>
                <a:ea typeface="微软雅黑" panose="020B0503020204020204" pitchFamily="34" charset="-122"/>
              </a:rPr>
              <a:t>，则被选中的这一行会进行高亮以示提醒。同时，用户的选中操作还会触发左侧面板中</a:t>
            </a:r>
            <a:r>
              <a:rPr lang="en-US" altLang="zh-CN" sz="1600" dirty="0">
                <a:latin typeface="微软雅黑" panose="020B0503020204020204" pitchFamily="34" charset="-122"/>
                <a:ea typeface="微软雅黑" panose="020B0503020204020204" pitchFamily="34" charset="-122"/>
              </a:rPr>
              <a:t>"Your Table Content"</a:t>
            </a:r>
            <a:r>
              <a:rPr lang="zh-CN" altLang="en-US" sz="1600" dirty="0">
                <a:latin typeface="微软雅黑" panose="020B0503020204020204" pitchFamily="34" charset="-122"/>
                <a:ea typeface="微软雅黑" panose="020B0503020204020204" pitchFamily="34" charset="-122"/>
              </a:rPr>
              <a:t>列表中相对应的数据表记录变成高亮。注意，若</a:t>
            </a:r>
            <a:r>
              <a:rPr lang="en-US" altLang="zh-CN" sz="1600" dirty="0">
                <a:latin typeface="微软雅黑" panose="020B0503020204020204" pitchFamily="34" charset="-122"/>
                <a:ea typeface="微软雅黑" panose="020B0503020204020204" pitchFamily="34" charset="-122"/>
              </a:rPr>
              <a:t>"Your Table Content"</a:t>
            </a:r>
            <a:r>
              <a:rPr lang="zh-CN" altLang="en-US" sz="1600" dirty="0">
                <a:latin typeface="微软雅黑" panose="020B0503020204020204" pitchFamily="34" charset="-122"/>
                <a:ea typeface="微软雅黑" panose="020B0503020204020204" pitchFamily="34" charset="-122"/>
              </a:rPr>
              <a:t>列表中有大量的数据表记录，则该列表的滚动条需要进行相应的移动，确保页面上可以直接看到目标记录。</a:t>
            </a:r>
            <a:endParaRPr lang="zh-CN" altLang="en-US" sz="2000" b="1" dirty="0">
              <a:latin typeface="微软雅黑" panose="020B0503020204020204" pitchFamily="34" charset="-122"/>
              <a:ea typeface="微软雅黑" panose="020B0503020204020204" pitchFamily="34" charset="-122"/>
            </a:endParaRPr>
          </a:p>
          <a:p>
            <a:pPr marL="0" indent="457200">
              <a:lnSpc>
                <a:spcPct val="120000"/>
              </a:lnSpc>
              <a:buNone/>
            </a:pPr>
            <a:endParaRPr lang="zh-CN" altLang="en-US" sz="2000" dirty="0">
              <a:latin typeface="微软雅黑" panose="020B0503020204020204" pitchFamily="34" charset="-122"/>
              <a:ea typeface="微软雅黑" panose="020B0503020204020204" pitchFamily="34" charset="-122"/>
            </a:endParaRPr>
          </a:p>
          <a:p>
            <a:pPr marL="0" indent="457200">
              <a:lnSpc>
                <a:spcPct val="120000"/>
              </a:lnSpc>
              <a:buNone/>
            </a:pPr>
            <a:endParaRPr lang="zh-CN" altLang="en-US" sz="20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56439BE-EC10-4FE6-B7AE-16473592D142}"/>
              </a:ext>
            </a:extLst>
          </p:cNvPr>
          <p:cNvSpPr/>
          <p:nvPr/>
        </p:nvSpPr>
        <p:spPr>
          <a:xfrm>
            <a:off x="8246051" y="2933391"/>
            <a:ext cx="1000938" cy="1727109"/>
          </a:xfrm>
          <a:prstGeom prst="rect">
            <a:avLst/>
          </a:prstGeom>
          <a:noFill/>
          <a:ln w="444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10" name="矩形 9">
            <a:extLst>
              <a:ext uri="{FF2B5EF4-FFF2-40B4-BE49-F238E27FC236}">
                <a16:creationId xmlns:a16="http://schemas.microsoft.com/office/drawing/2014/main" id="{B6B102A8-3E8D-4A35-9829-352C561F6243}"/>
              </a:ext>
            </a:extLst>
          </p:cNvPr>
          <p:cNvSpPr/>
          <p:nvPr/>
        </p:nvSpPr>
        <p:spPr>
          <a:xfrm>
            <a:off x="7152463" y="3011264"/>
            <a:ext cx="1000938" cy="1433736"/>
          </a:xfrm>
          <a:prstGeom prst="rect">
            <a:avLst/>
          </a:prstGeom>
          <a:noFill/>
          <a:ln w="444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rgbClr val="00B050"/>
              </a:solidFill>
            </a:endParaRPr>
          </a:p>
        </p:txBody>
      </p:sp>
      <p:cxnSp>
        <p:nvCxnSpPr>
          <p:cNvPr id="11" name="直接箭头连接符 10">
            <a:extLst>
              <a:ext uri="{FF2B5EF4-FFF2-40B4-BE49-F238E27FC236}">
                <a16:creationId xmlns:a16="http://schemas.microsoft.com/office/drawing/2014/main" id="{6BA2294F-C451-471F-BCE9-758FD634F100}"/>
              </a:ext>
            </a:extLst>
          </p:cNvPr>
          <p:cNvCxnSpPr>
            <a:cxnSpLocks/>
            <a:endCxn id="10" idx="0"/>
          </p:cNvCxnSpPr>
          <p:nvPr/>
        </p:nvCxnSpPr>
        <p:spPr>
          <a:xfrm>
            <a:off x="5810250" y="1524000"/>
            <a:ext cx="1842682" cy="1487264"/>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0AEB3EA-810C-4FCF-AF99-3701CEA4862E}"/>
              </a:ext>
            </a:extLst>
          </p:cNvPr>
          <p:cNvCxnSpPr>
            <a:cxnSpLocks/>
            <a:endCxn id="7" idx="0"/>
          </p:cNvCxnSpPr>
          <p:nvPr/>
        </p:nvCxnSpPr>
        <p:spPr>
          <a:xfrm>
            <a:off x="7550150" y="1524000"/>
            <a:ext cx="1196370" cy="1409391"/>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707D003-AACA-457D-8EDF-0D164AF67F26}"/>
              </a:ext>
            </a:extLst>
          </p:cNvPr>
          <p:cNvCxnSpPr>
            <a:cxnSpLocks/>
            <a:stCxn id="45" idx="1"/>
          </p:cNvCxnSpPr>
          <p:nvPr/>
        </p:nvCxnSpPr>
        <p:spPr>
          <a:xfrm flipH="1">
            <a:off x="3735574" y="5475118"/>
            <a:ext cx="4600352" cy="954035"/>
          </a:xfrm>
          <a:prstGeom prst="straightConnector1">
            <a:avLst/>
          </a:prstGeom>
          <a:ln w="38100">
            <a:solidFill>
              <a:srgbClr val="7030A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1896DC0-CF63-4CF1-80B6-7472B987FBD5}"/>
              </a:ext>
            </a:extLst>
          </p:cNvPr>
          <p:cNvSpPr txBox="1"/>
          <p:nvPr/>
        </p:nvSpPr>
        <p:spPr>
          <a:xfrm rot="20834901">
            <a:off x="5161547" y="5565550"/>
            <a:ext cx="133882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b="1" dirty="0">
                <a:solidFill>
                  <a:srgbClr val="7030A0"/>
                </a:solidFill>
                <a:latin typeface="微软雅黑" panose="020B0503020204020204" pitchFamily="34" charset="-122"/>
                <a:ea typeface="微软雅黑" panose="020B0503020204020204" pitchFamily="34" charset="-122"/>
              </a:rPr>
              <a:t>联动！！！</a:t>
            </a:r>
          </a:p>
        </p:txBody>
      </p:sp>
      <p:sp>
        <p:nvSpPr>
          <p:cNvPr id="31" name="文本框 30">
            <a:extLst>
              <a:ext uri="{FF2B5EF4-FFF2-40B4-BE49-F238E27FC236}">
                <a16:creationId xmlns:a16="http://schemas.microsoft.com/office/drawing/2014/main" id="{4DAF1D73-18FC-4F58-92BA-43185B9DCDA7}"/>
              </a:ext>
            </a:extLst>
          </p:cNvPr>
          <p:cNvSpPr txBox="1"/>
          <p:nvPr/>
        </p:nvSpPr>
        <p:spPr>
          <a:xfrm>
            <a:off x="6659364" y="5811757"/>
            <a:ext cx="3881045" cy="1077218"/>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1600" b="1" i="0" dirty="0">
                <a:solidFill>
                  <a:srgbClr val="7030A0"/>
                </a:solidFill>
                <a:effectLst/>
                <a:latin typeface="微软雅黑" panose="020B0503020204020204" pitchFamily="34" charset="-122"/>
                <a:ea typeface="微软雅黑" panose="020B0503020204020204" pitchFamily="34" charset="-122"/>
              </a:rPr>
              <a:t>通过这种交互设计，用户可以直观地理解到在实际的数据库系统中，索引如同书签一般，可以帮助数据库系统快速地定位到数据表中某条记录所在的位置！</a:t>
            </a:r>
            <a:endParaRPr lang="zh-CN" altLang="en-US" sz="1600" dirty="0">
              <a:solidFill>
                <a:srgbClr val="7030A0"/>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A9833D40-0AD8-4884-8F2B-C0F411295929}"/>
              </a:ext>
            </a:extLst>
          </p:cNvPr>
          <p:cNvCxnSpPr>
            <a:cxnSpLocks/>
            <a:endCxn id="45" idx="0"/>
          </p:cNvCxnSpPr>
          <p:nvPr/>
        </p:nvCxnSpPr>
        <p:spPr>
          <a:xfrm>
            <a:off x="4089400" y="2120900"/>
            <a:ext cx="4917263" cy="3213101"/>
          </a:xfrm>
          <a:prstGeom prst="straightConnector1">
            <a:avLst/>
          </a:prstGeom>
          <a:ln w="38100">
            <a:solidFill>
              <a:srgbClr val="7030A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56DC09-0F6D-412B-9568-6E11555765E9}"/>
              </a:ext>
            </a:extLst>
          </p:cNvPr>
          <p:cNvSpPr/>
          <p:nvPr/>
        </p:nvSpPr>
        <p:spPr>
          <a:xfrm>
            <a:off x="8335926" y="5334001"/>
            <a:ext cx="1341474" cy="282234"/>
          </a:xfrm>
          <a:prstGeom prst="rect">
            <a:avLst/>
          </a:prstGeom>
          <a:noFill/>
          <a:ln w="44450">
            <a:solidFill>
              <a:srgbClr val="7030A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Tree>
    <p:extLst>
      <p:ext uri="{BB962C8B-B14F-4D97-AF65-F5344CB8AC3E}">
        <p14:creationId xmlns:p14="http://schemas.microsoft.com/office/powerpoint/2010/main" val="3727834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947627"/>
            <a:ext cx="11027735" cy="6188149"/>
          </a:xfrm>
        </p:spPr>
        <p:txBody>
          <a:bodyPr>
            <a:normAutofit/>
          </a:bodyPr>
          <a:lstStyle/>
          <a:p>
            <a:pPr>
              <a:lnSpc>
                <a:spcPct val="170000"/>
              </a:lnSpc>
            </a:pPr>
            <a:r>
              <a:rPr lang="zh-CN" altLang="en-US" sz="2000" b="1" dirty="0">
                <a:latin typeface="微软雅黑" panose="020B0503020204020204" pitchFamily="34" charset="-122"/>
                <a:ea typeface="微软雅黑" panose="020B0503020204020204" pitchFamily="34" charset="-122"/>
              </a:rPr>
              <a:t>前后端通信接口设计</a:t>
            </a:r>
            <a:endParaRPr lang="en-US" altLang="zh-CN" sz="2000" b="1"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1800" dirty="0">
                <a:latin typeface="微软雅黑" panose="020B0503020204020204" pitchFamily="34" charset="-122"/>
                <a:ea typeface="微软雅黑" panose="020B0503020204020204" pitchFamily="34" charset="-122"/>
              </a:rPr>
              <a:t>为了便于实现本产品前端用户界面与</a:t>
            </a:r>
            <a:r>
              <a:rPr lang="en-US" altLang="zh-CN" sz="1800" dirty="0" err="1">
                <a:latin typeface="微软雅黑" panose="020B0503020204020204" pitchFamily="34" charset="-122"/>
                <a:ea typeface="微软雅黑" panose="020B0503020204020204" pitchFamily="34" charset="-122"/>
              </a:rPr>
              <a:t>BusTubCore</a:t>
            </a:r>
            <a:r>
              <a:rPr lang="zh-CN" altLang="en-US" sz="1800" dirty="0">
                <a:latin typeface="微软雅黑" panose="020B0503020204020204" pitchFamily="34" charset="-122"/>
                <a:ea typeface="微软雅黑" panose="020B0503020204020204" pitchFamily="34" charset="-122"/>
              </a:rPr>
              <a:t>数据库核心的通信，我们模仿</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应用前后端分离的模式，</a:t>
            </a:r>
            <a:r>
              <a:rPr lang="zh-CN" altLang="en-US" sz="1800" b="1" dirty="0">
                <a:latin typeface="微软雅黑" panose="020B0503020204020204" pitchFamily="34" charset="-122"/>
                <a:ea typeface="微软雅黑" panose="020B0503020204020204" pitchFamily="34" charset="-122"/>
              </a:rPr>
              <a:t>在</a:t>
            </a:r>
            <a:r>
              <a:rPr lang="en-US" altLang="zh-CN" sz="1800" b="1" dirty="0" err="1">
                <a:latin typeface="微软雅黑" panose="020B0503020204020204" pitchFamily="34" charset="-122"/>
                <a:ea typeface="微软雅黑" panose="020B0503020204020204" pitchFamily="34" charset="-122"/>
              </a:rPr>
              <a:t>BusTubCore</a:t>
            </a:r>
            <a:r>
              <a:rPr lang="zh-CN" altLang="en-US" sz="1800" b="1" dirty="0">
                <a:latin typeface="微软雅黑" panose="020B0503020204020204" pitchFamily="34" charset="-122"/>
                <a:ea typeface="微软雅黑" panose="020B0503020204020204" pitchFamily="34" charset="-122"/>
              </a:rPr>
              <a:t>之上定义了一系列类似</a:t>
            </a:r>
            <a:r>
              <a:rPr lang="en-US" altLang="zh-CN" sz="1800" b="1" dirty="0">
                <a:latin typeface="微软雅黑" panose="020B0503020204020204" pitchFamily="34" charset="-122"/>
                <a:ea typeface="微软雅黑" panose="020B0503020204020204" pitchFamily="34" charset="-122"/>
              </a:rPr>
              <a:t>Web</a:t>
            </a:r>
            <a:r>
              <a:rPr lang="zh-CN" altLang="en-US" sz="1800" b="1" dirty="0">
                <a:latin typeface="微软雅黑" panose="020B0503020204020204" pitchFamily="34" charset="-122"/>
                <a:ea typeface="微软雅黑" panose="020B0503020204020204" pitchFamily="34" charset="-122"/>
              </a:rPr>
              <a:t>后端的接口</a:t>
            </a:r>
            <a:r>
              <a:rPr lang="zh-CN" altLang="en-US" sz="1800" dirty="0">
                <a:latin typeface="微软雅黑" panose="020B0503020204020204" pitchFamily="34" charset="-122"/>
                <a:ea typeface="微软雅黑" panose="020B0503020204020204" pitchFamily="34" charset="-122"/>
              </a:rPr>
              <a:t>。前端界面可通过向</a:t>
            </a:r>
            <a:r>
              <a:rPr lang="en-US" altLang="zh-CN" sz="1800" dirty="0" err="1">
                <a:latin typeface="微软雅黑" panose="020B0503020204020204" pitchFamily="34" charset="-122"/>
                <a:ea typeface="微软雅黑" panose="020B0503020204020204" pitchFamily="34" charset="-122"/>
              </a:rPr>
              <a:t>BusTubCore</a:t>
            </a:r>
            <a:r>
              <a:rPr lang="zh-CN" altLang="en-US" sz="1800" dirty="0">
                <a:latin typeface="微软雅黑" panose="020B0503020204020204" pitchFamily="34" charset="-122"/>
                <a:ea typeface="微软雅黑" panose="020B0503020204020204" pitchFamily="34" charset="-122"/>
              </a:rPr>
              <a:t>（也就是所谓的后端）发送请求</a:t>
            </a:r>
            <a:r>
              <a:rPr lang="en-US" altLang="zh-CN" sz="1800" dirty="0">
                <a:latin typeface="微软雅黑" panose="020B0503020204020204" pitchFamily="34" charset="-122"/>
                <a:ea typeface="微软雅黑" panose="020B0503020204020204" pitchFamily="34" charset="-122"/>
              </a:rPr>
              <a:t>JSON</a:t>
            </a:r>
            <a:r>
              <a:rPr lang="zh-CN" altLang="en-US" sz="1800" dirty="0">
                <a:latin typeface="微软雅黑" panose="020B0503020204020204" pitchFamily="34" charset="-122"/>
                <a:ea typeface="微软雅黑" panose="020B0503020204020204" pitchFamily="34" charset="-122"/>
              </a:rPr>
              <a:t>的形式，来调用这些接口以要求</a:t>
            </a:r>
            <a:r>
              <a:rPr lang="en-US" altLang="zh-CN" sz="1800" dirty="0" err="1">
                <a:latin typeface="微软雅黑" panose="020B0503020204020204" pitchFamily="34" charset="-122"/>
                <a:ea typeface="微软雅黑" panose="020B0503020204020204" pitchFamily="34" charset="-122"/>
              </a:rPr>
              <a:t>BusTubCore</a:t>
            </a:r>
            <a:r>
              <a:rPr lang="zh-CN" altLang="en-US" sz="1800" dirty="0">
                <a:latin typeface="微软雅黑" panose="020B0503020204020204" pitchFamily="34" charset="-122"/>
                <a:ea typeface="微软雅黑" panose="020B0503020204020204" pitchFamily="34" charset="-122"/>
              </a:rPr>
              <a:t>执行某些操作，并获取来自它的响应</a:t>
            </a:r>
            <a:r>
              <a:rPr lang="en-US" altLang="zh-CN" sz="1800" dirty="0">
                <a:latin typeface="微软雅黑" panose="020B0503020204020204" pitchFamily="34" charset="-122"/>
                <a:ea typeface="微软雅黑" panose="020B0503020204020204" pitchFamily="34" charset="-122"/>
              </a:rPr>
              <a:t>JSON</a:t>
            </a:r>
            <a:r>
              <a:rPr lang="zh-CN" altLang="en-US" sz="1800" dirty="0">
                <a:latin typeface="微软雅黑" panose="020B0503020204020204" pitchFamily="34" charset="-122"/>
                <a:ea typeface="微软雅黑" panose="020B0503020204020204" pitchFamily="34" charset="-122"/>
              </a:rPr>
              <a:t>数据。</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我们定义的第一个响应</a:t>
            </a:r>
            <a:r>
              <a:rPr lang="en-US" altLang="zh-CN" sz="2000" b="1" dirty="0">
                <a:latin typeface="微软雅黑" panose="020B0503020204020204" pitchFamily="34" charset="-122"/>
                <a:ea typeface="微软雅黑" panose="020B0503020204020204" pitchFamily="34" charset="-122"/>
              </a:rPr>
              <a:t>JSON</a:t>
            </a:r>
          </a:p>
          <a:p>
            <a:pPr marL="0" indent="457200">
              <a:lnSpc>
                <a:spcPct val="150000"/>
              </a:lnSpc>
              <a:buNone/>
            </a:pPr>
            <a:r>
              <a:rPr lang="zh-CN" altLang="en-US" sz="1800" dirty="0">
                <a:latin typeface="微软雅黑" panose="020B0503020204020204" pitchFamily="34" charset="-122"/>
                <a:ea typeface="微软雅黑" panose="020B0503020204020204" pitchFamily="34" charset="-122"/>
              </a:rPr>
              <a:t>后端失败报错统一按如下格式进行返回：</a:t>
            </a:r>
          </a:p>
          <a:p>
            <a:pPr>
              <a:lnSpc>
                <a:spcPct val="150000"/>
              </a:lnSpc>
            </a:pPr>
            <a:endParaRPr lang="zh-CN" altLang="en-US" sz="18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CB10744-E8CE-430D-B75A-202E1C34A285}"/>
              </a:ext>
            </a:extLst>
          </p:cNvPr>
          <p:cNvSpPr txBox="1"/>
          <p:nvPr/>
        </p:nvSpPr>
        <p:spPr>
          <a:xfrm>
            <a:off x="5899150" y="3781704"/>
            <a:ext cx="4229100" cy="923330"/>
          </a:xfrm>
          <a:prstGeom prst="rect">
            <a:avLst/>
          </a:prstGeom>
          <a:noFill/>
          <a:ln w="38100">
            <a:solidFill>
              <a:schemeClr val="tx1"/>
            </a:solidFill>
            <a:prstDash val="solid"/>
          </a:ln>
        </p:spPr>
        <p:txBody>
          <a:bodyPr wrap="square" rtlCol="0">
            <a:spAutoFit/>
          </a:bodyPr>
          <a:lstStyle/>
          <a:p>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err_msg</a:t>
            </a:r>
            <a:r>
              <a:rPr lang="en-US" altLang="zh-CN" b="0" dirty="0">
                <a:effectLst/>
                <a:latin typeface="Consolas" panose="020B0609020204030204" pitchFamily="49" charset="0"/>
              </a:rPr>
              <a:t>": "</a:t>
            </a:r>
            <a:r>
              <a:rPr lang="zh-CN" altLang="en-US" b="0" dirty="0">
                <a:effectLst/>
                <a:latin typeface="Consolas" panose="020B0609020204030204" pitchFamily="49" charset="0"/>
              </a:rPr>
              <a:t>错误信息填在这里</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a:t>
            </a:r>
          </a:p>
        </p:txBody>
      </p:sp>
      <p:sp>
        <p:nvSpPr>
          <p:cNvPr id="5" name="文本框 4">
            <a:extLst>
              <a:ext uri="{FF2B5EF4-FFF2-40B4-BE49-F238E27FC236}">
                <a16:creationId xmlns:a16="http://schemas.microsoft.com/office/drawing/2014/main" id="{8B194D93-7CB8-4DAC-9336-E064638395D5}"/>
              </a:ext>
            </a:extLst>
          </p:cNvPr>
          <p:cNvSpPr txBox="1"/>
          <p:nvPr/>
        </p:nvSpPr>
        <p:spPr>
          <a:xfrm>
            <a:off x="688497" y="5189332"/>
            <a:ext cx="11327140" cy="646331"/>
          </a:xfrm>
          <a:prstGeom prst="rect">
            <a:avLst/>
          </a:prstGeom>
          <a:noFill/>
        </p:spPr>
        <p:txBody>
          <a:bodyPr wrap="none" rtlCol="0">
            <a:spAutoFit/>
          </a:bodyPr>
          <a:lstStyle/>
          <a:p>
            <a:r>
              <a:rPr lang="zh-CN" altLang="en-US" sz="3600" dirty="0">
                <a:ln w="0"/>
                <a:solidFill>
                  <a:srgbClr val="FF0000"/>
                </a:solidFill>
                <a:effectLst>
                  <a:outerShdw blurRad="38100" dist="25400" dir="5400000" algn="ctr" rotWithShape="0">
                    <a:srgbClr val="6E747A">
                      <a:alpha val="43000"/>
                    </a:srgbClr>
                  </a:outerShdw>
                </a:effectLst>
                <a:latin typeface="方正大标宋简体" panose="02010601030101010101" pitchFamily="2" charset="-122"/>
                <a:ea typeface="方正大标宋简体" panose="02010601030101010101" pitchFamily="2" charset="-122"/>
              </a:rPr>
              <a:t>下面，我们将分</a:t>
            </a:r>
            <a:r>
              <a:rPr lang="en-US" altLang="zh-CN" sz="3600" dirty="0">
                <a:ln w="0"/>
                <a:solidFill>
                  <a:srgbClr val="FF0000"/>
                </a:solidFill>
                <a:effectLst>
                  <a:outerShdw blurRad="38100" dist="25400" dir="5400000" algn="ctr" rotWithShape="0">
                    <a:srgbClr val="6E747A">
                      <a:alpha val="43000"/>
                    </a:srgbClr>
                  </a:outerShdw>
                </a:effectLst>
                <a:latin typeface="方正大标宋简体" panose="02010601030101010101" pitchFamily="2" charset="-122"/>
                <a:ea typeface="方正大标宋简体" panose="02010601030101010101" pitchFamily="2" charset="-122"/>
              </a:rPr>
              <a:t>UI</a:t>
            </a:r>
            <a:r>
              <a:rPr lang="zh-CN" altLang="en-US" sz="3600" dirty="0">
                <a:ln w="0"/>
                <a:solidFill>
                  <a:srgbClr val="FF0000"/>
                </a:solidFill>
                <a:effectLst>
                  <a:outerShdw blurRad="38100" dist="25400" dir="5400000" algn="ctr" rotWithShape="0">
                    <a:srgbClr val="6E747A">
                      <a:alpha val="43000"/>
                    </a:srgbClr>
                  </a:outerShdw>
                </a:effectLst>
                <a:latin typeface="方正大标宋简体" panose="02010601030101010101" pitchFamily="2" charset="-122"/>
                <a:ea typeface="方正大标宋简体" panose="02010601030101010101" pitchFamily="2" charset="-122"/>
              </a:rPr>
              <a:t>界面逐一介绍我们设计的通信接口！</a:t>
            </a:r>
          </a:p>
        </p:txBody>
      </p:sp>
    </p:spTree>
    <p:extLst>
      <p:ext uri="{BB962C8B-B14F-4D97-AF65-F5344CB8AC3E}">
        <p14:creationId xmlns:p14="http://schemas.microsoft.com/office/powerpoint/2010/main" val="99278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Part1 </a:t>
            </a:r>
            <a:r>
              <a:rPr lang="zh-CN" altLang="en-US" dirty="0">
                <a:latin typeface="方正大标宋简体" panose="02010601030101010101" pitchFamily="2" charset="-122"/>
                <a:ea typeface="方正大标宋简体" panose="02010601030101010101" pitchFamily="2" charset="-122"/>
              </a:rPr>
              <a:t>产品概述</a:t>
            </a:r>
            <a:r>
              <a:rPr lang="en-US" altLang="zh-CN" dirty="0">
                <a:latin typeface="方正大标宋简体" panose="02010601030101010101" pitchFamily="2" charset="-122"/>
                <a:ea typeface="方正大标宋简体" panose="02010601030101010101" pitchFamily="2" charset="-122"/>
              </a:rPr>
              <a:t>&amp;</a:t>
            </a:r>
            <a:r>
              <a:rPr lang="zh-CN" altLang="en-US" dirty="0">
                <a:latin typeface="方正大标宋简体" panose="02010601030101010101" pitchFamily="2" charset="-122"/>
                <a:ea typeface="方正大标宋简体" panose="02010601030101010101" pitchFamily="2" charset="-122"/>
              </a:rPr>
              <a:t>关键需求</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825624"/>
            <a:ext cx="10515600" cy="4883933"/>
          </a:xfrm>
        </p:spPr>
        <p:txBody>
          <a:bodyPr>
            <a:normAutofit/>
          </a:bodyPr>
          <a:lstStyle/>
          <a:p>
            <a:r>
              <a:rPr lang="zh-CN" altLang="en-US" sz="3200" b="1" dirty="0"/>
              <a:t>产品概述</a:t>
            </a:r>
            <a:endParaRPr lang="en-US" altLang="zh-CN" sz="3200" b="1" dirty="0"/>
          </a:p>
          <a:p>
            <a:pPr marL="0" indent="457200">
              <a:lnSpc>
                <a:spcPct val="150000"/>
              </a:lnSpc>
              <a:buNone/>
            </a:pPr>
            <a:r>
              <a:rPr lang="en-US" altLang="zh-CN" sz="2000" dirty="0" err="1">
                <a:latin typeface="微软雅黑" panose="020B0503020204020204" pitchFamily="34" charset="-122"/>
                <a:ea typeface="微软雅黑" panose="020B0503020204020204" pitchFamily="34" charset="-122"/>
              </a:rPr>
              <a:t>BusTubTracer</a:t>
            </a:r>
            <a:r>
              <a:rPr lang="zh-CN" altLang="en-US" sz="2000" dirty="0">
                <a:latin typeface="微软雅黑" panose="020B0503020204020204" pitchFamily="34" charset="-122"/>
                <a:ea typeface="微软雅黑" panose="020B0503020204020204" pitchFamily="34" charset="-122"/>
              </a:rPr>
              <a:t>是一款面向初学</a:t>
            </a:r>
            <a:r>
              <a:rPr lang="en-US" altLang="zh-CN" sz="2000" dirty="0">
                <a:latin typeface="微软雅黑" panose="020B0503020204020204" pitchFamily="34" charset="-122"/>
                <a:ea typeface="微软雅黑" panose="020B0503020204020204" pitchFamily="34" charset="-122"/>
              </a:rPr>
              <a:t>RDBMS</a:t>
            </a:r>
            <a:r>
              <a:rPr lang="zh-CN" altLang="en-US" sz="2000" dirty="0">
                <a:latin typeface="微软雅黑" panose="020B0503020204020204" pitchFamily="34" charset="-122"/>
                <a:ea typeface="微软雅黑" panose="020B0503020204020204" pitchFamily="34" charset="-122"/>
              </a:rPr>
              <a:t>（关系型数据库管理系统）内部实现和关键概念的计算机类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电子信息类专业学生的工具类应用。</a:t>
            </a:r>
          </a:p>
          <a:p>
            <a:pPr marL="0" indent="457200">
              <a:lnSpc>
                <a:spcPct val="150000"/>
              </a:lnSpc>
              <a:buNone/>
            </a:pPr>
            <a:r>
              <a:rPr lang="en-US" altLang="zh-CN" sz="2000" dirty="0" err="1">
                <a:latin typeface="微软雅黑" panose="020B0503020204020204" pitchFamily="34" charset="-122"/>
                <a:ea typeface="微软雅黑" panose="020B0503020204020204" pitchFamily="34" charset="-122"/>
              </a:rPr>
              <a:t>BusTubTracer</a:t>
            </a:r>
            <a:r>
              <a:rPr lang="zh-CN" altLang="en-US" sz="2000" dirty="0">
                <a:latin typeface="微软雅黑" panose="020B0503020204020204" pitchFamily="34" charset="-122"/>
                <a:ea typeface="微软雅黑" panose="020B0503020204020204" pitchFamily="34" charset="-122"/>
              </a:rPr>
              <a:t>基于美国卡内基梅隆大学推出的教学型开源关系型数据库</a:t>
            </a:r>
            <a:r>
              <a:rPr lang="en-US" altLang="zh-CN" sz="2000" b="1"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，进行二次开发，并提供可交互的图形化前端界面，</a:t>
            </a:r>
            <a:r>
              <a:rPr lang="zh-CN" altLang="en-US" sz="2000" b="1" dirty="0">
                <a:solidFill>
                  <a:srgbClr val="FF0000"/>
                </a:solidFill>
                <a:latin typeface="微软雅黑" panose="020B0503020204020204" pitchFamily="34" charset="-122"/>
                <a:ea typeface="微软雅黑" panose="020B0503020204020204" pitchFamily="34" charset="-122"/>
              </a:rPr>
              <a:t>通过图表等形式</a:t>
            </a:r>
            <a:r>
              <a:rPr lang="zh-CN" altLang="en-US" sz="2000" dirty="0">
                <a:latin typeface="微软雅黑" panose="020B0503020204020204" pitchFamily="34" charset="-122"/>
                <a:ea typeface="微软雅黑" panose="020B0503020204020204" pitchFamily="34" charset="-122"/>
              </a:rPr>
              <a:t>向学生展示</a:t>
            </a:r>
            <a:r>
              <a:rPr lang="en-US" altLang="zh-CN" sz="2000"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内部</a:t>
            </a:r>
            <a:r>
              <a:rPr lang="zh-CN" altLang="en-US" sz="2000" b="1" dirty="0">
                <a:solidFill>
                  <a:srgbClr val="FF0000"/>
                </a:solidFill>
                <a:latin typeface="微软雅黑" panose="020B0503020204020204" pitchFamily="34" charset="-122"/>
                <a:ea typeface="微软雅黑" panose="020B0503020204020204" pitchFamily="34" charset="-122"/>
              </a:rPr>
              <a:t>关键的分层设计、数据结构和工作流程</a:t>
            </a:r>
            <a:r>
              <a:rPr lang="zh-CN" altLang="en-US" sz="2000" dirty="0">
                <a:latin typeface="微软雅黑" panose="020B0503020204020204" pitchFamily="34" charset="-122"/>
                <a:ea typeface="微软雅黑" panose="020B0503020204020204" pitchFamily="34" charset="-122"/>
              </a:rPr>
              <a:t>，旨在帮助学生更好地理解实际</a:t>
            </a:r>
            <a:r>
              <a:rPr lang="en-US" altLang="zh-CN" sz="2000" dirty="0">
                <a:latin typeface="微软雅黑" panose="020B0503020204020204" pitchFamily="34" charset="-122"/>
                <a:ea typeface="微软雅黑" panose="020B0503020204020204" pitchFamily="34" charset="-122"/>
              </a:rPr>
              <a:t>RDBMS</a:t>
            </a:r>
            <a:r>
              <a:rPr lang="zh-CN" altLang="en-US" sz="2000" dirty="0">
                <a:latin typeface="微软雅黑" panose="020B0503020204020204" pitchFamily="34" charset="-122"/>
                <a:ea typeface="微软雅黑" panose="020B0503020204020204" pitchFamily="34" charset="-122"/>
              </a:rPr>
              <a:t>的内部实现和关键概念。</a:t>
            </a:r>
          </a:p>
        </p:txBody>
      </p:sp>
    </p:spTree>
    <p:extLst>
      <p:ext uri="{BB962C8B-B14F-4D97-AF65-F5344CB8AC3E}">
        <p14:creationId xmlns:p14="http://schemas.microsoft.com/office/powerpoint/2010/main" val="769549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947627"/>
            <a:ext cx="11027735" cy="6188149"/>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Welcome</a:t>
            </a:r>
            <a:r>
              <a:rPr lang="zh-CN" altLang="en-US" sz="2000" b="1" dirty="0">
                <a:latin typeface="微软雅黑" panose="020B0503020204020204" pitchFamily="34" charset="-122"/>
                <a:ea typeface="微软雅黑" panose="020B0503020204020204" pitchFamily="34" charset="-122"/>
              </a:rPr>
              <a:t>界面</a:t>
            </a:r>
            <a:r>
              <a:rPr lang="en-US" altLang="zh-CN" sz="2000" b="1" dirty="0">
                <a:latin typeface="微软雅黑" panose="020B0503020204020204" pitchFamily="34" charset="-122"/>
                <a:ea typeface="微软雅黑" panose="020B0503020204020204" pitchFamily="34" charset="-122"/>
              </a:rPr>
              <a:t>&amp;Process</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2000" dirty="0">
                <a:latin typeface="微软雅黑" panose="020B0503020204020204" pitchFamily="34" charset="-122"/>
                <a:ea typeface="微软雅黑" panose="020B0503020204020204" pitchFamily="34" charset="-122"/>
              </a:rPr>
              <a:t>接口名称：</a:t>
            </a:r>
            <a:r>
              <a:rPr lang="en-US" altLang="zh-CN" sz="2000" dirty="0" err="1">
                <a:latin typeface="微软雅黑" panose="020B0503020204020204" pitchFamily="34" charset="-122"/>
                <a:ea typeface="微软雅黑" panose="020B0503020204020204" pitchFamily="34" charset="-122"/>
              </a:rPr>
              <a:t>submit_sql_command</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功能描述：提交用户输入的</a:t>
            </a: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命令给</a:t>
            </a:r>
            <a:r>
              <a:rPr lang="en-US" altLang="zh-CN" sz="2000" dirty="0" err="1">
                <a:latin typeface="微软雅黑" panose="020B0503020204020204" pitchFamily="34" charset="-122"/>
                <a:ea typeface="微软雅黑" panose="020B0503020204020204" pitchFamily="34" charset="-122"/>
              </a:rPr>
              <a:t>BusTubCore</a:t>
            </a:r>
            <a:r>
              <a:rPr lang="zh-CN" altLang="en-US" sz="2000" dirty="0">
                <a:latin typeface="微软雅黑" panose="020B0503020204020204" pitchFamily="34" charset="-122"/>
                <a:ea typeface="微软雅黑" panose="020B0503020204020204" pitchFamily="34" charset="-122"/>
              </a:rPr>
              <a:t>执行，并获取执行结果。</a:t>
            </a:r>
          </a:p>
          <a:p>
            <a:pPr>
              <a:lnSpc>
                <a:spcPct val="150000"/>
              </a:lnSpc>
            </a:pPr>
            <a:r>
              <a:rPr lang="zh-CN" altLang="en-US" sz="2000" dirty="0">
                <a:latin typeface="微软雅黑" panose="020B0503020204020204" pitchFamily="34" charset="-122"/>
                <a:ea typeface="微软雅黑" panose="020B0503020204020204" pitchFamily="34" charset="-122"/>
              </a:rPr>
              <a:t>前端请求示例：</a:t>
            </a:r>
            <a:endParaRPr lang="en-US" altLang="zh-CN" sz="2000" dirty="0">
              <a:latin typeface="微软雅黑" panose="020B0503020204020204" pitchFamily="34" charset="-122"/>
              <a:ea typeface="微软雅黑" panose="020B0503020204020204" pitchFamily="34" charset="-122"/>
            </a:endParaRPr>
          </a:p>
          <a:p>
            <a:pPr lvl="1">
              <a:lnSpc>
                <a:spcPct val="150000"/>
              </a:lnSpc>
            </a:pPr>
            <a:endParaRPr lang="en-US" altLang="zh-CN" sz="2000" dirty="0">
              <a:latin typeface="微软雅黑" panose="020B0503020204020204" pitchFamily="34" charset="-122"/>
              <a:ea typeface="微软雅黑" panose="020B0503020204020204" pitchFamily="34" charset="-122"/>
            </a:endParaRPr>
          </a:p>
          <a:p>
            <a:pPr lvl="1">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说明：</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b="1" dirty="0" err="1">
                <a:latin typeface="微软雅黑" panose="020B0503020204020204" pitchFamily="34" charset="-122"/>
                <a:ea typeface="微软雅黑" panose="020B0503020204020204" pitchFamily="34" charset="-122"/>
              </a:rPr>
              <a:t>sql</a:t>
            </a:r>
            <a:r>
              <a:rPr lang="zh-CN" altLang="en-US" sz="2000" b="1" dirty="0">
                <a:latin typeface="微软雅黑" panose="020B0503020204020204" pitchFamily="34" charset="-122"/>
                <a:ea typeface="微软雅黑" panose="020B0503020204020204" pitchFamily="34" charset="-122"/>
              </a:rPr>
              <a:t>字段</a:t>
            </a:r>
            <a:r>
              <a:rPr lang="zh-CN" altLang="en-US" sz="2000" dirty="0">
                <a:latin typeface="微软雅黑" panose="020B0503020204020204" pitchFamily="34" charset="-122"/>
                <a:ea typeface="微软雅黑" panose="020B0503020204020204" pitchFamily="34" charset="-122"/>
              </a:rPr>
              <a:t>：用户要执行的</a:t>
            </a: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命令。</a:t>
            </a:r>
          </a:p>
          <a:p>
            <a:pPr lvl="2">
              <a:lnSpc>
                <a:spcPct val="150000"/>
              </a:lnSpc>
            </a:pP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3060700" y="2908300"/>
            <a:ext cx="5727700" cy="1754326"/>
          </a:xfrm>
          <a:prstGeom prst="rect">
            <a:avLst/>
          </a:prstGeom>
          <a:noFill/>
          <a:ln w="25400">
            <a:solidFill>
              <a:schemeClr val="tx1"/>
            </a:solidFill>
          </a:ln>
        </p:spPr>
        <p:txBody>
          <a:bodyPr wrap="square" rtlCol="0">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api</a:t>
            </a:r>
            <a:r>
              <a:rPr lang="en-US" altLang="zh-CN" dirty="0">
                <a:latin typeface="Consolas" panose="020B0609020204030204" pitchFamily="49" charset="0"/>
              </a:rPr>
              <a:t>": "/</a:t>
            </a:r>
            <a:r>
              <a:rPr lang="en-US" altLang="zh-CN" dirty="0" err="1">
                <a:latin typeface="Consolas" panose="020B0609020204030204" pitchFamily="49" charset="0"/>
              </a:rPr>
              <a:t>submit_sql_command</a:t>
            </a:r>
            <a:r>
              <a:rPr lang="en-US" altLang="zh-CN" dirty="0">
                <a:latin typeface="Consolas" panose="020B0609020204030204" pitchFamily="49" charset="0"/>
              </a:rPr>
              <a:t>",</a:t>
            </a:r>
          </a:p>
          <a:p>
            <a:r>
              <a:rPr lang="en-US" altLang="zh-CN" dirty="0">
                <a:latin typeface="Consolas" panose="020B0609020204030204" pitchFamily="49" charset="0"/>
              </a:rPr>
              <a:t>    "data": {</a:t>
            </a:r>
          </a:p>
          <a:p>
            <a:r>
              <a:rPr lang="en-US" altLang="zh-CN" dirty="0">
                <a:latin typeface="Consolas" panose="020B0609020204030204" pitchFamily="49" charset="0"/>
              </a:rPr>
              <a:t>        "</a:t>
            </a:r>
            <a:r>
              <a:rPr lang="en-US" altLang="zh-CN" dirty="0" err="1">
                <a:latin typeface="Consolas" panose="020B0609020204030204" pitchFamily="49" charset="0"/>
              </a:rPr>
              <a:t>sql</a:t>
            </a:r>
            <a:r>
              <a:rPr lang="en-US" altLang="zh-CN" dirty="0">
                <a:latin typeface="Consolas" panose="020B0609020204030204" pitchFamily="49" charset="0"/>
              </a:rPr>
              <a:t>": "select </a:t>
            </a:r>
            <a:r>
              <a:rPr lang="en-US" altLang="zh-CN" dirty="0" err="1">
                <a:latin typeface="Consolas" panose="020B0609020204030204" pitchFamily="49" charset="0"/>
              </a:rPr>
              <a:t>sname</a:t>
            </a:r>
            <a:r>
              <a:rPr lang="en-US" altLang="zh-CN" dirty="0">
                <a:latin typeface="Consolas" panose="020B0609020204030204" pitchFamily="49" charset="0"/>
              </a:rPr>
              <a:t> from students;"</a:t>
            </a:r>
          </a:p>
          <a:p>
            <a:r>
              <a:rPr lang="en-US" altLang="zh-CN" dirty="0">
                <a:latin typeface="Consolas" panose="020B0609020204030204" pitchFamily="49" charset="0"/>
              </a:rPr>
              <a:t>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554136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1" y="947627"/>
            <a:ext cx="5168899" cy="6188149"/>
          </a:xfrm>
        </p:spPr>
        <p:txBody>
          <a:bodyPr>
            <a:normAutofit/>
          </a:bodyPr>
          <a:lstStyle/>
          <a:p>
            <a:pPr>
              <a:lnSpc>
                <a:spcPct val="170000"/>
              </a:lnSpc>
            </a:pPr>
            <a:r>
              <a:rPr lang="zh-CN" altLang="en-US" sz="1600" dirty="0">
                <a:latin typeface="微软雅黑" panose="020B0503020204020204" pitchFamily="34" charset="-122"/>
                <a:ea typeface="微软雅黑" panose="020B0503020204020204" pitchFamily="34" charset="-122"/>
              </a:rPr>
              <a:t>后端响应示例：见右图</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说明：</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err="1">
                <a:latin typeface="微软雅黑" panose="020B0503020204020204" pitchFamily="34" charset="-122"/>
                <a:ea typeface="微软雅黑" panose="020B0503020204020204" pitchFamily="34" charset="-122"/>
              </a:rPr>
              <a:t>raw_result</a:t>
            </a:r>
            <a:r>
              <a:rPr lang="zh-CN" altLang="en-US" sz="1600" dirty="0">
                <a:latin typeface="微软雅黑" panose="020B0503020204020204" pitchFamily="34" charset="-122"/>
                <a:ea typeface="微软雅黑" panose="020B0503020204020204" pitchFamily="34" charset="-122"/>
              </a:rPr>
              <a:t>字段：</a:t>
            </a:r>
            <a:r>
              <a:rPr lang="en-US" altLang="zh-CN" sz="1600" dirty="0" err="1">
                <a:latin typeface="微软雅黑" panose="020B0503020204020204" pitchFamily="34" charset="-122"/>
                <a:ea typeface="微软雅黑" panose="020B0503020204020204" pitchFamily="34" charset="-122"/>
              </a:rPr>
              <a:t>BusTub</a:t>
            </a:r>
            <a:r>
              <a:rPr lang="zh-CN" altLang="en-US" sz="1600" dirty="0">
                <a:latin typeface="微软雅黑" panose="020B0503020204020204" pitchFamily="34" charset="-122"/>
                <a:ea typeface="微软雅黑" panose="020B0503020204020204" pitchFamily="34" charset="-122"/>
              </a:rPr>
              <a:t>的原生</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执行结果输出。</a:t>
            </a:r>
          </a:p>
          <a:p>
            <a:pPr>
              <a:lnSpc>
                <a:spcPct val="150000"/>
              </a:lnSpc>
            </a:pPr>
            <a:r>
              <a:rPr lang="en-US" altLang="zh-CN" sz="1600" b="1" dirty="0" err="1">
                <a:solidFill>
                  <a:srgbClr val="00B050"/>
                </a:solidFill>
                <a:latin typeface="微软雅黑" panose="020B0503020204020204" pitchFamily="34" charset="-122"/>
                <a:ea typeface="微软雅黑" panose="020B0503020204020204" pitchFamily="34" charset="-122"/>
              </a:rPr>
              <a:t>can_show_process</a:t>
            </a:r>
            <a:r>
              <a:rPr lang="zh-CN" altLang="en-US" sz="1600" dirty="0">
                <a:latin typeface="微软雅黑" panose="020B0503020204020204" pitchFamily="34" charset="-122"/>
                <a:ea typeface="微软雅黑" panose="020B0503020204020204" pitchFamily="34" charset="-122"/>
              </a:rPr>
              <a:t>字段：该</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命令执行后是否会激活前端应用上方导航栏的</a:t>
            </a:r>
            <a:r>
              <a:rPr lang="en-US" altLang="zh-CN" sz="1600" dirty="0">
                <a:latin typeface="微软雅黑" panose="020B0503020204020204" pitchFamily="34" charset="-122"/>
                <a:ea typeface="微软雅黑" panose="020B0503020204020204" pitchFamily="34" charset="-122"/>
              </a:rPr>
              <a:t>Planner</a:t>
            </a:r>
            <a:r>
              <a:rPr lang="zh-CN" altLang="en-US" sz="1600" dirty="0">
                <a:latin typeface="微软雅黑" panose="020B0503020204020204" pitchFamily="34" charset="-122"/>
                <a:ea typeface="微软雅黑" panose="020B0503020204020204" pitchFamily="34" charset="-122"/>
              </a:rPr>
              <a:t>按钮，即</a:t>
            </a:r>
            <a:r>
              <a:rPr lang="zh-CN" altLang="en-US" sz="1600" b="1" dirty="0">
                <a:latin typeface="微软雅黑" panose="020B0503020204020204" pitchFamily="34" charset="-122"/>
                <a:ea typeface="微软雅黑" panose="020B0503020204020204" pitchFamily="34" charset="-122"/>
              </a:rPr>
              <a:t>是否可以进行执行过程展示</a:t>
            </a:r>
            <a:r>
              <a:rPr lang="zh-CN" altLang="en-US" sz="1600" dirty="0">
                <a:latin typeface="微软雅黑" panose="020B0503020204020204" pitchFamily="34" charset="-122"/>
                <a:ea typeface="微软雅黑" panose="020B0503020204020204" pitchFamily="34" charset="-122"/>
              </a:rPr>
              <a:t>。对于绝大多数执行成功的</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命令，该字段的值都为</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。对于</a:t>
            </a:r>
            <a:r>
              <a:rPr lang="en-US" altLang="zh-CN" sz="1600" dirty="0">
                <a:latin typeface="微软雅黑" panose="020B0503020204020204" pitchFamily="34" charset="-122"/>
                <a:ea typeface="微软雅黑" panose="020B0503020204020204" pitchFamily="34" charset="-122"/>
              </a:rPr>
              <a:t>create table</a:t>
            </a:r>
            <a:r>
              <a:rPr lang="zh-CN" altLang="en-US" sz="1600" dirty="0">
                <a:latin typeface="微软雅黑" panose="020B0503020204020204" pitchFamily="34" charset="-122"/>
                <a:ea typeface="微软雅黑" panose="020B0503020204020204" pitchFamily="34" charset="-122"/>
              </a:rPr>
              <a:t>等个别特殊命令，该值为</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a:p>
            <a:pPr>
              <a:lnSpc>
                <a:spcPct val="150000"/>
              </a:lnSpc>
            </a:pPr>
            <a:r>
              <a:rPr lang="en-US" altLang="zh-CN" sz="1600" b="1" dirty="0" err="1">
                <a:solidFill>
                  <a:srgbClr val="FF0000"/>
                </a:solidFill>
                <a:latin typeface="微软雅黑" panose="020B0503020204020204" pitchFamily="34" charset="-122"/>
                <a:ea typeface="微软雅黑" panose="020B0503020204020204" pitchFamily="34" charset="-122"/>
              </a:rPr>
              <a:t>process_info</a:t>
            </a:r>
            <a:r>
              <a:rPr lang="zh-CN" altLang="en-US" sz="1600" dirty="0">
                <a:latin typeface="微软雅黑" panose="020B0503020204020204" pitchFamily="34" charset="-122"/>
                <a:ea typeface="微软雅黑" panose="020B0503020204020204" pitchFamily="34" charset="-122"/>
              </a:rPr>
              <a:t>字段</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该字段只有当</a:t>
            </a:r>
            <a:r>
              <a:rPr lang="en-US" altLang="zh-CN" sz="1600" dirty="0" err="1">
                <a:latin typeface="微软雅黑" panose="020B0503020204020204" pitchFamily="34" charset="-122"/>
                <a:ea typeface="微软雅黑" panose="020B0503020204020204" pitchFamily="34" charset="-122"/>
              </a:rPr>
              <a:t>can_show_process</a:t>
            </a:r>
            <a:r>
              <a:rPr lang="zh-CN" altLang="en-US" sz="1600" dirty="0">
                <a:latin typeface="微软雅黑" panose="020B0503020204020204" pitchFamily="34" charset="-122"/>
                <a:ea typeface="微软雅黑" panose="020B0503020204020204" pitchFamily="34" charset="-122"/>
              </a:rPr>
              <a:t>字段值为</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时才会包含在返回结果内，其中</a:t>
            </a:r>
            <a:r>
              <a:rPr lang="zh-CN" altLang="en-US" sz="1600" b="1" dirty="0">
                <a:latin typeface="微软雅黑" panose="020B0503020204020204" pitchFamily="34" charset="-122"/>
                <a:ea typeface="微软雅黑" panose="020B0503020204020204" pitchFamily="34" charset="-122"/>
              </a:rPr>
              <a:t>包括了前端用于绘制</a:t>
            </a:r>
            <a:r>
              <a:rPr lang="en-US" altLang="zh-CN" sz="1600" b="1" dirty="0">
                <a:latin typeface="微软雅黑" panose="020B0503020204020204" pitchFamily="34" charset="-122"/>
                <a:ea typeface="微软雅黑" panose="020B0503020204020204" pitchFamily="34" charset="-122"/>
              </a:rPr>
              <a:t>Planner Tree</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Executor Tree</a:t>
            </a:r>
            <a:r>
              <a:rPr lang="zh-CN" altLang="en-US" sz="1600" b="1" dirty="0">
                <a:latin typeface="微软雅黑" panose="020B0503020204020204" pitchFamily="34" charset="-122"/>
                <a:ea typeface="微软雅黑" panose="020B0503020204020204" pitchFamily="34" charset="-122"/>
              </a:rPr>
              <a:t>的相关信息</a:t>
            </a:r>
            <a:r>
              <a:rPr lang="zh-CN" altLang="en-US" sz="1600" dirty="0">
                <a:latin typeface="微软雅黑" panose="020B0503020204020204" pitchFamily="34" charset="-122"/>
                <a:ea typeface="微软雅黑" panose="020B0503020204020204" pitchFamily="34" charset="-122"/>
              </a:rPr>
              <a:t>（见下一页）。</a:t>
            </a: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6600824" y="1200040"/>
            <a:ext cx="4695825" cy="5016758"/>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"data": {</a:t>
            </a:r>
          </a:p>
          <a:p>
            <a:r>
              <a:rPr lang="en-US" altLang="zh-CN" sz="1600" dirty="0">
                <a:latin typeface="Consolas" panose="020B0609020204030204" pitchFamily="49" charset="0"/>
              </a:rPr>
              <a:t>        "</a:t>
            </a:r>
            <a:r>
              <a:rPr lang="en-US" altLang="zh-CN" sz="1600" dirty="0" err="1">
                <a:latin typeface="Consolas" panose="020B0609020204030204" pitchFamily="49" charset="0"/>
              </a:rPr>
              <a:t>raw_result</a:t>
            </a:r>
            <a:r>
              <a:rPr lang="en-US" altLang="zh-CN" sz="1600" dirty="0">
                <a:latin typeface="Consolas" panose="020B0609020204030204" pitchFamily="49" charset="0"/>
              </a:rPr>
              <a:t>": "+--------------+\n| student.name |\n+--------------+\n| </a:t>
            </a:r>
            <a:r>
              <a:rPr lang="en-US" altLang="zh-CN" sz="1600" dirty="0" err="1">
                <a:latin typeface="Consolas" panose="020B0609020204030204" pitchFamily="49" charset="0"/>
              </a:rPr>
              <a:t>ZhangSan</a:t>
            </a:r>
            <a:r>
              <a:rPr lang="en-US" altLang="zh-CN" sz="1600" dirty="0">
                <a:latin typeface="Consolas" panose="020B0609020204030204" pitchFamily="49" charset="0"/>
              </a:rPr>
              <a:t>     |\n| </a:t>
            </a:r>
            <a:r>
              <a:rPr lang="en-US" altLang="zh-CN" sz="1600" dirty="0" err="1">
                <a:latin typeface="Consolas" panose="020B0609020204030204" pitchFamily="49" charset="0"/>
              </a:rPr>
              <a:t>LiSi</a:t>
            </a:r>
            <a:r>
              <a:rPr lang="en-US" altLang="zh-CN" sz="1600" dirty="0">
                <a:latin typeface="Consolas" panose="020B0609020204030204" pitchFamily="49" charset="0"/>
              </a:rPr>
              <a:t>         |\n+--------------+",</a:t>
            </a:r>
          </a:p>
          <a:p>
            <a:r>
              <a:rPr lang="en-US" altLang="zh-CN" sz="1600" dirty="0">
                <a:latin typeface="Consolas" panose="020B0609020204030204" pitchFamily="49" charset="0"/>
              </a:rPr>
              <a:t>        "</a:t>
            </a:r>
            <a:r>
              <a:rPr lang="en-US" altLang="zh-CN" sz="1600" dirty="0" err="1">
                <a:solidFill>
                  <a:srgbClr val="00B050"/>
                </a:solidFill>
                <a:latin typeface="Consolas" panose="020B0609020204030204" pitchFamily="49" charset="0"/>
              </a:rPr>
              <a:t>can_show_process</a:t>
            </a:r>
            <a:r>
              <a:rPr lang="en-US" altLang="zh-CN" sz="1600" dirty="0">
                <a:latin typeface="Consolas" panose="020B0609020204030204" pitchFamily="49" charset="0"/>
              </a:rPr>
              <a:t>": true,</a:t>
            </a:r>
          </a:p>
          <a:p>
            <a:r>
              <a:rPr lang="en-US" altLang="zh-CN" sz="1600" dirty="0">
                <a:latin typeface="Consolas" panose="020B0609020204030204" pitchFamily="49" charset="0"/>
              </a:rPr>
              <a:t>        "</a:t>
            </a:r>
            <a:r>
              <a:rPr lang="en-US" altLang="zh-CN" sz="1600" dirty="0" err="1">
                <a:solidFill>
                  <a:srgbClr val="FF0000"/>
                </a:solidFill>
                <a:latin typeface="Consolas" panose="020B0609020204030204" pitchFamily="49" charset="0"/>
              </a:rPr>
              <a:t>process_info</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planner_tree</a:t>
            </a:r>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optimized_planner_tree</a:t>
            </a:r>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executor_tree</a:t>
            </a:r>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   </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p>
        </p:txBody>
      </p:sp>
      <p:sp>
        <p:nvSpPr>
          <p:cNvPr id="4" name="矩形 3">
            <a:extLst>
              <a:ext uri="{FF2B5EF4-FFF2-40B4-BE49-F238E27FC236}">
                <a16:creationId xmlns:a16="http://schemas.microsoft.com/office/drawing/2014/main" id="{AC83CD4D-A1D5-4B7B-B8B7-AAC46B423B02}"/>
              </a:ext>
            </a:extLst>
          </p:cNvPr>
          <p:cNvSpPr/>
          <p:nvPr/>
        </p:nvSpPr>
        <p:spPr>
          <a:xfrm>
            <a:off x="7512050" y="2971800"/>
            <a:ext cx="3594100" cy="26988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8464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2" y="947627"/>
            <a:ext cx="5572124" cy="6188149"/>
          </a:xfrm>
        </p:spPr>
        <p:txBody>
          <a:bodyPr>
            <a:normAutofit/>
          </a:bodyPr>
          <a:lstStyle/>
          <a:p>
            <a:pPr>
              <a:lnSpc>
                <a:spcPct val="170000"/>
              </a:lnSpc>
            </a:pPr>
            <a:r>
              <a:rPr lang="en-US" altLang="zh-CN" sz="1700" b="1" dirty="0" err="1">
                <a:solidFill>
                  <a:srgbClr val="FF0000"/>
                </a:solidFill>
                <a:latin typeface="微软雅黑" panose="020B0503020204020204" pitchFamily="34" charset="-122"/>
                <a:ea typeface="微软雅黑" panose="020B0503020204020204" pitchFamily="34" charset="-122"/>
              </a:rPr>
              <a:t>planner_tree</a:t>
            </a:r>
            <a:r>
              <a:rPr lang="zh-CN" altLang="en-US" sz="1700" dirty="0">
                <a:latin typeface="微软雅黑" panose="020B0503020204020204" pitchFamily="34" charset="-122"/>
                <a:ea typeface="微软雅黑" panose="020B0503020204020204" pitchFamily="34" charset="-122"/>
              </a:rPr>
              <a:t>：该字段中包含了数据库系统根据用户提交</a:t>
            </a:r>
            <a:r>
              <a:rPr lang="en-US" altLang="zh-CN" sz="1700" dirty="0">
                <a:latin typeface="微软雅黑" panose="020B0503020204020204" pitchFamily="34" charset="-122"/>
                <a:ea typeface="微软雅黑" panose="020B0503020204020204" pitchFamily="34" charset="-122"/>
              </a:rPr>
              <a:t>SQL</a:t>
            </a:r>
            <a:r>
              <a:rPr lang="zh-CN" altLang="en-US" sz="1700" dirty="0">
                <a:latin typeface="微软雅黑" panose="020B0503020204020204" pitchFamily="34" charset="-122"/>
                <a:ea typeface="微软雅黑" panose="020B0503020204020204" pitchFamily="34" charset="-122"/>
              </a:rPr>
              <a:t>命令所生成的</a:t>
            </a:r>
            <a:r>
              <a:rPr lang="en-US" altLang="zh-CN" sz="1700" dirty="0">
                <a:latin typeface="微软雅黑" panose="020B0503020204020204" pitchFamily="34" charset="-122"/>
                <a:ea typeface="微软雅黑" panose="020B0503020204020204" pitchFamily="34" charset="-122"/>
              </a:rPr>
              <a:t>Planner Tree</a:t>
            </a:r>
            <a:r>
              <a:rPr lang="zh-CN" altLang="en-US" sz="1700" dirty="0">
                <a:latin typeface="微软雅黑" panose="020B0503020204020204" pitchFamily="34" charset="-122"/>
                <a:ea typeface="微软雅黑" panose="020B0503020204020204" pitchFamily="34" charset="-122"/>
              </a:rPr>
              <a:t>的结构信息。其中每个树上节点都包括如下几个字段：</a:t>
            </a:r>
          </a:p>
          <a:p>
            <a:pPr marL="800100" lvl="1" indent="-342900">
              <a:lnSpc>
                <a:spcPct val="170000"/>
              </a:lnSpc>
              <a:buFont typeface="+mj-lt"/>
              <a:buAutoNum type="arabicPeriod"/>
            </a:pPr>
            <a:r>
              <a:rPr lang="en-US" altLang="zh-CN" sz="1700" dirty="0" err="1">
                <a:latin typeface="微软雅黑" panose="020B0503020204020204" pitchFamily="34" charset="-122"/>
                <a:ea typeface="微软雅黑" panose="020B0503020204020204" pitchFamily="34" charset="-122"/>
              </a:rPr>
              <a:t>planner_node_tag</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节点类别。</a:t>
            </a:r>
          </a:p>
          <a:p>
            <a:pPr marL="800100" lvl="1" indent="-342900">
              <a:lnSpc>
                <a:spcPct val="170000"/>
              </a:lnSpc>
              <a:buFont typeface="+mj-lt"/>
              <a:buAutoNum type="arabicPeriod"/>
            </a:pPr>
            <a:r>
              <a:rPr lang="en-US" altLang="zh-CN" sz="1700" dirty="0" err="1">
                <a:latin typeface="微软雅黑" panose="020B0503020204020204" pitchFamily="34" charset="-122"/>
                <a:ea typeface="微软雅黑" panose="020B0503020204020204" pitchFamily="34" charset="-122"/>
              </a:rPr>
              <a:t>planner_node_id</a:t>
            </a:r>
            <a:r>
              <a:rPr lang="en-US" altLang="zh-CN" sz="1700" dirty="0">
                <a:latin typeface="微软雅黑" panose="020B0503020204020204" pitchFamily="34" charset="-122"/>
                <a:ea typeface="微软雅黑" panose="020B0503020204020204" pitchFamily="34" charset="-122"/>
              </a:rPr>
              <a:t>: </a:t>
            </a:r>
            <a:r>
              <a:rPr lang="zh-CN" altLang="en-US" sz="1700" dirty="0">
                <a:latin typeface="微软雅黑" panose="020B0503020204020204" pitchFamily="34" charset="-122"/>
                <a:ea typeface="微软雅黑" panose="020B0503020204020204" pitchFamily="34" charset="-122"/>
              </a:rPr>
              <a:t>节点</a:t>
            </a:r>
            <a:r>
              <a:rPr lang="en-US" altLang="zh-CN" sz="1700" dirty="0">
                <a:latin typeface="微软雅黑" panose="020B0503020204020204" pitchFamily="34" charset="-122"/>
                <a:ea typeface="微软雅黑" panose="020B0503020204020204" pitchFamily="34" charset="-122"/>
              </a:rPr>
              <a:t>ID</a:t>
            </a:r>
            <a:r>
              <a:rPr lang="zh-CN" altLang="en-US" sz="1700" dirty="0">
                <a:latin typeface="微软雅黑" panose="020B0503020204020204" pitchFamily="34" charset="-122"/>
                <a:ea typeface="微软雅黑" panose="020B0503020204020204" pitchFamily="34" charset="-122"/>
              </a:rPr>
              <a:t>号，用于唯一标识一个</a:t>
            </a:r>
            <a:r>
              <a:rPr lang="en-US" altLang="zh-CN" sz="1700" dirty="0">
                <a:latin typeface="微软雅黑" panose="020B0503020204020204" pitchFamily="34" charset="-122"/>
                <a:ea typeface="微软雅黑" panose="020B0503020204020204" pitchFamily="34" charset="-122"/>
              </a:rPr>
              <a:t>Plan</a:t>
            </a:r>
            <a:r>
              <a:rPr lang="zh-CN" altLang="en-US" sz="1700" dirty="0">
                <a:latin typeface="微软雅黑" panose="020B0503020204020204" pitchFamily="34" charset="-122"/>
                <a:ea typeface="微软雅黑" panose="020B0503020204020204" pitchFamily="34" charset="-122"/>
              </a:rPr>
              <a:t>节点。</a:t>
            </a:r>
          </a:p>
          <a:p>
            <a:pPr marL="800100" lvl="1" indent="-342900">
              <a:lnSpc>
                <a:spcPct val="170000"/>
              </a:lnSpc>
              <a:buFont typeface="+mj-lt"/>
              <a:buAutoNum type="arabicPeriod"/>
            </a:pPr>
            <a:r>
              <a:rPr lang="en-US" altLang="zh-CN" sz="1700" dirty="0" err="1">
                <a:latin typeface="微软雅黑" panose="020B0503020204020204" pitchFamily="34" charset="-122"/>
                <a:ea typeface="微软雅黑" panose="020B0503020204020204" pitchFamily="34" charset="-122"/>
              </a:rPr>
              <a:t>planner_node_attr</a:t>
            </a:r>
            <a:r>
              <a:rPr lang="zh-CN" altLang="en-US" sz="1700" dirty="0">
                <a:latin typeface="微软雅黑" panose="020B0503020204020204" pitchFamily="34" charset="-122"/>
                <a:ea typeface="微软雅黑" panose="020B0503020204020204" pitchFamily="34" charset="-122"/>
              </a:rPr>
              <a:t>：附着在该节点上的属性信息。</a:t>
            </a:r>
          </a:p>
          <a:p>
            <a:pPr marL="800100" lvl="1" indent="-342900">
              <a:lnSpc>
                <a:spcPct val="170000"/>
              </a:lnSpc>
              <a:buFont typeface="+mj-lt"/>
              <a:buAutoNum type="arabicPeriod"/>
            </a:pPr>
            <a:r>
              <a:rPr lang="en-US" altLang="zh-CN" sz="1700" b="1" dirty="0">
                <a:solidFill>
                  <a:srgbClr val="7030A0"/>
                </a:solidFill>
                <a:latin typeface="微软雅黑" panose="020B0503020204020204" pitchFamily="34" charset="-122"/>
                <a:ea typeface="微软雅黑" panose="020B0503020204020204" pitchFamily="34" charset="-122"/>
              </a:rPr>
              <a:t>children</a:t>
            </a:r>
            <a:r>
              <a:rPr lang="zh-CN" altLang="en-US" sz="1700" dirty="0">
                <a:latin typeface="微软雅黑" panose="020B0503020204020204" pitchFamily="34" charset="-122"/>
                <a:ea typeface="微软雅黑" panose="020B0503020204020204" pitchFamily="34" charset="-122"/>
              </a:rPr>
              <a:t>：为一数组，其中</a:t>
            </a:r>
            <a:r>
              <a:rPr lang="zh-CN" altLang="en-US" sz="2000" b="1" dirty="0">
                <a:solidFill>
                  <a:srgbClr val="7030A0"/>
                </a:solidFill>
                <a:latin typeface="微软雅黑" panose="020B0503020204020204" pitchFamily="34" charset="-122"/>
                <a:ea typeface="微软雅黑" panose="020B0503020204020204" pitchFamily="34" charset="-122"/>
              </a:rPr>
              <a:t>嵌套</a:t>
            </a:r>
            <a:r>
              <a:rPr lang="zh-CN" altLang="en-US" sz="1700" dirty="0">
                <a:latin typeface="微软雅黑" panose="020B0503020204020204" pitchFamily="34" charset="-122"/>
                <a:ea typeface="微软雅黑" panose="020B0503020204020204" pitchFamily="34" charset="-122"/>
              </a:rPr>
              <a:t>了所有该节点的子节点。</a:t>
            </a:r>
          </a:p>
          <a:p>
            <a:pPr>
              <a:lnSpc>
                <a:spcPct val="170000"/>
              </a:lnSpc>
            </a:pPr>
            <a:r>
              <a:rPr lang="en-US" altLang="zh-CN" sz="1700" b="1" dirty="0" err="1">
                <a:solidFill>
                  <a:srgbClr val="00B050"/>
                </a:solidFill>
                <a:latin typeface="微软雅黑" panose="020B0503020204020204" pitchFamily="34" charset="-122"/>
                <a:ea typeface="微软雅黑" panose="020B0503020204020204" pitchFamily="34" charset="-122"/>
              </a:rPr>
              <a:t>optimized_planner_tree</a:t>
            </a:r>
            <a:r>
              <a:rPr lang="zh-CN" altLang="en-US" sz="1700" dirty="0">
                <a:latin typeface="微软雅黑" panose="020B0503020204020204" pitchFamily="34" charset="-122"/>
                <a:ea typeface="微软雅黑" panose="020B0503020204020204" pitchFamily="34" charset="-122"/>
              </a:rPr>
              <a:t>：经过优化器优化后得到的</a:t>
            </a:r>
            <a:r>
              <a:rPr lang="en-US" altLang="zh-CN" sz="1700" dirty="0">
                <a:latin typeface="微软雅黑" panose="020B0503020204020204" pitchFamily="34" charset="-122"/>
                <a:ea typeface="微软雅黑" panose="020B0503020204020204" pitchFamily="34" charset="-122"/>
              </a:rPr>
              <a:t>Planner Tree</a:t>
            </a:r>
            <a:r>
              <a:rPr lang="zh-CN" altLang="en-US" sz="1700" dirty="0">
                <a:latin typeface="微软雅黑" panose="020B0503020204020204" pitchFamily="34" charset="-122"/>
                <a:ea typeface="微软雅黑" panose="020B0503020204020204" pitchFamily="34" charset="-122"/>
              </a:rPr>
              <a:t>。其</a:t>
            </a:r>
            <a:r>
              <a:rPr lang="en-US" altLang="zh-CN" sz="1700" dirty="0">
                <a:latin typeface="微软雅黑" panose="020B0503020204020204" pitchFamily="34" charset="-122"/>
                <a:ea typeface="微软雅黑" panose="020B0503020204020204" pitchFamily="34" charset="-122"/>
              </a:rPr>
              <a:t>JSON</a:t>
            </a:r>
            <a:r>
              <a:rPr lang="zh-CN" altLang="en-US" sz="1700" dirty="0">
                <a:latin typeface="微软雅黑" panose="020B0503020204020204" pitchFamily="34" charset="-122"/>
                <a:ea typeface="微软雅黑" panose="020B0503020204020204" pitchFamily="34" charset="-122"/>
              </a:rPr>
              <a:t>结构与</a:t>
            </a:r>
            <a:r>
              <a:rPr lang="en-US" altLang="zh-CN" sz="1700" dirty="0" err="1">
                <a:latin typeface="微软雅黑" panose="020B0503020204020204" pitchFamily="34" charset="-122"/>
                <a:ea typeface="微软雅黑" panose="020B0503020204020204" pitchFamily="34" charset="-122"/>
              </a:rPr>
              <a:t>planner_tree</a:t>
            </a:r>
            <a:r>
              <a:rPr lang="zh-CN" altLang="en-US" sz="1700" dirty="0">
                <a:latin typeface="微软雅黑" panose="020B0503020204020204" pitchFamily="34" charset="-122"/>
                <a:ea typeface="微软雅黑" panose="020B0503020204020204" pitchFamily="34" charset="-122"/>
              </a:rPr>
              <a:t>完全相同。</a:t>
            </a: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6565900" y="262731"/>
            <a:ext cx="5454649" cy="6494085"/>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r>
              <a:rPr lang="en-US" altLang="zh-CN" sz="1600" dirty="0" err="1">
                <a:latin typeface="Consolas" panose="020B0609020204030204" pitchFamily="49" charset="0"/>
              </a:rPr>
              <a:t>process_info</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b="1" dirty="0" err="1">
                <a:solidFill>
                  <a:srgbClr val="FF0000"/>
                </a:solidFill>
                <a:latin typeface="Consolas" panose="020B0609020204030204" pitchFamily="49" charset="0"/>
              </a:rPr>
              <a:t>planner_tree</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planner_node_tag</a:t>
            </a:r>
            <a:r>
              <a:rPr lang="en-US" altLang="zh-CN" sz="1600" dirty="0">
                <a:latin typeface="Consolas" panose="020B0609020204030204" pitchFamily="49" charset="0"/>
              </a:rPr>
              <a:t>": "Projection",</a:t>
            </a:r>
          </a:p>
          <a:p>
            <a:r>
              <a:rPr lang="en-US" altLang="zh-CN" sz="1600" dirty="0">
                <a:latin typeface="Consolas" panose="020B0609020204030204" pitchFamily="49" charset="0"/>
              </a:rPr>
              <a:t>        "</a:t>
            </a:r>
            <a:r>
              <a:rPr lang="en-US" altLang="zh-CN" sz="1600" dirty="0" err="1">
                <a:latin typeface="Consolas" panose="020B0609020204030204" pitchFamily="49" charset="0"/>
              </a:rPr>
              <a:t>planner_node_id</a:t>
            </a:r>
            <a:r>
              <a:rPr lang="en-US" altLang="zh-CN" sz="1600" dirty="0">
                <a:latin typeface="Consolas" panose="020B0609020204030204" pitchFamily="49" charset="0"/>
              </a:rPr>
              <a:t>": 0,</a:t>
            </a:r>
          </a:p>
          <a:p>
            <a:r>
              <a:rPr lang="en-US" altLang="zh-CN" sz="1600" dirty="0">
                <a:latin typeface="Consolas" panose="020B0609020204030204" pitchFamily="49" charset="0"/>
              </a:rPr>
              <a:t>        "</a:t>
            </a:r>
            <a:r>
              <a:rPr lang="en-US" altLang="zh-CN" sz="1600" dirty="0" err="1">
                <a:latin typeface="Consolas" panose="020B0609020204030204" pitchFamily="49" charset="0"/>
              </a:rPr>
              <a:t>planner_node_attr</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exprs</a:t>
            </a:r>
            <a:r>
              <a:rPr lang="en-US" altLang="zh-CN" sz="1600" dirty="0">
                <a:latin typeface="Consolas" panose="020B0609020204030204" pitchFamily="49" charset="0"/>
              </a:rPr>
              <a:t>": "#0.0, #0.1, #0.2, #0.3"</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b="1" dirty="0">
                <a:solidFill>
                  <a:srgbClr val="7030A0"/>
                </a:solidFill>
                <a:latin typeface="Consolas" panose="020B0609020204030204" pitchFamily="49" charset="0"/>
              </a:rPr>
              <a:t>children</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planner_node_tag</a:t>
            </a:r>
            <a:r>
              <a:rPr lang="en-US" altLang="zh-CN" sz="1600" dirty="0">
                <a:latin typeface="Consolas" panose="020B0609020204030204" pitchFamily="49" charset="0"/>
              </a:rPr>
              <a:t>": "Filter",</a:t>
            </a:r>
          </a:p>
          <a:p>
            <a:r>
              <a:rPr lang="en-US" altLang="zh-CN" sz="1600" dirty="0">
                <a:latin typeface="Consolas" panose="020B0609020204030204" pitchFamily="49" charset="0"/>
              </a:rPr>
              <a:t>            "</a:t>
            </a:r>
            <a:r>
              <a:rPr lang="en-US" altLang="zh-CN" sz="1600" dirty="0" err="1">
                <a:latin typeface="Consolas" panose="020B0609020204030204" pitchFamily="49" charset="0"/>
              </a:rPr>
              <a:t>planner_node_id</a:t>
            </a:r>
            <a:r>
              <a:rPr lang="en-US" altLang="zh-CN" sz="1600" dirty="0">
                <a:latin typeface="Consolas" panose="020B0609020204030204" pitchFamily="49" charset="0"/>
              </a:rPr>
              <a:t>": 1,</a:t>
            </a:r>
          </a:p>
          <a:p>
            <a:r>
              <a:rPr lang="en-US" altLang="zh-CN" sz="1600" dirty="0">
                <a:latin typeface="Consolas" panose="020B0609020204030204" pitchFamily="49" charset="0"/>
              </a:rPr>
              <a:t>            "</a:t>
            </a:r>
            <a:r>
              <a:rPr lang="en-US" altLang="zh-CN" sz="1600" dirty="0" err="1">
                <a:latin typeface="Consolas" panose="020B0609020204030204" pitchFamily="49" charset="0"/>
              </a:rPr>
              <a:t>planner_node_attr</a:t>
            </a:r>
            <a:r>
              <a:rPr lang="en-US" altLang="zh-CN" sz="1600" dirty="0">
                <a:latin typeface="Consolas" panose="020B0609020204030204" pitchFamily="49" charset="0"/>
              </a:rPr>
              <a:t>": {</a:t>
            </a:r>
          </a:p>
          <a:p>
            <a:r>
              <a:rPr lang="en-US" altLang="zh-CN" sz="1600" dirty="0">
                <a:latin typeface="Consolas" panose="020B0609020204030204" pitchFamily="49" charset="0"/>
              </a:rPr>
              <a:t>                "predicate": "(#0.0=#0.2)"</a:t>
            </a:r>
          </a:p>
          <a:p>
            <a:r>
              <a:rPr lang="en-US" altLang="zh-CN" sz="1600" dirty="0">
                <a:latin typeface="Consolas" panose="020B0609020204030204" pitchFamily="49" charset="0"/>
              </a:rPr>
              <a:t>            },</a:t>
            </a:r>
          </a:p>
          <a:p>
            <a:r>
              <a:rPr lang="en-US" altLang="zh-CN" sz="1600" dirty="0">
                <a:latin typeface="Consolas" panose="020B0609020204030204" pitchFamily="49" charset="0"/>
              </a:rPr>
              <a:t>            "children": [</a:t>
            </a:r>
          </a:p>
          <a:p>
            <a:r>
              <a:rPr lang="en-US" altLang="zh-CN" sz="1600" dirty="0">
                <a:latin typeface="Consolas" panose="020B0609020204030204" pitchFamily="49" charset="0"/>
              </a:rPr>
              <a:t>                //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solidFill>
                  <a:srgbClr val="00B050"/>
                </a:solidFill>
                <a:latin typeface="Consolas" panose="020B0609020204030204" pitchFamily="49" charset="0"/>
              </a:rPr>
              <a:t>optimized_planner_tree</a:t>
            </a:r>
            <a:r>
              <a:rPr lang="en-US" altLang="zh-CN" sz="1600" dirty="0">
                <a:latin typeface="Consolas" panose="020B0609020204030204" pitchFamily="49" charset="0"/>
              </a:rPr>
              <a:t>": {</a:t>
            </a:r>
          </a:p>
          <a:p>
            <a:r>
              <a:rPr lang="en-US" altLang="zh-CN" sz="1600" dirty="0">
                <a:latin typeface="Consolas" panose="020B0609020204030204" pitchFamily="49" charset="0"/>
              </a:rPr>
              <a:t>        //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executor_tree</a:t>
            </a:r>
            <a:r>
              <a:rPr lang="en-US" altLang="zh-CN" sz="1600" dirty="0">
                <a:latin typeface="Consolas" panose="020B0609020204030204" pitchFamily="49" charset="0"/>
              </a:rPr>
              <a:t>": {</a:t>
            </a:r>
          </a:p>
          <a:p>
            <a:r>
              <a:rPr lang="en-US" altLang="zh-CN" sz="1600" dirty="0">
                <a:latin typeface="Consolas" panose="020B0609020204030204" pitchFamily="49" charset="0"/>
              </a:rPr>
              <a:t>	// ...</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p>
        </p:txBody>
      </p:sp>
      <p:sp>
        <p:nvSpPr>
          <p:cNvPr id="7" name="矩形 6">
            <a:extLst>
              <a:ext uri="{FF2B5EF4-FFF2-40B4-BE49-F238E27FC236}">
                <a16:creationId xmlns:a16="http://schemas.microsoft.com/office/drawing/2014/main" id="{69634704-A21B-434E-AE32-5B63B41B901F}"/>
              </a:ext>
            </a:extLst>
          </p:cNvPr>
          <p:cNvSpPr/>
          <p:nvPr/>
        </p:nvSpPr>
        <p:spPr>
          <a:xfrm>
            <a:off x="7492998" y="2006600"/>
            <a:ext cx="3860800" cy="2514600"/>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C5B9D6-EB60-4893-B5BE-71F6D8F6C65A}"/>
              </a:ext>
            </a:extLst>
          </p:cNvPr>
          <p:cNvSpPr/>
          <p:nvPr/>
        </p:nvSpPr>
        <p:spPr>
          <a:xfrm>
            <a:off x="7054850" y="535782"/>
            <a:ext cx="4673600" cy="41759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A1372D4-204B-48A8-B568-0F5B380187F4}"/>
              </a:ext>
            </a:extLst>
          </p:cNvPr>
          <p:cNvSpPr/>
          <p:nvPr/>
        </p:nvSpPr>
        <p:spPr>
          <a:xfrm>
            <a:off x="7054850" y="4760139"/>
            <a:ext cx="4673600" cy="694511"/>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2839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412750" y="-10160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171451" y="947627"/>
            <a:ext cx="6238875" cy="5809189"/>
          </a:xfrm>
        </p:spPr>
        <p:txBody>
          <a:bodyPr>
            <a:normAutofit/>
          </a:bodyPr>
          <a:lstStyle/>
          <a:p>
            <a:pPr>
              <a:lnSpc>
                <a:spcPct val="170000"/>
              </a:lnSpc>
            </a:pPr>
            <a:r>
              <a:rPr lang="en-US" altLang="zh-CN" sz="1700" b="1" dirty="0" err="1">
                <a:solidFill>
                  <a:srgbClr val="00B0F0"/>
                </a:solidFill>
                <a:latin typeface="微软雅黑" panose="020B0503020204020204" pitchFamily="34" charset="-122"/>
                <a:ea typeface="微软雅黑" panose="020B0503020204020204" pitchFamily="34" charset="-122"/>
              </a:rPr>
              <a:t>executor_tree</a:t>
            </a:r>
            <a:r>
              <a:rPr lang="zh-CN" altLang="en-US" sz="1700" dirty="0">
                <a:latin typeface="微软雅黑" panose="020B0503020204020204" pitchFamily="34" charset="-122"/>
                <a:ea typeface="微软雅黑" panose="020B0503020204020204" pitchFamily="34" charset="-122"/>
              </a:rPr>
              <a:t>：该字段中包含了数据库系统在</a:t>
            </a:r>
            <a:r>
              <a:rPr lang="en-US" altLang="zh-CN" sz="1700" dirty="0">
                <a:latin typeface="微软雅黑" panose="020B0503020204020204" pitchFamily="34" charset="-122"/>
                <a:ea typeface="微软雅黑" panose="020B0503020204020204" pitchFamily="34" charset="-122"/>
              </a:rPr>
              <a:t>Optimized Planner Tree</a:t>
            </a:r>
            <a:r>
              <a:rPr lang="zh-CN" altLang="en-US" sz="1700" dirty="0">
                <a:latin typeface="微软雅黑" panose="020B0503020204020204" pitchFamily="34" charset="-122"/>
                <a:ea typeface="微软雅黑" panose="020B0503020204020204" pitchFamily="34" charset="-122"/>
              </a:rPr>
              <a:t>基础上生成的</a:t>
            </a:r>
            <a:r>
              <a:rPr lang="en-US" altLang="zh-CN" sz="1700" dirty="0">
                <a:latin typeface="微软雅黑" panose="020B0503020204020204" pitchFamily="34" charset="-122"/>
                <a:ea typeface="微软雅黑" panose="020B0503020204020204" pitchFamily="34" charset="-122"/>
              </a:rPr>
              <a:t>Executor Tree</a:t>
            </a:r>
            <a:r>
              <a:rPr lang="zh-CN" altLang="en-US" sz="1700" dirty="0">
                <a:latin typeface="微软雅黑" panose="020B0503020204020204" pitchFamily="34" charset="-122"/>
                <a:ea typeface="微软雅黑" panose="020B0503020204020204" pitchFamily="34" charset="-122"/>
              </a:rPr>
              <a:t>的结构信息。其中每个树上节点都包括如下几个字段：</a:t>
            </a:r>
          </a:p>
          <a:p>
            <a:pPr lvl="1">
              <a:lnSpc>
                <a:spcPct val="170000"/>
              </a:lnSpc>
            </a:pPr>
            <a:r>
              <a:rPr lang="en-US" altLang="zh-CN" sz="1700" dirty="0" err="1">
                <a:latin typeface="微软雅黑" panose="020B0503020204020204" pitchFamily="34" charset="-122"/>
                <a:ea typeface="微软雅黑" panose="020B0503020204020204" pitchFamily="34" charset="-122"/>
              </a:rPr>
              <a:t>executor_node_tag</a:t>
            </a:r>
            <a:r>
              <a:rPr lang="zh-CN" altLang="en-US" sz="1700" dirty="0">
                <a:latin typeface="微软雅黑" panose="020B0503020204020204" pitchFamily="34" charset="-122"/>
                <a:ea typeface="微软雅黑" panose="020B0503020204020204" pitchFamily="34" charset="-122"/>
              </a:rPr>
              <a:t>：节点类别。</a:t>
            </a:r>
          </a:p>
          <a:p>
            <a:pPr lvl="1">
              <a:lnSpc>
                <a:spcPct val="170000"/>
              </a:lnSpc>
            </a:pPr>
            <a:r>
              <a:rPr lang="en-US" altLang="zh-CN" sz="1700" dirty="0" err="1">
                <a:solidFill>
                  <a:schemeClr val="accent4">
                    <a:lumMod val="75000"/>
                  </a:schemeClr>
                </a:solidFill>
                <a:latin typeface="微软雅黑" panose="020B0503020204020204" pitchFamily="34" charset="-122"/>
                <a:ea typeface="微软雅黑" panose="020B0503020204020204" pitchFamily="34" charset="-122"/>
              </a:rPr>
              <a:t>bound_planner_node_id</a:t>
            </a:r>
            <a:r>
              <a:rPr lang="zh-CN" altLang="en-US" sz="1700" dirty="0">
                <a:latin typeface="微软雅黑" panose="020B0503020204020204" pitchFamily="34" charset="-122"/>
                <a:ea typeface="微软雅黑" panose="020B0503020204020204" pitchFamily="34" charset="-122"/>
              </a:rPr>
              <a:t>：该节点所对应的</a:t>
            </a:r>
            <a:r>
              <a:rPr lang="en-US" altLang="zh-CN" sz="1700" dirty="0">
                <a:latin typeface="微软雅黑" panose="020B0503020204020204" pitchFamily="34" charset="-122"/>
                <a:ea typeface="微软雅黑" panose="020B0503020204020204" pitchFamily="34" charset="-122"/>
              </a:rPr>
              <a:t>Optimized Planner Tree</a:t>
            </a:r>
            <a:r>
              <a:rPr lang="zh-CN" altLang="en-US" sz="1700" dirty="0">
                <a:latin typeface="微软雅黑" panose="020B0503020204020204" pitchFamily="34" charset="-122"/>
                <a:ea typeface="微软雅黑" panose="020B0503020204020204" pitchFamily="34" charset="-122"/>
              </a:rPr>
              <a:t>上的</a:t>
            </a:r>
            <a:r>
              <a:rPr lang="en-US" altLang="zh-CN" sz="1700" dirty="0">
                <a:latin typeface="微软雅黑" panose="020B0503020204020204" pitchFamily="34" charset="-122"/>
                <a:ea typeface="微软雅黑" panose="020B0503020204020204" pitchFamily="34" charset="-122"/>
              </a:rPr>
              <a:t>Plan</a:t>
            </a:r>
            <a:r>
              <a:rPr lang="zh-CN" altLang="en-US" sz="1700" dirty="0">
                <a:latin typeface="微软雅黑" panose="020B0503020204020204" pitchFamily="34" charset="-122"/>
                <a:ea typeface="微软雅黑" panose="020B0503020204020204" pitchFamily="34" charset="-122"/>
              </a:rPr>
              <a:t>节点的</a:t>
            </a:r>
            <a:r>
              <a:rPr lang="en-US" altLang="zh-CN" sz="1700" dirty="0">
                <a:latin typeface="微软雅黑" panose="020B0503020204020204" pitchFamily="34" charset="-122"/>
                <a:ea typeface="微软雅黑" panose="020B0503020204020204" pitchFamily="34" charset="-122"/>
              </a:rPr>
              <a:t>ID</a:t>
            </a:r>
            <a:r>
              <a:rPr lang="zh-CN" altLang="en-US" sz="1700" dirty="0">
                <a:latin typeface="微软雅黑" panose="020B0503020204020204" pitchFamily="34" charset="-122"/>
                <a:ea typeface="微软雅黑" panose="020B0503020204020204" pitchFamily="34" charset="-122"/>
              </a:rPr>
              <a:t>号。</a:t>
            </a:r>
            <a:r>
              <a:rPr lang="zh-CN" altLang="en-US" sz="1700" b="1" dirty="0">
                <a:latin typeface="微软雅黑" panose="020B0503020204020204" pitchFamily="34" charset="-122"/>
                <a:ea typeface="微软雅黑" panose="020B0503020204020204" pitchFamily="34" charset="-122"/>
              </a:rPr>
              <a:t>通过该字段可以实现对</a:t>
            </a:r>
            <a:r>
              <a:rPr lang="en-US" altLang="zh-CN" sz="1700" b="1" dirty="0">
                <a:latin typeface="微软雅黑" panose="020B0503020204020204" pitchFamily="34" charset="-122"/>
                <a:ea typeface="微软雅黑" panose="020B0503020204020204" pitchFamily="34" charset="-122"/>
              </a:rPr>
              <a:t>Plan</a:t>
            </a:r>
            <a:r>
              <a:rPr lang="zh-CN" altLang="en-US" sz="1700" b="1" dirty="0">
                <a:latin typeface="微软雅黑" panose="020B0503020204020204" pitchFamily="34" charset="-122"/>
                <a:ea typeface="微软雅黑" panose="020B0503020204020204" pitchFamily="34" charset="-122"/>
              </a:rPr>
              <a:t>节点的索引。</a:t>
            </a:r>
          </a:p>
          <a:p>
            <a:pPr lvl="1">
              <a:lnSpc>
                <a:spcPct val="170000"/>
              </a:lnSpc>
            </a:pPr>
            <a:r>
              <a:rPr lang="en-US" altLang="zh-CN" sz="1700" b="1" dirty="0" err="1">
                <a:solidFill>
                  <a:srgbClr val="00B050"/>
                </a:solidFill>
                <a:latin typeface="微软雅黑" panose="020B0503020204020204" pitchFamily="34" charset="-122"/>
                <a:ea typeface="微软雅黑" panose="020B0503020204020204" pitchFamily="34" charset="-122"/>
              </a:rPr>
              <a:t>output_table</a:t>
            </a:r>
            <a:r>
              <a:rPr lang="zh-CN" altLang="en-US" sz="1700" dirty="0">
                <a:latin typeface="微软雅黑" panose="020B0503020204020204" pitchFamily="34" charset="-122"/>
                <a:ea typeface="微软雅黑" panose="020B0503020204020204" pitchFamily="34" charset="-122"/>
              </a:rPr>
              <a:t>：该字段为一个二维数组，用于储存该节点输出的结果数据表。注意，</a:t>
            </a:r>
            <a:r>
              <a:rPr lang="en-US" altLang="zh-CN" sz="1700" b="1" dirty="0" err="1">
                <a:latin typeface="微软雅黑" panose="020B0503020204020204" pitchFamily="34" charset="-122"/>
                <a:ea typeface="微软雅黑" panose="020B0503020204020204" pitchFamily="34" charset="-122"/>
              </a:rPr>
              <a:t>executor_tree</a:t>
            </a:r>
            <a:r>
              <a:rPr lang="zh-CN" altLang="en-US" sz="1700" b="1" dirty="0">
                <a:latin typeface="微软雅黑" panose="020B0503020204020204" pitchFamily="34" charset="-122"/>
                <a:ea typeface="微软雅黑" panose="020B0503020204020204" pitchFamily="34" charset="-122"/>
              </a:rPr>
              <a:t>中并不包括输入</a:t>
            </a:r>
            <a:r>
              <a:rPr lang="en-US" altLang="zh-CN" sz="1700" b="1" dirty="0">
                <a:latin typeface="微软雅黑" panose="020B0503020204020204" pitchFamily="34" charset="-122"/>
                <a:ea typeface="微软雅黑" panose="020B0503020204020204" pitchFamily="34" charset="-122"/>
              </a:rPr>
              <a:t>Executor</a:t>
            </a:r>
            <a:r>
              <a:rPr lang="zh-CN" altLang="en-US" sz="1700" b="1" dirty="0">
                <a:latin typeface="微软雅黑" panose="020B0503020204020204" pitchFamily="34" charset="-122"/>
                <a:ea typeface="微软雅黑" panose="020B0503020204020204" pitchFamily="34" charset="-122"/>
              </a:rPr>
              <a:t>节点的数据表信息</a:t>
            </a:r>
            <a:r>
              <a:rPr lang="zh-CN" altLang="en-US" sz="1700" dirty="0">
                <a:latin typeface="微软雅黑" panose="020B0503020204020204" pitchFamily="34" charset="-122"/>
                <a:ea typeface="微软雅黑" panose="020B0503020204020204" pitchFamily="34" charset="-122"/>
              </a:rPr>
              <a:t>，这是因为输入信息可以通过遍历该节点的所有子节点来获取。</a:t>
            </a:r>
          </a:p>
          <a:p>
            <a:pPr lvl="1">
              <a:lnSpc>
                <a:spcPct val="170000"/>
              </a:lnSpc>
            </a:pPr>
            <a:r>
              <a:rPr lang="en-US" altLang="zh-CN" sz="1700" b="1" dirty="0">
                <a:solidFill>
                  <a:srgbClr val="FF0000"/>
                </a:solidFill>
                <a:latin typeface="微软雅黑" panose="020B0503020204020204" pitchFamily="34" charset="-122"/>
                <a:ea typeface="微软雅黑" panose="020B0503020204020204" pitchFamily="34" charset="-122"/>
              </a:rPr>
              <a:t>children</a:t>
            </a:r>
            <a:r>
              <a:rPr lang="zh-CN" altLang="en-US" sz="1700" dirty="0">
                <a:latin typeface="微软雅黑" panose="020B0503020204020204" pitchFamily="34" charset="-122"/>
                <a:ea typeface="微软雅黑" panose="020B0503020204020204" pitchFamily="34" charset="-122"/>
              </a:rPr>
              <a:t>：为一数组，其中</a:t>
            </a:r>
            <a:r>
              <a:rPr lang="zh-CN" altLang="en-US" sz="2000" b="1" dirty="0">
                <a:solidFill>
                  <a:srgbClr val="FF0000"/>
                </a:solidFill>
                <a:latin typeface="微软雅黑" panose="020B0503020204020204" pitchFamily="34" charset="-122"/>
                <a:ea typeface="微软雅黑" panose="020B0503020204020204" pitchFamily="34" charset="-122"/>
              </a:rPr>
              <a:t>嵌套</a:t>
            </a:r>
            <a:r>
              <a:rPr lang="zh-CN" altLang="en-US" sz="1700" dirty="0">
                <a:latin typeface="微软雅黑" panose="020B0503020204020204" pitchFamily="34" charset="-122"/>
                <a:ea typeface="微软雅黑" panose="020B0503020204020204" pitchFamily="34" charset="-122"/>
              </a:rPr>
              <a:t>了所有该节点的子节点。</a:t>
            </a: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6505577" y="612844"/>
            <a:ext cx="5686423" cy="5401479"/>
          </a:xfrm>
          <a:prstGeom prst="rect">
            <a:avLst/>
          </a:prstGeom>
          <a:noFill/>
          <a:ln w="25400">
            <a:solidFill>
              <a:schemeClr val="tx1"/>
            </a:solidFill>
          </a:ln>
        </p:spPr>
        <p:txBody>
          <a:bodyPr wrap="square" rtlCol="0">
            <a:spAutoFit/>
          </a:bodyPr>
          <a:lstStyle/>
          <a:p>
            <a:r>
              <a:rPr lang="en-US" altLang="zh-CN" sz="1500" dirty="0">
                <a:latin typeface="Consolas" panose="020B0609020204030204" pitchFamily="49" charset="0"/>
              </a:rPr>
              <a:t>"</a:t>
            </a:r>
            <a:r>
              <a:rPr lang="en-US" altLang="zh-CN" sz="1500" dirty="0" err="1">
                <a:solidFill>
                  <a:srgbClr val="00B0F0"/>
                </a:solidFill>
                <a:latin typeface="Consolas" panose="020B0609020204030204" pitchFamily="49" charset="0"/>
              </a:rPr>
              <a:t>executor_tree</a:t>
            </a:r>
            <a:r>
              <a:rPr lang="en-US" altLang="zh-CN" sz="1500" dirty="0">
                <a:latin typeface="Consolas" panose="020B0609020204030204" pitchFamily="49" charset="0"/>
              </a:rPr>
              <a:t>": {</a:t>
            </a:r>
          </a:p>
          <a:p>
            <a:r>
              <a:rPr lang="en-US" altLang="zh-CN" sz="1500" dirty="0">
                <a:latin typeface="Consolas" panose="020B0609020204030204" pitchFamily="49" charset="0"/>
              </a:rPr>
              <a:t>    "</a:t>
            </a:r>
            <a:r>
              <a:rPr lang="en-US" altLang="zh-CN" sz="1500" dirty="0" err="1">
                <a:latin typeface="Consolas" panose="020B0609020204030204" pitchFamily="49" charset="0"/>
              </a:rPr>
              <a:t>executor_node_tag</a:t>
            </a:r>
            <a:r>
              <a:rPr lang="en-US" altLang="zh-CN" sz="1500" dirty="0">
                <a:latin typeface="Consolas" panose="020B0609020204030204" pitchFamily="49" charset="0"/>
              </a:rPr>
              <a:t>": "Projection Executor",</a:t>
            </a:r>
          </a:p>
          <a:p>
            <a:r>
              <a:rPr lang="en-US" altLang="zh-CN" sz="1500" dirty="0">
                <a:latin typeface="Consolas" panose="020B0609020204030204" pitchFamily="49" charset="0"/>
              </a:rPr>
              <a:t>    "</a:t>
            </a:r>
            <a:r>
              <a:rPr lang="en-US" altLang="zh-CN" sz="1500" dirty="0" err="1">
                <a:solidFill>
                  <a:schemeClr val="accent4">
                    <a:lumMod val="75000"/>
                  </a:schemeClr>
                </a:solidFill>
                <a:latin typeface="Consolas" panose="020B0609020204030204" pitchFamily="49" charset="0"/>
              </a:rPr>
              <a:t>bound_planner_node_id</a:t>
            </a:r>
            <a:r>
              <a:rPr lang="en-US" altLang="zh-CN" sz="1500" dirty="0">
                <a:latin typeface="Consolas" panose="020B0609020204030204" pitchFamily="49" charset="0"/>
              </a:rPr>
              <a:t>": 0,</a:t>
            </a:r>
          </a:p>
          <a:p>
            <a:r>
              <a:rPr lang="en-US" altLang="zh-CN" sz="1500" dirty="0">
                <a:latin typeface="Consolas" panose="020B0609020204030204" pitchFamily="49" charset="0"/>
              </a:rPr>
              <a:t>    "</a:t>
            </a:r>
            <a:r>
              <a:rPr lang="en-US" altLang="zh-CN" sz="1500" dirty="0" err="1">
                <a:solidFill>
                  <a:srgbClr val="00B050"/>
                </a:solidFill>
                <a:latin typeface="Consolas" panose="020B0609020204030204" pitchFamily="49" charset="0"/>
              </a:rPr>
              <a:t>output_table</a:t>
            </a:r>
            <a:r>
              <a:rPr lang="en-US" altLang="zh-CN" sz="1500" dirty="0">
                <a:latin typeface="Consolas" panose="020B0609020204030204" pitchFamily="49" charset="0"/>
              </a:rPr>
              <a:t>": [</a:t>
            </a:r>
          </a:p>
          <a:p>
            <a:r>
              <a:rPr lang="en-US" altLang="zh-CN" sz="1500" dirty="0">
                <a:latin typeface="Consolas" panose="020B0609020204030204" pitchFamily="49" charset="0"/>
              </a:rPr>
              <a:t>        ["student.name"],</a:t>
            </a:r>
          </a:p>
          <a:p>
            <a:r>
              <a:rPr lang="en-US" altLang="zh-CN" sz="1500" dirty="0">
                <a:latin typeface="Consolas" panose="020B0609020204030204" pitchFamily="49" charset="0"/>
              </a:rPr>
              <a:t>        ["</a:t>
            </a:r>
            <a:r>
              <a:rPr lang="zh-CN" altLang="en-US" sz="1500" dirty="0">
                <a:latin typeface="Consolas" panose="020B0609020204030204" pitchFamily="49" charset="0"/>
              </a:rPr>
              <a:t>张三</a:t>
            </a:r>
            <a:r>
              <a:rPr lang="en-US" altLang="zh-CN" sz="1500" dirty="0">
                <a:latin typeface="Consolas" panose="020B0609020204030204" pitchFamily="49" charset="0"/>
              </a:rPr>
              <a:t>"],</a:t>
            </a:r>
          </a:p>
          <a:p>
            <a:r>
              <a:rPr lang="en-US" altLang="zh-CN" sz="1500" dirty="0">
                <a:latin typeface="Consolas" panose="020B0609020204030204" pitchFamily="49" charset="0"/>
              </a:rPr>
              <a:t>        ["</a:t>
            </a:r>
            <a:r>
              <a:rPr lang="zh-CN" altLang="en-US" sz="1500" dirty="0">
                <a:latin typeface="Consolas" panose="020B0609020204030204" pitchFamily="49" charset="0"/>
              </a:rPr>
              <a:t>李四</a:t>
            </a:r>
            <a:r>
              <a:rPr lang="en-US" altLang="zh-CN" sz="1500" dirty="0">
                <a:latin typeface="Consolas" panose="020B0609020204030204" pitchFamily="49" charset="0"/>
              </a:rPr>
              <a:t>"]</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r>
              <a:rPr lang="en-US" altLang="zh-CN" sz="1500" dirty="0">
                <a:solidFill>
                  <a:srgbClr val="FF0000"/>
                </a:solidFill>
                <a:latin typeface="Consolas" panose="020B0609020204030204" pitchFamily="49" charset="0"/>
              </a:rPr>
              <a:t>children</a:t>
            </a:r>
            <a:r>
              <a:rPr lang="en-US" altLang="zh-CN" sz="1500" dirty="0">
                <a:latin typeface="Consolas" panose="020B0609020204030204" pitchFamily="49" charset="0"/>
              </a:rPr>
              <a:t>": [</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r>
              <a:rPr lang="en-US" altLang="zh-CN" sz="1500" dirty="0" err="1">
                <a:latin typeface="Consolas" panose="020B0609020204030204" pitchFamily="49" charset="0"/>
              </a:rPr>
              <a:t>executor_node_tag</a:t>
            </a:r>
            <a:r>
              <a:rPr lang="en-US" altLang="zh-CN" sz="1500" dirty="0">
                <a:latin typeface="Consolas" panose="020B0609020204030204" pitchFamily="49" charset="0"/>
              </a:rPr>
              <a:t>": "Filter Executor",</a:t>
            </a:r>
          </a:p>
          <a:p>
            <a:r>
              <a:rPr lang="en-US" altLang="zh-CN" sz="1500" dirty="0">
                <a:latin typeface="Consolas" panose="020B0609020204030204" pitchFamily="49" charset="0"/>
              </a:rPr>
              <a:t>            "</a:t>
            </a:r>
            <a:r>
              <a:rPr lang="en-US" altLang="zh-CN" sz="1500" dirty="0" err="1">
                <a:latin typeface="Consolas" panose="020B0609020204030204" pitchFamily="49" charset="0"/>
              </a:rPr>
              <a:t>bound_planner_node_id</a:t>
            </a:r>
            <a:r>
              <a:rPr lang="en-US" altLang="zh-CN" sz="1500" dirty="0">
                <a:latin typeface="Consolas" panose="020B0609020204030204" pitchFamily="49" charset="0"/>
              </a:rPr>
              <a:t>": 1,</a:t>
            </a:r>
          </a:p>
          <a:p>
            <a:r>
              <a:rPr lang="en-US" altLang="zh-CN" sz="1500" dirty="0">
                <a:latin typeface="Consolas" panose="020B0609020204030204" pitchFamily="49" charset="0"/>
              </a:rPr>
              <a:t>            "</a:t>
            </a:r>
            <a:r>
              <a:rPr lang="en-US" altLang="zh-CN" sz="1500" dirty="0" err="1">
                <a:latin typeface="Consolas" panose="020B0609020204030204" pitchFamily="49" charset="0"/>
              </a:rPr>
              <a:t>output_table</a:t>
            </a:r>
            <a:r>
              <a:rPr lang="en-US" altLang="zh-CN" sz="1500" dirty="0">
                <a:latin typeface="Consolas" panose="020B0609020204030204" pitchFamily="49" charset="0"/>
              </a:rPr>
              <a:t>": [</a:t>
            </a:r>
          </a:p>
          <a:p>
            <a:r>
              <a:rPr lang="en-US" altLang="zh-CN" sz="1500" dirty="0">
                <a:latin typeface="Consolas" panose="020B0609020204030204" pitchFamily="49" charset="0"/>
              </a:rPr>
              <a:t>                ["student.id", "student.name"</a:t>
            </a:r>
          </a:p>
          <a:p>
            <a:r>
              <a:rPr lang="en-US" altLang="zh-CN" sz="1500" dirty="0">
                <a:latin typeface="Consolas" panose="020B0609020204030204" pitchFamily="49" charset="0"/>
              </a:rPr>
              <a:t>                ["202401", "</a:t>
            </a:r>
            <a:r>
              <a:rPr lang="zh-CN" altLang="en-US" sz="1500" dirty="0">
                <a:latin typeface="Consolas" panose="020B0609020204030204" pitchFamily="49" charset="0"/>
              </a:rPr>
              <a:t>张三</a:t>
            </a:r>
            <a:r>
              <a:rPr lang="en-US" altLang="zh-CN" sz="1500" dirty="0">
                <a:latin typeface="Consolas" panose="020B0609020204030204" pitchFamily="49" charset="0"/>
              </a:rPr>
              <a:t>"],</a:t>
            </a:r>
          </a:p>
          <a:p>
            <a:r>
              <a:rPr lang="en-US" altLang="zh-CN" sz="1500" dirty="0">
                <a:latin typeface="Consolas" panose="020B0609020204030204" pitchFamily="49" charset="0"/>
              </a:rPr>
              <a:t>                ["202401", "</a:t>
            </a:r>
            <a:r>
              <a:rPr lang="zh-CN" altLang="en-US" sz="1500" dirty="0">
                <a:latin typeface="Consolas" panose="020B0609020204030204" pitchFamily="49" charset="0"/>
              </a:rPr>
              <a:t>李四</a:t>
            </a:r>
            <a:r>
              <a:rPr lang="en-US" altLang="zh-CN" sz="1500" dirty="0">
                <a:latin typeface="Consolas" panose="020B0609020204030204" pitchFamily="49" charset="0"/>
              </a:rPr>
              <a:t>"]</a:t>
            </a:r>
          </a:p>
          <a:p>
            <a:r>
              <a:rPr lang="en-US" altLang="zh-CN" sz="1500" dirty="0">
                <a:latin typeface="Consolas" panose="020B0609020204030204" pitchFamily="49" charset="0"/>
              </a:rPr>
              <a:t>            ],</a:t>
            </a:r>
          </a:p>
          <a:p>
            <a:r>
              <a:rPr lang="en-US" altLang="zh-CN" sz="1500" dirty="0">
                <a:latin typeface="Consolas" panose="020B0609020204030204" pitchFamily="49" charset="0"/>
              </a:rPr>
              <a:t>            "children": [</a:t>
            </a:r>
          </a:p>
          <a:p>
            <a:r>
              <a:rPr lang="en-US" altLang="zh-CN" sz="1500" dirty="0">
                <a:latin typeface="Consolas" panose="020B0609020204030204" pitchFamily="49" charset="0"/>
              </a:rPr>
              <a:t>                // ...</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p>
          <a:p>
            <a:r>
              <a:rPr lang="en-US" altLang="zh-CN" sz="1500" dirty="0">
                <a:latin typeface="Consolas" panose="020B0609020204030204" pitchFamily="49" charset="0"/>
              </a:rPr>
              <a:t>}</a:t>
            </a:r>
          </a:p>
        </p:txBody>
      </p:sp>
      <p:sp>
        <p:nvSpPr>
          <p:cNvPr id="11" name="矩形 10">
            <a:extLst>
              <a:ext uri="{FF2B5EF4-FFF2-40B4-BE49-F238E27FC236}">
                <a16:creationId xmlns:a16="http://schemas.microsoft.com/office/drawing/2014/main" id="{E45A1BD5-C1E4-484B-B263-345070AA49C3}"/>
              </a:ext>
            </a:extLst>
          </p:cNvPr>
          <p:cNvSpPr/>
          <p:nvPr/>
        </p:nvSpPr>
        <p:spPr>
          <a:xfrm>
            <a:off x="6972300" y="1361599"/>
            <a:ext cx="2311400" cy="1108551"/>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F21D626-9B4B-4820-948F-71718307621F}"/>
              </a:ext>
            </a:extLst>
          </p:cNvPr>
          <p:cNvSpPr/>
          <p:nvPr/>
        </p:nvSpPr>
        <p:spPr>
          <a:xfrm>
            <a:off x="6972299" y="2533651"/>
            <a:ext cx="5048249" cy="32067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7214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947627"/>
            <a:ext cx="11027735" cy="6188149"/>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2000" dirty="0">
                <a:latin typeface="微软雅黑" panose="020B0503020204020204" pitchFamily="34" charset="-122"/>
                <a:ea typeface="微软雅黑" panose="020B0503020204020204" pitchFamily="34" charset="-122"/>
              </a:rPr>
              <a:t>接口名称：</a:t>
            </a:r>
            <a:r>
              <a:rPr lang="en-US" altLang="zh-CN" sz="2000" dirty="0" err="1">
                <a:latin typeface="微软雅黑" panose="020B0503020204020204" pitchFamily="34" charset="-122"/>
                <a:ea typeface="微软雅黑" panose="020B0503020204020204" pitchFamily="34" charset="-122"/>
              </a:rPr>
              <a:t>get_all_tables_and_buffer_pool_info</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功能描述：用户点击顶层导航栏的</a:t>
            </a:r>
            <a:r>
              <a:rPr lang="en-US" altLang="zh-CN" sz="2000" dirty="0">
                <a:latin typeface="微软雅黑" panose="020B0503020204020204" pitchFamily="34" charset="-122"/>
                <a:ea typeface="微软雅黑" panose="020B0503020204020204" pitchFamily="34" charset="-122"/>
              </a:rPr>
              <a:t>Storage</a:t>
            </a:r>
            <a:r>
              <a:rPr lang="zh-CN" altLang="en-US" sz="2000" dirty="0">
                <a:latin typeface="微软雅黑" panose="020B0503020204020204" pitchFamily="34" charset="-122"/>
                <a:ea typeface="微软雅黑" panose="020B0503020204020204" pitchFamily="34" charset="-122"/>
              </a:rPr>
              <a:t>按钮后请求该接口，以获取所有表的</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name</a:t>
            </a:r>
            <a:r>
              <a:rPr lang="zh-CN" altLang="en-US" sz="2000" dirty="0">
                <a:latin typeface="微软雅黑" panose="020B0503020204020204" pitchFamily="34" charset="-122"/>
                <a:ea typeface="微软雅黑" panose="020B0503020204020204" pitchFamily="34" charset="-122"/>
              </a:rPr>
              <a:t>，以及</a:t>
            </a:r>
            <a:r>
              <a:rPr lang="en-US" altLang="zh-CN" sz="2000" dirty="0">
                <a:latin typeface="微软雅黑" panose="020B0503020204020204" pitchFamily="34" charset="-122"/>
                <a:ea typeface="微软雅黑" panose="020B0503020204020204" pitchFamily="34" charset="-122"/>
              </a:rPr>
              <a:t>buffer pool</a:t>
            </a:r>
            <a:r>
              <a:rPr lang="zh-CN" altLang="en-US" sz="2000" dirty="0">
                <a:latin typeface="微软雅黑" panose="020B0503020204020204" pitchFamily="34" charset="-122"/>
                <a:ea typeface="微软雅黑" panose="020B0503020204020204" pitchFamily="34" charset="-122"/>
              </a:rPr>
              <a:t>中的信息。</a:t>
            </a:r>
          </a:p>
          <a:p>
            <a:pPr>
              <a:lnSpc>
                <a:spcPct val="150000"/>
              </a:lnSpc>
            </a:pPr>
            <a:r>
              <a:rPr lang="zh-CN" altLang="en-US" sz="2000" dirty="0">
                <a:latin typeface="微软雅黑" panose="020B0503020204020204" pitchFamily="34" charset="-122"/>
                <a:ea typeface="微软雅黑" panose="020B0503020204020204" pitchFamily="34" charset="-122"/>
              </a:rPr>
              <a:t>前端请求示例：</a:t>
            </a:r>
            <a:endParaRPr lang="en-US" altLang="zh-CN" sz="2000" dirty="0">
              <a:latin typeface="微软雅黑" panose="020B0503020204020204" pitchFamily="34" charset="-122"/>
              <a:ea typeface="微软雅黑" panose="020B0503020204020204" pitchFamily="34" charset="-122"/>
            </a:endParaRPr>
          </a:p>
          <a:p>
            <a:pPr lvl="1">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说明：</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调用该接口，前端不需要在请求</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data</a:t>
            </a:r>
            <a:r>
              <a:rPr lang="zh-CN" altLang="en-US" sz="2000" dirty="0">
                <a:latin typeface="微软雅黑" panose="020B0503020204020204" pitchFamily="34" charset="-122"/>
                <a:ea typeface="微软雅黑" panose="020B0503020204020204" pitchFamily="34" charset="-122"/>
              </a:rPr>
              <a:t>字段中填充任何参数。</a:t>
            </a:r>
          </a:p>
          <a:p>
            <a:pPr lvl="1">
              <a:lnSpc>
                <a:spcPct val="150000"/>
              </a:lnSpc>
            </a:pPr>
            <a:endParaRPr lang="zh-CN" altLang="en-US" sz="2000" dirty="0">
              <a:latin typeface="微软雅黑" panose="020B0503020204020204" pitchFamily="34" charset="-122"/>
              <a:ea typeface="微软雅黑" panose="020B0503020204020204" pitchFamily="34" charset="-122"/>
            </a:endParaRPr>
          </a:p>
          <a:p>
            <a:pPr lvl="2">
              <a:lnSpc>
                <a:spcPct val="150000"/>
              </a:lnSpc>
            </a:pP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3854450" y="3429000"/>
            <a:ext cx="6521450" cy="1200329"/>
          </a:xfrm>
          <a:prstGeom prst="rect">
            <a:avLst/>
          </a:prstGeom>
          <a:noFill/>
          <a:ln w="25400">
            <a:solidFill>
              <a:schemeClr val="tx1"/>
            </a:solidFill>
          </a:ln>
        </p:spPr>
        <p:txBody>
          <a:bodyPr wrap="square" rtlCol="0">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api</a:t>
            </a:r>
            <a:r>
              <a:rPr lang="en-US" altLang="zh-CN" dirty="0">
                <a:latin typeface="Consolas" panose="020B0609020204030204" pitchFamily="49" charset="0"/>
              </a:rPr>
              <a:t>": "/</a:t>
            </a:r>
            <a:r>
              <a:rPr lang="en-US" altLang="zh-CN" dirty="0" err="1">
                <a:latin typeface="Consolas" panose="020B0609020204030204" pitchFamily="49" charset="0"/>
              </a:rPr>
              <a:t>get_all_tables_and_buffer_pool_info</a:t>
            </a:r>
            <a:r>
              <a:rPr lang="en-US" altLang="zh-CN" dirty="0">
                <a:latin typeface="Consolas" panose="020B0609020204030204" pitchFamily="49" charset="0"/>
              </a:rPr>
              <a:t>",</a:t>
            </a:r>
          </a:p>
          <a:p>
            <a:r>
              <a:rPr lang="en-US" altLang="zh-CN" dirty="0">
                <a:latin typeface="Consolas" panose="020B0609020204030204" pitchFamily="49" charset="0"/>
              </a:rPr>
              <a:t>    "data":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813018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828874"/>
            <a:ext cx="11027735" cy="6188149"/>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5C31F50-A5F7-4960-844F-744E7F043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113" y="1386633"/>
            <a:ext cx="9391773" cy="5310135"/>
          </a:xfrm>
          <a:prstGeom prst="rect">
            <a:avLst/>
          </a:prstGeom>
        </p:spPr>
      </p:pic>
    </p:spTree>
    <p:extLst>
      <p:ext uri="{BB962C8B-B14F-4D97-AF65-F5344CB8AC3E}">
        <p14:creationId xmlns:p14="http://schemas.microsoft.com/office/powerpoint/2010/main" val="62917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326065" y="-444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326065" y="953977"/>
            <a:ext cx="6257777" cy="6188149"/>
          </a:xfrm>
        </p:spPr>
        <p:txBody>
          <a:bodyPr>
            <a:normAutofit/>
          </a:bodyPr>
          <a:lstStyle/>
          <a:p>
            <a:pPr marL="0" indent="0">
              <a:lnSpc>
                <a:spcPct val="170000"/>
              </a:lnSpc>
              <a:buNone/>
            </a:pPr>
            <a:r>
              <a:rPr lang="en-US" altLang="zh-CN" sz="1900" b="1" dirty="0">
                <a:latin typeface="微软雅黑" panose="020B0503020204020204" pitchFamily="34" charset="-122"/>
                <a:ea typeface="微软雅黑" panose="020B0503020204020204" pitchFamily="34" charset="-122"/>
              </a:rPr>
              <a:t>Storage</a:t>
            </a:r>
            <a:r>
              <a:rPr lang="zh-CN" altLang="en-US" sz="1900" b="1" dirty="0">
                <a:latin typeface="微软雅黑" panose="020B0503020204020204" pitchFamily="34" charset="-122"/>
                <a:ea typeface="微软雅黑" panose="020B0503020204020204" pitchFamily="34" charset="-122"/>
              </a:rPr>
              <a:t>界面</a:t>
            </a:r>
            <a:endParaRPr lang="en-US" altLang="zh-CN" sz="1900" b="1" dirty="0">
              <a:latin typeface="微软雅黑" panose="020B0503020204020204" pitchFamily="34" charset="-122"/>
              <a:ea typeface="微软雅黑" panose="020B0503020204020204" pitchFamily="34" charset="-122"/>
            </a:endParaRPr>
          </a:p>
          <a:p>
            <a:pPr>
              <a:lnSpc>
                <a:spcPct val="170000"/>
              </a:lnSpc>
            </a:pPr>
            <a:r>
              <a:rPr lang="zh-CN" altLang="en-US" sz="1900" dirty="0">
                <a:latin typeface="微软雅黑" panose="020B0503020204020204" pitchFamily="34" charset="-122"/>
                <a:ea typeface="微软雅黑" panose="020B0503020204020204" pitchFamily="34" charset="-122"/>
              </a:rPr>
              <a:t>接口名称：</a:t>
            </a:r>
            <a:r>
              <a:rPr lang="en-US" altLang="zh-CN" sz="1900" dirty="0" err="1">
                <a:latin typeface="微软雅黑" panose="020B0503020204020204" pitchFamily="34" charset="-122"/>
                <a:ea typeface="微软雅黑" panose="020B0503020204020204" pitchFamily="34" charset="-122"/>
              </a:rPr>
              <a:t>get_all_tables_and_buffer_pool_info</a:t>
            </a:r>
            <a:endParaRPr lang="en-US" altLang="zh-CN" sz="1900" dirty="0">
              <a:latin typeface="微软雅黑" panose="020B0503020204020204" pitchFamily="34" charset="-122"/>
              <a:ea typeface="微软雅黑" panose="020B0503020204020204" pitchFamily="34" charset="-122"/>
            </a:endParaRPr>
          </a:p>
          <a:p>
            <a:pPr>
              <a:lnSpc>
                <a:spcPct val="150000"/>
              </a:lnSpc>
            </a:pPr>
            <a:r>
              <a:rPr lang="zh-CN" altLang="en-US" sz="1900" dirty="0">
                <a:latin typeface="微软雅黑" panose="020B0503020204020204" pitchFamily="34" charset="-122"/>
                <a:ea typeface="微软雅黑" panose="020B0503020204020204" pitchFamily="34" charset="-122"/>
              </a:rPr>
              <a:t>后端响应示例：如右图所示</a:t>
            </a:r>
            <a:endParaRPr lang="en-US" altLang="zh-CN" sz="1900" dirty="0">
              <a:latin typeface="微软雅黑" panose="020B0503020204020204" pitchFamily="34" charset="-122"/>
              <a:ea typeface="微软雅黑" panose="020B0503020204020204" pitchFamily="34" charset="-122"/>
            </a:endParaRPr>
          </a:p>
          <a:p>
            <a:pPr>
              <a:lnSpc>
                <a:spcPct val="150000"/>
              </a:lnSpc>
            </a:pPr>
            <a:r>
              <a:rPr lang="zh-CN" altLang="en-US" sz="1900" dirty="0">
                <a:latin typeface="微软雅黑" panose="020B0503020204020204" pitchFamily="34" charset="-122"/>
                <a:ea typeface="微软雅黑" panose="020B0503020204020204" pitchFamily="34" charset="-122"/>
              </a:rPr>
              <a:t>说明：</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1900" b="1" dirty="0">
                <a:solidFill>
                  <a:srgbClr val="FF0000"/>
                </a:solidFill>
                <a:latin typeface="微软雅黑" panose="020B0503020204020204" pitchFamily="34" charset="-122"/>
                <a:ea typeface="微软雅黑" panose="020B0503020204020204" pitchFamily="34" charset="-122"/>
              </a:rPr>
              <a:t>tables</a:t>
            </a:r>
            <a:r>
              <a:rPr lang="zh-CN" altLang="en-US" sz="1900" dirty="0">
                <a:latin typeface="微软雅黑" panose="020B0503020204020204" pitchFamily="34" charset="-122"/>
                <a:ea typeface="微软雅黑" panose="020B0503020204020204" pitchFamily="34" charset="-122"/>
              </a:rPr>
              <a:t>：包含当前数据库系统中所有数据表的</a:t>
            </a:r>
            <a:r>
              <a:rPr lang="en-US" altLang="zh-CN" sz="1900" dirty="0">
                <a:latin typeface="微软雅黑" panose="020B0503020204020204" pitchFamily="34" charset="-122"/>
                <a:ea typeface="微软雅黑" panose="020B0503020204020204" pitchFamily="34" charset="-122"/>
              </a:rPr>
              <a:t>ID</a:t>
            </a:r>
            <a:r>
              <a:rPr lang="zh-CN" altLang="en-US" sz="1900" dirty="0">
                <a:latin typeface="微软雅黑" panose="020B0503020204020204" pitchFamily="34" charset="-122"/>
                <a:ea typeface="微软雅黑" panose="020B0503020204020204" pitchFamily="34" charset="-122"/>
              </a:rPr>
              <a:t>号与数据表名。</a:t>
            </a:r>
          </a:p>
          <a:p>
            <a:pPr marL="457200" indent="-457200">
              <a:lnSpc>
                <a:spcPct val="150000"/>
              </a:lnSpc>
              <a:buFont typeface="+mj-lt"/>
              <a:buAutoNum type="arabicPeriod"/>
            </a:pPr>
            <a:r>
              <a:rPr lang="en-US" altLang="zh-CN" sz="1900" b="1" dirty="0" err="1">
                <a:solidFill>
                  <a:srgbClr val="00B050"/>
                </a:solidFill>
                <a:latin typeface="微软雅黑" panose="020B0503020204020204" pitchFamily="34" charset="-122"/>
                <a:ea typeface="微软雅黑" panose="020B0503020204020204" pitchFamily="34" charset="-122"/>
              </a:rPr>
              <a:t>buffer_pool_info</a:t>
            </a:r>
            <a:r>
              <a:rPr lang="zh-CN" altLang="en-US" sz="1900" dirty="0">
                <a:latin typeface="微软雅黑" panose="020B0503020204020204" pitchFamily="34" charset="-122"/>
                <a:ea typeface="微软雅黑" panose="020B0503020204020204" pitchFamily="34" charset="-122"/>
              </a:rPr>
              <a:t>：包含当前数据库系统</a:t>
            </a:r>
            <a:r>
              <a:rPr lang="en-US" altLang="zh-CN" sz="1900" dirty="0">
                <a:latin typeface="微软雅黑" panose="020B0503020204020204" pitchFamily="34" charset="-122"/>
                <a:ea typeface="微软雅黑" panose="020B0503020204020204" pitchFamily="34" charset="-122"/>
              </a:rPr>
              <a:t>Buffer Pool</a:t>
            </a:r>
            <a:r>
              <a:rPr lang="zh-CN" altLang="en-US" sz="1900" dirty="0">
                <a:latin typeface="微软雅黑" panose="020B0503020204020204" pitchFamily="34" charset="-122"/>
                <a:ea typeface="微软雅黑" panose="020B0503020204020204" pitchFamily="34" charset="-122"/>
              </a:rPr>
              <a:t>中所有内存页的基本信息。其中</a:t>
            </a:r>
            <a:r>
              <a:rPr lang="en-US" altLang="zh-CN" sz="1900" dirty="0" err="1">
                <a:latin typeface="微软雅黑" panose="020B0503020204020204" pitchFamily="34" charset="-122"/>
                <a:ea typeface="微软雅黑" panose="020B0503020204020204" pitchFamily="34" charset="-122"/>
              </a:rPr>
              <a:t>is_free</a:t>
            </a:r>
            <a:r>
              <a:rPr lang="zh-CN" altLang="en-US" sz="1900" dirty="0">
                <a:latin typeface="微软雅黑" panose="020B0503020204020204" pitchFamily="34" charset="-122"/>
                <a:ea typeface="微软雅黑" panose="020B0503020204020204" pitchFamily="34" charset="-122"/>
              </a:rPr>
              <a:t>字段表示当前内存页是否空闲可被分配。</a:t>
            </a:r>
            <a:r>
              <a:rPr lang="zh-CN" altLang="en-US" sz="1900" b="1" dirty="0">
                <a:latin typeface="微软雅黑" panose="020B0503020204020204" pitchFamily="34" charset="-122"/>
                <a:ea typeface="微软雅黑" panose="020B0503020204020204" pitchFamily="34" charset="-122"/>
              </a:rPr>
              <a:t>该字段并不直接显示到界面列表上</a:t>
            </a:r>
            <a:r>
              <a:rPr lang="zh-CN" altLang="en-US" sz="1900" dirty="0">
                <a:latin typeface="微软雅黑" panose="020B0503020204020204" pitchFamily="34" charset="-122"/>
                <a:ea typeface="微软雅黑" panose="020B0503020204020204" pitchFamily="34" charset="-122"/>
              </a:rPr>
              <a:t>，而是当其为</a:t>
            </a:r>
            <a:r>
              <a:rPr lang="en-US" altLang="zh-CN" sz="1900" dirty="0">
                <a:latin typeface="微软雅黑" panose="020B0503020204020204" pitchFamily="34" charset="-122"/>
                <a:ea typeface="微软雅黑" panose="020B0503020204020204" pitchFamily="34" charset="-122"/>
              </a:rPr>
              <a:t>true</a:t>
            </a:r>
            <a:r>
              <a:rPr lang="zh-CN" altLang="en-US" sz="1900" dirty="0">
                <a:latin typeface="微软雅黑" panose="020B0503020204020204" pitchFamily="34" charset="-122"/>
                <a:ea typeface="微软雅黑" panose="020B0503020204020204" pitchFamily="34" charset="-122"/>
              </a:rPr>
              <a:t>时将本行背景色填充为绿色。</a:t>
            </a:r>
          </a:p>
          <a:p>
            <a:pPr lvl="2">
              <a:lnSpc>
                <a:spcPct val="150000"/>
              </a:lnSpc>
            </a:pP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6583842" y="151179"/>
            <a:ext cx="4477858" cy="6555641"/>
          </a:xfrm>
          <a:prstGeom prst="rect">
            <a:avLst/>
          </a:prstGeom>
          <a:noFill/>
          <a:ln w="25400">
            <a:solidFill>
              <a:schemeClr val="tx1"/>
            </a:solidFill>
          </a:ln>
        </p:spPr>
        <p:txBody>
          <a:bodyPr wrap="square" rtlCol="0">
            <a:spAutoFit/>
          </a:bodyPr>
          <a:lstStyle/>
          <a:p>
            <a:r>
              <a:rPr lang="en-US" altLang="zh-CN" sz="1400" dirty="0">
                <a:latin typeface="Consolas" panose="020B0609020204030204" pitchFamily="49" charset="0"/>
              </a:rPr>
              <a:t>{</a:t>
            </a:r>
          </a:p>
          <a:p>
            <a:r>
              <a:rPr lang="en-US" altLang="zh-CN" sz="1400" dirty="0">
                <a:latin typeface="Consolas" panose="020B0609020204030204" pitchFamily="49" charset="0"/>
              </a:rPr>
              <a:t>    "data": {</a:t>
            </a:r>
          </a:p>
          <a:p>
            <a:r>
              <a:rPr lang="en-US" altLang="zh-CN" sz="1400" dirty="0">
                <a:latin typeface="Consolas" panose="020B0609020204030204" pitchFamily="49" charset="0"/>
              </a:rPr>
              <a:t>        "</a:t>
            </a:r>
            <a:r>
              <a:rPr lang="en-US" altLang="zh-CN" sz="1400" dirty="0">
                <a:solidFill>
                  <a:srgbClr val="FF0000"/>
                </a:solidFill>
                <a:latin typeface="Consolas" panose="020B0609020204030204" pitchFamily="49" charset="0"/>
              </a:rPr>
              <a:t>tables</a:t>
            </a:r>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table_oid</a:t>
            </a:r>
            <a:r>
              <a:rPr lang="en-US" altLang="zh-CN" sz="1400" dirty="0">
                <a:latin typeface="Consolas" panose="020B0609020204030204" pitchFamily="49" charset="0"/>
              </a:rPr>
              <a:t>": 1,</a:t>
            </a:r>
          </a:p>
          <a:p>
            <a:r>
              <a:rPr lang="en-US" altLang="zh-CN" sz="1400" dirty="0">
                <a:latin typeface="Consolas" panose="020B0609020204030204" pitchFamily="49" charset="0"/>
              </a:rPr>
              <a:t>                "</a:t>
            </a:r>
            <a:r>
              <a:rPr lang="en-US" altLang="zh-CN" sz="1400" dirty="0" err="1">
                <a:latin typeface="Consolas" panose="020B0609020204030204" pitchFamily="49" charset="0"/>
              </a:rPr>
              <a:t>table_name</a:t>
            </a:r>
            <a:r>
              <a:rPr lang="en-US" altLang="zh-CN" sz="1400" dirty="0">
                <a:latin typeface="Consolas" panose="020B0609020204030204" pitchFamily="49" charset="0"/>
              </a:rPr>
              <a:t>": "students"</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table_oid</a:t>
            </a:r>
            <a:r>
              <a:rPr lang="en-US" altLang="zh-CN" sz="1400" dirty="0">
                <a:latin typeface="Consolas" panose="020B0609020204030204" pitchFamily="49" charset="0"/>
              </a:rPr>
              <a:t>": 2,</a:t>
            </a:r>
          </a:p>
          <a:p>
            <a:r>
              <a:rPr lang="en-US" altLang="zh-CN" sz="1400" dirty="0">
                <a:latin typeface="Consolas" panose="020B0609020204030204" pitchFamily="49" charset="0"/>
              </a:rPr>
              <a:t>                "</a:t>
            </a:r>
            <a:r>
              <a:rPr lang="en-US" altLang="zh-CN" sz="1400" dirty="0" err="1">
                <a:latin typeface="Consolas" panose="020B0609020204030204" pitchFamily="49" charset="0"/>
              </a:rPr>
              <a:t>table_name</a:t>
            </a:r>
            <a:r>
              <a:rPr lang="en-US" altLang="zh-CN" sz="1400" dirty="0">
                <a:latin typeface="Consolas" panose="020B0609020204030204" pitchFamily="49" charset="0"/>
              </a:rPr>
              <a:t>": "courses"</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solidFill>
                  <a:srgbClr val="00B050"/>
                </a:solidFill>
                <a:latin typeface="Consolas" panose="020B0609020204030204" pitchFamily="49" charset="0"/>
              </a:rPr>
              <a:t>buffer_pool_info</a:t>
            </a:r>
            <a:r>
              <a:rPr lang="en-US" altLang="zh-CN" sz="1400" dirty="0">
                <a:latin typeface="Consolas" panose="020B0609020204030204" pitchFamily="49" charset="0"/>
              </a:rPr>
              <a:t>":[</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frame_id</a:t>
            </a:r>
            <a:r>
              <a:rPr lang="en-US" altLang="zh-CN" sz="1400" dirty="0">
                <a:latin typeface="Consolas" panose="020B0609020204030204" pitchFamily="49" charset="0"/>
              </a:rPr>
              <a:t>": 1,</a:t>
            </a:r>
          </a:p>
          <a:p>
            <a:r>
              <a:rPr lang="en-US" altLang="zh-CN" sz="1400" dirty="0">
                <a:latin typeface="Consolas" panose="020B0609020204030204" pitchFamily="49" charset="0"/>
              </a:rPr>
              <a:t>                "</a:t>
            </a:r>
            <a:r>
              <a:rPr lang="en-US" altLang="zh-CN" sz="1400" dirty="0" err="1">
                <a:latin typeface="Consolas" panose="020B0609020204030204" pitchFamily="49" charset="0"/>
              </a:rPr>
              <a:t>page_id</a:t>
            </a:r>
            <a:r>
              <a:rPr lang="en-US" altLang="zh-CN" sz="1400" dirty="0">
                <a:latin typeface="Consolas" panose="020B0609020204030204" pitchFamily="49" charset="0"/>
              </a:rPr>
              <a:t>": 2,</a:t>
            </a:r>
          </a:p>
          <a:p>
            <a:r>
              <a:rPr lang="en-US" altLang="zh-CN" sz="1400" dirty="0">
                <a:latin typeface="Consolas" panose="020B0609020204030204" pitchFamily="49" charset="0"/>
              </a:rPr>
              <a:t>                "</a:t>
            </a:r>
            <a:r>
              <a:rPr lang="en-US" altLang="zh-CN" sz="1400" dirty="0" err="1">
                <a:latin typeface="Consolas" panose="020B0609020204030204" pitchFamily="49" charset="0"/>
              </a:rPr>
              <a:t>is_dirty</a:t>
            </a:r>
            <a:r>
              <a:rPr lang="en-US" altLang="zh-CN" sz="1400" dirty="0">
                <a:latin typeface="Consolas" panose="020B0609020204030204" pitchFamily="49" charset="0"/>
              </a:rPr>
              <a:t>": false,</a:t>
            </a:r>
          </a:p>
          <a:p>
            <a:r>
              <a:rPr lang="en-US" altLang="zh-CN" sz="1400" dirty="0">
                <a:latin typeface="Consolas" panose="020B0609020204030204" pitchFamily="49" charset="0"/>
              </a:rPr>
              <a:t>                "</a:t>
            </a:r>
            <a:r>
              <a:rPr lang="en-US" altLang="zh-CN" sz="1400" dirty="0" err="1">
                <a:latin typeface="Consolas" panose="020B0609020204030204" pitchFamily="49" charset="0"/>
              </a:rPr>
              <a:t>pin_count</a:t>
            </a:r>
            <a:r>
              <a:rPr lang="en-US" altLang="zh-CN" sz="1400" dirty="0">
                <a:latin typeface="Consolas" panose="020B0609020204030204" pitchFamily="49" charset="0"/>
              </a:rPr>
              <a:t>": 0 ,</a:t>
            </a:r>
          </a:p>
          <a:p>
            <a:r>
              <a:rPr lang="en-US" altLang="zh-CN" sz="1400" dirty="0">
                <a:latin typeface="Consolas" panose="020B0609020204030204" pitchFamily="49" charset="0"/>
              </a:rPr>
              <a:t>                "</a:t>
            </a:r>
            <a:r>
              <a:rPr lang="en-US" altLang="zh-CN" sz="1400" dirty="0" err="1">
                <a:latin typeface="Consolas" panose="020B0609020204030204" pitchFamily="49" charset="0"/>
              </a:rPr>
              <a:t>is_free":true</a:t>
            </a:r>
            <a:endParaRPr lang="en-US" altLang="zh-CN" sz="1400" dirty="0">
              <a:latin typeface="Consolas" panose="020B0609020204030204" pitchFamily="49" charset="0"/>
            </a:endParaRP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frame_id</a:t>
            </a:r>
            <a:r>
              <a:rPr lang="en-US" altLang="zh-CN" sz="1400" dirty="0">
                <a:latin typeface="Consolas" panose="020B0609020204030204" pitchFamily="49" charset="0"/>
              </a:rPr>
              <a:t>": 2,</a:t>
            </a:r>
          </a:p>
          <a:p>
            <a:r>
              <a:rPr lang="en-US" altLang="zh-CN" sz="1400" dirty="0">
                <a:latin typeface="Consolas" panose="020B0609020204030204" pitchFamily="49" charset="0"/>
              </a:rPr>
              <a:t>                "</a:t>
            </a:r>
            <a:r>
              <a:rPr lang="en-US" altLang="zh-CN" sz="1400" dirty="0" err="1">
                <a:latin typeface="Consolas" panose="020B0609020204030204" pitchFamily="49" charset="0"/>
              </a:rPr>
              <a:t>page_id</a:t>
            </a:r>
            <a:r>
              <a:rPr lang="en-US" altLang="zh-CN" sz="1400" dirty="0">
                <a:latin typeface="Consolas" panose="020B0609020204030204" pitchFamily="49" charset="0"/>
              </a:rPr>
              <a:t>": 3,</a:t>
            </a:r>
          </a:p>
          <a:p>
            <a:r>
              <a:rPr lang="en-US" altLang="zh-CN" sz="1400" dirty="0">
                <a:latin typeface="Consolas" panose="020B0609020204030204" pitchFamily="49" charset="0"/>
              </a:rPr>
              <a:t>                "</a:t>
            </a:r>
            <a:r>
              <a:rPr lang="en-US" altLang="zh-CN" sz="1400" dirty="0" err="1">
                <a:latin typeface="Consolas" panose="020B0609020204030204" pitchFamily="49" charset="0"/>
              </a:rPr>
              <a:t>is_dirty</a:t>
            </a:r>
            <a:r>
              <a:rPr lang="en-US" altLang="zh-CN" sz="1400" dirty="0">
                <a:latin typeface="Consolas" panose="020B0609020204030204" pitchFamily="49" charset="0"/>
              </a:rPr>
              <a:t>": true,</a:t>
            </a:r>
          </a:p>
          <a:p>
            <a:r>
              <a:rPr lang="en-US" altLang="zh-CN" sz="1400" dirty="0">
                <a:latin typeface="Consolas" panose="020B0609020204030204" pitchFamily="49" charset="0"/>
              </a:rPr>
              <a:t>                "</a:t>
            </a:r>
            <a:r>
              <a:rPr lang="en-US" altLang="zh-CN" sz="1400" dirty="0" err="1">
                <a:latin typeface="Consolas" panose="020B0609020204030204" pitchFamily="49" charset="0"/>
              </a:rPr>
              <a:t>pin_count</a:t>
            </a:r>
            <a:r>
              <a:rPr lang="en-US" altLang="zh-CN" sz="1400" dirty="0">
                <a:latin typeface="Consolas" panose="020B0609020204030204" pitchFamily="49" charset="0"/>
              </a:rPr>
              <a:t>": 1,</a:t>
            </a:r>
          </a:p>
          <a:p>
            <a:r>
              <a:rPr lang="en-US" altLang="zh-CN" sz="1400" dirty="0">
                <a:latin typeface="Consolas" panose="020B0609020204030204" pitchFamily="49" charset="0"/>
              </a:rPr>
              <a:t>                "</a:t>
            </a:r>
            <a:r>
              <a:rPr lang="en-US" altLang="zh-CN" sz="1400" dirty="0" err="1">
                <a:latin typeface="Consolas" panose="020B0609020204030204" pitchFamily="49" charset="0"/>
              </a:rPr>
              <a:t>is_free</a:t>
            </a:r>
            <a:r>
              <a:rPr lang="en-US" altLang="zh-CN" sz="1400" dirty="0">
                <a:latin typeface="Consolas" panose="020B0609020204030204" pitchFamily="49" charset="0"/>
              </a:rPr>
              <a:t>": false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a:t>
            </a:r>
            <a:endParaRPr lang="zh-CN" altLang="en-US" sz="1400" dirty="0">
              <a:latin typeface="Consolas" panose="020B0609020204030204" pitchFamily="49" charset="0"/>
            </a:endParaRPr>
          </a:p>
        </p:txBody>
      </p:sp>
      <p:sp>
        <p:nvSpPr>
          <p:cNvPr id="5" name="矩形 4">
            <a:extLst>
              <a:ext uri="{FF2B5EF4-FFF2-40B4-BE49-F238E27FC236}">
                <a16:creationId xmlns:a16="http://schemas.microsoft.com/office/drawing/2014/main" id="{F31F6306-55B7-4B1B-90CE-CFFD0F36BB5F}"/>
              </a:ext>
            </a:extLst>
          </p:cNvPr>
          <p:cNvSpPr/>
          <p:nvPr/>
        </p:nvSpPr>
        <p:spPr>
          <a:xfrm>
            <a:off x="7448550" y="2764949"/>
            <a:ext cx="2628900" cy="3458051"/>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978DBD1-0B31-445A-B526-D4B1B1D3873F}"/>
              </a:ext>
            </a:extLst>
          </p:cNvPr>
          <p:cNvSpPr/>
          <p:nvPr/>
        </p:nvSpPr>
        <p:spPr>
          <a:xfrm>
            <a:off x="7448550" y="635001"/>
            <a:ext cx="3257550" cy="20637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2633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947627"/>
            <a:ext cx="11027735" cy="6188149"/>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2000" dirty="0">
                <a:latin typeface="微软雅黑" panose="020B0503020204020204" pitchFamily="34" charset="-122"/>
                <a:ea typeface="微软雅黑" panose="020B0503020204020204" pitchFamily="34" charset="-122"/>
              </a:rPr>
              <a:t>接口名称：</a:t>
            </a:r>
            <a:r>
              <a:rPr lang="en-US" altLang="zh-CN" sz="2000" dirty="0" err="1">
                <a:latin typeface="微软雅黑" panose="020B0503020204020204" pitchFamily="34" charset="-122"/>
                <a:ea typeface="微软雅黑" panose="020B0503020204020204" pitchFamily="34" charset="-122"/>
              </a:rPr>
              <a:t>query_table_by_name</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功能描述：根据数据表名来获取某张特定数据表的相关信息。</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前端请求示例：</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说明：</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err="1">
                <a:latin typeface="微软雅黑" panose="020B0503020204020204" pitchFamily="34" charset="-122"/>
                <a:ea typeface="微软雅黑" panose="020B0503020204020204" pitchFamily="34" charset="-122"/>
              </a:rPr>
              <a:t>table_name</a:t>
            </a:r>
            <a:r>
              <a:rPr lang="zh-CN" altLang="en-US" sz="2000" dirty="0">
                <a:latin typeface="微软雅黑" panose="020B0503020204020204" pitchFamily="34" charset="-122"/>
                <a:ea typeface="微软雅黑" panose="020B0503020204020204" pitchFamily="34" charset="-122"/>
              </a:rPr>
              <a:t>：要查询的数据表的表名。</a:t>
            </a:r>
          </a:p>
          <a:p>
            <a:pPr lvl="1">
              <a:lnSpc>
                <a:spcPct val="150000"/>
              </a:lnSpc>
            </a:pPr>
            <a:endParaRPr lang="zh-CN" altLang="en-US" sz="2000" dirty="0">
              <a:latin typeface="微软雅黑" panose="020B0503020204020204" pitchFamily="34" charset="-122"/>
              <a:ea typeface="微软雅黑" panose="020B0503020204020204" pitchFamily="34" charset="-122"/>
            </a:endParaRPr>
          </a:p>
          <a:p>
            <a:pPr lvl="2">
              <a:lnSpc>
                <a:spcPct val="150000"/>
              </a:lnSpc>
            </a:pP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4038600" y="2872438"/>
            <a:ext cx="6521450" cy="1754326"/>
          </a:xfrm>
          <a:prstGeom prst="rect">
            <a:avLst/>
          </a:prstGeom>
          <a:noFill/>
          <a:ln w="25400">
            <a:solidFill>
              <a:schemeClr val="tx1"/>
            </a:solidFill>
          </a:ln>
        </p:spPr>
        <p:txBody>
          <a:bodyPr wrap="square" rtlCol="0">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api</a:t>
            </a:r>
            <a:r>
              <a:rPr lang="en-US" altLang="zh-CN" dirty="0">
                <a:latin typeface="Consolas" panose="020B0609020204030204" pitchFamily="49" charset="0"/>
              </a:rPr>
              <a:t>": "/</a:t>
            </a:r>
            <a:r>
              <a:rPr lang="en-US" altLang="zh-CN" dirty="0" err="1">
                <a:latin typeface="Consolas" panose="020B0609020204030204" pitchFamily="49" charset="0"/>
              </a:rPr>
              <a:t>query_table_by_name</a:t>
            </a:r>
            <a:r>
              <a:rPr lang="en-US" altLang="zh-CN" dirty="0">
                <a:latin typeface="Consolas" panose="020B0609020204030204" pitchFamily="49" charset="0"/>
              </a:rPr>
              <a:t>",</a:t>
            </a:r>
          </a:p>
          <a:p>
            <a:r>
              <a:rPr lang="en-US" altLang="zh-CN" dirty="0">
                <a:latin typeface="Consolas" panose="020B0609020204030204" pitchFamily="49" charset="0"/>
              </a:rPr>
              <a:t>    "data": {</a:t>
            </a:r>
          </a:p>
          <a:p>
            <a:r>
              <a:rPr lang="en-US" altLang="zh-CN" dirty="0">
                <a:latin typeface="Consolas" panose="020B0609020204030204" pitchFamily="49" charset="0"/>
              </a:rPr>
              <a:t>        "</a:t>
            </a:r>
            <a:r>
              <a:rPr lang="en-US" altLang="zh-CN" dirty="0" err="1">
                <a:latin typeface="Consolas" panose="020B0609020204030204" pitchFamily="49" charset="0"/>
              </a:rPr>
              <a:t>table_name</a:t>
            </a:r>
            <a:r>
              <a:rPr lang="en-US" altLang="zh-CN" dirty="0">
                <a:latin typeface="Consolas" panose="020B0609020204030204" pitchFamily="49" charset="0"/>
              </a:rPr>
              <a:t>": "student"</a:t>
            </a:r>
          </a:p>
          <a:p>
            <a:r>
              <a:rPr lang="en-US" altLang="zh-CN" dirty="0">
                <a:latin typeface="Consolas" panose="020B0609020204030204" pitchFamily="49" charset="0"/>
              </a:rPr>
              <a:t>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299280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326065" y="-444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326065" y="953977"/>
            <a:ext cx="5903285" cy="5904023"/>
          </a:xfrm>
        </p:spPr>
        <p:txBody>
          <a:bodyPr>
            <a:normAutofit fontScale="92500" lnSpcReduction="10000"/>
          </a:bodyPr>
          <a:lstStyle/>
          <a:p>
            <a:pPr marL="0" indent="0">
              <a:lnSpc>
                <a:spcPct val="170000"/>
              </a:lnSpc>
              <a:buNone/>
            </a:pPr>
            <a:r>
              <a:rPr lang="en-US" altLang="zh-CN" sz="1900" b="1" dirty="0">
                <a:latin typeface="微软雅黑" panose="020B0503020204020204" pitchFamily="34" charset="-122"/>
                <a:ea typeface="微软雅黑" panose="020B0503020204020204" pitchFamily="34" charset="-122"/>
              </a:rPr>
              <a:t>Storage</a:t>
            </a:r>
            <a:r>
              <a:rPr lang="zh-CN" altLang="en-US" sz="1900" b="1" dirty="0">
                <a:latin typeface="微软雅黑" panose="020B0503020204020204" pitchFamily="34" charset="-122"/>
                <a:ea typeface="微软雅黑" panose="020B0503020204020204" pitchFamily="34" charset="-122"/>
              </a:rPr>
              <a:t>界面</a:t>
            </a:r>
            <a:endParaRPr lang="en-US" altLang="zh-CN" sz="1900" b="1" dirty="0">
              <a:latin typeface="微软雅黑" panose="020B0503020204020204" pitchFamily="34" charset="-122"/>
              <a:ea typeface="微软雅黑" panose="020B0503020204020204" pitchFamily="34" charset="-122"/>
            </a:endParaRPr>
          </a:p>
          <a:p>
            <a:pPr>
              <a:lnSpc>
                <a:spcPct val="170000"/>
              </a:lnSpc>
            </a:pPr>
            <a:r>
              <a:rPr lang="zh-CN" altLang="en-US" sz="1900" dirty="0">
                <a:latin typeface="微软雅黑" panose="020B0503020204020204" pitchFamily="34" charset="-122"/>
                <a:ea typeface="微软雅黑" panose="020B0503020204020204" pitchFamily="34" charset="-122"/>
              </a:rPr>
              <a:t>接口名称：</a:t>
            </a:r>
            <a:r>
              <a:rPr lang="en-US" altLang="zh-CN" sz="1900" dirty="0" err="1">
                <a:latin typeface="微软雅黑" panose="020B0503020204020204" pitchFamily="34" charset="-122"/>
                <a:ea typeface="微软雅黑" panose="020B0503020204020204" pitchFamily="34" charset="-122"/>
              </a:rPr>
              <a:t>query_table_by_name</a:t>
            </a:r>
            <a:endParaRPr lang="en-US" altLang="zh-CN" sz="1900" dirty="0">
              <a:latin typeface="微软雅黑" panose="020B0503020204020204" pitchFamily="34" charset="-122"/>
              <a:ea typeface="微软雅黑" panose="020B0503020204020204" pitchFamily="34" charset="-122"/>
            </a:endParaRPr>
          </a:p>
          <a:p>
            <a:pPr>
              <a:lnSpc>
                <a:spcPct val="150000"/>
              </a:lnSpc>
            </a:pPr>
            <a:r>
              <a:rPr lang="zh-CN" altLang="en-US" sz="1900" dirty="0">
                <a:latin typeface="微软雅黑" panose="020B0503020204020204" pitchFamily="34" charset="-122"/>
                <a:ea typeface="微软雅黑" panose="020B0503020204020204" pitchFamily="34" charset="-122"/>
              </a:rPr>
              <a:t>后端响应示例：如右图所示</a:t>
            </a:r>
            <a:endParaRPr lang="en-US" altLang="zh-CN" sz="1900" dirty="0">
              <a:latin typeface="微软雅黑" panose="020B0503020204020204" pitchFamily="34" charset="-122"/>
              <a:ea typeface="微软雅黑" panose="020B0503020204020204" pitchFamily="34" charset="-122"/>
            </a:endParaRPr>
          </a:p>
          <a:p>
            <a:pPr>
              <a:lnSpc>
                <a:spcPct val="150000"/>
              </a:lnSpc>
            </a:pPr>
            <a:r>
              <a:rPr lang="zh-CN" altLang="en-US" sz="1900" dirty="0">
                <a:latin typeface="微软雅黑" panose="020B0503020204020204" pitchFamily="34" charset="-122"/>
                <a:ea typeface="微软雅黑" panose="020B0503020204020204" pitchFamily="34" charset="-122"/>
              </a:rPr>
              <a:t>说明：</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1900" dirty="0" err="1">
                <a:latin typeface="微软雅黑" panose="020B0503020204020204" pitchFamily="34" charset="-122"/>
                <a:ea typeface="微软雅黑" panose="020B0503020204020204" pitchFamily="34" charset="-122"/>
              </a:rPr>
              <a:t>table_id</a:t>
            </a: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数据表</a:t>
            </a:r>
            <a:r>
              <a:rPr lang="en-US" altLang="zh-CN" sz="1900" dirty="0">
                <a:latin typeface="微软雅黑" panose="020B0503020204020204" pitchFamily="34" charset="-122"/>
                <a:ea typeface="微软雅黑" panose="020B0503020204020204" pitchFamily="34" charset="-122"/>
              </a:rPr>
              <a:t>ID</a:t>
            </a:r>
            <a:r>
              <a:rPr lang="zh-CN" altLang="en-US" sz="1900" dirty="0">
                <a:latin typeface="微软雅黑" panose="020B0503020204020204" pitchFamily="34" charset="-122"/>
                <a:ea typeface="微软雅黑" panose="020B0503020204020204" pitchFamily="34" charset="-122"/>
              </a:rPr>
              <a:t>号</a:t>
            </a:r>
          </a:p>
          <a:p>
            <a:pPr marL="457200" indent="-457200">
              <a:lnSpc>
                <a:spcPct val="150000"/>
              </a:lnSpc>
              <a:buFont typeface="+mj-lt"/>
              <a:buAutoNum type="arabicPeriod"/>
            </a:pPr>
            <a:r>
              <a:rPr lang="en-US" altLang="zh-CN" sz="1900" dirty="0" err="1">
                <a:latin typeface="微软雅黑" panose="020B0503020204020204" pitchFamily="34" charset="-122"/>
                <a:ea typeface="微软雅黑" panose="020B0503020204020204" pitchFamily="34" charset="-122"/>
              </a:rPr>
              <a:t>table_name</a:t>
            </a:r>
            <a:r>
              <a:rPr lang="zh-CN" altLang="en-US" sz="1900" dirty="0">
                <a:latin typeface="微软雅黑" panose="020B0503020204020204" pitchFamily="34" charset="-122"/>
                <a:ea typeface="微软雅黑" panose="020B0503020204020204" pitchFamily="34" charset="-122"/>
              </a:rPr>
              <a:t>：数据表名</a:t>
            </a:r>
          </a:p>
          <a:p>
            <a:pPr marL="457200" indent="-457200">
              <a:lnSpc>
                <a:spcPct val="150000"/>
              </a:lnSpc>
              <a:buFont typeface="+mj-lt"/>
              <a:buAutoNum type="arabicPeriod"/>
            </a:pPr>
            <a:r>
              <a:rPr lang="en-US" altLang="zh-CN" sz="1900" b="1" dirty="0" err="1">
                <a:solidFill>
                  <a:srgbClr val="00B050"/>
                </a:solidFill>
                <a:latin typeface="微软雅黑" panose="020B0503020204020204" pitchFamily="34" charset="-122"/>
                <a:ea typeface="微软雅黑" panose="020B0503020204020204" pitchFamily="34" charset="-122"/>
              </a:rPr>
              <a:t>column_names</a:t>
            </a:r>
            <a:r>
              <a:rPr lang="zh-CN" altLang="en-US" sz="1900" dirty="0">
                <a:latin typeface="微软雅黑" panose="020B0503020204020204" pitchFamily="34" charset="-122"/>
                <a:ea typeface="微软雅黑" panose="020B0503020204020204" pitchFamily="34" charset="-122"/>
              </a:rPr>
              <a:t>：为一数组，其中包括数据表每个列的名称。</a:t>
            </a:r>
          </a:p>
          <a:p>
            <a:pPr marL="457200" indent="-457200">
              <a:lnSpc>
                <a:spcPct val="150000"/>
              </a:lnSpc>
              <a:buFont typeface="+mj-lt"/>
              <a:buAutoNum type="arabicPeriod"/>
            </a:pPr>
            <a:r>
              <a:rPr lang="en-US" altLang="zh-CN" sz="1900" b="1" dirty="0">
                <a:solidFill>
                  <a:srgbClr val="FF0000"/>
                </a:solidFill>
                <a:latin typeface="微软雅黑" panose="020B0503020204020204" pitchFamily="34" charset="-122"/>
                <a:ea typeface="微软雅黑" panose="020B0503020204020204" pitchFamily="34" charset="-122"/>
              </a:rPr>
              <a:t>tuples</a:t>
            </a:r>
            <a:r>
              <a:rPr lang="zh-CN" altLang="en-US" sz="1900" dirty="0">
                <a:latin typeface="微软雅黑" panose="020B0503020204020204" pitchFamily="34" charset="-122"/>
                <a:ea typeface="微软雅黑" panose="020B0503020204020204" pitchFamily="34" charset="-122"/>
              </a:rPr>
              <a:t>：为一数组，其中包括数据表中每条记录的信息。</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1900" b="1" dirty="0">
                <a:solidFill>
                  <a:srgbClr val="7030A0"/>
                </a:solidFill>
                <a:latin typeface="微软雅黑" panose="020B0503020204020204" pitchFamily="34" charset="-122"/>
                <a:ea typeface="微软雅黑" panose="020B0503020204020204" pitchFamily="34" charset="-122"/>
              </a:rPr>
              <a:t>indices</a:t>
            </a:r>
            <a:r>
              <a:rPr lang="zh-CN" altLang="en-US" sz="1900" dirty="0">
                <a:latin typeface="微软雅黑" panose="020B0503020204020204" pitchFamily="34" charset="-122"/>
                <a:ea typeface="微软雅黑" panose="020B0503020204020204" pitchFamily="34" charset="-122"/>
              </a:rPr>
              <a:t>：为一数组，包含所有建立在该数据表上的索引的信息。</a:t>
            </a: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6096000" y="689788"/>
            <a:ext cx="5769935" cy="5262979"/>
          </a:xfrm>
          <a:prstGeom prst="rect">
            <a:avLst/>
          </a:prstGeom>
          <a:noFill/>
          <a:ln w="25400">
            <a:solidFill>
              <a:schemeClr val="tx1"/>
            </a:solidFill>
          </a:ln>
        </p:spPr>
        <p:txBody>
          <a:bodyPr wrap="square" rtlCol="0">
            <a:spAutoFit/>
          </a:bodyPr>
          <a:lstStyle/>
          <a:p>
            <a:r>
              <a:rPr lang="en-US" altLang="zh-CN" sz="1400" dirty="0">
                <a:latin typeface="Consolas" panose="020B0609020204030204" pitchFamily="49" charset="0"/>
              </a:rPr>
              <a:t>{</a:t>
            </a:r>
          </a:p>
          <a:p>
            <a:r>
              <a:rPr lang="en-US" altLang="zh-CN" sz="1400" dirty="0">
                <a:latin typeface="Consolas" panose="020B0609020204030204" pitchFamily="49" charset="0"/>
              </a:rPr>
              <a:t>    "data": {</a:t>
            </a:r>
          </a:p>
          <a:p>
            <a:r>
              <a:rPr lang="en-US" altLang="zh-CN" sz="1400" dirty="0">
                <a:latin typeface="Consolas" panose="020B0609020204030204" pitchFamily="49" charset="0"/>
              </a:rPr>
              <a:t>        "</a:t>
            </a:r>
            <a:r>
              <a:rPr lang="en-US" altLang="zh-CN" sz="1400" dirty="0" err="1">
                <a:latin typeface="Consolas" panose="020B0609020204030204" pitchFamily="49" charset="0"/>
              </a:rPr>
              <a:t>table_id</a:t>
            </a:r>
            <a:r>
              <a:rPr lang="en-US" altLang="zh-CN" sz="1400" dirty="0">
                <a:latin typeface="Consolas" panose="020B0609020204030204" pitchFamily="49" charset="0"/>
              </a:rPr>
              <a:t>": 1,</a:t>
            </a:r>
          </a:p>
          <a:p>
            <a:r>
              <a:rPr lang="en-US" altLang="zh-CN" sz="1400" dirty="0">
                <a:latin typeface="Consolas" panose="020B0609020204030204" pitchFamily="49" charset="0"/>
              </a:rPr>
              <a:t>        "</a:t>
            </a:r>
            <a:r>
              <a:rPr lang="en-US" altLang="zh-CN" sz="1400" dirty="0" err="1">
                <a:latin typeface="Consolas" panose="020B0609020204030204" pitchFamily="49" charset="0"/>
              </a:rPr>
              <a:t>table_name</a:t>
            </a:r>
            <a:r>
              <a:rPr lang="en-US" altLang="zh-CN" sz="1400" dirty="0">
                <a:latin typeface="Consolas" panose="020B0609020204030204" pitchFamily="49" charset="0"/>
              </a:rPr>
              <a:t>": "student",</a:t>
            </a:r>
          </a:p>
          <a:p>
            <a:r>
              <a:rPr lang="en-US" altLang="zh-CN" sz="1400" dirty="0">
                <a:latin typeface="Consolas" panose="020B0609020204030204" pitchFamily="49" charset="0"/>
              </a:rPr>
              <a:t>        "</a:t>
            </a:r>
            <a:r>
              <a:rPr lang="en-US" altLang="zh-CN" sz="1400" dirty="0" err="1">
                <a:solidFill>
                  <a:srgbClr val="00B050"/>
                </a:solidFill>
                <a:latin typeface="Consolas" panose="020B0609020204030204" pitchFamily="49" charset="0"/>
              </a:rPr>
              <a:t>column_names</a:t>
            </a:r>
            <a:r>
              <a:rPr lang="en-US" altLang="zh-CN" sz="1400" dirty="0">
                <a:latin typeface="Consolas" panose="020B0609020204030204" pitchFamily="49" charset="0"/>
              </a:rPr>
              <a:t>": ["id", "name", "age", "score"],</a:t>
            </a:r>
          </a:p>
          <a:p>
            <a:r>
              <a:rPr lang="en-US" altLang="zh-CN" sz="1400" dirty="0">
                <a:latin typeface="Consolas" panose="020B0609020204030204" pitchFamily="49" charset="0"/>
              </a:rPr>
              <a:t>        "</a:t>
            </a:r>
            <a:r>
              <a:rPr lang="en-US" altLang="zh-CN" sz="1400" dirty="0">
                <a:solidFill>
                  <a:srgbClr val="FF0000"/>
                </a:solidFill>
                <a:latin typeface="Consolas" panose="020B0609020204030204" pitchFamily="49" charset="0"/>
              </a:rPr>
              <a:t>tuples</a:t>
            </a:r>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"rid": {</a:t>
            </a:r>
          </a:p>
          <a:p>
            <a:r>
              <a:rPr lang="en-US" altLang="zh-CN" sz="1400" dirty="0">
                <a:latin typeface="Consolas" panose="020B0609020204030204" pitchFamily="49" charset="0"/>
              </a:rPr>
              <a:t>                    "</a:t>
            </a:r>
            <a:r>
              <a:rPr lang="en-US" altLang="zh-CN" sz="1400" dirty="0" err="1">
                <a:latin typeface="Consolas" panose="020B0609020204030204" pitchFamily="49" charset="0"/>
              </a:rPr>
              <a:t>page_id</a:t>
            </a:r>
            <a:r>
              <a:rPr lang="en-US" altLang="zh-CN" sz="1400" dirty="0">
                <a:latin typeface="Consolas" panose="020B0609020204030204" pitchFamily="49" charset="0"/>
              </a:rPr>
              <a:t>": 1,</a:t>
            </a:r>
          </a:p>
          <a:p>
            <a:r>
              <a:rPr lang="en-US" altLang="zh-CN" sz="1400" dirty="0">
                <a:latin typeface="Consolas" panose="020B0609020204030204" pitchFamily="49" charset="0"/>
              </a:rPr>
              <a:t>                    "</a:t>
            </a:r>
            <a:r>
              <a:rPr lang="en-US" altLang="zh-CN" sz="1400" dirty="0" err="1">
                <a:latin typeface="Consolas" panose="020B0609020204030204" pitchFamily="49" charset="0"/>
              </a:rPr>
              <a:t>slot_num</a:t>
            </a:r>
            <a:r>
              <a:rPr lang="en-US" altLang="zh-CN" sz="1400" dirty="0">
                <a:latin typeface="Consolas" panose="020B0609020204030204" pitchFamily="49" charset="0"/>
              </a:rPr>
              <a:t>": 16</a:t>
            </a:r>
          </a:p>
          <a:p>
            <a:r>
              <a:rPr lang="en-US" altLang="zh-CN" sz="1400" dirty="0">
                <a:latin typeface="Consolas" panose="020B0609020204030204" pitchFamily="49" charset="0"/>
              </a:rPr>
              <a:t>                },</a:t>
            </a:r>
          </a:p>
          <a:p>
            <a:r>
              <a:rPr lang="en-US" altLang="zh-CN" sz="1400" dirty="0">
                <a:latin typeface="Consolas" panose="020B0609020204030204" pitchFamily="49" charset="0"/>
              </a:rPr>
              <a:t>                "columns": [1, "</a:t>
            </a:r>
            <a:r>
              <a:rPr lang="en-US" altLang="zh-CN" sz="1400" dirty="0" err="1">
                <a:latin typeface="Consolas" panose="020B0609020204030204" pitchFamily="49" charset="0"/>
              </a:rPr>
              <a:t>xy</a:t>
            </a:r>
            <a:r>
              <a:rPr lang="en-US" altLang="zh-CN" sz="1400" dirty="0">
                <a:latin typeface="Consolas" panose="020B0609020204030204" pitchFamily="49" charset="0"/>
              </a:rPr>
              <a:t>", 21, 100]</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a:solidFill>
                  <a:srgbClr val="7030A0"/>
                </a:solidFill>
                <a:latin typeface="Consolas" panose="020B0609020204030204" pitchFamily="49" charset="0"/>
              </a:rPr>
              <a:t>indices</a:t>
            </a:r>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index_oid</a:t>
            </a:r>
            <a:r>
              <a:rPr lang="en-US" altLang="zh-CN" sz="1400" dirty="0">
                <a:latin typeface="Consolas" panose="020B0609020204030204" pitchFamily="49" charset="0"/>
              </a:rPr>
              <a:t>": 1,</a:t>
            </a:r>
          </a:p>
          <a:p>
            <a:r>
              <a:rPr lang="en-US" altLang="zh-CN" sz="1400" dirty="0">
                <a:latin typeface="Consolas" panose="020B0609020204030204" pitchFamily="49" charset="0"/>
              </a:rPr>
              <a:t>                "</a:t>
            </a:r>
            <a:r>
              <a:rPr lang="en-US" altLang="zh-CN" sz="1400" dirty="0" err="1">
                <a:latin typeface="Consolas" panose="020B0609020204030204" pitchFamily="49" charset="0"/>
              </a:rPr>
              <a:t>index_name</a:t>
            </a:r>
            <a:r>
              <a:rPr lang="en-US" altLang="zh-CN" sz="1400" dirty="0">
                <a:latin typeface="Consolas" panose="020B0609020204030204" pitchFamily="49" charset="0"/>
              </a:rPr>
              <a:t>": "</a:t>
            </a:r>
            <a:r>
              <a:rPr lang="en-US" altLang="zh-CN" sz="1400" dirty="0" err="1">
                <a:latin typeface="Consolas" panose="020B0609020204030204" pitchFamily="49" charset="0"/>
              </a:rPr>
              <a:t>student_score_index</a:t>
            </a:r>
            <a:r>
              <a:rPr lang="en-US" altLang="zh-CN" sz="1400" dirty="0">
                <a:latin typeface="Consolas" panose="020B0609020204030204" pitchFamily="49" charset="0"/>
              </a:rPr>
              <a:t>",</a:t>
            </a:r>
          </a:p>
          <a:p>
            <a:r>
              <a:rPr lang="en-US" altLang="zh-CN" sz="1400" dirty="0">
                <a:latin typeface="Consolas" panose="020B0609020204030204" pitchFamily="49" charset="0"/>
              </a:rPr>
              <a:t>                "</a:t>
            </a:r>
            <a:r>
              <a:rPr lang="en-US" altLang="zh-CN" sz="1400" dirty="0" err="1">
                <a:latin typeface="Consolas" panose="020B0609020204030204" pitchFamily="49" charset="0"/>
              </a:rPr>
              <a:t>key_schema</a:t>
            </a:r>
            <a:r>
              <a:rPr lang="en-US" altLang="zh-CN" sz="1400" dirty="0">
                <a:latin typeface="Consolas" panose="020B0609020204030204" pitchFamily="49" charset="0"/>
              </a:rPr>
              <a:t>": "(score(INT, 4))",</a:t>
            </a:r>
          </a:p>
          <a:p>
            <a:r>
              <a:rPr lang="en-US" altLang="zh-CN" sz="1400" dirty="0">
                <a:latin typeface="Consolas" panose="020B0609020204030204" pitchFamily="49" charset="0"/>
              </a:rPr>
              <a:t>                "</a:t>
            </a:r>
            <a:r>
              <a:rPr lang="en-US" altLang="zh-CN" sz="1400" dirty="0" err="1">
                <a:latin typeface="Consolas" panose="020B0609020204030204" pitchFamily="49" charset="0"/>
              </a:rPr>
              <a:t>key_size</a:t>
            </a:r>
            <a:r>
              <a:rPr lang="en-US" altLang="zh-CN" sz="1400" dirty="0">
                <a:latin typeface="Consolas" panose="020B0609020204030204" pitchFamily="49" charset="0"/>
              </a:rPr>
              <a:t>": 4</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a:t>
            </a:r>
            <a:endParaRPr lang="zh-CN" altLang="en-US" sz="1400" dirty="0">
              <a:latin typeface="Consolas" panose="020B0609020204030204" pitchFamily="49" charset="0"/>
            </a:endParaRPr>
          </a:p>
        </p:txBody>
      </p:sp>
      <p:sp>
        <p:nvSpPr>
          <p:cNvPr id="8" name="矩形 7">
            <a:extLst>
              <a:ext uri="{FF2B5EF4-FFF2-40B4-BE49-F238E27FC236}">
                <a16:creationId xmlns:a16="http://schemas.microsoft.com/office/drawing/2014/main" id="{8CEC7993-8FB4-4073-9473-88FE5DF9979E}"/>
              </a:ext>
            </a:extLst>
          </p:cNvPr>
          <p:cNvSpPr/>
          <p:nvPr/>
        </p:nvSpPr>
        <p:spPr>
          <a:xfrm>
            <a:off x="6939996" y="1860550"/>
            <a:ext cx="3708954" cy="1847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8526233-59C9-4236-8E5C-5C610A3D5113}"/>
              </a:ext>
            </a:extLst>
          </p:cNvPr>
          <p:cNvSpPr/>
          <p:nvPr/>
        </p:nvSpPr>
        <p:spPr>
          <a:xfrm>
            <a:off x="6939996" y="1590586"/>
            <a:ext cx="4661454" cy="22225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0722468-0627-4F8B-86CC-3A1368F2BAD2}"/>
              </a:ext>
            </a:extLst>
          </p:cNvPr>
          <p:cNvSpPr/>
          <p:nvPr/>
        </p:nvSpPr>
        <p:spPr>
          <a:xfrm>
            <a:off x="6939996" y="3756114"/>
            <a:ext cx="4394754" cy="1711236"/>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7329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1" y="947627"/>
            <a:ext cx="5441950" cy="6188149"/>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接口名称：</a:t>
            </a:r>
            <a:r>
              <a:rPr lang="en-US" altLang="zh-CN" sz="1600" dirty="0" err="1">
                <a:latin typeface="微软雅黑" panose="020B0503020204020204" pitchFamily="34" charset="-122"/>
                <a:ea typeface="微软雅黑" panose="020B0503020204020204" pitchFamily="34" charset="-122"/>
              </a:rPr>
              <a:t>get_table_heap_info</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功能描述：查询某个数据表所绑定的</a:t>
            </a:r>
            <a:r>
              <a:rPr lang="en-US" altLang="zh-CN" sz="1600" dirty="0">
                <a:latin typeface="微软雅黑" panose="020B0503020204020204" pitchFamily="34" charset="-122"/>
                <a:ea typeface="微软雅黑" panose="020B0503020204020204" pitchFamily="34" charset="-122"/>
              </a:rPr>
              <a:t>Table Heap</a:t>
            </a:r>
            <a:r>
              <a:rPr lang="zh-CN" altLang="en-US" sz="1600" dirty="0">
                <a:latin typeface="微软雅黑" panose="020B0503020204020204" pitchFamily="34" charset="-122"/>
                <a:ea typeface="微软雅黑" panose="020B0503020204020204" pitchFamily="34" charset="-122"/>
              </a:rPr>
              <a:t>的信息。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前端请求示例：</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后端响应示例：</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err="1">
                <a:latin typeface="微软雅黑" panose="020B0503020204020204" pitchFamily="34" charset="-122"/>
                <a:ea typeface="微软雅黑" panose="020B0503020204020204" pitchFamily="34" charset="-122"/>
              </a:rPr>
              <a:t>num_of_pages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Table Heap</a:t>
            </a:r>
            <a:r>
              <a:rPr lang="zh-CN" altLang="en-US" sz="1600" dirty="0">
                <a:latin typeface="微软雅黑" panose="020B0503020204020204" pitchFamily="34" charset="-122"/>
                <a:ea typeface="微软雅黑" panose="020B0503020204020204" pitchFamily="34" charset="-122"/>
              </a:rPr>
              <a:t>中包括多少张组成逻辑上完整数据表的内存页（</a:t>
            </a:r>
            <a:r>
              <a:rPr lang="en-US" altLang="zh-CN" sz="1600" dirty="0">
                <a:latin typeface="微软雅黑" panose="020B0503020204020204" pitchFamily="34" charset="-122"/>
                <a:ea typeface="微软雅黑" panose="020B0503020204020204" pitchFamily="34" charset="-122"/>
              </a:rPr>
              <a:t>Table Page</a:t>
            </a:r>
            <a:r>
              <a:rPr lang="zh-CN" altLang="en-US" sz="1600" dirty="0">
                <a:latin typeface="微软雅黑" panose="020B0503020204020204" pitchFamily="34" charset="-122"/>
                <a:ea typeface="微软雅黑" panose="020B0503020204020204" pitchFamily="34" charset="-122"/>
              </a:rPr>
              <a:t>）。在</a:t>
            </a:r>
            <a:r>
              <a:rPr lang="en-US" altLang="zh-CN" sz="1600" dirty="0" err="1">
                <a:latin typeface="微软雅黑" panose="020B0503020204020204" pitchFamily="34" charset="-122"/>
                <a:ea typeface="微软雅黑" panose="020B0503020204020204" pitchFamily="34" charset="-122"/>
              </a:rPr>
              <a:t>BusTub</a:t>
            </a:r>
            <a:r>
              <a:rPr lang="zh-CN" altLang="en-US" sz="1600" dirty="0">
                <a:latin typeface="微软雅黑" panose="020B0503020204020204" pitchFamily="34" charset="-122"/>
                <a:ea typeface="微软雅黑" panose="020B0503020204020204" pitchFamily="34" charset="-122"/>
              </a:rPr>
              <a:t>中，这些内存页之间组织成一个双向链表。</a:t>
            </a:r>
          </a:p>
          <a:p>
            <a:pPr lvl="1">
              <a:lnSpc>
                <a:spcPct val="150000"/>
              </a:lnSpc>
            </a:pPr>
            <a:r>
              <a:rPr lang="en-US" altLang="zh-CN" sz="1600" dirty="0" err="1">
                <a:latin typeface="微软雅黑" panose="020B0503020204020204" pitchFamily="34" charset="-122"/>
                <a:ea typeface="微软雅黑" panose="020B0503020204020204" pitchFamily="34" charset="-122"/>
              </a:rPr>
              <a:t>begin_page_id</a:t>
            </a:r>
            <a:r>
              <a:rPr lang="zh-CN" altLang="en-US" sz="1600" dirty="0">
                <a:latin typeface="微软雅黑" panose="020B0503020204020204" pitchFamily="34" charset="-122"/>
                <a:ea typeface="微软雅黑" panose="020B0503020204020204" pitchFamily="34" charset="-122"/>
              </a:rPr>
              <a:t>：双向链表中第一张内存页的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p>
          <a:p>
            <a:pPr lvl="2">
              <a:lnSpc>
                <a:spcPct val="150000"/>
              </a:lnSpc>
            </a:pP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1155701" y="3074762"/>
            <a:ext cx="4806950" cy="1569660"/>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api</a:t>
            </a:r>
            <a:r>
              <a:rPr lang="en-US" altLang="zh-CN" sz="1600" dirty="0">
                <a:latin typeface="Consolas" panose="020B0609020204030204" pitchFamily="49" charset="0"/>
              </a:rPr>
              <a:t>": "/</a:t>
            </a:r>
            <a:r>
              <a:rPr lang="en-US" altLang="zh-CN" sz="1600" dirty="0" err="1">
                <a:latin typeface="Consolas" panose="020B0609020204030204" pitchFamily="49" charset="0"/>
              </a:rPr>
              <a:t>get_table_heap_info</a:t>
            </a:r>
            <a:r>
              <a:rPr lang="en-US" altLang="zh-CN" sz="1600" dirty="0">
                <a:latin typeface="Consolas" panose="020B0609020204030204" pitchFamily="49" charset="0"/>
              </a:rPr>
              <a:t>",</a:t>
            </a:r>
          </a:p>
          <a:p>
            <a:r>
              <a:rPr lang="en-US" altLang="zh-CN" sz="1600" dirty="0">
                <a:latin typeface="Consolas" panose="020B0609020204030204" pitchFamily="49" charset="0"/>
              </a:rPr>
              <a:t>    "data": {</a:t>
            </a:r>
          </a:p>
          <a:p>
            <a:r>
              <a:rPr lang="en-US" altLang="zh-CN" sz="1600" dirty="0">
                <a:latin typeface="Consolas" panose="020B0609020204030204" pitchFamily="49" charset="0"/>
              </a:rPr>
              <a:t>        "</a:t>
            </a:r>
            <a:r>
              <a:rPr lang="en-US" altLang="zh-CN" sz="1600" dirty="0" err="1">
                <a:latin typeface="Consolas" panose="020B0609020204030204" pitchFamily="49" charset="0"/>
              </a:rPr>
              <a:t>table_id</a:t>
            </a:r>
            <a:r>
              <a:rPr lang="en-US" altLang="zh-CN" sz="1600" dirty="0">
                <a:latin typeface="Consolas" panose="020B0609020204030204" pitchFamily="49" charset="0"/>
              </a:rPr>
              <a:t>": 22</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D9C2BF19-48A0-48A1-9C55-DD004DEA5C2F}"/>
              </a:ext>
            </a:extLst>
          </p:cNvPr>
          <p:cNvSpPr txBox="1"/>
          <p:nvPr/>
        </p:nvSpPr>
        <p:spPr>
          <a:xfrm>
            <a:off x="6546849" y="5044171"/>
            <a:ext cx="4806950" cy="1569660"/>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 </a:t>
            </a:r>
          </a:p>
          <a:p>
            <a:r>
              <a:rPr lang="en-US" altLang="zh-CN" sz="1600" dirty="0">
                <a:latin typeface="Consolas" panose="020B0609020204030204" pitchFamily="49" charset="0"/>
              </a:rPr>
              <a:t>    "data": {</a:t>
            </a:r>
          </a:p>
          <a:p>
            <a:r>
              <a:rPr lang="en-US" altLang="zh-CN" sz="1600" dirty="0">
                <a:latin typeface="Consolas" panose="020B0609020204030204" pitchFamily="49" charset="0"/>
              </a:rPr>
              <a:t>        "</a:t>
            </a:r>
            <a:r>
              <a:rPr lang="en-US" altLang="zh-CN" sz="1600" dirty="0" err="1">
                <a:latin typeface="Consolas" panose="020B0609020204030204" pitchFamily="49" charset="0"/>
              </a:rPr>
              <a:t>num_of_pages</a:t>
            </a:r>
            <a:r>
              <a:rPr lang="en-US" altLang="zh-CN" sz="1600" dirty="0">
                <a:latin typeface="Consolas" panose="020B0609020204030204" pitchFamily="49" charset="0"/>
              </a:rPr>
              <a:t>": 3,</a:t>
            </a:r>
          </a:p>
          <a:p>
            <a:r>
              <a:rPr lang="en-US" altLang="zh-CN" sz="1600" dirty="0">
                <a:latin typeface="Consolas" panose="020B0609020204030204" pitchFamily="49" charset="0"/>
              </a:rPr>
              <a:t>        "</a:t>
            </a:r>
            <a:r>
              <a:rPr lang="en-US" altLang="zh-CN" sz="1600" dirty="0" err="1">
                <a:latin typeface="Consolas" panose="020B0609020204030204" pitchFamily="49" charset="0"/>
              </a:rPr>
              <a:t>begin_page_id</a:t>
            </a:r>
            <a:r>
              <a:rPr lang="en-US" altLang="zh-CN" sz="1600" dirty="0">
                <a:latin typeface="Consolas" panose="020B0609020204030204" pitchFamily="49" charset="0"/>
              </a:rPr>
              <a:t>": 0</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pic>
        <p:nvPicPr>
          <p:cNvPr id="7" name="图片 6">
            <a:extLst>
              <a:ext uri="{FF2B5EF4-FFF2-40B4-BE49-F238E27FC236}">
                <a16:creationId xmlns:a16="http://schemas.microsoft.com/office/drawing/2014/main" id="{03A96978-A006-45DC-BA74-16D9C1484309}"/>
              </a:ext>
            </a:extLst>
          </p:cNvPr>
          <p:cNvPicPr>
            <a:picLocks noChangeAspect="1"/>
          </p:cNvPicPr>
          <p:nvPr/>
        </p:nvPicPr>
        <p:blipFill rotWithShape="1">
          <a:blip r:embed="rId2">
            <a:extLst>
              <a:ext uri="{28A0092B-C50C-407E-A947-70E740481C1C}">
                <a14:useLocalDpi xmlns:a14="http://schemas.microsoft.com/office/drawing/2010/main" val="0"/>
              </a:ext>
            </a:extLst>
          </a:blip>
          <a:srcRect t="23648"/>
          <a:stretch/>
        </p:blipFill>
        <p:spPr>
          <a:xfrm>
            <a:off x="6935033" y="303010"/>
            <a:ext cx="4030582" cy="4341412"/>
          </a:xfrm>
          <a:prstGeom prst="rect">
            <a:avLst/>
          </a:prstGeom>
        </p:spPr>
      </p:pic>
    </p:spTree>
    <p:extLst>
      <p:ext uri="{BB962C8B-B14F-4D97-AF65-F5344CB8AC3E}">
        <p14:creationId xmlns:p14="http://schemas.microsoft.com/office/powerpoint/2010/main" val="308948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Part1 </a:t>
            </a:r>
            <a:r>
              <a:rPr lang="zh-CN" altLang="en-US" dirty="0">
                <a:latin typeface="方正大标宋简体" panose="02010601030101010101" pitchFamily="2" charset="-122"/>
                <a:ea typeface="方正大标宋简体" panose="02010601030101010101" pitchFamily="2" charset="-122"/>
              </a:rPr>
              <a:t>产品概述</a:t>
            </a:r>
            <a:r>
              <a:rPr lang="en-US" altLang="zh-CN" dirty="0">
                <a:latin typeface="方正大标宋简体" panose="02010601030101010101" pitchFamily="2" charset="-122"/>
                <a:ea typeface="方正大标宋简体" panose="02010601030101010101" pitchFamily="2" charset="-122"/>
              </a:rPr>
              <a:t>&amp;</a:t>
            </a:r>
            <a:r>
              <a:rPr lang="zh-CN" altLang="en-US" dirty="0">
                <a:latin typeface="方正大标宋简体" panose="02010601030101010101" pitchFamily="2" charset="-122"/>
                <a:ea typeface="方正大标宋简体" panose="02010601030101010101" pitchFamily="2" charset="-122"/>
              </a:rPr>
              <a:t>关键需求</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825624"/>
            <a:ext cx="10515600" cy="4883933"/>
          </a:xfrm>
        </p:spPr>
        <p:txBody>
          <a:bodyPr>
            <a:normAutofit/>
          </a:bodyPr>
          <a:lstStyle/>
          <a:p>
            <a:r>
              <a:rPr lang="zh-CN" altLang="en-US" sz="3200" b="1" dirty="0"/>
              <a:t>目标用户</a:t>
            </a:r>
            <a:endParaRPr lang="en-US" altLang="zh-CN" sz="2400" b="1" dirty="0">
              <a:latin typeface="微软雅黑" panose="020B0503020204020204" pitchFamily="34" charset="-122"/>
              <a:ea typeface="微软雅黑" panose="020B0503020204020204" pitchFamily="34" charset="-122"/>
            </a:endParaRP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本产品主要面向初学</a:t>
            </a:r>
            <a:r>
              <a:rPr lang="en-US" altLang="zh-CN" sz="2000" dirty="0">
                <a:latin typeface="微软雅黑" panose="020B0503020204020204" pitchFamily="34" charset="-122"/>
                <a:ea typeface="微软雅黑" panose="020B0503020204020204" pitchFamily="34" charset="-122"/>
              </a:rPr>
              <a:t>RDBMS</a:t>
            </a:r>
            <a:r>
              <a:rPr lang="zh-CN" altLang="en-US" sz="2000" dirty="0">
                <a:latin typeface="微软雅黑" panose="020B0503020204020204" pitchFamily="34" charset="-122"/>
                <a:ea typeface="微软雅黑" panose="020B0503020204020204" pitchFamily="34" charset="-122"/>
              </a:rPr>
              <a:t>内部实现和关键概念的计算机类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电子信息类专业学生。</a:t>
            </a: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在使用本产品前，他们应该已经了解了有关关系型数据库的基本概念（例如数据表、记录、字段等）和简单的</a:t>
            </a: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命令，并且对</a:t>
            </a:r>
            <a:r>
              <a:rPr lang="en-US" altLang="zh-CN" sz="2000"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的内部实现有大致的、模糊的（而无需过于深入）了解。例如，他们已经大致了解数据库系统会将</a:t>
            </a: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命令转换成树形结构，以进行解释执行。又如，他们已大致知道数据库系统中以数据页为单位进行数据的存储管理。</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843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1206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76200" y="953977"/>
            <a:ext cx="7064071" cy="6188149"/>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接口名称：</a:t>
            </a:r>
            <a:r>
              <a:rPr lang="en-US" altLang="zh-CN" sz="1600" dirty="0" err="1">
                <a:latin typeface="微软雅黑" panose="020B0503020204020204" pitchFamily="34" charset="-122"/>
                <a:ea typeface="微软雅黑" panose="020B0503020204020204" pitchFamily="34" charset="-122"/>
              </a:rPr>
              <a:t>get_table_page_info</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功能描述：查询某个数据表</a:t>
            </a:r>
            <a:r>
              <a:rPr lang="en-US" altLang="zh-CN" sz="1600" dirty="0">
                <a:latin typeface="微软雅黑" panose="020B0503020204020204" pitchFamily="34" charset="-122"/>
                <a:ea typeface="微软雅黑" panose="020B0503020204020204" pitchFamily="34" charset="-122"/>
              </a:rPr>
              <a:t>Table Heap</a:t>
            </a:r>
            <a:r>
              <a:rPr lang="zh-CN" altLang="en-US" sz="1600" dirty="0">
                <a:latin typeface="微软雅黑" panose="020B0503020204020204" pitchFamily="34" charset="-122"/>
                <a:ea typeface="微软雅黑" panose="020B0503020204020204" pitchFamily="34" charset="-122"/>
              </a:rPr>
              <a:t>中具体某一个内存页（</a:t>
            </a:r>
            <a:r>
              <a:rPr lang="en-US" altLang="zh-CN" sz="1600" dirty="0">
                <a:latin typeface="微软雅黑" panose="020B0503020204020204" pitchFamily="34" charset="-122"/>
                <a:ea typeface="微软雅黑" panose="020B0503020204020204" pitchFamily="34" charset="-122"/>
              </a:rPr>
              <a:t>Table Page</a:t>
            </a:r>
            <a:r>
              <a:rPr lang="zh-CN" altLang="en-US" sz="1600" dirty="0">
                <a:latin typeface="微软雅黑" panose="020B0503020204020204" pitchFamily="34" charset="-122"/>
                <a:ea typeface="微软雅黑" panose="020B0503020204020204" pitchFamily="34" charset="-122"/>
              </a:rPr>
              <a:t>）的信息。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前端请求示例：</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err="1">
                <a:latin typeface="微软雅黑" panose="020B0503020204020204" pitchFamily="34" charset="-122"/>
                <a:ea typeface="微软雅黑" panose="020B0503020204020204" pitchFamily="34" charset="-122"/>
              </a:rPr>
              <a:t>table_id</a:t>
            </a:r>
            <a:r>
              <a:rPr lang="zh-CN" altLang="en-US" sz="1600" dirty="0">
                <a:latin typeface="微软雅黑" panose="020B0503020204020204" pitchFamily="34" charset="-122"/>
                <a:ea typeface="微软雅黑" panose="020B0503020204020204" pitchFamily="34" charset="-122"/>
              </a:rPr>
              <a:t>：要查询的数据表的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p>
          <a:p>
            <a:pPr lvl="1">
              <a:lnSpc>
                <a:spcPct val="150000"/>
              </a:lnSpc>
            </a:pPr>
            <a:r>
              <a:rPr lang="en-US" altLang="zh-CN" sz="1600" dirty="0" err="1">
                <a:latin typeface="微软雅黑" panose="020B0503020204020204" pitchFamily="34" charset="-122"/>
                <a:ea typeface="微软雅黑" panose="020B0503020204020204" pitchFamily="34" charset="-122"/>
              </a:rPr>
              <a:t>count_of_page</a:t>
            </a:r>
            <a:r>
              <a:rPr lang="zh-CN" altLang="en-US" sz="1600" dirty="0">
                <a:latin typeface="微软雅黑" panose="020B0503020204020204" pitchFamily="34" charset="-122"/>
                <a:ea typeface="微软雅黑" panose="020B0503020204020204" pitchFamily="34" charset="-122"/>
              </a:rPr>
              <a:t>：要查询该数据表</a:t>
            </a:r>
            <a:r>
              <a:rPr lang="en-US" altLang="zh-CN" sz="1600" dirty="0">
                <a:latin typeface="微软雅黑" panose="020B0503020204020204" pitchFamily="34" charset="-122"/>
                <a:ea typeface="微软雅黑" panose="020B0503020204020204" pitchFamily="34" charset="-122"/>
              </a:rPr>
              <a:t>Table Heap</a:t>
            </a:r>
            <a:r>
              <a:rPr lang="zh-CN" altLang="en-US" sz="1600" dirty="0">
                <a:latin typeface="微软雅黑" panose="020B0503020204020204" pitchFamily="34" charset="-122"/>
                <a:ea typeface="微软雅黑" panose="020B0503020204020204" pitchFamily="34" charset="-122"/>
              </a:rPr>
              <a:t>中的第几个内存页的信息。</a:t>
            </a:r>
            <a:r>
              <a:rPr lang="zh-CN" altLang="en-US" sz="1600" b="1" dirty="0">
                <a:latin typeface="微软雅黑" panose="020B0503020204020204" pitchFamily="34" charset="-122"/>
                <a:ea typeface="微软雅黑" panose="020B0503020204020204" pitchFamily="34" charset="-122"/>
              </a:rPr>
              <a:t>该字段从</a:t>
            </a:r>
            <a:r>
              <a:rPr lang="en-US" altLang="zh-CN"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开始计数！</a:t>
            </a:r>
            <a:endParaRPr lang="en-US" altLang="zh-CN" sz="1600"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1204760" y="4790740"/>
            <a:ext cx="4806950" cy="1815882"/>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api</a:t>
            </a:r>
            <a:r>
              <a:rPr lang="en-US" altLang="zh-CN" sz="1600" dirty="0">
                <a:latin typeface="Consolas" panose="020B0609020204030204" pitchFamily="49" charset="0"/>
              </a:rPr>
              <a:t>": "/</a:t>
            </a:r>
            <a:r>
              <a:rPr lang="en-US" altLang="zh-CN" sz="1600" dirty="0" err="1">
                <a:latin typeface="Consolas" panose="020B0609020204030204" pitchFamily="49" charset="0"/>
              </a:rPr>
              <a:t>get_table_page_info</a:t>
            </a:r>
            <a:r>
              <a:rPr lang="en-US" altLang="zh-CN" sz="1600" dirty="0">
                <a:latin typeface="Consolas" panose="020B0609020204030204" pitchFamily="49" charset="0"/>
              </a:rPr>
              <a:t>",</a:t>
            </a:r>
          </a:p>
          <a:p>
            <a:r>
              <a:rPr lang="en-US" altLang="zh-CN" sz="1600" dirty="0">
                <a:latin typeface="Consolas" panose="020B0609020204030204" pitchFamily="49" charset="0"/>
              </a:rPr>
              <a:t>    "data": {</a:t>
            </a:r>
          </a:p>
          <a:p>
            <a:r>
              <a:rPr lang="en-US" altLang="zh-CN" sz="1600" dirty="0">
                <a:latin typeface="Consolas" panose="020B0609020204030204" pitchFamily="49" charset="0"/>
              </a:rPr>
              <a:t>        "table_id":22,</a:t>
            </a:r>
          </a:p>
          <a:p>
            <a:r>
              <a:rPr lang="en-US" altLang="zh-CN" sz="1600" dirty="0">
                <a:latin typeface="Consolas" panose="020B0609020204030204" pitchFamily="49" charset="0"/>
              </a:rPr>
              <a:t>        "</a:t>
            </a:r>
            <a:r>
              <a:rPr lang="en-US" altLang="zh-CN" sz="1600" dirty="0" err="1">
                <a:latin typeface="Consolas" panose="020B0609020204030204" pitchFamily="49" charset="0"/>
              </a:rPr>
              <a:t>count_of_page</a:t>
            </a:r>
            <a:r>
              <a:rPr lang="en-US" altLang="zh-CN" sz="1600" dirty="0">
                <a:latin typeface="Consolas" panose="020B0609020204030204" pitchFamily="49" charset="0"/>
              </a:rPr>
              <a:t>": 1</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pic>
        <p:nvPicPr>
          <p:cNvPr id="7" name="图片 6">
            <a:extLst>
              <a:ext uri="{FF2B5EF4-FFF2-40B4-BE49-F238E27FC236}">
                <a16:creationId xmlns:a16="http://schemas.microsoft.com/office/drawing/2014/main" id="{714C3E09-987D-4283-B383-771D4C1F2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530" y="0"/>
            <a:ext cx="4855270" cy="6858000"/>
          </a:xfrm>
          <a:prstGeom prst="rect">
            <a:avLst/>
          </a:prstGeom>
        </p:spPr>
      </p:pic>
    </p:spTree>
    <p:extLst>
      <p:ext uri="{BB962C8B-B14F-4D97-AF65-F5344CB8AC3E}">
        <p14:creationId xmlns:p14="http://schemas.microsoft.com/office/powerpoint/2010/main" val="3859552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1206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0" y="795130"/>
            <a:ext cx="7116417" cy="6114553"/>
          </a:xfrm>
        </p:spPr>
        <p:txBody>
          <a:bodyPr>
            <a:normAutofit lnSpcReduction="10000"/>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接口名称：</a:t>
            </a:r>
            <a:r>
              <a:rPr lang="en-US" altLang="zh-CN" sz="1600" dirty="0" err="1">
                <a:latin typeface="微软雅黑" panose="020B0503020204020204" pitchFamily="34" charset="-122"/>
                <a:ea typeface="微软雅黑" panose="020B0503020204020204" pitchFamily="34" charset="-122"/>
              </a:rPr>
              <a:t>get_table_page_info</a:t>
            </a:r>
            <a:endParaRPr lang="en-US" altLang="zh-CN" sz="1600"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后端响应示例：</a:t>
            </a:r>
            <a:endParaRPr lang="en-US" altLang="zh-CN" sz="1600" dirty="0">
              <a:latin typeface="微软雅黑" panose="020B0503020204020204" pitchFamily="34" charset="-122"/>
              <a:ea typeface="微软雅黑" panose="020B0503020204020204" pitchFamily="34" charset="-122"/>
            </a:endParaRPr>
          </a:p>
          <a:p>
            <a:pPr lvl="1">
              <a:lnSpc>
                <a:spcPct val="170000"/>
              </a:lnSpc>
            </a:pPr>
            <a:r>
              <a:rPr lang="en-US" altLang="zh-CN" sz="1600" dirty="0" err="1">
                <a:latin typeface="微软雅黑" panose="020B0503020204020204" pitchFamily="34" charset="-122"/>
                <a:ea typeface="微软雅黑" panose="020B0503020204020204" pitchFamily="34" charset="-122"/>
              </a:rPr>
              <a:t>page_id</a:t>
            </a:r>
            <a:r>
              <a:rPr lang="zh-CN" altLang="en-US" sz="1600" dirty="0">
                <a:latin typeface="微软雅黑" panose="020B0503020204020204" pitchFamily="34" charset="-122"/>
                <a:ea typeface="微软雅黑" panose="020B0503020204020204" pitchFamily="34" charset="-122"/>
              </a:rPr>
              <a:t>：要查询的内存页的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p>
          <a:p>
            <a:pPr lvl="1">
              <a:lnSpc>
                <a:spcPct val="170000"/>
              </a:lnSpc>
            </a:pPr>
            <a:r>
              <a:rPr lang="en-US" altLang="zh-CN" sz="1600" dirty="0" err="1">
                <a:latin typeface="微软雅黑" panose="020B0503020204020204" pitchFamily="34" charset="-122"/>
                <a:ea typeface="微软雅黑" panose="020B0503020204020204" pitchFamily="34" charset="-122"/>
              </a:rPr>
              <a:t>pre_page_id</a:t>
            </a:r>
            <a:r>
              <a:rPr lang="zh-CN" altLang="en-US" sz="1600" dirty="0">
                <a:latin typeface="微软雅黑" panose="020B0503020204020204" pitchFamily="34" charset="-122"/>
                <a:ea typeface="微软雅黑" panose="020B0503020204020204" pitchFamily="34" charset="-122"/>
              </a:rPr>
              <a:t>：当前内存页在</a:t>
            </a:r>
            <a:r>
              <a:rPr lang="en-US" altLang="zh-CN" sz="1600" dirty="0">
                <a:latin typeface="微软雅黑" panose="020B0503020204020204" pitchFamily="34" charset="-122"/>
                <a:ea typeface="微软雅黑" panose="020B0503020204020204" pitchFamily="34" charset="-122"/>
              </a:rPr>
              <a:t>Table Heap</a:t>
            </a:r>
            <a:r>
              <a:rPr lang="zh-CN" altLang="en-US" sz="1600" dirty="0">
                <a:latin typeface="微软雅黑" panose="020B0503020204020204" pitchFamily="34" charset="-122"/>
                <a:ea typeface="微软雅黑" panose="020B0503020204020204" pitchFamily="34" charset="-122"/>
              </a:rPr>
              <a:t>双向链表中的前一个内存页的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p>
          <a:p>
            <a:pPr lvl="1">
              <a:lnSpc>
                <a:spcPct val="170000"/>
              </a:lnSpc>
            </a:pPr>
            <a:r>
              <a:rPr lang="en-US" altLang="zh-CN" sz="1600" dirty="0" err="1">
                <a:latin typeface="微软雅黑" panose="020B0503020204020204" pitchFamily="34" charset="-122"/>
                <a:ea typeface="微软雅黑" panose="020B0503020204020204" pitchFamily="34" charset="-122"/>
              </a:rPr>
              <a:t>next_page_id</a:t>
            </a:r>
            <a:r>
              <a:rPr lang="zh-CN" altLang="en-US" sz="1600" dirty="0">
                <a:latin typeface="微软雅黑" panose="020B0503020204020204" pitchFamily="34" charset="-122"/>
                <a:ea typeface="微软雅黑" panose="020B0503020204020204" pitchFamily="34" charset="-122"/>
              </a:rPr>
              <a:t>：当前内存页在</a:t>
            </a:r>
            <a:r>
              <a:rPr lang="en-US" altLang="zh-CN" sz="1600" dirty="0">
                <a:latin typeface="微软雅黑" panose="020B0503020204020204" pitchFamily="34" charset="-122"/>
                <a:ea typeface="微软雅黑" panose="020B0503020204020204" pitchFamily="34" charset="-122"/>
              </a:rPr>
              <a:t>Table Heap</a:t>
            </a:r>
            <a:r>
              <a:rPr lang="zh-CN" altLang="en-US" sz="1600" dirty="0">
                <a:latin typeface="微软雅黑" panose="020B0503020204020204" pitchFamily="34" charset="-122"/>
                <a:ea typeface="微软雅黑" panose="020B0503020204020204" pitchFamily="34" charset="-122"/>
              </a:rPr>
              <a:t>双向链表中的下一个内存页的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r>
              <a:rPr lang="zh-CN" altLang="en-US" sz="1600" b="1" dirty="0">
                <a:latin typeface="微软雅黑" panose="020B0503020204020204" pitchFamily="34" charset="-122"/>
                <a:ea typeface="微软雅黑" panose="020B0503020204020204" pitchFamily="34" charset="-122"/>
              </a:rPr>
              <a:t>若取值为</a:t>
            </a: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则记作</a:t>
            </a:r>
            <a:r>
              <a:rPr lang="en-US" altLang="zh-CN" sz="1600" b="1" dirty="0">
                <a:latin typeface="微软雅黑" panose="020B0503020204020204" pitchFamily="34" charset="-122"/>
                <a:ea typeface="微软雅黑" panose="020B0503020204020204" pitchFamily="34" charset="-122"/>
              </a:rPr>
              <a:t>INVALID_PAGE_ID</a:t>
            </a:r>
            <a:r>
              <a:rPr lang="zh-CN" altLang="en-US" sz="1600" b="1" dirty="0">
                <a:latin typeface="微软雅黑" panose="020B0503020204020204" pitchFamily="34" charset="-122"/>
                <a:ea typeface="微软雅黑" panose="020B0503020204020204" pitchFamily="34" charset="-122"/>
              </a:rPr>
              <a:t>，即已到达链表末尾！</a:t>
            </a:r>
          </a:p>
          <a:p>
            <a:pPr lvl="1">
              <a:lnSpc>
                <a:spcPct val="170000"/>
              </a:lnSpc>
            </a:pPr>
            <a:r>
              <a:rPr lang="en-US" altLang="zh-CN" sz="1600" dirty="0" err="1">
                <a:latin typeface="微软雅黑" panose="020B0503020204020204" pitchFamily="34" charset="-122"/>
                <a:ea typeface="微软雅黑" panose="020B0503020204020204" pitchFamily="34" charset="-122"/>
              </a:rPr>
              <a:t>tuple_count</a:t>
            </a:r>
            <a:r>
              <a:rPr lang="zh-CN" altLang="en-US" sz="1600" dirty="0">
                <a:latin typeface="微软雅黑" panose="020B0503020204020204" pitchFamily="34" charset="-122"/>
                <a:ea typeface="微软雅黑" panose="020B0503020204020204" pitchFamily="34" charset="-122"/>
              </a:rPr>
              <a:t>：当前内存页中已经存储的记录（</a:t>
            </a:r>
            <a:r>
              <a:rPr lang="en-US" altLang="zh-CN" sz="1600" dirty="0">
                <a:latin typeface="微软雅黑" panose="020B0503020204020204" pitchFamily="34" charset="-122"/>
                <a:ea typeface="微软雅黑" panose="020B0503020204020204" pitchFamily="34" charset="-122"/>
              </a:rPr>
              <a:t>Tuple</a:t>
            </a:r>
            <a:r>
              <a:rPr lang="zh-CN" altLang="en-US" sz="1600" dirty="0">
                <a:latin typeface="微软雅黑" panose="020B0503020204020204" pitchFamily="34" charset="-122"/>
                <a:ea typeface="微软雅黑" panose="020B0503020204020204" pitchFamily="34" charset="-122"/>
              </a:rPr>
              <a:t>）数量。</a:t>
            </a:r>
          </a:p>
          <a:p>
            <a:pPr lvl="1">
              <a:lnSpc>
                <a:spcPct val="170000"/>
              </a:lnSpc>
            </a:pPr>
            <a:r>
              <a:rPr lang="en-US" altLang="zh-CN" sz="1600" dirty="0" err="1">
                <a:latin typeface="微软雅黑" panose="020B0503020204020204" pitchFamily="34" charset="-122"/>
                <a:ea typeface="微软雅黑" panose="020B0503020204020204" pitchFamily="34" charset="-122"/>
              </a:rPr>
              <a:t>size_of_free_space</a:t>
            </a:r>
            <a:r>
              <a:rPr lang="zh-CN" altLang="en-US" sz="1600" dirty="0">
                <a:latin typeface="微软雅黑" panose="020B0503020204020204" pitchFamily="34" charset="-122"/>
                <a:ea typeface="微软雅黑" panose="020B0503020204020204" pitchFamily="34" charset="-122"/>
              </a:rPr>
              <a:t>：当前内存页中</a:t>
            </a:r>
            <a:r>
              <a:rPr lang="en-US" altLang="zh-CN" sz="1600" dirty="0">
                <a:latin typeface="微软雅黑" panose="020B0503020204020204" pitchFamily="34" charset="-122"/>
                <a:ea typeface="微软雅黑" panose="020B0503020204020204" pitchFamily="34" charset="-122"/>
              </a:rPr>
              <a:t>Free Space</a:t>
            </a:r>
            <a:r>
              <a:rPr lang="zh-CN" altLang="en-US" sz="1600" dirty="0">
                <a:latin typeface="微软雅黑" panose="020B0503020204020204" pitchFamily="34" charset="-122"/>
                <a:ea typeface="微软雅黑" panose="020B0503020204020204" pitchFamily="34" charset="-122"/>
              </a:rPr>
              <a:t>的空间大小。</a:t>
            </a:r>
          </a:p>
          <a:p>
            <a:pPr lvl="1">
              <a:lnSpc>
                <a:spcPct val="170000"/>
              </a:lnSpc>
            </a:pPr>
            <a:r>
              <a:rPr lang="en-US" altLang="zh-CN" sz="1600" dirty="0" err="1">
                <a:latin typeface="微软雅黑" panose="020B0503020204020204" pitchFamily="34" charset="-122"/>
                <a:ea typeface="微软雅黑" panose="020B0503020204020204" pitchFamily="34" charset="-122"/>
              </a:rPr>
              <a:t>size_of_tuple_array</a:t>
            </a:r>
            <a:r>
              <a:rPr lang="zh-CN" altLang="en-US" sz="1600" dirty="0">
                <a:latin typeface="微软雅黑" panose="020B0503020204020204" pitchFamily="34" charset="-122"/>
                <a:ea typeface="微软雅黑" panose="020B0503020204020204" pitchFamily="34" charset="-122"/>
              </a:rPr>
              <a:t>：当前内存页中</a:t>
            </a:r>
            <a:r>
              <a:rPr lang="en-US" altLang="zh-CN" sz="1600" dirty="0">
                <a:latin typeface="微软雅黑" panose="020B0503020204020204" pitchFamily="34" charset="-122"/>
                <a:ea typeface="微软雅黑" panose="020B0503020204020204" pitchFamily="34" charset="-122"/>
              </a:rPr>
              <a:t>Tuple Array</a:t>
            </a:r>
            <a:r>
              <a:rPr lang="zh-CN" altLang="en-US" sz="1600" dirty="0">
                <a:latin typeface="微软雅黑" panose="020B0503020204020204" pitchFamily="34" charset="-122"/>
                <a:ea typeface="微软雅黑" panose="020B0503020204020204" pitchFamily="34" charset="-122"/>
              </a:rPr>
              <a:t>占据的空间大小。</a:t>
            </a:r>
          </a:p>
          <a:p>
            <a:pPr>
              <a:lnSpc>
                <a:spcPct val="170000"/>
              </a:lnSpc>
            </a:pPr>
            <a:r>
              <a:rPr lang="zh-CN" altLang="en-US" sz="1600" dirty="0">
                <a:latin typeface="微软雅黑" panose="020B0503020204020204" pitchFamily="34" charset="-122"/>
                <a:ea typeface="微软雅黑" panose="020B0503020204020204" pitchFamily="34" charset="-122"/>
              </a:rPr>
              <a:t>注意，</a:t>
            </a:r>
            <a:r>
              <a:rPr lang="zh-CN" altLang="en-US" sz="1600" b="1" dirty="0">
                <a:latin typeface="微软雅黑" panose="020B0503020204020204" pitchFamily="34" charset="-122"/>
                <a:ea typeface="微软雅黑" panose="020B0503020204020204" pitchFamily="34" charset="-122"/>
              </a:rPr>
              <a:t>在内存页中其头部信息（</a:t>
            </a:r>
            <a:r>
              <a:rPr lang="en-US" altLang="zh-CN" sz="1600" b="1" dirty="0">
                <a:latin typeface="微软雅黑" panose="020B0503020204020204" pitchFamily="34" charset="-122"/>
                <a:ea typeface="微软雅黑" panose="020B0503020204020204" pitchFamily="34" charset="-122"/>
              </a:rPr>
              <a:t>Header</a:t>
            </a:r>
            <a:r>
              <a:rPr lang="zh-CN" altLang="en-US" sz="1600" b="1" dirty="0">
                <a:latin typeface="微软雅黑" panose="020B0503020204020204" pitchFamily="34" charset="-122"/>
                <a:ea typeface="微软雅黑" panose="020B0503020204020204" pitchFamily="34" charset="-122"/>
              </a:rPr>
              <a:t>）的大小为固定值</a:t>
            </a:r>
            <a:r>
              <a:rPr lang="en-US" altLang="zh-CN" sz="1600" b="1" dirty="0">
                <a:latin typeface="微软雅黑" panose="020B0503020204020204" pitchFamily="34" charset="-122"/>
                <a:ea typeface="微软雅黑" panose="020B0503020204020204" pitchFamily="34" charset="-122"/>
              </a:rPr>
              <a:t>24Byte</a:t>
            </a:r>
            <a:r>
              <a:rPr lang="zh-CN" altLang="en-US" sz="1600" b="1" dirty="0">
                <a:latin typeface="微软雅黑" panose="020B0503020204020204" pitchFamily="34" charset="-122"/>
                <a:ea typeface="微软雅黑" panose="020B0503020204020204" pitchFamily="34" charset="-122"/>
              </a:rPr>
              <a:t>，因此后端返回的数据中并不会包括这一信息！</a:t>
            </a:r>
            <a:endParaRPr lang="en-US" altLang="zh-CN" sz="1600" b="1" dirty="0">
              <a:latin typeface="微软雅黑" panose="020B0503020204020204" pitchFamily="34" charset="-122"/>
              <a:ea typeface="微软雅黑" panose="020B0503020204020204" pitchFamily="34" charset="-122"/>
            </a:endParaRPr>
          </a:p>
          <a:p>
            <a:pPr lvl="2">
              <a:lnSpc>
                <a:spcPct val="150000"/>
              </a:lnSpc>
            </a:pPr>
            <a:endParaRPr lang="zh-CN" altLang="en-US" sz="1600" dirty="0">
              <a:latin typeface="微软雅黑" panose="020B0503020204020204" pitchFamily="34" charset="-122"/>
              <a:ea typeface="微软雅黑" panose="020B0503020204020204" pitchFamily="34" charset="-122"/>
            </a:endParaRP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9C2BF19-48A0-48A1-9C55-DD004DEA5C2F}"/>
              </a:ext>
            </a:extLst>
          </p:cNvPr>
          <p:cNvSpPr txBox="1"/>
          <p:nvPr/>
        </p:nvSpPr>
        <p:spPr>
          <a:xfrm>
            <a:off x="7196396" y="4120764"/>
            <a:ext cx="4806950" cy="2554545"/>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"data": {</a:t>
            </a:r>
          </a:p>
          <a:p>
            <a:r>
              <a:rPr lang="en-US" altLang="zh-CN" sz="1600" dirty="0">
                <a:latin typeface="Consolas" panose="020B0609020204030204" pitchFamily="49" charset="0"/>
              </a:rPr>
              <a:t>        "</a:t>
            </a:r>
            <a:r>
              <a:rPr lang="en-US" altLang="zh-CN" sz="1600" dirty="0" err="1">
                <a:latin typeface="Consolas" panose="020B0609020204030204" pitchFamily="49" charset="0"/>
              </a:rPr>
              <a:t>page_id</a:t>
            </a:r>
            <a:r>
              <a:rPr lang="en-US" altLang="zh-CN" sz="1600" dirty="0">
                <a:latin typeface="Consolas" panose="020B0609020204030204" pitchFamily="49" charset="0"/>
              </a:rPr>
              <a:t>": 2,</a:t>
            </a:r>
          </a:p>
          <a:p>
            <a:r>
              <a:rPr lang="en-US" altLang="zh-CN" sz="1600" dirty="0">
                <a:latin typeface="Consolas" panose="020B0609020204030204" pitchFamily="49" charset="0"/>
              </a:rPr>
              <a:t>        "</a:t>
            </a:r>
            <a:r>
              <a:rPr lang="en-US" altLang="zh-CN" sz="1600" dirty="0" err="1">
                <a:latin typeface="Consolas" panose="020B0609020204030204" pitchFamily="49" charset="0"/>
              </a:rPr>
              <a:t>pre_page_id</a:t>
            </a:r>
            <a:r>
              <a:rPr lang="en-US" altLang="zh-CN" sz="1600" dirty="0">
                <a:latin typeface="Consolas" panose="020B0609020204030204" pitchFamily="49" charset="0"/>
              </a:rPr>
              <a:t>": 1,</a:t>
            </a:r>
          </a:p>
          <a:p>
            <a:r>
              <a:rPr lang="en-US" altLang="zh-CN" sz="1600" dirty="0">
                <a:latin typeface="Consolas" panose="020B0609020204030204" pitchFamily="49" charset="0"/>
              </a:rPr>
              <a:t>        "</a:t>
            </a:r>
            <a:r>
              <a:rPr lang="en-US" altLang="zh-CN" sz="1600" dirty="0" err="1">
                <a:latin typeface="Consolas" panose="020B0609020204030204" pitchFamily="49" charset="0"/>
              </a:rPr>
              <a:t>next_page_id</a:t>
            </a:r>
            <a:r>
              <a:rPr lang="en-US" altLang="zh-CN" sz="1600" dirty="0">
                <a:latin typeface="Consolas" panose="020B0609020204030204" pitchFamily="49" charset="0"/>
              </a:rPr>
              <a:t>": -1,</a:t>
            </a:r>
          </a:p>
          <a:p>
            <a:r>
              <a:rPr lang="en-US" altLang="zh-CN" sz="1600" dirty="0">
                <a:latin typeface="Consolas" panose="020B0609020204030204" pitchFamily="49" charset="0"/>
              </a:rPr>
              <a:t>        "</a:t>
            </a:r>
            <a:r>
              <a:rPr lang="en-US" altLang="zh-CN" sz="1600" dirty="0" err="1">
                <a:latin typeface="Consolas" panose="020B0609020204030204" pitchFamily="49" charset="0"/>
              </a:rPr>
              <a:t>tuple_count</a:t>
            </a:r>
            <a:r>
              <a:rPr lang="en-US" altLang="zh-CN" sz="1600" dirty="0">
                <a:latin typeface="Consolas" panose="020B0609020204030204" pitchFamily="49" charset="0"/>
              </a:rPr>
              <a:t>": 4,</a:t>
            </a:r>
          </a:p>
          <a:p>
            <a:r>
              <a:rPr lang="en-US" altLang="zh-CN" sz="1600" dirty="0">
                <a:latin typeface="Consolas" panose="020B0609020204030204" pitchFamily="49" charset="0"/>
              </a:rPr>
              <a:t>        "</a:t>
            </a:r>
            <a:r>
              <a:rPr lang="en-US" altLang="zh-CN" sz="1600" dirty="0" err="1">
                <a:latin typeface="Consolas" panose="020B0609020204030204" pitchFamily="49" charset="0"/>
              </a:rPr>
              <a:t>size_of_free_space</a:t>
            </a:r>
            <a:r>
              <a:rPr lang="en-US" altLang="zh-CN" sz="1600" dirty="0">
                <a:latin typeface="Consolas" panose="020B0609020204030204" pitchFamily="49" charset="0"/>
              </a:rPr>
              <a:t>": 24,</a:t>
            </a:r>
          </a:p>
          <a:p>
            <a:r>
              <a:rPr lang="en-US" altLang="zh-CN" sz="1600" dirty="0">
                <a:latin typeface="Consolas" panose="020B0609020204030204" pitchFamily="49" charset="0"/>
              </a:rPr>
              <a:t>        "</a:t>
            </a:r>
            <a:r>
              <a:rPr lang="en-US" altLang="zh-CN" sz="1600" dirty="0" err="1">
                <a:latin typeface="Consolas" panose="020B0609020204030204" pitchFamily="49" charset="0"/>
              </a:rPr>
              <a:t>size_of_tuple_array</a:t>
            </a:r>
            <a:r>
              <a:rPr lang="en-US" altLang="zh-CN" sz="1600" dirty="0">
                <a:latin typeface="Consolas" panose="020B0609020204030204" pitchFamily="49" charset="0"/>
              </a:rPr>
              <a:t>": 64</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pic>
        <p:nvPicPr>
          <p:cNvPr id="7" name="图片 6">
            <a:extLst>
              <a:ext uri="{FF2B5EF4-FFF2-40B4-BE49-F238E27FC236}">
                <a16:creationId xmlns:a16="http://schemas.microsoft.com/office/drawing/2014/main" id="{00F97B7A-4A15-41B6-AC1E-3A999268FF03}"/>
              </a:ext>
            </a:extLst>
          </p:cNvPr>
          <p:cNvPicPr>
            <a:picLocks noChangeAspect="1"/>
          </p:cNvPicPr>
          <p:nvPr/>
        </p:nvPicPr>
        <p:blipFill rotWithShape="1">
          <a:blip r:embed="rId2"/>
          <a:srcRect l="2271" t="23675" r="3401" b="21147"/>
          <a:stretch/>
        </p:blipFill>
        <p:spPr>
          <a:xfrm>
            <a:off x="7313870" y="157749"/>
            <a:ext cx="4572001" cy="3745064"/>
          </a:xfrm>
          <a:prstGeom prst="rect">
            <a:avLst/>
          </a:prstGeom>
        </p:spPr>
      </p:pic>
    </p:spTree>
    <p:extLst>
      <p:ext uri="{BB962C8B-B14F-4D97-AF65-F5344CB8AC3E}">
        <p14:creationId xmlns:p14="http://schemas.microsoft.com/office/powerpoint/2010/main" val="1640097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1206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76200" y="953977"/>
            <a:ext cx="7064071" cy="5836437"/>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接口名称：</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Consolas" panose="020B0609020204030204" pitchFamily="49" charset="0"/>
              </a:rPr>
              <a:t>get_tuple_info</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功能描述：获取指定内存页中指定位置记录的详细信息。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前端请求示例：</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err="1">
                <a:latin typeface="微软雅黑" panose="020B0503020204020204" pitchFamily="34" charset="-122"/>
                <a:ea typeface="微软雅黑" panose="020B0503020204020204" pitchFamily="34" charset="-122"/>
              </a:rPr>
              <a:t>table_id</a:t>
            </a:r>
            <a:r>
              <a:rPr lang="zh-CN" altLang="en-US" sz="1600" dirty="0">
                <a:latin typeface="微软雅黑" panose="020B0503020204020204" pitchFamily="34" charset="-122"/>
                <a:ea typeface="微软雅黑" panose="020B0503020204020204" pitchFamily="34" charset="-122"/>
              </a:rPr>
              <a:t>：要查询的数据表的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p>
          <a:p>
            <a:pPr lvl="1">
              <a:lnSpc>
                <a:spcPct val="150000"/>
              </a:lnSpc>
            </a:pPr>
            <a:r>
              <a:rPr lang="en-US" altLang="zh-CN" sz="1600" dirty="0" err="1">
                <a:latin typeface="微软雅黑" panose="020B0503020204020204" pitchFamily="34" charset="-122"/>
                <a:ea typeface="微软雅黑" panose="020B0503020204020204" pitchFamily="34" charset="-122"/>
              </a:rPr>
              <a:t>page_id</a:t>
            </a:r>
            <a:r>
              <a:rPr lang="zh-CN" altLang="en-US" sz="1600" dirty="0">
                <a:latin typeface="微软雅黑" panose="020B0503020204020204" pitchFamily="34" charset="-122"/>
                <a:ea typeface="微软雅黑" panose="020B0503020204020204" pitchFamily="34" charset="-122"/>
              </a:rPr>
              <a:t>：要查询的记录所处的内存页的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p>
          <a:p>
            <a:pPr lvl="1">
              <a:lnSpc>
                <a:spcPct val="150000"/>
              </a:lnSpc>
            </a:pPr>
            <a:r>
              <a:rPr lang="en-US" altLang="zh-CN" sz="1600" dirty="0" err="1">
                <a:latin typeface="微软雅黑" panose="020B0503020204020204" pitchFamily="34" charset="-122"/>
                <a:ea typeface="微软雅黑" panose="020B0503020204020204" pitchFamily="34" charset="-122"/>
              </a:rPr>
              <a:t>slot_num</a:t>
            </a:r>
            <a:r>
              <a:rPr lang="zh-CN" altLang="en-US" sz="1600" dirty="0">
                <a:latin typeface="微软雅黑" panose="020B0503020204020204" pitchFamily="34" charset="-122"/>
                <a:ea typeface="微软雅黑" panose="020B0503020204020204" pitchFamily="34" charset="-122"/>
              </a:rPr>
              <a:t>：要查询该内存页中从头开始数的第几个</a:t>
            </a:r>
            <a:r>
              <a:rPr lang="en-US" altLang="zh-CN" sz="1600" dirty="0">
                <a:latin typeface="微软雅黑" panose="020B0503020204020204" pitchFamily="34" charset="-122"/>
                <a:ea typeface="微软雅黑" panose="020B0503020204020204" pitchFamily="34" charset="-122"/>
              </a:rPr>
              <a:t>Tuple</a:t>
            </a:r>
            <a:r>
              <a:rPr lang="zh-CN" altLang="en-US" sz="1600" dirty="0">
                <a:latin typeface="微软雅黑" panose="020B0503020204020204" pitchFamily="34" charset="-122"/>
                <a:ea typeface="微软雅黑" panose="020B0503020204020204" pitchFamily="34" charset="-122"/>
              </a:rPr>
              <a:t>的信息。</a:t>
            </a:r>
            <a:r>
              <a:rPr lang="zh-CN" altLang="en-US" sz="1600" b="1" dirty="0">
                <a:latin typeface="微软雅黑" panose="020B0503020204020204" pitchFamily="34" charset="-122"/>
                <a:ea typeface="微软雅黑" panose="020B0503020204020204" pitchFamily="34" charset="-122"/>
              </a:rPr>
              <a:t>该字段从</a:t>
            </a:r>
            <a:r>
              <a:rPr lang="en-US" altLang="zh-CN"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开始计数！</a:t>
            </a:r>
          </a:p>
          <a:p>
            <a:pPr marL="457200" lvl="1" indent="0">
              <a:lnSpc>
                <a:spcPct val="150000"/>
              </a:lnSpc>
              <a:buNone/>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1204760" y="4724414"/>
            <a:ext cx="4806950" cy="2062103"/>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api</a:t>
            </a:r>
            <a:r>
              <a:rPr lang="en-US" altLang="zh-CN" sz="1600" dirty="0">
                <a:latin typeface="Consolas" panose="020B0609020204030204" pitchFamily="49" charset="0"/>
              </a:rPr>
              <a:t>": "/</a:t>
            </a:r>
            <a:r>
              <a:rPr lang="en-US" altLang="zh-CN" sz="1600" dirty="0" err="1">
                <a:latin typeface="Consolas" panose="020B0609020204030204" pitchFamily="49" charset="0"/>
              </a:rPr>
              <a:t>get_tuple_info</a:t>
            </a:r>
            <a:r>
              <a:rPr lang="en-US" altLang="zh-CN" sz="1600" dirty="0">
                <a:latin typeface="Consolas" panose="020B0609020204030204" pitchFamily="49" charset="0"/>
              </a:rPr>
              <a:t>",</a:t>
            </a:r>
          </a:p>
          <a:p>
            <a:r>
              <a:rPr lang="en-US" altLang="zh-CN" sz="1600" dirty="0">
                <a:latin typeface="Consolas" panose="020B0609020204030204" pitchFamily="49" charset="0"/>
              </a:rPr>
              <a:t>    "data": {</a:t>
            </a:r>
          </a:p>
          <a:p>
            <a:r>
              <a:rPr lang="en-US" altLang="zh-CN" sz="1600" dirty="0">
                <a:latin typeface="Consolas" panose="020B0609020204030204" pitchFamily="49" charset="0"/>
              </a:rPr>
              <a:t>        "</a:t>
            </a:r>
            <a:r>
              <a:rPr lang="en-US" altLang="zh-CN" sz="1600" dirty="0" err="1">
                <a:latin typeface="Consolas" panose="020B0609020204030204" pitchFamily="49" charset="0"/>
              </a:rPr>
              <a:t>table_id</a:t>
            </a:r>
            <a:r>
              <a:rPr lang="en-US" altLang="zh-CN" sz="1600" dirty="0">
                <a:latin typeface="Consolas" panose="020B0609020204030204" pitchFamily="49" charset="0"/>
              </a:rPr>
              <a:t>": 22,</a:t>
            </a:r>
          </a:p>
          <a:p>
            <a:r>
              <a:rPr lang="en-US" altLang="zh-CN" sz="1600" dirty="0">
                <a:latin typeface="Consolas" panose="020B0609020204030204" pitchFamily="49" charset="0"/>
              </a:rPr>
              <a:t>        "page_id":0,</a:t>
            </a:r>
          </a:p>
          <a:p>
            <a:r>
              <a:rPr lang="en-US" altLang="zh-CN" sz="1600" dirty="0">
                <a:latin typeface="Consolas" panose="020B0609020204030204" pitchFamily="49" charset="0"/>
              </a:rPr>
              <a:t>        "</a:t>
            </a:r>
            <a:r>
              <a:rPr lang="en-US" altLang="zh-CN" sz="1600" dirty="0" err="1">
                <a:latin typeface="Consolas" panose="020B0609020204030204" pitchFamily="49" charset="0"/>
              </a:rPr>
              <a:t>slot_num</a:t>
            </a:r>
            <a:r>
              <a:rPr lang="en-US" altLang="zh-CN" sz="1600" dirty="0">
                <a:latin typeface="Consolas" panose="020B0609020204030204" pitchFamily="49" charset="0"/>
              </a:rPr>
              <a:t>": 1</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pic>
        <p:nvPicPr>
          <p:cNvPr id="8" name="图片 7">
            <a:extLst>
              <a:ext uri="{FF2B5EF4-FFF2-40B4-BE49-F238E27FC236}">
                <a16:creationId xmlns:a16="http://schemas.microsoft.com/office/drawing/2014/main" id="{DCF8F93B-99E2-4750-928F-4EB74D2D1D47}"/>
              </a:ext>
            </a:extLst>
          </p:cNvPr>
          <p:cNvPicPr>
            <a:picLocks noChangeAspect="1"/>
          </p:cNvPicPr>
          <p:nvPr/>
        </p:nvPicPr>
        <p:blipFill>
          <a:blip r:embed="rId2"/>
          <a:stretch>
            <a:fillRect/>
          </a:stretch>
        </p:blipFill>
        <p:spPr>
          <a:xfrm>
            <a:off x="7405349" y="131027"/>
            <a:ext cx="4710451" cy="6595946"/>
          </a:xfrm>
          <a:prstGeom prst="rect">
            <a:avLst/>
          </a:prstGeom>
        </p:spPr>
      </p:pic>
    </p:spTree>
    <p:extLst>
      <p:ext uri="{BB962C8B-B14F-4D97-AF65-F5344CB8AC3E}">
        <p14:creationId xmlns:p14="http://schemas.microsoft.com/office/powerpoint/2010/main" val="3918155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1206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0" y="795130"/>
            <a:ext cx="7116417" cy="6114553"/>
          </a:xfrm>
        </p:spPr>
        <p:txBody>
          <a:bodyPr>
            <a:normAutofit/>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Storage</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接口名称：</a:t>
            </a:r>
            <a:r>
              <a:rPr lang="en-US" altLang="zh-CN" sz="1600" dirty="0" err="1">
                <a:latin typeface="Consolas" panose="020B0609020204030204" pitchFamily="49" charset="0"/>
              </a:rPr>
              <a:t>get_tuple_info</a:t>
            </a:r>
            <a:endParaRPr lang="en-US" altLang="zh-CN" sz="1600"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后端响应示例：</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a:latin typeface="微软雅黑" panose="020B0503020204020204" pitchFamily="34" charset="-122"/>
                <a:ea typeface="微软雅黑" panose="020B0503020204020204" pitchFamily="34" charset="-122"/>
              </a:rPr>
              <a:t>allocated</a:t>
            </a:r>
            <a:r>
              <a:rPr lang="zh-CN" altLang="en-US" sz="1600" dirty="0">
                <a:latin typeface="微软雅黑" panose="020B0503020204020204" pitchFamily="34" charset="-122"/>
                <a:ea typeface="微软雅黑" panose="020B0503020204020204" pitchFamily="34" charset="-122"/>
              </a:rPr>
              <a:t>：是否已在内存中为该条记录分配空间。正常情况下该字段取值均为</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a:p>
            <a:pPr lvl="1">
              <a:lnSpc>
                <a:spcPct val="150000"/>
              </a:lnSpc>
            </a:pPr>
            <a:r>
              <a:rPr lang="en-US" altLang="zh-CN" sz="1600" dirty="0" err="1">
                <a:latin typeface="微软雅黑" panose="020B0503020204020204" pitchFamily="34" charset="-122"/>
                <a:ea typeface="微软雅黑" panose="020B0503020204020204" pitchFamily="34" charset="-122"/>
              </a:rPr>
              <a:t>page_id</a:t>
            </a:r>
            <a:r>
              <a:rPr lang="zh-CN" altLang="en-US" sz="1600" dirty="0">
                <a:latin typeface="微软雅黑" panose="020B0503020204020204" pitchFamily="34" charset="-122"/>
                <a:ea typeface="微软雅黑" panose="020B0503020204020204" pitchFamily="34" charset="-122"/>
              </a:rPr>
              <a:t>：记录所处的内存页的</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号。</a:t>
            </a:r>
          </a:p>
          <a:p>
            <a:pPr lvl="1">
              <a:lnSpc>
                <a:spcPct val="150000"/>
              </a:lnSpc>
            </a:pPr>
            <a:r>
              <a:rPr lang="en-US" altLang="zh-CN" sz="1600" dirty="0" err="1">
                <a:latin typeface="微软雅黑" panose="020B0503020204020204" pitchFamily="34" charset="-122"/>
                <a:ea typeface="微软雅黑" panose="020B0503020204020204" pitchFamily="34" charset="-122"/>
              </a:rPr>
              <a:t>slot_num</a:t>
            </a:r>
            <a:r>
              <a:rPr lang="zh-CN" altLang="en-US" sz="1600" dirty="0">
                <a:latin typeface="微软雅黑" panose="020B0503020204020204" pitchFamily="34" charset="-122"/>
                <a:ea typeface="微软雅黑" panose="020B0503020204020204" pitchFamily="34" charset="-122"/>
              </a:rPr>
              <a:t>：记录在内存页中所处的槽号。</a:t>
            </a:r>
          </a:p>
          <a:p>
            <a:pPr lvl="1">
              <a:lnSpc>
                <a:spcPct val="150000"/>
              </a:lnSpc>
            </a:pPr>
            <a:r>
              <a:rPr lang="en-US" altLang="zh-CN" sz="1600" dirty="0">
                <a:latin typeface="微软雅黑" panose="020B0503020204020204" pitchFamily="34" charset="-122"/>
                <a:ea typeface="微软雅黑" panose="020B0503020204020204" pitchFamily="34" charset="-122"/>
              </a:rPr>
              <a:t>size</a:t>
            </a:r>
            <a:r>
              <a:rPr lang="zh-CN" altLang="en-US" sz="1600" dirty="0">
                <a:latin typeface="微软雅黑" panose="020B0503020204020204" pitchFamily="34" charset="-122"/>
                <a:ea typeface="微软雅黑" panose="020B0503020204020204" pitchFamily="34" charset="-122"/>
              </a:rPr>
              <a:t>：整条记录占用的空间大小（单位字节）。</a:t>
            </a:r>
          </a:p>
          <a:p>
            <a:pPr lvl="1">
              <a:lnSpc>
                <a:spcPct val="150000"/>
              </a:lnSpc>
            </a:pPr>
            <a:r>
              <a:rPr lang="en-US" altLang="zh-CN" sz="1600" dirty="0">
                <a:latin typeface="微软雅黑" panose="020B0503020204020204" pitchFamily="34" charset="-122"/>
                <a:ea typeface="微软雅黑" panose="020B0503020204020204" pitchFamily="34" charset="-122"/>
              </a:rPr>
              <a:t>values</a:t>
            </a:r>
            <a:r>
              <a:rPr lang="zh-CN" altLang="en-US" sz="1600" dirty="0">
                <a:latin typeface="微软雅黑" panose="020B0503020204020204" pitchFamily="34" charset="-122"/>
                <a:ea typeface="微软雅黑" panose="020B0503020204020204" pitchFamily="34" charset="-122"/>
              </a:rPr>
              <a:t>：数组，内容为记录中包含的所有字段值。其中每个元素由如下字段组成：</a:t>
            </a:r>
          </a:p>
          <a:p>
            <a:pPr lvl="2">
              <a:lnSpc>
                <a:spcPct val="150000"/>
              </a:lnSpc>
            </a:pPr>
            <a:r>
              <a:rPr lang="en-US" altLang="zh-CN" sz="1600" dirty="0">
                <a:latin typeface="微软雅黑" panose="020B0503020204020204" pitchFamily="34" charset="-122"/>
                <a:ea typeface="微软雅黑" panose="020B0503020204020204" pitchFamily="34" charset="-122"/>
              </a:rPr>
              <a:t>value</a:t>
            </a:r>
            <a:r>
              <a:rPr lang="zh-CN" altLang="en-US" sz="1600" dirty="0">
                <a:latin typeface="微软雅黑" panose="020B0503020204020204" pitchFamily="34" charset="-122"/>
                <a:ea typeface="微软雅黑" panose="020B0503020204020204" pitchFamily="34" charset="-122"/>
              </a:rPr>
              <a:t>：该字段的具体取值。</a:t>
            </a:r>
          </a:p>
          <a:p>
            <a:pPr lvl="2">
              <a:lnSpc>
                <a:spcPct val="150000"/>
              </a:lnSpc>
            </a:pPr>
            <a:r>
              <a:rPr lang="en-US" altLang="zh-CN" sz="1600" dirty="0">
                <a:latin typeface="微软雅黑" panose="020B0503020204020204" pitchFamily="34" charset="-122"/>
                <a:ea typeface="微软雅黑" panose="020B0503020204020204" pitchFamily="34" charset="-122"/>
              </a:rPr>
              <a:t>size</a:t>
            </a:r>
            <a:r>
              <a:rPr lang="zh-CN" altLang="en-US" sz="1600" dirty="0">
                <a:latin typeface="微软雅黑" panose="020B0503020204020204" pitchFamily="34" charset="-122"/>
                <a:ea typeface="微软雅黑" panose="020B0503020204020204" pitchFamily="34" charset="-122"/>
              </a:rPr>
              <a:t>：该字段占用的空间大小。</a:t>
            </a:r>
          </a:p>
          <a:p>
            <a:pPr lvl="2">
              <a:lnSpc>
                <a:spcPct val="150000"/>
              </a:lnSpc>
            </a:pPr>
            <a:r>
              <a:rPr lang="en-US" altLang="zh-CN" sz="1600" dirty="0">
                <a:latin typeface="微软雅黑" panose="020B0503020204020204" pitchFamily="34" charset="-122"/>
                <a:ea typeface="微软雅黑" panose="020B0503020204020204" pitchFamily="34" charset="-122"/>
              </a:rPr>
              <a:t>type</a:t>
            </a:r>
            <a:r>
              <a:rPr lang="zh-CN" altLang="en-US" sz="1600" dirty="0">
                <a:latin typeface="微软雅黑" panose="020B0503020204020204" pitchFamily="34" charset="-122"/>
                <a:ea typeface="微软雅黑" panose="020B0503020204020204" pitchFamily="34" charset="-122"/>
              </a:rPr>
              <a:t>：该字段的数据类型。</a:t>
            </a:r>
            <a:endParaRPr lang="en-US" altLang="zh-CN"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9C2BF19-48A0-48A1-9C55-DD004DEA5C2F}"/>
              </a:ext>
            </a:extLst>
          </p:cNvPr>
          <p:cNvSpPr txBox="1"/>
          <p:nvPr/>
        </p:nvSpPr>
        <p:spPr>
          <a:xfrm>
            <a:off x="7530351" y="920621"/>
            <a:ext cx="4070602" cy="5016758"/>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"data": {</a:t>
            </a:r>
          </a:p>
          <a:p>
            <a:r>
              <a:rPr lang="en-US" altLang="zh-CN" sz="1600" dirty="0">
                <a:latin typeface="Consolas" panose="020B0609020204030204" pitchFamily="49" charset="0"/>
              </a:rPr>
              <a:t>        "allocated": true,</a:t>
            </a:r>
          </a:p>
          <a:p>
            <a:r>
              <a:rPr lang="en-US" altLang="zh-CN" sz="1600" dirty="0">
                <a:latin typeface="Consolas" panose="020B0609020204030204" pitchFamily="49" charset="0"/>
              </a:rPr>
              <a:t>        "</a:t>
            </a:r>
            <a:r>
              <a:rPr lang="en-US" altLang="zh-CN" sz="1600" dirty="0" err="1">
                <a:latin typeface="Consolas" panose="020B0609020204030204" pitchFamily="49" charset="0"/>
              </a:rPr>
              <a:t>page_id</a:t>
            </a:r>
            <a:r>
              <a:rPr lang="en-US" altLang="zh-CN" sz="1600" dirty="0">
                <a:latin typeface="Consolas" panose="020B0609020204030204" pitchFamily="49" charset="0"/>
              </a:rPr>
              <a:t>": 0,</a:t>
            </a:r>
          </a:p>
          <a:p>
            <a:r>
              <a:rPr lang="en-US" altLang="zh-CN" sz="1600" dirty="0">
                <a:latin typeface="Consolas" panose="020B0609020204030204" pitchFamily="49" charset="0"/>
              </a:rPr>
              <a:t>        "</a:t>
            </a:r>
            <a:r>
              <a:rPr lang="en-US" altLang="zh-CN" sz="1600" dirty="0" err="1">
                <a:latin typeface="Consolas" panose="020B0609020204030204" pitchFamily="49" charset="0"/>
              </a:rPr>
              <a:t>slot_num</a:t>
            </a:r>
            <a:r>
              <a:rPr lang="en-US" altLang="zh-CN" sz="1600" dirty="0">
                <a:latin typeface="Consolas" panose="020B0609020204030204" pitchFamily="49" charset="0"/>
              </a:rPr>
              <a:t>": 1,</a:t>
            </a:r>
          </a:p>
          <a:p>
            <a:r>
              <a:rPr lang="en-US" altLang="zh-CN" sz="1600" dirty="0">
                <a:latin typeface="Consolas" panose="020B0609020204030204" pitchFamily="49" charset="0"/>
              </a:rPr>
              <a:t>        "size": 8,</a:t>
            </a:r>
          </a:p>
          <a:p>
            <a:r>
              <a:rPr lang="en-US" altLang="zh-CN" sz="1600" dirty="0">
                <a:latin typeface="Consolas" panose="020B0609020204030204" pitchFamily="49" charset="0"/>
              </a:rPr>
              <a:t>        "values": [</a:t>
            </a:r>
          </a:p>
          <a:p>
            <a:r>
              <a:rPr lang="en-US" altLang="zh-CN" sz="1600" dirty="0">
                <a:latin typeface="Consolas" panose="020B0609020204030204" pitchFamily="49" charset="0"/>
              </a:rPr>
              <a:t>            {</a:t>
            </a:r>
          </a:p>
          <a:p>
            <a:r>
              <a:rPr lang="en-US" altLang="zh-CN" sz="1600" dirty="0">
                <a:latin typeface="Consolas" panose="020B0609020204030204" pitchFamily="49" charset="0"/>
              </a:rPr>
              <a:t>                "value": 1911,</a:t>
            </a:r>
          </a:p>
          <a:p>
            <a:r>
              <a:rPr lang="en-US" altLang="zh-CN" sz="1600" dirty="0">
                <a:latin typeface="Consolas" panose="020B0609020204030204" pitchFamily="49" charset="0"/>
              </a:rPr>
              <a:t>                "size": 4,</a:t>
            </a:r>
          </a:p>
          <a:p>
            <a:r>
              <a:rPr lang="en-US" altLang="zh-CN" sz="1600" dirty="0">
                <a:latin typeface="Consolas" panose="020B0609020204030204" pitchFamily="49" charset="0"/>
              </a:rPr>
              <a:t>                "type": "integer"</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"value": 2024,</a:t>
            </a:r>
          </a:p>
          <a:p>
            <a:r>
              <a:rPr lang="en-US" altLang="zh-CN" sz="1600" dirty="0">
                <a:latin typeface="Consolas" panose="020B0609020204030204" pitchFamily="49" charset="0"/>
              </a:rPr>
              <a:t>                "size": 4,</a:t>
            </a:r>
          </a:p>
          <a:p>
            <a:r>
              <a:rPr lang="en-US" altLang="zh-CN" sz="1600" dirty="0">
                <a:latin typeface="Consolas" panose="020B0609020204030204" pitchFamily="49" charset="0"/>
              </a:rPr>
              <a:t>                "type": "integer"</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57813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200" y="-104747"/>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220816"/>
            <a:ext cx="7064071" cy="2475022"/>
          </a:xfrm>
        </p:spPr>
        <p:txBody>
          <a:bodyPr>
            <a:normAutofit fontScale="70000" lnSpcReduction="20000"/>
          </a:bodyPr>
          <a:lstStyle/>
          <a:p>
            <a:pPr marL="0" indent="0">
              <a:lnSpc>
                <a:spcPct val="170000"/>
              </a:lnSpc>
              <a:buNone/>
            </a:pPr>
            <a:r>
              <a:rPr lang="en-US" altLang="zh-CN" b="1" dirty="0">
                <a:latin typeface="微软雅黑" panose="020B0503020204020204" pitchFamily="34" charset="-122"/>
                <a:ea typeface="微软雅黑" panose="020B0503020204020204" pitchFamily="34" charset="-122"/>
              </a:rPr>
              <a:t>Index</a:t>
            </a:r>
            <a:r>
              <a:rPr lang="zh-CN" altLang="en-US" b="1" dirty="0">
                <a:latin typeface="微软雅黑" panose="020B0503020204020204" pitchFamily="34" charset="-122"/>
                <a:ea typeface="微软雅黑" panose="020B0503020204020204" pitchFamily="34" charset="-122"/>
              </a:rPr>
              <a:t>界面</a:t>
            </a:r>
            <a:endParaRPr lang="en-US" altLang="zh-CN" b="1" dirty="0">
              <a:latin typeface="微软雅黑" panose="020B0503020204020204" pitchFamily="34" charset="-122"/>
              <a:ea typeface="微软雅黑" panose="020B0503020204020204" pitchFamily="34" charset="-122"/>
            </a:endParaRPr>
          </a:p>
          <a:p>
            <a:pPr>
              <a:lnSpc>
                <a:spcPct val="170000"/>
              </a:lnSpc>
            </a:pPr>
            <a:r>
              <a:rPr lang="zh-CN" altLang="en-US" sz="2600" dirty="0">
                <a:latin typeface="微软雅黑" panose="020B0503020204020204" pitchFamily="34" charset="-122"/>
                <a:ea typeface="微软雅黑" panose="020B0503020204020204" pitchFamily="34" charset="-122"/>
              </a:rPr>
              <a:t>接口名称：</a:t>
            </a:r>
            <a:r>
              <a:rPr lang="en-US" altLang="zh-CN" sz="2600" dirty="0" err="1">
                <a:latin typeface="微软雅黑" panose="020B0503020204020204" pitchFamily="34" charset="-122"/>
                <a:ea typeface="微软雅黑" panose="020B0503020204020204" pitchFamily="34" charset="-122"/>
              </a:rPr>
              <a:t>query_b_plus_tree</a:t>
            </a:r>
            <a:endParaRPr lang="en-US" altLang="zh-CN" sz="2600" dirty="0">
              <a:latin typeface="微软雅黑" panose="020B0503020204020204" pitchFamily="34" charset="-122"/>
              <a:ea typeface="微软雅黑" panose="020B0503020204020204" pitchFamily="34" charset="-122"/>
            </a:endParaRPr>
          </a:p>
          <a:p>
            <a:pPr>
              <a:lnSpc>
                <a:spcPct val="150000"/>
              </a:lnSpc>
            </a:pPr>
            <a:r>
              <a:rPr lang="zh-CN" altLang="en-US" sz="2600" dirty="0">
                <a:latin typeface="微软雅黑" panose="020B0503020204020204" pitchFamily="34" charset="-122"/>
                <a:ea typeface="微软雅黑" panose="020B0503020204020204" pitchFamily="34" charset="-122"/>
              </a:rPr>
              <a:t>功能描述：获取指定</a:t>
            </a:r>
            <a:r>
              <a:rPr lang="en-US" altLang="zh-CN" sz="2600" dirty="0">
                <a:latin typeface="微软雅黑" panose="020B0503020204020204" pitchFamily="34" charset="-122"/>
                <a:ea typeface="微软雅黑" panose="020B0503020204020204" pitchFamily="34" charset="-122"/>
              </a:rPr>
              <a:t>ID</a:t>
            </a:r>
            <a:r>
              <a:rPr lang="zh-CN" altLang="en-US" sz="2600" dirty="0">
                <a:latin typeface="微软雅黑" panose="020B0503020204020204" pitchFamily="34" charset="-122"/>
                <a:ea typeface="微软雅黑" panose="020B0503020204020204" pitchFamily="34" charset="-122"/>
              </a:rPr>
              <a:t>号的索引</a:t>
            </a:r>
            <a:r>
              <a:rPr lang="en-US" altLang="zh-CN" sz="2600" dirty="0">
                <a:latin typeface="微软雅黑" panose="020B0503020204020204" pitchFamily="34" charset="-122"/>
                <a:ea typeface="微软雅黑" panose="020B0503020204020204" pitchFamily="34" charset="-122"/>
              </a:rPr>
              <a:t>B+</a:t>
            </a:r>
            <a:r>
              <a:rPr lang="zh-CN" altLang="en-US" sz="2600" dirty="0">
                <a:latin typeface="微软雅黑" panose="020B0503020204020204" pitchFamily="34" charset="-122"/>
                <a:ea typeface="微软雅黑" panose="020B0503020204020204" pitchFamily="34" charset="-122"/>
              </a:rPr>
              <a:t>树。</a:t>
            </a:r>
          </a:p>
          <a:p>
            <a:pPr>
              <a:lnSpc>
                <a:spcPct val="150000"/>
              </a:lnSpc>
            </a:pPr>
            <a:r>
              <a:rPr lang="zh-CN" altLang="en-US" sz="2600" dirty="0">
                <a:latin typeface="微软雅黑" panose="020B0503020204020204" pitchFamily="34" charset="-122"/>
                <a:ea typeface="微软雅黑" panose="020B0503020204020204" pitchFamily="34" charset="-122"/>
              </a:rPr>
              <a:t>前端请求示例：</a:t>
            </a:r>
            <a:endParaRPr lang="en-US" altLang="zh-CN" sz="2600" dirty="0">
              <a:latin typeface="微软雅黑" panose="020B0503020204020204" pitchFamily="34" charset="-122"/>
              <a:ea typeface="微软雅黑" panose="020B0503020204020204" pitchFamily="34" charset="-122"/>
            </a:endParaRPr>
          </a:p>
          <a:p>
            <a:pPr marL="457200" lvl="1" indent="0">
              <a:lnSpc>
                <a:spcPct val="150000"/>
              </a:lnSpc>
              <a:buNone/>
            </a:pPr>
            <a:r>
              <a:rPr lang="en-US" altLang="zh-CN" sz="2600" dirty="0" err="1">
                <a:latin typeface="微软雅黑" panose="020B0503020204020204" pitchFamily="34" charset="-122"/>
                <a:ea typeface="微软雅黑" panose="020B0503020204020204" pitchFamily="34" charset="-122"/>
              </a:rPr>
              <a:t>index_oid</a:t>
            </a:r>
            <a:r>
              <a:rPr lang="zh-CN" altLang="en-US" sz="2600" dirty="0">
                <a:latin typeface="微软雅黑" panose="020B0503020204020204" pitchFamily="34" charset="-122"/>
                <a:ea typeface="微软雅黑" panose="020B0503020204020204" pitchFamily="34" charset="-122"/>
              </a:rPr>
              <a:t>字段：索引</a:t>
            </a:r>
            <a:r>
              <a:rPr lang="en-US" altLang="zh-CN" sz="2600" dirty="0">
                <a:latin typeface="微软雅黑" panose="020B0503020204020204" pitchFamily="34" charset="-122"/>
                <a:ea typeface="微软雅黑" panose="020B0503020204020204" pitchFamily="34" charset="-122"/>
              </a:rPr>
              <a:t>ID</a:t>
            </a:r>
            <a:r>
              <a:rPr lang="zh-CN" altLang="en-US" sz="2600" dirty="0">
                <a:latin typeface="微软雅黑" panose="020B0503020204020204" pitchFamily="34" charset="-122"/>
                <a:ea typeface="微软雅黑" panose="020B0503020204020204" pitchFamily="34" charset="-122"/>
              </a:rPr>
              <a:t>号</a:t>
            </a:r>
          </a:p>
          <a:p>
            <a:pPr>
              <a:lnSpc>
                <a:spcPct val="150000"/>
              </a:lnSpc>
            </a:pPr>
            <a:endParaRPr lang="en-US" altLang="zh-CN"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570D4DE-31FA-4590-B366-B7F2A807E9F2}"/>
              </a:ext>
            </a:extLst>
          </p:cNvPr>
          <p:cNvSpPr txBox="1"/>
          <p:nvPr/>
        </p:nvSpPr>
        <p:spPr>
          <a:xfrm>
            <a:off x="838200" y="3882858"/>
            <a:ext cx="4806950" cy="1754326"/>
          </a:xfrm>
          <a:prstGeom prst="rect">
            <a:avLst/>
          </a:prstGeom>
          <a:noFill/>
          <a:ln w="25400">
            <a:solidFill>
              <a:schemeClr val="tx1"/>
            </a:solidFill>
          </a:ln>
        </p:spPr>
        <p:txBody>
          <a:bodyPr wrap="square" rtlCol="0">
            <a:spAutoFit/>
          </a:bodyPr>
          <a:lstStyle/>
          <a:p>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api</a:t>
            </a:r>
            <a:r>
              <a:rPr lang="en-US" altLang="zh-CN" b="0" dirty="0">
                <a:effectLst/>
                <a:latin typeface="Consolas" panose="020B0609020204030204" pitchFamily="49" charset="0"/>
              </a:rPr>
              <a:t>": "/</a:t>
            </a:r>
            <a:r>
              <a:rPr lang="en-US" altLang="zh-CN" b="0" dirty="0" err="1">
                <a:effectLst/>
                <a:latin typeface="Consolas" panose="020B0609020204030204" pitchFamily="49" charset="0"/>
              </a:rPr>
              <a:t>query_b_plus_tree</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"data": {</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index_oid</a:t>
            </a:r>
            <a:r>
              <a:rPr lang="en-US" altLang="zh-CN" b="0" dirty="0">
                <a:effectLst/>
                <a:latin typeface="Consolas" panose="020B0609020204030204" pitchFamily="49" charset="0"/>
              </a:rPr>
              <a:t>": 1</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a:t>
            </a:r>
          </a:p>
        </p:txBody>
      </p:sp>
      <p:pic>
        <p:nvPicPr>
          <p:cNvPr id="9" name="图片 8">
            <a:extLst>
              <a:ext uri="{FF2B5EF4-FFF2-40B4-BE49-F238E27FC236}">
                <a16:creationId xmlns:a16="http://schemas.microsoft.com/office/drawing/2014/main" id="{AA4D9FB3-44B8-4FC7-BE2E-AC55C8D0030C}"/>
              </a:ext>
            </a:extLst>
          </p:cNvPr>
          <p:cNvPicPr>
            <a:picLocks noChangeAspect="1"/>
          </p:cNvPicPr>
          <p:nvPr/>
        </p:nvPicPr>
        <p:blipFill rotWithShape="1">
          <a:blip r:embed="rId2">
            <a:extLst>
              <a:ext uri="{28A0092B-C50C-407E-A947-70E740481C1C}">
                <a14:useLocalDpi xmlns:a14="http://schemas.microsoft.com/office/drawing/2010/main" val="0"/>
              </a:ext>
            </a:extLst>
          </a:blip>
          <a:srcRect l="25617" t="9819"/>
          <a:stretch/>
        </p:blipFill>
        <p:spPr>
          <a:xfrm>
            <a:off x="6096000" y="1088608"/>
            <a:ext cx="7700434" cy="5214459"/>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1548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1206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1" y="795130"/>
            <a:ext cx="7005097" cy="6313336"/>
          </a:xfrm>
        </p:spPr>
        <p:txBody>
          <a:bodyPr>
            <a:normAutofit fontScale="92500" lnSpcReduction="20000"/>
          </a:bodyPr>
          <a:lstStyle/>
          <a:p>
            <a:pPr marL="0" indent="0">
              <a:lnSpc>
                <a:spcPct val="170000"/>
              </a:lnSpc>
              <a:buNone/>
            </a:pPr>
            <a:r>
              <a:rPr lang="en-US" altLang="zh-CN" sz="2000" b="1" dirty="0">
                <a:latin typeface="微软雅黑" panose="020B0503020204020204" pitchFamily="34" charset="-122"/>
                <a:ea typeface="微软雅黑" panose="020B0503020204020204" pitchFamily="34" charset="-122"/>
              </a:rPr>
              <a:t>Index</a:t>
            </a:r>
            <a:r>
              <a:rPr lang="zh-CN" altLang="en-US" sz="2000" b="1" dirty="0">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1700" dirty="0">
                <a:latin typeface="微软雅黑" panose="020B0503020204020204" pitchFamily="34" charset="-122"/>
                <a:ea typeface="微软雅黑" panose="020B0503020204020204" pitchFamily="34" charset="-122"/>
              </a:rPr>
              <a:t>接口名称：</a:t>
            </a:r>
            <a:r>
              <a:rPr lang="en-US" altLang="zh-CN" sz="1700" dirty="0" err="1">
                <a:latin typeface="微软雅黑" panose="020B0503020204020204" pitchFamily="34" charset="-122"/>
                <a:ea typeface="微软雅黑" panose="020B0503020204020204" pitchFamily="34" charset="-122"/>
              </a:rPr>
              <a:t>query_b_plus_tree</a:t>
            </a:r>
            <a:endParaRPr lang="en-US" altLang="zh-CN" sz="1700" dirty="0">
              <a:latin typeface="微软雅黑" panose="020B0503020204020204" pitchFamily="34" charset="-122"/>
              <a:ea typeface="微软雅黑" panose="020B0503020204020204" pitchFamily="34" charset="-122"/>
            </a:endParaRPr>
          </a:p>
          <a:p>
            <a:pPr>
              <a:lnSpc>
                <a:spcPct val="170000"/>
              </a:lnSpc>
            </a:pPr>
            <a:r>
              <a:rPr lang="zh-CN" altLang="en-US" sz="1700" dirty="0">
                <a:latin typeface="微软雅黑" panose="020B0503020204020204" pitchFamily="34" charset="-122"/>
                <a:ea typeface="微软雅黑" panose="020B0503020204020204" pitchFamily="34" charset="-122"/>
              </a:rPr>
              <a:t>后端响应示例：如右图所示</a:t>
            </a:r>
            <a:endParaRPr lang="en-US" altLang="zh-CN" sz="1700" dirty="0">
              <a:latin typeface="微软雅黑" panose="020B0503020204020204" pitchFamily="34" charset="-122"/>
              <a:ea typeface="微软雅黑" panose="020B0503020204020204" pitchFamily="34" charset="-122"/>
            </a:endParaRPr>
          </a:p>
          <a:p>
            <a:pPr>
              <a:lnSpc>
                <a:spcPct val="170000"/>
              </a:lnSpc>
            </a:pPr>
            <a:r>
              <a:rPr lang="en-US" altLang="zh-CN" sz="1700" b="1" dirty="0">
                <a:solidFill>
                  <a:srgbClr val="FF0000"/>
                </a:solidFill>
                <a:latin typeface="微软雅黑" panose="020B0503020204020204" pitchFamily="34" charset="-122"/>
                <a:ea typeface="微软雅黑" panose="020B0503020204020204" pitchFamily="34" charset="-122"/>
              </a:rPr>
              <a:t>root</a:t>
            </a:r>
            <a:r>
              <a:rPr lang="zh-CN" altLang="en-US" sz="1700" dirty="0">
                <a:latin typeface="微软雅黑" panose="020B0503020204020204" pitchFamily="34" charset="-122"/>
                <a:ea typeface="微软雅黑" panose="020B0503020204020204" pitchFamily="34" charset="-122"/>
              </a:rPr>
              <a:t>：</a:t>
            </a:r>
            <a:r>
              <a:rPr lang="en-US" altLang="zh-CN" sz="1700" dirty="0">
                <a:latin typeface="微软雅黑" panose="020B0503020204020204" pitchFamily="34" charset="-122"/>
                <a:ea typeface="微软雅黑" panose="020B0503020204020204" pitchFamily="34" charset="-122"/>
              </a:rPr>
              <a:t>B+</a:t>
            </a:r>
            <a:r>
              <a:rPr lang="zh-CN" altLang="en-US" sz="1700" dirty="0">
                <a:latin typeface="微软雅黑" panose="020B0503020204020204" pitchFamily="34" charset="-122"/>
                <a:ea typeface="微软雅黑" panose="020B0503020204020204" pitchFamily="34" charset="-122"/>
              </a:rPr>
              <a:t>树的</a:t>
            </a:r>
            <a:r>
              <a:rPr lang="zh-CN" altLang="en-US" sz="1900" b="1" dirty="0">
                <a:solidFill>
                  <a:srgbClr val="FF0000"/>
                </a:solidFill>
                <a:latin typeface="微软雅黑" panose="020B0503020204020204" pitchFamily="34" charset="-122"/>
                <a:ea typeface="微软雅黑" panose="020B0503020204020204" pitchFamily="34" charset="-122"/>
              </a:rPr>
              <a:t>根节点</a:t>
            </a:r>
            <a:r>
              <a:rPr lang="zh-CN" altLang="en-US" sz="1700" dirty="0">
                <a:latin typeface="微软雅黑" panose="020B0503020204020204" pitchFamily="34" charset="-122"/>
                <a:ea typeface="微软雅黑" panose="020B0503020204020204" pitchFamily="34" charset="-122"/>
              </a:rPr>
              <a:t>，其包括</a:t>
            </a:r>
            <a:r>
              <a:rPr lang="en-US" altLang="zh-CN" sz="1700" dirty="0">
                <a:solidFill>
                  <a:srgbClr val="00B050"/>
                </a:solidFill>
                <a:latin typeface="微软雅黑" panose="020B0503020204020204" pitchFamily="34" charset="-122"/>
                <a:ea typeface="微软雅黑" panose="020B0503020204020204" pitchFamily="34" charset="-122"/>
              </a:rPr>
              <a:t>header</a:t>
            </a:r>
            <a:r>
              <a:rPr lang="zh-CN" altLang="en-US" sz="1700" dirty="0">
                <a:latin typeface="微软雅黑" panose="020B0503020204020204" pitchFamily="34" charset="-122"/>
                <a:ea typeface="微软雅黑" panose="020B0503020204020204" pitchFamily="34" charset="-122"/>
              </a:rPr>
              <a:t>和</a:t>
            </a:r>
            <a:r>
              <a:rPr lang="en-US" altLang="zh-CN" sz="1700" dirty="0" err="1">
                <a:solidFill>
                  <a:srgbClr val="7030A0"/>
                </a:solidFill>
                <a:latin typeface="微软雅黑" panose="020B0503020204020204" pitchFamily="34" charset="-122"/>
                <a:ea typeface="微软雅黑" panose="020B0503020204020204" pitchFamily="34" charset="-122"/>
              </a:rPr>
              <a:t>key_value</a:t>
            </a:r>
            <a:r>
              <a:rPr lang="zh-CN" altLang="en-US" sz="1700" dirty="0">
                <a:latin typeface="微软雅黑" panose="020B0503020204020204" pitchFamily="34" charset="-122"/>
                <a:ea typeface="微软雅黑" panose="020B0503020204020204" pitchFamily="34" charset="-122"/>
              </a:rPr>
              <a:t>两个字段。</a:t>
            </a:r>
            <a:endParaRPr lang="en-US" altLang="zh-CN" sz="1700" dirty="0">
              <a:latin typeface="微软雅黑" panose="020B0503020204020204" pitchFamily="34" charset="-122"/>
              <a:ea typeface="微软雅黑" panose="020B0503020204020204" pitchFamily="34" charset="-122"/>
            </a:endParaRPr>
          </a:p>
          <a:p>
            <a:pPr>
              <a:lnSpc>
                <a:spcPct val="170000"/>
              </a:lnSpc>
            </a:pPr>
            <a:r>
              <a:rPr lang="en-US" altLang="zh-CN" sz="1700" b="1" dirty="0">
                <a:solidFill>
                  <a:srgbClr val="00B050"/>
                </a:solidFill>
                <a:latin typeface="微软雅黑" panose="020B0503020204020204" pitchFamily="34" charset="-122"/>
                <a:ea typeface="微软雅黑" panose="020B0503020204020204" pitchFamily="34" charset="-122"/>
              </a:rPr>
              <a:t>header</a:t>
            </a:r>
            <a:r>
              <a:rPr lang="zh-CN" altLang="en-US" sz="1700" dirty="0">
                <a:latin typeface="微软雅黑" panose="020B0503020204020204" pitchFamily="34" charset="-122"/>
                <a:ea typeface="微软雅黑" panose="020B0503020204020204" pitchFamily="34" charset="-122"/>
              </a:rPr>
              <a:t>：节点对应的内存页的头信息，其包括如下内容：</a:t>
            </a:r>
          </a:p>
          <a:p>
            <a:pPr lvl="1">
              <a:lnSpc>
                <a:spcPct val="170000"/>
              </a:lnSpc>
            </a:pPr>
            <a:r>
              <a:rPr lang="en-US" altLang="zh-CN" sz="1700" dirty="0" err="1">
                <a:latin typeface="微软雅黑" panose="020B0503020204020204" pitchFamily="34" charset="-122"/>
                <a:ea typeface="微软雅黑" panose="020B0503020204020204" pitchFamily="34" charset="-122"/>
              </a:rPr>
              <a:t>page_type</a:t>
            </a:r>
            <a:r>
              <a:rPr lang="zh-CN" altLang="en-US" sz="1700" dirty="0">
                <a:latin typeface="微软雅黑" panose="020B0503020204020204" pitchFamily="34" charset="-122"/>
                <a:ea typeface="微软雅黑" panose="020B0503020204020204" pitchFamily="34" charset="-122"/>
              </a:rPr>
              <a:t>：其取值可能为</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internal_page</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或</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leaf_page</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，用于标识是内部节点还是叶子节点。</a:t>
            </a:r>
          </a:p>
          <a:p>
            <a:pPr lvl="1">
              <a:lnSpc>
                <a:spcPct val="170000"/>
              </a:lnSpc>
            </a:pPr>
            <a:r>
              <a:rPr lang="en-US" altLang="zh-CN" sz="1700" dirty="0" err="1">
                <a:latin typeface="微软雅黑" panose="020B0503020204020204" pitchFamily="34" charset="-122"/>
                <a:ea typeface="微软雅黑" panose="020B0503020204020204" pitchFamily="34" charset="-122"/>
              </a:rPr>
              <a:t>current_size</a:t>
            </a:r>
            <a:r>
              <a:rPr lang="zh-CN" altLang="en-US" sz="1700" dirty="0">
                <a:latin typeface="微软雅黑" panose="020B0503020204020204" pitchFamily="34" charset="-122"/>
                <a:ea typeface="微软雅黑" panose="020B0503020204020204" pitchFamily="34" charset="-122"/>
              </a:rPr>
              <a:t>：节点对应的内存页已经被用掉的大小（单位字节）</a:t>
            </a:r>
          </a:p>
          <a:p>
            <a:pPr lvl="1">
              <a:lnSpc>
                <a:spcPct val="170000"/>
              </a:lnSpc>
            </a:pPr>
            <a:r>
              <a:rPr lang="en-US" altLang="zh-CN" sz="1700" dirty="0" err="1">
                <a:latin typeface="微软雅黑" panose="020B0503020204020204" pitchFamily="34" charset="-122"/>
                <a:ea typeface="微软雅黑" panose="020B0503020204020204" pitchFamily="34" charset="-122"/>
              </a:rPr>
              <a:t>max_size</a:t>
            </a:r>
            <a:r>
              <a:rPr lang="zh-CN" altLang="en-US" sz="1700" dirty="0">
                <a:latin typeface="微软雅黑" panose="020B0503020204020204" pitchFamily="34" charset="-122"/>
                <a:ea typeface="微软雅黑" panose="020B0503020204020204" pitchFamily="34" charset="-122"/>
              </a:rPr>
              <a:t>：节点对应的内存页总容量（单位字节）</a:t>
            </a:r>
          </a:p>
          <a:p>
            <a:pPr lvl="1">
              <a:lnSpc>
                <a:spcPct val="170000"/>
              </a:lnSpc>
            </a:pPr>
            <a:r>
              <a:rPr lang="en-US" altLang="zh-CN" sz="1700" b="1" dirty="0" err="1">
                <a:latin typeface="微软雅黑" panose="020B0503020204020204" pitchFamily="34" charset="-122"/>
                <a:ea typeface="微软雅黑" panose="020B0503020204020204" pitchFamily="34" charset="-122"/>
              </a:rPr>
              <a:t>parent_page_id</a:t>
            </a:r>
            <a:r>
              <a:rPr lang="zh-CN" altLang="en-US" sz="1700" dirty="0">
                <a:latin typeface="微软雅黑" panose="020B0503020204020204" pitchFamily="34" charset="-122"/>
                <a:ea typeface="微软雅黑" panose="020B0503020204020204" pitchFamily="34" charset="-122"/>
              </a:rPr>
              <a:t>：父节点对应的内存页的页号。</a:t>
            </a:r>
            <a:r>
              <a:rPr lang="zh-CN" altLang="en-US" sz="1700" b="1" dirty="0">
                <a:latin typeface="微软雅黑" panose="020B0503020204020204" pitchFamily="34" charset="-122"/>
                <a:ea typeface="微软雅黑" panose="020B0503020204020204" pitchFamily="34" charset="-122"/>
              </a:rPr>
              <a:t>取值为</a:t>
            </a:r>
            <a:r>
              <a:rPr lang="en-US" altLang="zh-CN" sz="1700" b="1" dirty="0">
                <a:latin typeface="微软雅黑" panose="020B0503020204020204" pitchFamily="34" charset="-122"/>
                <a:ea typeface="微软雅黑" panose="020B0503020204020204" pitchFamily="34" charset="-122"/>
              </a:rPr>
              <a:t>-1</a:t>
            </a:r>
            <a:r>
              <a:rPr lang="zh-CN" altLang="en-US" sz="1700" b="1" dirty="0">
                <a:latin typeface="微软雅黑" panose="020B0503020204020204" pitchFamily="34" charset="-122"/>
                <a:ea typeface="微软雅黑" panose="020B0503020204020204" pitchFamily="34" charset="-122"/>
              </a:rPr>
              <a:t>表示当前节点是</a:t>
            </a:r>
            <a:r>
              <a:rPr lang="en-US" altLang="zh-CN" sz="1700" b="1" dirty="0">
                <a:latin typeface="微软雅黑" panose="020B0503020204020204" pitchFamily="34" charset="-122"/>
                <a:ea typeface="微软雅黑" panose="020B0503020204020204" pitchFamily="34" charset="-122"/>
              </a:rPr>
              <a:t>B+</a:t>
            </a:r>
            <a:r>
              <a:rPr lang="zh-CN" altLang="en-US" sz="1700" b="1" dirty="0">
                <a:latin typeface="微软雅黑" panose="020B0503020204020204" pitchFamily="34" charset="-122"/>
                <a:ea typeface="微软雅黑" panose="020B0503020204020204" pitchFamily="34" charset="-122"/>
              </a:rPr>
              <a:t>树根节点。</a:t>
            </a:r>
          </a:p>
          <a:p>
            <a:pPr lvl="1">
              <a:lnSpc>
                <a:spcPct val="170000"/>
              </a:lnSpc>
            </a:pPr>
            <a:r>
              <a:rPr lang="en-US" altLang="zh-CN" sz="1700" b="1" dirty="0" err="1">
                <a:latin typeface="微软雅黑" panose="020B0503020204020204" pitchFamily="34" charset="-122"/>
                <a:ea typeface="微软雅黑" panose="020B0503020204020204" pitchFamily="34" charset="-122"/>
              </a:rPr>
              <a:t>page_id</a:t>
            </a:r>
            <a:r>
              <a:rPr lang="zh-CN" altLang="en-US" sz="1700" dirty="0">
                <a:latin typeface="微软雅黑" panose="020B0503020204020204" pitchFamily="34" charset="-122"/>
                <a:ea typeface="微软雅黑" panose="020B0503020204020204" pitchFamily="34" charset="-122"/>
              </a:rPr>
              <a:t>：节点对应的内存页的页号。由于</a:t>
            </a:r>
            <a:r>
              <a:rPr lang="en-US" altLang="zh-CN" sz="1700" dirty="0">
                <a:latin typeface="微软雅黑" panose="020B0503020204020204" pitchFamily="34" charset="-122"/>
                <a:ea typeface="微软雅黑" panose="020B0503020204020204" pitchFamily="34" charset="-122"/>
              </a:rPr>
              <a:t>B+</a:t>
            </a:r>
            <a:r>
              <a:rPr lang="zh-CN" altLang="en-US" sz="1700" dirty="0">
                <a:latin typeface="微软雅黑" panose="020B0503020204020204" pitchFamily="34" charset="-122"/>
                <a:ea typeface="微软雅黑" panose="020B0503020204020204" pitchFamily="34" charset="-122"/>
              </a:rPr>
              <a:t>树节点与内存页页号一一对应且互不相同，可以直接认为</a:t>
            </a:r>
            <a:r>
              <a:rPr lang="en-US" altLang="zh-CN" sz="1700" dirty="0">
                <a:latin typeface="微软雅黑" panose="020B0503020204020204" pitchFamily="34" charset="-122"/>
                <a:ea typeface="微软雅黑" panose="020B0503020204020204" pitchFamily="34" charset="-122"/>
              </a:rPr>
              <a:t>B+</a:t>
            </a:r>
            <a:r>
              <a:rPr lang="zh-CN" altLang="en-US" sz="1700" dirty="0">
                <a:latin typeface="微软雅黑" panose="020B0503020204020204" pitchFamily="34" charset="-122"/>
                <a:ea typeface="微软雅黑" panose="020B0503020204020204" pitchFamily="34" charset="-122"/>
              </a:rPr>
              <a:t>树对应内存页的页号</a:t>
            </a:r>
            <a:r>
              <a:rPr lang="zh-CN" altLang="en-US" sz="1700" b="1" dirty="0">
                <a:latin typeface="微软雅黑" panose="020B0503020204020204" pitchFamily="34" charset="-122"/>
                <a:ea typeface="微软雅黑" panose="020B0503020204020204" pitchFamily="34" charset="-122"/>
              </a:rPr>
              <a:t>亦为该</a:t>
            </a:r>
            <a:r>
              <a:rPr lang="en-US" altLang="zh-CN" sz="1700" b="1" dirty="0">
                <a:latin typeface="微软雅黑" panose="020B0503020204020204" pitchFamily="34" charset="-122"/>
                <a:ea typeface="微软雅黑" panose="020B0503020204020204" pitchFamily="34" charset="-122"/>
              </a:rPr>
              <a:t>B+</a:t>
            </a:r>
            <a:r>
              <a:rPr lang="zh-CN" altLang="en-US" sz="1700" b="1" dirty="0">
                <a:latin typeface="微软雅黑" panose="020B0503020204020204" pitchFamily="34" charset="-122"/>
                <a:ea typeface="微软雅黑" panose="020B0503020204020204" pitchFamily="34" charset="-122"/>
              </a:rPr>
              <a:t>树节点的</a:t>
            </a:r>
            <a:r>
              <a:rPr lang="en-US" altLang="zh-CN" sz="1700" b="1" dirty="0">
                <a:latin typeface="微软雅黑" panose="020B0503020204020204" pitchFamily="34" charset="-122"/>
                <a:ea typeface="微软雅黑" panose="020B0503020204020204" pitchFamily="34" charset="-122"/>
              </a:rPr>
              <a:t>ID</a:t>
            </a:r>
            <a:r>
              <a:rPr lang="zh-CN" altLang="en-US" sz="1700" b="1" dirty="0">
                <a:latin typeface="微软雅黑" panose="020B0503020204020204" pitchFamily="34" charset="-122"/>
                <a:ea typeface="微软雅黑" panose="020B0503020204020204" pitchFamily="34" charset="-122"/>
              </a:rPr>
              <a:t>号！</a:t>
            </a:r>
            <a:endParaRPr lang="en-US" altLang="zh-CN" sz="17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9C2BF19-48A0-48A1-9C55-DD004DEA5C2F}"/>
              </a:ext>
            </a:extLst>
          </p:cNvPr>
          <p:cNvSpPr txBox="1"/>
          <p:nvPr/>
        </p:nvSpPr>
        <p:spPr>
          <a:xfrm>
            <a:off x="7005098" y="674400"/>
            <a:ext cx="5112689" cy="5509200"/>
          </a:xfrm>
          <a:prstGeom prst="rect">
            <a:avLst/>
          </a:prstGeom>
          <a:noFill/>
          <a:ln w="25400">
            <a:solidFill>
              <a:schemeClr val="tx1"/>
            </a:solidFill>
          </a:ln>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"data": {</a:t>
            </a:r>
          </a:p>
          <a:p>
            <a:r>
              <a:rPr lang="en-US" altLang="zh-CN" sz="1600" dirty="0">
                <a:latin typeface="Consolas" panose="020B0609020204030204" pitchFamily="49" charset="0"/>
              </a:rPr>
              <a:t>        "</a:t>
            </a:r>
            <a:r>
              <a:rPr lang="en-US" altLang="zh-CN" sz="1600" b="1" dirty="0">
                <a:solidFill>
                  <a:srgbClr val="FF0000"/>
                </a:solidFill>
                <a:latin typeface="Consolas" panose="020B0609020204030204" pitchFamily="49" charset="0"/>
              </a:rPr>
              <a:t>root</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00B050"/>
                </a:solidFill>
                <a:latin typeface="Consolas" panose="020B0609020204030204" pitchFamily="49" charset="0"/>
              </a:rPr>
              <a:t>header</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page_type</a:t>
            </a:r>
            <a:r>
              <a:rPr lang="en-US" altLang="zh-CN" sz="1600" dirty="0">
                <a:latin typeface="Consolas" panose="020B0609020204030204" pitchFamily="49" charset="0"/>
              </a:rPr>
              <a:t>": "</a:t>
            </a:r>
            <a:r>
              <a:rPr lang="en-US" altLang="zh-CN" sz="1600" dirty="0" err="1">
                <a:latin typeface="Consolas" panose="020B0609020204030204" pitchFamily="49" charset="0"/>
              </a:rPr>
              <a:t>internal_page</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current_size</a:t>
            </a:r>
            <a:r>
              <a:rPr lang="en-US" altLang="zh-CN" sz="1600" dirty="0">
                <a:latin typeface="Consolas" panose="020B0609020204030204" pitchFamily="49" charset="0"/>
              </a:rPr>
              <a:t>": 4,</a:t>
            </a:r>
          </a:p>
          <a:p>
            <a:r>
              <a:rPr lang="en-US" altLang="zh-CN" sz="1600" dirty="0">
                <a:latin typeface="Consolas" panose="020B0609020204030204" pitchFamily="49" charset="0"/>
              </a:rPr>
              <a:t>                "</a:t>
            </a:r>
            <a:r>
              <a:rPr lang="en-US" altLang="zh-CN" sz="1600" dirty="0" err="1">
                <a:latin typeface="Consolas" panose="020B0609020204030204" pitchFamily="49" charset="0"/>
              </a:rPr>
              <a:t>max_size</a:t>
            </a:r>
            <a:r>
              <a:rPr lang="en-US" altLang="zh-CN" sz="1600" dirty="0">
                <a:latin typeface="Consolas" panose="020B0609020204030204" pitchFamily="49" charset="0"/>
              </a:rPr>
              <a:t>": 4096,</a:t>
            </a:r>
          </a:p>
          <a:p>
            <a:r>
              <a:rPr lang="en-US" altLang="zh-CN" sz="1600" dirty="0">
                <a:latin typeface="Consolas" panose="020B0609020204030204" pitchFamily="49" charset="0"/>
              </a:rPr>
              <a:t>                "</a:t>
            </a:r>
            <a:r>
              <a:rPr lang="en-US" altLang="zh-CN" sz="1600" dirty="0" err="1">
                <a:latin typeface="Consolas" panose="020B0609020204030204" pitchFamily="49" charset="0"/>
              </a:rPr>
              <a:t>parent_page_id</a:t>
            </a:r>
            <a:r>
              <a:rPr lang="en-US" altLang="zh-CN" sz="1600" dirty="0">
                <a:latin typeface="Consolas" panose="020B0609020204030204" pitchFamily="49" charset="0"/>
              </a:rPr>
              <a:t>": -1,</a:t>
            </a:r>
          </a:p>
          <a:p>
            <a:r>
              <a:rPr lang="en-US" altLang="zh-CN" sz="1600" dirty="0">
                <a:latin typeface="Consolas" panose="020B0609020204030204" pitchFamily="49" charset="0"/>
              </a:rPr>
              <a:t>                "</a:t>
            </a:r>
            <a:r>
              <a:rPr lang="en-US" altLang="zh-CN" sz="1600" dirty="0" err="1">
                <a:latin typeface="Consolas" panose="020B0609020204030204" pitchFamily="49" charset="0"/>
              </a:rPr>
              <a:t>page_id</a:t>
            </a:r>
            <a:r>
              <a:rPr lang="en-US" altLang="zh-CN" sz="1600" dirty="0">
                <a:latin typeface="Consolas" panose="020B0609020204030204" pitchFamily="49" charset="0"/>
              </a:rPr>
              <a:t>": 1</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solidFill>
                  <a:srgbClr val="7030A0"/>
                </a:solidFill>
                <a:latin typeface="Consolas" panose="020B0609020204030204" pitchFamily="49" charset="0"/>
              </a:rPr>
              <a:t>key_value</a:t>
            </a:r>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"index": 99,</a:t>
            </a:r>
          </a:p>
          <a:p>
            <a:r>
              <a:rPr lang="en-US" altLang="zh-CN" sz="1600" dirty="0">
                <a:latin typeface="Consolas" panose="020B0609020204030204" pitchFamily="49" charset="0"/>
              </a:rPr>
              <a:t>                    "</a:t>
            </a:r>
            <a:r>
              <a:rPr lang="en-US" altLang="zh-CN" sz="1600" dirty="0" err="1">
                <a:latin typeface="Consolas" panose="020B0609020204030204" pitchFamily="49" charset="0"/>
              </a:rPr>
              <a:t>page_id</a:t>
            </a:r>
            <a:r>
              <a:rPr lang="en-US" altLang="zh-CN" sz="1600" dirty="0">
                <a:latin typeface="Consolas" panose="020B0609020204030204" pitchFamily="49" charset="0"/>
              </a:rPr>
              <a:t>": 2</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"nodes": [</a:t>
            </a:r>
          </a:p>
          <a:p>
            <a:r>
              <a:rPr lang="en-US" altLang="zh-CN" sz="1600" dirty="0">
                <a:latin typeface="Consolas" panose="020B0609020204030204" pitchFamily="49" charset="0"/>
              </a:rPr>
              <a:t>            // ...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6" name="矩形 5">
            <a:extLst>
              <a:ext uri="{FF2B5EF4-FFF2-40B4-BE49-F238E27FC236}">
                <a16:creationId xmlns:a16="http://schemas.microsoft.com/office/drawing/2014/main" id="{E818816C-6836-4D75-AC2C-A61CC006A6B5}"/>
              </a:ext>
            </a:extLst>
          </p:cNvPr>
          <p:cNvSpPr/>
          <p:nvPr/>
        </p:nvSpPr>
        <p:spPr>
          <a:xfrm>
            <a:off x="7932666" y="1204913"/>
            <a:ext cx="4113559" cy="36771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FBB1FEC-2E7D-4B4F-BF1A-CD5A63D625B4}"/>
              </a:ext>
            </a:extLst>
          </p:cNvPr>
          <p:cNvSpPr/>
          <p:nvPr/>
        </p:nvSpPr>
        <p:spPr>
          <a:xfrm>
            <a:off x="8404529" y="1423283"/>
            <a:ext cx="3578087" cy="175723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B453100-B845-49C3-872D-9A032632419B}"/>
              </a:ext>
            </a:extLst>
          </p:cNvPr>
          <p:cNvSpPr/>
          <p:nvPr/>
        </p:nvSpPr>
        <p:spPr>
          <a:xfrm>
            <a:off x="8404529" y="3223737"/>
            <a:ext cx="3578087" cy="1133579"/>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7759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0" y="-12065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Part3 </a:t>
            </a:r>
            <a:r>
              <a:rPr lang="zh-CN" altLang="en-US" dirty="0">
                <a:latin typeface="方正大标宋简体" panose="02010601030101010101" pitchFamily="2" charset="-122"/>
                <a:ea typeface="方正大标宋简体" panose="02010601030101010101" pitchFamily="2" charset="-122"/>
              </a:rPr>
              <a:t>详细设计（</a:t>
            </a:r>
            <a:r>
              <a:rPr lang="en-US" altLang="zh-CN" dirty="0">
                <a:latin typeface="方正大标宋简体" panose="02010601030101010101" pitchFamily="2" charset="-122"/>
                <a:ea typeface="方正大标宋简体" panose="02010601030101010101" pitchFamily="2" charset="-122"/>
              </a:rPr>
              <a:t>API</a:t>
            </a:r>
            <a:r>
              <a:rPr lang="zh-CN" altLang="en-US" dirty="0">
                <a:latin typeface="方正大标宋简体" panose="02010601030101010101" pitchFamily="2" charset="-122"/>
                <a:ea typeface="方正大标宋简体" panose="02010601030101010101" pitchFamily="2" charset="-122"/>
              </a:rPr>
              <a:t>）</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0" y="691477"/>
            <a:ext cx="7005097" cy="6313336"/>
          </a:xfrm>
        </p:spPr>
        <p:txBody>
          <a:bodyPr>
            <a:normAutofit/>
          </a:bodyPr>
          <a:lstStyle/>
          <a:p>
            <a:pPr marL="0" indent="0">
              <a:lnSpc>
                <a:spcPct val="170000"/>
              </a:lnSpc>
              <a:buNone/>
            </a:pPr>
            <a:r>
              <a:rPr lang="en-US" altLang="zh-CN" sz="2000" b="1">
                <a:latin typeface="微软雅黑" panose="020B0503020204020204" pitchFamily="34" charset="-122"/>
                <a:ea typeface="微软雅黑" panose="020B0503020204020204" pitchFamily="34" charset="-122"/>
              </a:rPr>
              <a:t>Index</a:t>
            </a:r>
            <a:r>
              <a:rPr lang="zh-CN" altLang="en-US" sz="2000" b="1">
                <a:latin typeface="微软雅黑" panose="020B0503020204020204" pitchFamily="34" charset="-122"/>
                <a:ea typeface="微软雅黑" panose="020B0503020204020204" pitchFamily="34" charset="-122"/>
              </a:rPr>
              <a:t>界面</a:t>
            </a:r>
            <a:endParaRPr lang="en-US" altLang="zh-CN" sz="2000" b="1"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接口名称：</a:t>
            </a:r>
            <a:r>
              <a:rPr lang="en-US" altLang="zh-CN" sz="1600" dirty="0" err="1">
                <a:latin typeface="微软雅黑" panose="020B0503020204020204" pitchFamily="34" charset="-122"/>
                <a:ea typeface="微软雅黑" panose="020B0503020204020204" pitchFamily="34" charset="-122"/>
              </a:rPr>
              <a:t>query_b_plus_tree</a:t>
            </a:r>
            <a:endParaRPr lang="en-US" altLang="zh-CN" sz="1600" dirty="0">
              <a:latin typeface="微软雅黑" panose="020B0503020204020204" pitchFamily="34" charset="-122"/>
              <a:ea typeface="微软雅黑" panose="020B0503020204020204" pitchFamily="34" charset="-122"/>
            </a:endParaRPr>
          </a:p>
          <a:p>
            <a:pPr>
              <a:lnSpc>
                <a:spcPct val="170000"/>
              </a:lnSpc>
            </a:pPr>
            <a:r>
              <a:rPr lang="en-US" altLang="zh-CN" sz="1600" b="1" dirty="0">
                <a:solidFill>
                  <a:srgbClr val="00B0F0"/>
                </a:solidFill>
                <a:latin typeface="微软雅黑" panose="020B0503020204020204" pitchFamily="34" charset="-122"/>
                <a:ea typeface="微软雅黑" panose="020B0503020204020204" pitchFamily="34" charset="-122"/>
              </a:rPr>
              <a:t>nodes</a:t>
            </a:r>
            <a:r>
              <a:rPr lang="zh-CN" altLang="en-US" sz="1600" dirty="0">
                <a:latin typeface="微软雅黑" panose="020B0503020204020204" pitchFamily="34" charset="-122"/>
                <a:ea typeface="微软雅黑" panose="020B0503020204020204" pitchFamily="34" charset="-122"/>
              </a:rPr>
              <a:t>：一数组，其中包括</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树</a:t>
            </a:r>
            <a:r>
              <a:rPr lang="zh-CN" altLang="en-US" sz="1600" b="1" dirty="0">
                <a:latin typeface="微软雅黑" panose="020B0503020204020204" pitchFamily="34" charset="-122"/>
                <a:ea typeface="微软雅黑" panose="020B0503020204020204" pitchFamily="34" charset="-122"/>
              </a:rPr>
              <a:t>除根节点外的其余节点</a:t>
            </a:r>
            <a:r>
              <a:rPr lang="zh-CN" altLang="en-US" sz="1600" dirty="0">
                <a:latin typeface="微软雅黑" panose="020B0503020204020204" pitchFamily="34" charset="-122"/>
                <a:ea typeface="微软雅黑" panose="020B0503020204020204" pitchFamily="34" charset="-122"/>
              </a:rPr>
              <a:t>信息。</a:t>
            </a:r>
            <a:endParaRPr lang="en-US" altLang="zh-CN" sz="1600"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若某个节点为内部节点（</a:t>
            </a:r>
            <a:r>
              <a:rPr lang="en-US" altLang="zh-CN" sz="1600" dirty="0" err="1">
                <a:latin typeface="微软雅黑" panose="020B0503020204020204" pitchFamily="34" charset="-122"/>
                <a:ea typeface="微软雅黑" panose="020B0503020204020204" pitchFamily="34" charset="-122"/>
              </a:rPr>
              <a:t>page_type</a:t>
            </a:r>
            <a:r>
              <a:rPr lang="zh-CN" altLang="en-US" sz="1600" dirty="0">
                <a:latin typeface="微软雅黑" panose="020B0503020204020204" pitchFamily="34" charset="-122"/>
                <a:ea typeface="微软雅黑" panose="020B0503020204020204" pitchFamily="34" charset="-122"/>
              </a:rPr>
              <a:t>取值为</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internal_page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），则其</a:t>
            </a:r>
            <a:r>
              <a:rPr lang="en-US" altLang="zh-CN" sz="1600" dirty="0">
                <a:latin typeface="微软雅黑" panose="020B0503020204020204" pitchFamily="34" charset="-122"/>
                <a:ea typeface="微软雅黑" panose="020B0503020204020204" pitchFamily="34" charset="-122"/>
              </a:rPr>
              <a:t>JSON</a:t>
            </a:r>
            <a:r>
              <a:rPr lang="zh-CN" altLang="en-US" sz="1600" dirty="0">
                <a:latin typeface="微软雅黑" panose="020B0503020204020204" pitchFamily="34" charset="-122"/>
                <a:ea typeface="微软雅黑" panose="020B0503020204020204" pitchFamily="34" charset="-122"/>
              </a:rPr>
              <a:t>结构与根节点完全一样！</a:t>
            </a:r>
            <a:endParaRPr lang="en-US" altLang="zh-CN" sz="1600" dirty="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若某个节点为叶子节点（</a:t>
            </a:r>
            <a:r>
              <a:rPr lang="en-US" altLang="zh-CN" sz="1600" dirty="0" err="1">
                <a:latin typeface="微软雅黑" panose="020B0503020204020204" pitchFamily="34" charset="-122"/>
                <a:ea typeface="微软雅黑" panose="020B0503020204020204" pitchFamily="34" charset="-122"/>
              </a:rPr>
              <a:t>page_type</a:t>
            </a:r>
            <a:r>
              <a:rPr lang="zh-CN" altLang="en-US" sz="1600" dirty="0">
                <a:latin typeface="微软雅黑" panose="020B0503020204020204" pitchFamily="34" charset="-122"/>
                <a:ea typeface="微软雅黑" panose="020B0503020204020204" pitchFamily="34" charset="-122"/>
              </a:rPr>
              <a:t>取值为</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leaf_page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p>
          <a:p>
            <a:pPr>
              <a:lnSpc>
                <a:spcPct val="170000"/>
              </a:lnSpc>
            </a:pPr>
            <a:r>
              <a:rPr lang="en-US" altLang="zh-CN" sz="1600" b="1" dirty="0">
                <a:solidFill>
                  <a:srgbClr val="FF0000"/>
                </a:solidFill>
                <a:latin typeface="微软雅黑" panose="020B0503020204020204" pitchFamily="34" charset="-122"/>
                <a:ea typeface="微软雅黑" panose="020B0503020204020204" pitchFamily="34" charset="-122"/>
              </a:rPr>
              <a:t>header</a:t>
            </a:r>
            <a:r>
              <a:rPr lang="zh-CN" altLang="en-US" sz="1600" dirty="0">
                <a:latin typeface="微软雅黑" panose="020B0503020204020204" pitchFamily="34" charset="-122"/>
                <a:ea typeface="微软雅黑" panose="020B0503020204020204" pitchFamily="34" charset="-122"/>
              </a:rPr>
              <a:t>字段：</a:t>
            </a:r>
            <a:r>
              <a:rPr lang="en-US" altLang="zh-CN" sz="1600" dirty="0">
                <a:latin typeface="微软雅黑" panose="020B0503020204020204" pitchFamily="34" charset="-122"/>
                <a:ea typeface="微软雅黑" panose="020B0503020204020204" pitchFamily="34" charset="-122"/>
              </a:rPr>
              <a:t>JSON</a:t>
            </a:r>
            <a:r>
              <a:rPr lang="zh-CN" altLang="en-US" sz="1600" dirty="0">
                <a:latin typeface="微软雅黑" panose="020B0503020204020204" pitchFamily="34" charset="-122"/>
                <a:ea typeface="微软雅黑" panose="020B0503020204020204" pitchFamily="34" charset="-122"/>
              </a:rPr>
              <a:t>结构与内部节点一致。</a:t>
            </a:r>
          </a:p>
          <a:p>
            <a:pPr>
              <a:lnSpc>
                <a:spcPct val="170000"/>
              </a:lnSpc>
            </a:pPr>
            <a:r>
              <a:rPr lang="en-US" altLang="zh-CN" sz="1600" b="1" dirty="0" err="1">
                <a:solidFill>
                  <a:srgbClr val="00B050"/>
                </a:solidFill>
                <a:latin typeface="微软雅黑" panose="020B0503020204020204" pitchFamily="34" charset="-122"/>
                <a:ea typeface="微软雅黑" panose="020B0503020204020204" pitchFamily="34" charset="-122"/>
              </a:rPr>
              <a:t>key_value</a:t>
            </a:r>
            <a:r>
              <a:rPr lang="zh-CN" altLang="en-US" sz="1600" dirty="0">
                <a:latin typeface="微软雅黑" panose="020B0503020204020204" pitchFamily="34" charset="-122"/>
                <a:ea typeface="微软雅黑" panose="020B0503020204020204" pitchFamily="34" charset="-122"/>
              </a:rPr>
              <a:t>字段：键值对数组，其中每个元素的结构如下：</a:t>
            </a:r>
          </a:p>
          <a:p>
            <a:pPr lvl="1">
              <a:lnSpc>
                <a:spcPct val="170000"/>
              </a:lnSpc>
            </a:pPr>
            <a:r>
              <a:rPr lang="en-US" altLang="zh-CN" sz="1600" dirty="0">
                <a:latin typeface="微软雅黑" panose="020B0503020204020204" pitchFamily="34" charset="-122"/>
                <a:ea typeface="微软雅黑" panose="020B0503020204020204" pitchFamily="34" charset="-122"/>
              </a:rPr>
              <a:t>index</a:t>
            </a:r>
            <a:r>
              <a:rPr lang="zh-CN" altLang="en-US" sz="1600" dirty="0">
                <a:latin typeface="微软雅黑" panose="020B0503020204020204" pitchFamily="34" charset="-122"/>
                <a:ea typeface="微软雅黑" panose="020B0503020204020204" pitchFamily="34" charset="-122"/>
              </a:rPr>
              <a:t>：索引键值。</a:t>
            </a:r>
            <a:r>
              <a:rPr lang="zh-CN" altLang="en-US" sz="1600" b="1" dirty="0">
                <a:latin typeface="微软雅黑" panose="020B0503020204020204" pitchFamily="34" charset="-122"/>
                <a:ea typeface="微软雅黑" panose="020B0503020204020204" pitchFamily="34" charset="-122"/>
              </a:rPr>
              <a:t>对于叶子节点来说，这里取值不可能为</a:t>
            </a:r>
            <a:r>
              <a:rPr lang="en-US" altLang="zh-CN" sz="1600" b="1" dirty="0">
                <a:latin typeface="微软雅黑" panose="020B0503020204020204" pitchFamily="34" charset="-122"/>
                <a:ea typeface="微软雅黑" panose="020B0503020204020204" pitchFamily="34" charset="-122"/>
              </a:rPr>
              <a:t>null</a:t>
            </a:r>
            <a:r>
              <a:rPr lang="zh-CN" altLang="en-US" sz="1600" b="1" dirty="0">
                <a:latin typeface="微软雅黑" panose="020B0503020204020204" pitchFamily="34" charset="-122"/>
                <a:ea typeface="微软雅黑" panose="020B0503020204020204" pitchFamily="34" charset="-122"/>
              </a:rPr>
              <a:t>！</a:t>
            </a:r>
          </a:p>
          <a:p>
            <a:pPr lvl="1">
              <a:lnSpc>
                <a:spcPct val="170000"/>
              </a:lnSpc>
            </a:pPr>
            <a:r>
              <a:rPr lang="en-US" altLang="zh-CN" sz="1600" b="1" dirty="0">
                <a:solidFill>
                  <a:srgbClr val="7030A0"/>
                </a:solidFill>
                <a:latin typeface="微软雅黑" panose="020B0503020204020204" pitchFamily="34" charset="-122"/>
                <a:ea typeface="微软雅黑" panose="020B0503020204020204" pitchFamily="34" charset="-122"/>
              </a:rPr>
              <a:t>rid</a:t>
            </a:r>
            <a:r>
              <a:rPr lang="zh-CN" altLang="en-US" sz="1600" dirty="0">
                <a:latin typeface="微软雅黑" panose="020B0503020204020204" pitchFamily="34" charset="-122"/>
                <a:ea typeface="微软雅黑" panose="020B0503020204020204" pitchFamily="34" charset="-122"/>
              </a:rPr>
              <a:t>：索引键值对应的数据表记录</a:t>
            </a:r>
            <a:r>
              <a:rPr lang="en-US" altLang="zh-CN" sz="1600" dirty="0">
                <a:latin typeface="微软雅黑" panose="020B0503020204020204" pitchFamily="34" charset="-122"/>
                <a:ea typeface="微软雅黑" panose="020B0503020204020204" pitchFamily="34" charset="-122"/>
              </a:rPr>
              <a:t>RID</a:t>
            </a:r>
            <a:r>
              <a:rPr lang="zh-CN" altLang="en-US" sz="1600" dirty="0">
                <a:latin typeface="微软雅黑" panose="020B0503020204020204" pitchFamily="34" charset="-122"/>
                <a:ea typeface="微软雅黑" panose="020B0503020204020204" pitchFamily="34" charset="-122"/>
              </a:rPr>
              <a:t>号，其又由以下两部分组成：</a:t>
            </a:r>
          </a:p>
          <a:p>
            <a:pPr lvl="2">
              <a:lnSpc>
                <a:spcPct val="170000"/>
              </a:lnSpc>
            </a:pPr>
            <a:r>
              <a:rPr lang="en-US" altLang="zh-CN" sz="1600" dirty="0" err="1">
                <a:latin typeface="微软雅黑" panose="020B0503020204020204" pitchFamily="34" charset="-122"/>
                <a:ea typeface="微软雅黑" panose="020B0503020204020204" pitchFamily="34" charset="-122"/>
              </a:rPr>
              <a:t>page_id</a:t>
            </a:r>
            <a:r>
              <a:rPr lang="zh-CN" altLang="en-US" sz="1600" dirty="0">
                <a:latin typeface="微软雅黑" panose="020B0503020204020204" pitchFamily="34" charset="-122"/>
                <a:ea typeface="微软雅黑" panose="020B0503020204020204" pitchFamily="34" charset="-122"/>
              </a:rPr>
              <a:t>：该条记录所在的内存页的页号。</a:t>
            </a:r>
          </a:p>
          <a:p>
            <a:pPr lvl="2">
              <a:lnSpc>
                <a:spcPct val="170000"/>
              </a:lnSpc>
            </a:pPr>
            <a:r>
              <a:rPr lang="en-US" altLang="zh-CN" sz="1600" dirty="0" err="1">
                <a:latin typeface="微软雅黑" panose="020B0503020204020204" pitchFamily="34" charset="-122"/>
                <a:ea typeface="微软雅黑" panose="020B0503020204020204" pitchFamily="34" charset="-122"/>
              </a:rPr>
              <a:t>slot_num</a:t>
            </a:r>
            <a:r>
              <a:rPr lang="zh-CN" altLang="en-US" sz="1600" dirty="0">
                <a:latin typeface="微软雅黑" panose="020B0503020204020204" pitchFamily="34" charset="-122"/>
                <a:ea typeface="微软雅黑" panose="020B0503020204020204" pitchFamily="34" charset="-122"/>
              </a:rPr>
              <a:t>：该条记录在内存页中所处的槽号。</a:t>
            </a:r>
          </a:p>
          <a:p>
            <a:pPr>
              <a:lnSpc>
                <a:spcPct val="170000"/>
              </a:lnSpc>
            </a:pPr>
            <a:endParaRPr lang="en-US" altLang="zh-CN" sz="17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9C2BF19-48A0-48A1-9C55-DD004DEA5C2F}"/>
              </a:ext>
            </a:extLst>
          </p:cNvPr>
          <p:cNvSpPr txBox="1"/>
          <p:nvPr/>
        </p:nvSpPr>
        <p:spPr>
          <a:xfrm>
            <a:off x="7282189" y="366623"/>
            <a:ext cx="4736629" cy="6124754"/>
          </a:xfrm>
          <a:prstGeom prst="rect">
            <a:avLst/>
          </a:prstGeom>
          <a:noFill/>
          <a:ln w="25400">
            <a:solidFill>
              <a:schemeClr val="tx1"/>
            </a:solidFill>
          </a:ln>
        </p:spPr>
        <p:txBody>
          <a:bodyPr wrap="square" rtlCol="0">
            <a:spAutoFit/>
          </a:bodyPr>
          <a:lstStyle/>
          <a:p>
            <a:r>
              <a:rPr lang="en-US" altLang="zh-CN" sz="1400" dirty="0">
                <a:latin typeface="Consolas" panose="020B0609020204030204" pitchFamily="49" charset="0"/>
              </a:rPr>
              <a:t>{</a:t>
            </a:r>
          </a:p>
          <a:p>
            <a:r>
              <a:rPr lang="en-US" altLang="zh-CN" sz="1400" dirty="0">
                <a:latin typeface="Consolas" panose="020B0609020204030204" pitchFamily="49" charset="0"/>
              </a:rPr>
              <a:t>    "data": {</a:t>
            </a:r>
          </a:p>
          <a:p>
            <a:r>
              <a:rPr lang="en-US" altLang="zh-CN" sz="1400" dirty="0">
                <a:latin typeface="Consolas" panose="020B0609020204030204" pitchFamily="49" charset="0"/>
              </a:rPr>
              <a:t>        "root": {</a:t>
            </a:r>
          </a:p>
          <a:p>
            <a:r>
              <a:rPr lang="en-US" altLang="zh-CN" sz="1400" dirty="0">
                <a:latin typeface="Consolas" panose="020B0609020204030204" pitchFamily="49" charset="0"/>
              </a:rPr>
              <a:t>            //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b="1" dirty="0">
                <a:solidFill>
                  <a:srgbClr val="00B0F0"/>
                </a:solidFill>
                <a:latin typeface="Consolas" panose="020B0609020204030204" pitchFamily="49" charset="0"/>
              </a:rPr>
              <a:t>nodes</a:t>
            </a:r>
            <a:r>
              <a:rPr lang="en-US" altLang="zh-CN" sz="1400" dirty="0">
                <a:latin typeface="Consolas" panose="020B0609020204030204" pitchFamily="49" charset="0"/>
              </a:rPr>
              <a:t>": [</a:t>
            </a:r>
          </a:p>
          <a:p>
            <a:r>
              <a:rPr lang="en-US" altLang="zh-CN" sz="1400" dirty="0">
                <a:latin typeface="Consolas" panose="020B0609020204030204" pitchFamily="49" charset="0"/>
              </a:rPr>
              <a:t>            //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b="1" dirty="0">
                <a:solidFill>
                  <a:srgbClr val="FF0000"/>
                </a:solidFill>
                <a:latin typeface="Consolas" panose="020B0609020204030204" pitchFamily="49" charset="0"/>
              </a:rPr>
              <a:t>header</a:t>
            </a:r>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page_type</a:t>
            </a:r>
            <a:r>
              <a:rPr lang="en-US" altLang="zh-CN" sz="1400" dirty="0">
                <a:latin typeface="Consolas" panose="020B0609020204030204" pitchFamily="49" charset="0"/>
              </a:rPr>
              <a:t>": "</a:t>
            </a:r>
            <a:r>
              <a:rPr lang="en-US" altLang="zh-CN" sz="1400" dirty="0" err="1">
                <a:latin typeface="Consolas" panose="020B0609020204030204" pitchFamily="49" charset="0"/>
              </a:rPr>
              <a:t>leaf_page</a:t>
            </a:r>
            <a:r>
              <a:rPr lang="en-US" altLang="zh-CN" sz="1400" dirty="0">
                <a:latin typeface="Consolas" panose="020B0609020204030204" pitchFamily="49" charset="0"/>
              </a:rPr>
              <a:t>",</a:t>
            </a:r>
          </a:p>
          <a:p>
            <a:r>
              <a:rPr lang="en-US" altLang="zh-CN" sz="1400" dirty="0">
                <a:latin typeface="Consolas" panose="020B0609020204030204" pitchFamily="49" charset="0"/>
              </a:rPr>
              <a:t>                    "</a:t>
            </a:r>
            <a:r>
              <a:rPr lang="en-US" altLang="zh-CN" sz="1400" dirty="0" err="1">
                <a:latin typeface="Consolas" panose="020B0609020204030204" pitchFamily="49" charset="0"/>
              </a:rPr>
              <a:t>current_size</a:t>
            </a:r>
            <a:r>
              <a:rPr lang="en-US" altLang="zh-CN" sz="1400" dirty="0">
                <a:latin typeface="Consolas" panose="020B0609020204030204" pitchFamily="49" charset="0"/>
              </a:rPr>
              <a:t>": 4,</a:t>
            </a:r>
          </a:p>
          <a:p>
            <a:r>
              <a:rPr lang="en-US" altLang="zh-CN" sz="1400" dirty="0">
                <a:latin typeface="Consolas" panose="020B0609020204030204" pitchFamily="49" charset="0"/>
              </a:rPr>
              <a:t>                    "</a:t>
            </a:r>
            <a:r>
              <a:rPr lang="en-US" altLang="zh-CN" sz="1400" dirty="0" err="1">
                <a:latin typeface="Consolas" panose="020B0609020204030204" pitchFamily="49" charset="0"/>
              </a:rPr>
              <a:t>max_size</a:t>
            </a:r>
            <a:r>
              <a:rPr lang="en-US" altLang="zh-CN" sz="1400" dirty="0">
                <a:latin typeface="Consolas" panose="020B0609020204030204" pitchFamily="49" charset="0"/>
              </a:rPr>
              <a:t>": 16,</a:t>
            </a:r>
          </a:p>
          <a:p>
            <a:r>
              <a:rPr lang="en-US" altLang="zh-CN" sz="1400" dirty="0">
                <a:latin typeface="Consolas" panose="020B0609020204030204" pitchFamily="49" charset="0"/>
              </a:rPr>
              <a:t>                    "</a:t>
            </a:r>
            <a:r>
              <a:rPr lang="en-US" altLang="zh-CN" sz="1400" dirty="0" err="1">
                <a:latin typeface="Consolas" panose="020B0609020204030204" pitchFamily="49" charset="0"/>
              </a:rPr>
              <a:t>parent_page_id</a:t>
            </a:r>
            <a:r>
              <a:rPr lang="en-US" altLang="zh-CN" sz="1400" dirty="0">
                <a:latin typeface="Consolas" panose="020B0609020204030204" pitchFamily="49" charset="0"/>
              </a:rPr>
              <a:t> ": 1,</a:t>
            </a:r>
          </a:p>
          <a:p>
            <a:r>
              <a:rPr lang="en-US" altLang="zh-CN" sz="1400" dirty="0">
                <a:latin typeface="Consolas" panose="020B0609020204030204" pitchFamily="49" charset="0"/>
              </a:rPr>
              <a:t>                    "</a:t>
            </a:r>
            <a:r>
              <a:rPr lang="en-US" altLang="zh-CN" sz="1400" dirty="0" err="1">
                <a:latin typeface="Consolas" panose="020B0609020204030204" pitchFamily="49" charset="0"/>
              </a:rPr>
              <a:t>page_id</a:t>
            </a:r>
            <a:r>
              <a:rPr lang="en-US" altLang="zh-CN" sz="1400" dirty="0">
                <a:latin typeface="Consolas" panose="020B0609020204030204" pitchFamily="49" charset="0"/>
              </a:rPr>
              <a:t> ": 3</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b="1" dirty="0" err="1">
                <a:solidFill>
                  <a:srgbClr val="00B050"/>
                </a:solidFill>
                <a:latin typeface="Consolas" panose="020B0609020204030204" pitchFamily="49" charset="0"/>
              </a:rPr>
              <a:t>key_value</a:t>
            </a:r>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"index": 99,</a:t>
            </a:r>
          </a:p>
          <a:p>
            <a:r>
              <a:rPr lang="en-US" altLang="zh-CN" sz="1400" dirty="0">
                <a:latin typeface="Consolas" panose="020B0609020204030204" pitchFamily="49" charset="0"/>
              </a:rPr>
              <a:t>                        "</a:t>
            </a:r>
            <a:r>
              <a:rPr lang="en-US" altLang="zh-CN" sz="1400" b="1" dirty="0">
                <a:solidFill>
                  <a:srgbClr val="7030A0"/>
                </a:solidFill>
                <a:latin typeface="Consolas" panose="020B0609020204030204" pitchFamily="49" charset="0"/>
              </a:rPr>
              <a:t>rid</a:t>
            </a:r>
            <a:r>
              <a:rPr lang="en-US" altLang="zh-CN" sz="1400" dirty="0">
                <a:latin typeface="Consolas" panose="020B0609020204030204" pitchFamily="49" charset="0"/>
              </a:rPr>
              <a:t> ": {</a:t>
            </a:r>
          </a:p>
          <a:p>
            <a:r>
              <a:rPr lang="en-US" altLang="zh-CN" sz="1400" dirty="0">
                <a:latin typeface="Consolas" panose="020B0609020204030204" pitchFamily="49" charset="0"/>
              </a:rPr>
              <a:t>                            "</a:t>
            </a:r>
            <a:r>
              <a:rPr lang="en-US" altLang="zh-CN" sz="1400" dirty="0" err="1">
                <a:latin typeface="Consolas" panose="020B0609020204030204" pitchFamily="49" charset="0"/>
              </a:rPr>
              <a:t>page_id</a:t>
            </a:r>
            <a:r>
              <a:rPr lang="en-US" altLang="zh-CN" sz="1400" dirty="0">
                <a:latin typeface="Consolas" panose="020B0609020204030204" pitchFamily="49" charset="0"/>
              </a:rPr>
              <a:t>": 5,</a:t>
            </a:r>
          </a:p>
          <a:p>
            <a:r>
              <a:rPr lang="en-US" altLang="zh-CN" sz="1400" dirty="0">
                <a:latin typeface="Consolas" panose="020B0609020204030204" pitchFamily="49" charset="0"/>
              </a:rPr>
              <a:t>                            "</a:t>
            </a:r>
            <a:r>
              <a:rPr lang="en-US" altLang="zh-CN" sz="1400" dirty="0" err="1">
                <a:latin typeface="Consolas" panose="020B0609020204030204" pitchFamily="49" charset="0"/>
              </a:rPr>
              <a:t>slot_num</a:t>
            </a:r>
            <a:r>
              <a:rPr lang="en-US" altLang="zh-CN" sz="1400" dirty="0">
                <a:latin typeface="Consolas" panose="020B0609020204030204" pitchFamily="49" charset="0"/>
              </a:rPr>
              <a:t> ": 16</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a:t>
            </a:r>
            <a:endParaRPr lang="zh-CN" altLang="en-US" sz="1400" dirty="0">
              <a:latin typeface="Consolas" panose="020B0609020204030204" pitchFamily="49" charset="0"/>
            </a:endParaRPr>
          </a:p>
        </p:txBody>
      </p:sp>
      <p:sp>
        <p:nvSpPr>
          <p:cNvPr id="9" name="矩形 8">
            <a:extLst>
              <a:ext uri="{FF2B5EF4-FFF2-40B4-BE49-F238E27FC236}">
                <a16:creationId xmlns:a16="http://schemas.microsoft.com/office/drawing/2014/main" id="{911D8DB0-EFDE-4497-9D69-5576988A561A}"/>
              </a:ext>
            </a:extLst>
          </p:cNvPr>
          <p:cNvSpPr/>
          <p:nvPr/>
        </p:nvSpPr>
        <p:spPr>
          <a:xfrm>
            <a:off x="8153401" y="1488931"/>
            <a:ext cx="3789218" cy="450316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3BB0705-C04A-45A3-9891-AD1DF5E6FD3C}"/>
              </a:ext>
            </a:extLst>
          </p:cNvPr>
          <p:cNvSpPr/>
          <p:nvPr/>
        </p:nvSpPr>
        <p:spPr>
          <a:xfrm>
            <a:off x="8924260" y="2133600"/>
            <a:ext cx="2892056" cy="14602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AC4D065-72B0-4E69-BCEE-C4740643A10B}"/>
              </a:ext>
            </a:extLst>
          </p:cNvPr>
          <p:cNvSpPr/>
          <p:nvPr/>
        </p:nvSpPr>
        <p:spPr>
          <a:xfrm>
            <a:off x="8924260" y="3646968"/>
            <a:ext cx="2892056" cy="1917404"/>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6AB5239-F694-4834-8C98-7FC8ED3854E7}"/>
              </a:ext>
            </a:extLst>
          </p:cNvPr>
          <p:cNvSpPr/>
          <p:nvPr/>
        </p:nvSpPr>
        <p:spPr>
          <a:xfrm>
            <a:off x="9587023" y="4200884"/>
            <a:ext cx="2073349" cy="959451"/>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523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Part4 </a:t>
            </a:r>
            <a:r>
              <a:rPr lang="zh-CN" altLang="en-US" dirty="0">
                <a:latin typeface="方正大标宋简体" panose="02010601030101010101" pitchFamily="2" charset="-122"/>
                <a:ea typeface="方正大标宋简体" panose="02010601030101010101" pitchFamily="2" charset="-122"/>
              </a:rPr>
              <a:t>产品研发计划</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556265"/>
            <a:ext cx="10515600" cy="4883933"/>
          </a:xfrm>
        </p:spPr>
        <p:txBody>
          <a:bodyPr>
            <a:normAutofit fontScale="85000" lnSpcReduction="20000"/>
          </a:bodyPr>
          <a:lstStyle/>
          <a:p>
            <a:pPr marL="0" indent="0">
              <a:lnSpc>
                <a:spcPct val="150000"/>
              </a:lnSpc>
              <a:buNone/>
            </a:pPr>
            <a:r>
              <a:rPr lang="zh-CN" altLang="en-US" sz="3800" b="1" dirty="0">
                <a:latin typeface="微软雅黑" panose="020B0503020204020204" pitchFamily="34" charset="-122"/>
                <a:ea typeface="微软雅黑" panose="020B0503020204020204" pitchFamily="34" charset="-122"/>
              </a:rPr>
              <a:t>立项</a:t>
            </a:r>
            <a:r>
              <a:rPr lang="en-US" altLang="zh-CN" sz="3800" b="1" dirty="0">
                <a:latin typeface="微软雅黑" panose="020B0503020204020204" pitchFamily="34" charset="-122"/>
                <a:ea typeface="微软雅黑" panose="020B0503020204020204" pitchFamily="34" charset="-122"/>
              </a:rPr>
              <a:t>~</a:t>
            </a:r>
            <a:r>
              <a:rPr lang="zh-CN" altLang="en-US" sz="3800" b="1" dirty="0">
                <a:latin typeface="微软雅黑" panose="020B0503020204020204" pitchFamily="34" charset="-122"/>
                <a:ea typeface="微软雅黑" panose="020B0503020204020204" pitchFamily="34" charset="-122"/>
              </a:rPr>
              <a:t>第</a:t>
            </a:r>
            <a:r>
              <a:rPr lang="en-US" altLang="zh-CN" sz="3800" b="1" dirty="0">
                <a:latin typeface="微软雅黑" panose="020B0503020204020204" pitchFamily="34" charset="-122"/>
                <a:ea typeface="微软雅黑" panose="020B0503020204020204" pitchFamily="34" charset="-122"/>
              </a:rPr>
              <a:t>0</a:t>
            </a:r>
            <a:r>
              <a:rPr lang="zh-CN" altLang="en-US" sz="3800" b="1" dirty="0">
                <a:latin typeface="微软雅黑" panose="020B0503020204020204" pitchFamily="34" charset="-122"/>
                <a:ea typeface="微软雅黑" panose="020B0503020204020204" pitchFamily="34" charset="-122"/>
              </a:rPr>
              <a:t>周（技术储备</a:t>
            </a:r>
            <a:r>
              <a:rPr lang="en-US" altLang="zh-CN" sz="3800" b="1" dirty="0">
                <a:latin typeface="微软雅黑" panose="020B0503020204020204" pitchFamily="34" charset="-122"/>
                <a:ea typeface="微软雅黑" panose="020B0503020204020204" pitchFamily="34" charset="-122"/>
              </a:rPr>
              <a:t>&amp;</a:t>
            </a:r>
            <a:r>
              <a:rPr lang="zh-CN" altLang="en-US" sz="3800" b="1" dirty="0">
                <a:latin typeface="微软雅黑" panose="020B0503020204020204" pitchFamily="34" charset="-122"/>
                <a:ea typeface="微软雅黑" panose="020B0503020204020204" pitchFamily="34" charset="-122"/>
              </a:rPr>
              <a:t>详细设计阶段）：</a:t>
            </a:r>
          </a:p>
          <a:p>
            <a:pPr>
              <a:lnSpc>
                <a:spcPct val="150000"/>
              </a:lnSpc>
            </a:pPr>
            <a:r>
              <a:rPr lang="zh-CN" altLang="en-US" sz="3200" dirty="0">
                <a:latin typeface="微软雅黑" panose="020B0503020204020204" pitchFamily="34" charset="-122"/>
                <a:ea typeface="微软雅黑" panose="020B0503020204020204" pitchFamily="34" charset="-122"/>
              </a:rPr>
              <a:t>核心开发人员大体完成有关数据库底层原理有关理论知识的学习，以及对</a:t>
            </a:r>
            <a:r>
              <a:rPr lang="en-US" altLang="zh-CN" sz="3200" dirty="0" err="1">
                <a:latin typeface="微软雅黑" panose="020B0503020204020204" pitchFamily="34" charset="-122"/>
                <a:ea typeface="微软雅黑" panose="020B0503020204020204" pitchFamily="34" charset="-122"/>
              </a:rPr>
              <a:t>BusTub</a:t>
            </a:r>
            <a:r>
              <a:rPr lang="zh-CN" altLang="en-US" sz="3200" dirty="0">
                <a:latin typeface="微软雅黑" panose="020B0503020204020204" pitchFamily="34" charset="-122"/>
                <a:ea typeface="微软雅黑" panose="020B0503020204020204" pitchFamily="34" charset="-122"/>
              </a:rPr>
              <a:t>开源代码的阅读分析。</a:t>
            </a:r>
          </a:p>
          <a:p>
            <a:pPr>
              <a:lnSpc>
                <a:spcPct val="150000"/>
              </a:lnSpc>
            </a:pPr>
            <a:r>
              <a:rPr lang="zh-CN" altLang="en-US" sz="3200" dirty="0">
                <a:latin typeface="微软雅黑" panose="020B0503020204020204" pitchFamily="34" charset="-122"/>
                <a:ea typeface="微软雅黑" panose="020B0503020204020204" pitchFamily="34" charset="-122"/>
              </a:rPr>
              <a:t>核心开发人员完成基本的技术选型、架构设计、后端接口设计以及前端</a:t>
            </a:r>
            <a:r>
              <a:rPr lang="en-US" altLang="zh-CN" sz="3200" dirty="0">
                <a:latin typeface="微软雅黑" panose="020B0503020204020204" pitchFamily="34" charset="-122"/>
                <a:ea typeface="微软雅黑" panose="020B0503020204020204" pitchFamily="34" charset="-122"/>
              </a:rPr>
              <a:t>UI</a:t>
            </a:r>
            <a:r>
              <a:rPr lang="zh-CN" altLang="en-US" sz="3200" dirty="0">
                <a:latin typeface="微软雅黑" panose="020B0503020204020204" pitchFamily="34" charset="-122"/>
                <a:ea typeface="微软雅黑" panose="020B0503020204020204" pitchFamily="34" charset="-122"/>
              </a:rPr>
              <a:t>设计，并撰写详细的设计文档。</a:t>
            </a:r>
          </a:p>
          <a:p>
            <a:pPr>
              <a:lnSpc>
                <a:spcPct val="150000"/>
              </a:lnSpc>
            </a:pPr>
            <a:r>
              <a:rPr lang="zh-CN" altLang="en-US" sz="3200" dirty="0">
                <a:latin typeface="微软雅黑" panose="020B0503020204020204" pitchFamily="34" charset="-122"/>
                <a:ea typeface="微软雅黑" panose="020B0503020204020204" pitchFamily="34" charset="-122"/>
              </a:rPr>
              <a:t>核心开发人员根据设计评审的反馈结果，对设计文档进行完善修改。原则上，除了补充和调整必要的细节外，</a:t>
            </a:r>
            <a:r>
              <a:rPr lang="zh-CN" altLang="en-US" sz="3200" b="1" dirty="0">
                <a:solidFill>
                  <a:srgbClr val="FF0000"/>
                </a:solidFill>
                <a:latin typeface="微软雅黑" panose="020B0503020204020204" pitchFamily="34" charset="-122"/>
                <a:ea typeface="微软雅黑" panose="020B0503020204020204" pitchFamily="34" charset="-122"/>
              </a:rPr>
              <a:t>进入开发阶段后，不再对详细设计文档进行任何变动</a:t>
            </a:r>
            <a:r>
              <a:rPr lang="zh-CN" altLang="en-US" sz="3200" dirty="0">
                <a:latin typeface="微软雅黑" panose="020B0503020204020204" pitchFamily="34" charset="-122"/>
                <a:ea typeface="微软雅黑" panose="020B0503020204020204" pitchFamily="34" charset="-122"/>
              </a:rPr>
              <a:t>！</a:t>
            </a:r>
          </a:p>
          <a:p>
            <a:pPr marL="0" indent="0">
              <a:buNone/>
            </a:pPr>
            <a:endParaRPr lang="en-US" altLang="zh-CN" sz="3200" b="1" dirty="0"/>
          </a:p>
        </p:txBody>
      </p:sp>
    </p:spTree>
    <p:extLst>
      <p:ext uri="{BB962C8B-B14F-4D97-AF65-F5344CB8AC3E}">
        <p14:creationId xmlns:p14="http://schemas.microsoft.com/office/powerpoint/2010/main" val="425709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a:xfrm>
            <a:off x="838199" y="-127590"/>
            <a:ext cx="10515600" cy="1325563"/>
          </a:xfrm>
        </p:spPr>
        <p:txBody>
          <a:bodyPr/>
          <a:lstStyle/>
          <a:p>
            <a:r>
              <a:rPr lang="en-US" altLang="zh-CN" dirty="0">
                <a:latin typeface="方正大标宋简体" panose="02010601030101010101" pitchFamily="2" charset="-122"/>
                <a:ea typeface="方正大标宋简体" panose="02010601030101010101" pitchFamily="2" charset="-122"/>
              </a:rPr>
              <a:t>Part4 </a:t>
            </a:r>
            <a:r>
              <a:rPr lang="zh-CN" altLang="en-US" dirty="0">
                <a:latin typeface="方正大标宋简体" panose="02010601030101010101" pitchFamily="2" charset="-122"/>
                <a:ea typeface="方正大标宋简体" panose="02010601030101010101" pitchFamily="2" charset="-122"/>
              </a:rPr>
              <a:t>产品研发计划</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603397" y="967930"/>
            <a:ext cx="10985205" cy="5673876"/>
          </a:xfrm>
        </p:spPr>
        <p:txBody>
          <a:bodyPr>
            <a:normAutofit fontScale="55000" lnSpcReduction="20000"/>
          </a:bodyPr>
          <a:lstStyle/>
          <a:p>
            <a:pPr marL="0" indent="0">
              <a:lnSpc>
                <a:spcPct val="150000"/>
              </a:lnSpc>
              <a:buNone/>
            </a:pPr>
            <a:r>
              <a:rPr lang="zh-CN" altLang="en-US" sz="4400" b="1" dirty="0">
                <a:latin typeface="微软雅黑" panose="020B0503020204020204" pitchFamily="34" charset="-122"/>
                <a:ea typeface="微软雅黑" panose="020B0503020204020204" pitchFamily="34" charset="-122"/>
              </a:rPr>
              <a:t>开发阶段：</a:t>
            </a:r>
          </a:p>
          <a:p>
            <a:pPr>
              <a:lnSpc>
                <a:spcPct val="150000"/>
              </a:lnSpc>
            </a:pPr>
            <a:r>
              <a:rPr lang="zh-CN" altLang="en-US" sz="3600" b="1" dirty="0">
                <a:latin typeface="微软雅黑" panose="020B0503020204020204" pitchFamily="34" charset="-122"/>
                <a:ea typeface="微软雅黑" panose="020B0503020204020204" pitchFamily="34" charset="-122"/>
              </a:rPr>
              <a:t>通过设计评审</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1</a:t>
            </a:r>
            <a:r>
              <a:rPr lang="zh-CN" altLang="en-US" sz="3600" b="1" dirty="0">
                <a:latin typeface="微软雅黑" panose="020B0503020204020204" pitchFamily="34" charset="-122"/>
                <a:ea typeface="微软雅黑" panose="020B0503020204020204" pitchFamily="34" charset="-122"/>
              </a:rPr>
              <a:t>周</a:t>
            </a:r>
          </a:p>
          <a:p>
            <a:pPr marL="514350" indent="-514350">
              <a:lnSpc>
                <a:spcPct val="150000"/>
              </a:lnSpc>
              <a:buFont typeface="+mj-lt"/>
              <a:buAutoNum type="arabicPeriod"/>
            </a:pPr>
            <a:r>
              <a:rPr lang="zh-CN" altLang="en-US" sz="3200" dirty="0">
                <a:latin typeface="微软雅黑" panose="020B0503020204020204" pitchFamily="34" charset="-122"/>
                <a:ea typeface="微软雅黑" panose="020B0503020204020204" pitchFamily="34" charset="-122"/>
              </a:rPr>
              <a:t>核心开发人员分别完成前后端的代码框架搭建，并及时处理在此过程中碰到的技术问题，为后面快速推进业务内容的开发实现奠定基础。</a:t>
            </a:r>
          </a:p>
          <a:p>
            <a:pPr marL="514350" indent="-514350">
              <a:lnSpc>
                <a:spcPct val="150000"/>
              </a:lnSpc>
              <a:buFont typeface="+mj-lt"/>
              <a:buAutoNum type="arabicPeriod"/>
            </a:pPr>
            <a:r>
              <a:rPr lang="zh-CN" altLang="en-US" sz="3200" dirty="0">
                <a:latin typeface="微软雅黑" panose="020B0503020204020204" pitchFamily="34" charset="-122"/>
                <a:ea typeface="微软雅黑" panose="020B0503020204020204" pitchFamily="34" charset="-122"/>
              </a:rPr>
              <a:t>这一周内的关键任务，在于确保能够实现前文</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整体技术架构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中提及的</a:t>
            </a:r>
            <a:r>
              <a:rPr lang="zh-CN" altLang="en-US" sz="3200" b="1" dirty="0">
                <a:solidFill>
                  <a:srgbClr val="FF0000"/>
                </a:solidFill>
                <a:latin typeface="微软雅黑" panose="020B0503020204020204" pitchFamily="34" charset="-122"/>
                <a:ea typeface="微软雅黑" panose="020B0503020204020204" pitchFamily="34" charset="-122"/>
              </a:rPr>
              <a:t>进程间通信功能</a:t>
            </a:r>
            <a:r>
              <a:rPr lang="zh-CN" altLang="en-US" sz="3200" dirty="0">
                <a:latin typeface="微软雅黑" panose="020B0503020204020204" pitchFamily="34" charset="-122"/>
                <a:ea typeface="微软雅黑" panose="020B0503020204020204" pitchFamily="34" charset="-122"/>
              </a:rPr>
              <a:t>，以及设计一个简单的</a:t>
            </a:r>
            <a:r>
              <a:rPr lang="zh-CN" altLang="en-US" sz="3200" b="1" dirty="0">
                <a:solidFill>
                  <a:srgbClr val="FF0000"/>
                </a:solidFill>
                <a:latin typeface="微软雅黑" panose="020B0503020204020204" pitchFamily="34" charset="-122"/>
                <a:ea typeface="微软雅黑" panose="020B0503020204020204" pitchFamily="34" charset="-122"/>
              </a:rPr>
              <a:t>自动化测试脚本</a:t>
            </a:r>
            <a:r>
              <a:rPr lang="zh-CN" altLang="en-US" sz="3200" dirty="0">
                <a:latin typeface="微软雅黑" panose="020B0503020204020204" pitchFamily="34" charset="-122"/>
                <a:ea typeface="微软雅黑" panose="020B0503020204020204" pitchFamily="34" charset="-122"/>
              </a:rPr>
              <a:t>，能够方便地对</a:t>
            </a:r>
            <a:r>
              <a:rPr lang="en-US" altLang="zh-CN" sz="3200" dirty="0" err="1">
                <a:latin typeface="微软雅黑" panose="020B0503020204020204" pitchFamily="34" charset="-122"/>
                <a:ea typeface="微软雅黑" panose="020B0503020204020204" pitchFamily="34" charset="-122"/>
              </a:rPr>
              <a:t>BusTubCore</a:t>
            </a:r>
            <a:r>
              <a:rPr lang="zh-CN" altLang="en-US" sz="3200" dirty="0">
                <a:latin typeface="微软雅黑" panose="020B0503020204020204" pitchFamily="34" charset="-122"/>
                <a:ea typeface="微软雅黑" panose="020B0503020204020204" pitchFamily="34" charset="-122"/>
              </a:rPr>
              <a:t>的后端接口进行批量自动化测试。</a:t>
            </a:r>
          </a:p>
          <a:p>
            <a:pPr>
              <a:lnSpc>
                <a:spcPct val="150000"/>
              </a:lnSpc>
            </a:pPr>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1</a:t>
            </a:r>
            <a:r>
              <a:rPr lang="zh-CN" altLang="en-US" sz="3600" b="1" dirty="0">
                <a:latin typeface="微软雅黑" panose="020B0503020204020204" pitchFamily="34" charset="-122"/>
                <a:ea typeface="微软雅黑" panose="020B0503020204020204" pitchFamily="34" charset="-122"/>
              </a:rPr>
              <a:t>周</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3</a:t>
            </a:r>
            <a:r>
              <a:rPr lang="zh-CN" altLang="en-US" sz="3600" b="1" dirty="0">
                <a:latin typeface="微软雅黑" panose="020B0503020204020204" pitchFamily="34" charset="-122"/>
                <a:ea typeface="微软雅黑" panose="020B0503020204020204" pitchFamily="34" charset="-122"/>
              </a:rPr>
              <a:t>周</a:t>
            </a:r>
          </a:p>
          <a:p>
            <a:pPr marL="514350" indent="-514350">
              <a:lnSpc>
                <a:spcPct val="150000"/>
              </a:lnSpc>
              <a:buFont typeface="+mj-lt"/>
              <a:buAutoNum type="arabicPeriod"/>
            </a:pPr>
            <a:r>
              <a:rPr lang="zh-CN" altLang="en-US" sz="3200" dirty="0">
                <a:latin typeface="微软雅黑" panose="020B0503020204020204" pitchFamily="34" charset="-122"/>
                <a:ea typeface="微软雅黑" panose="020B0503020204020204" pitchFamily="34" charset="-122"/>
              </a:rPr>
              <a:t>后端开发人员依据详细设计文档，修改</a:t>
            </a:r>
            <a:r>
              <a:rPr lang="en-US" altLang="zh-CN" sz="3200" dirty="0" err="1">
                <a:latin typeface="微软雅黑" panose="020B0503020204020204" pitchFamily="34" charset="-122"/>
                <a:ea typeface="微软雅黑" panose="020B0503020204020204" pitchFamily="34" charset="-122"/>
              </a:rPr>
              <a:t>BusTub</a:t>
            </a:r>
            <a:r>
              <a:rPr lang="zh-CN" altLang="en-US" sz="3200" dirty="0">
                <a:latin typeface="微软雅黑" panose="020B0503020204020204" pitchFamily="34" charset="-122"/>
                <a:ea typeface="微软雅黑" panose="020B0503020204020204" pitchFamily="34" charset="-122"/>
              </a:rPr>
              <a:t>源代码，完成后端接口实现。同时，在开发过程中需要穿插为每个接口编写测试样例的工作。</a:t>
            </a:r>
          </a:p>
          <a:p>
            <a:pPr marL="514350" indent="-514350">
              <a:lnSpc>
                <a:spcPct val="150000"/>
              </a:lnSpc>
              <a:buFont typeface="+mj-lt"/>
              <a:buAutoNum type="arabicPeriod"/>
            </a:pPr>
            <a:r>
              <a:rPr lang="zh-CN" altLang="en-US" sz="3200" dirty="0">
                <a:latin typeface="微软雅黑" panose="020B0503020204020204" pitchFamily="34" charset="-122"/>
                <a:ea typeface="微软雅黑" panose="020B0503020204020204" pitchFamily="34" charset="-122"/>
              </a:rPr>
              <a:t>前端开发人员依据详细设计文档，完成前端交互页面的实现。</a:t>
            </a:r>
          </a:p>
          <a:p>
            <a:pPr marL="514350" indent="-514350">
              <a:lnSpc>
                <a:spcPct val="150000"/>
              </a:lnSpc>
              <a:buFont typeface="+mj-lt"/>
              <a:buAutoNum type="arabicPeriod"/>
            </a:pPr>
            <a:r>
              <a:rPr lang="zh-CN" altLang="en-US" sz="3200" dirty="0">
                <a:latin typeface="微软雅黑" panose="020B0503020204020204" pitchFamily="34" charset="-122"/>
                <a:ea typeface="微软雅黑" panose="020B0503020204020204" pitchFamily="34" charset="-122"/>
              </a:rPr>
              <a:t>当某个功能的前端界面和后端接口均施工完毕后，由王江轶和徐翊蓝同学及时完成前后端联调，确保后端能够正确响应前端请求并返回数据，前端能够正确渲染后端返回的数据并响应用户的交互操作。</a:t>
            </a:r>
          </a:p>
          <a:p>
            <a:pPr marL="0" indent="0">
              <a:buNone/>
            </a:pPr>
            <a:endParaRPr lang="en-US" altLang="zh-CN" sz="3200" b="1" dirty="0"/>
          </a:p>
        </p:txBody>
      </p:sp>
      <p:sp>
        <p:nvSpPr>
          <p:cNvPr id="4" name="右大括号 3">
            <a:extLst>
              <a:ext uri="{FF2B5EF4-FFF2-40B4-BE49-F238E27FC236}">
                <a16:creationId xmlns:a16="http://schemas.microsoft.com/office/drawing/2014/main" id="{5E62F2E4-02EC-420B-9891-C7A1FB96A34A}"/>
              </a:ext>
            </a:extLst>
          </p:cNvPr>
          <p:cNvSpPr/>
          <p:nvPr/>
        </p:nvSpPr>
        <p:spPr>
          <a:xfrm>
            <a:off x="11410507" y="4494028"/>
            <a:ext cx="249865" cy="1013637"/>
          </a:xfrm>
          <a:prstGeom prst="rightBrace">
            <a:avLst>
              <a:gd name="adj1" fmla="val 8333"/>
              <a:gd name="adj2" fmla="val 52027"/>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61315776-332A-4C90-AB71-1BC25D3A4C0B}"/>
              </a:ext>
            </a:extLst>
          </p:cNvPr>
          <p:cNvSpPr txBox="1"/>
          <p:nvPr/>
        </p:nvSpPr>
        <p:spPr>
          <a:xfrm>
            <a:off x="11535439" y="4494028"/>
            <a:ext cx="461665" cy="1015663"/>
          </a:xfrm>
          <a:prstGeom prst="rect">
            <a:avLst/>
          </a:prstGeom>
          <a:noFill/>
        </p:spPr>
        <p:txBody>
          <a:bodyPr vert="eaVert"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同步进行</a:t>
            </a:r>
          </a:p>
        </p:txBody>
      </p:sp>
    </p:spTree>
    <p:extLst>
      <p:ext uri="{BB962C8B-B14F-4D97-AF65-F5344CB8AC3E}">
        <p14:creationId xmlns:p14="http://schemas.microsoft.com/office/powerpoint/2010/main" val="1487837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Part4 </a:t>
            </a:r>
            <a:r>
              <a:rPr lang="zh-CN" altLang="en-US" dirty="0">
                <a:latin typeface="方正大标宋简体" panose="02010601030101010101" pitchFamily="2" charset="-122"/>
                <a:ea typeface="方正大标宋简体" panose="02010601030101010101" pitchFamily="2" charset="-122"/>
              </a:rPr>
              <a:t>产品研发计划</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556265"/>
            <a:ext cx="10515600" cy="4883933"/>
          </a:xfrm>
        </p:spPr>
        <p:txBody>
          <a:bodyPr>
            <a:normAutofit/>
          </a:bodyPr>
          <a:lstStyle/>
          <a:p>
            <a:pPr marL="0" indent="0">
              <a:lnSpc>
                <a:spcPct val="150000"/>
              </a:lnSpc>
              <a:buNone/>
            </a:pPr>
            <a:r>
              <a:rPr lang="zh-CN" altLang="en-US" sz="3200" b="1" dirty="0">
                <a:latin typeface="微软雅黑" panose="020B0503020204020204" pitchFamily="34" charset="-122"/>
                <a:ea typeface="微软雅黑" panose="020B0503020204020204" pitchFamily="34" charset="-122"/>
              </a:rPr>
              <a:t>第</a:t>
            </a:r>
            <a:r>
              <a:rPr lang="en-US" altLang="zh-CN" sz="3200" b="1" dirty="0">
                <a:latin typeface="微软雅黑" panose="020B0503020204020204" pitchFamily="34" charset="-122"/>
                <a:ea typeface="微软雅黑" panose="020B0503020204020204" pitchFamily="34" charset="-122"/>
              </a:rPr>
              <a:t>4</a:t>
            </a:r>
            <a:r>
              <a:rPr lang="zh-CN" altLang="en-US" sz="3200" b="1" dirty="0">
                <a:latin typeface="微软雅黑" panose="020B0503020204020204" pitchFamily="34" charset="-122"/>
                <a:ea typeface="微软雅黑" panose="020B0503020204020204" pitchFamily="34" charset="-122"/>
              </a:rPr>
              <a:t>周（测试与完善阶段）：</a:t>
            </a:r>
          </a:p>
          <a:p>
            <a:pPr>
              <a:lnSpc>
                <a:spcPct val="150000"/>
              </a:lnSpc>
            </a:pPr>
            <a:r>
              <a:rPr lang="zh-CN" altLang="en-US" dirty="0">
                <a:latin typeface="微软雅黑" panose="020B0503020204020204" pitchFamily="34" charset="-122"/>
                <a:ea typeface="微软雅黑" panose="020B0503020204020204" pitchFamily="34" charset="-122"/>
              </a:rPr>
              <a:t>测试人员负责在本机上对产品应用进行测试，及时反馈出现的问题，并丰富补充开发阶段由开发人员编写的测试样例。</a:t>
            </a:r>
            <a:endParaRPr lang="en-US" altLang="zh-CN" b="1" dirty="0"/>
          </a:p>
        </p:txBody>
      </p:sp>
    </p:spTree>
    <p:extLst>
      <p:ext uri="{BB962C8B-B14F-4D97-AF65-F5344CB8AC3E}">
        <p14:creationId xmlns:p14="http://schemas.microsoft.com/office/powerpoint/2010/main" val="65414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Part1 </a:t>
            </a:r>
            <a:r>
              <a:rPr lang="zh-CN" altLang="en-US" dirty="0">
                <a:latin typeface="方正大标宋简体" panose="02010601030101010101" pitchFamily="2" charset="-122"/>
                <a:ea typeface="方正大标宋简体" panose="02010601030101010101" pitchFamily="2" charset="-122"/>
              </a:rPr>
              <a:t>产品概述</a:t>
            </a:r>
            <a:r>
              <a:rPr lang="en-US" altLang="zh-CN" dirty="0">
                <a:latin typeface="方正大标宋简体" panose="02010601030101010101" pitchFamily="2" charset="-122"/>
                <a:ea typeface="方正大标宋简体" panose="02010601030101010101" pitchFamily="2" charset="-122"/>
              </a:rPr>
              <a:t>&amp;</a:t>
            </a:r>
            <a:r>
              <a:rPr lang="zh-CN" altLang="en-US" dirty="0">
                <a:latin typeface="方正大标宋简体" panose="02010601030101010101" pitchFamily="2" charset="-122"/>
                <a:ea typeface="方正大标宋简体" panose="02010601030101010101" pitchFamily="2" charset="-122"/>
              </a:rPr>
              <a:t>关键需求</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825624"/>
            <a:ext cx="10515600" cy="4883933"/>
          </a:xfrm>
        </p:spPr>
        <p:txBody>
          <a:bodyPr>
            <a:normAutofit/>
          </a:bodyPr>
          <a:lstStyle/>
          <a:p>
            <a:r>
              <a:rPr lang="zh-CN" altLang="en-US" sz="3200" b="1" dirty="0"/>
              <a:t>用户主要诉求</a:t>
            </a:r>
          </a:p>
          <a:p>
            <a:pPr marL="0" indent="457200">
              <a:lnSpc>
                <a:spcPct val="150000"/>
              </a:lnSpc>
              <a:buNone/>
            </a:pPr>
            <a:r>
              <a:rPr lang="zh-CN" altLang="en-US" sz="2000" dirty="0">
                <a:latin typeface="微软雅黑" panose="020B0503020204020204" pitchFamily="34" charset="-122"/>
                <a:ea typeface="微软雅黑" panose="020B0503020204020204" pitchFamily="34" charset="-122"/>
              </a:rPr>
              <a:t>我们通过结合自身大二学习数据库系统的经历，以及与身边计算机类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电子信息类专业同学询问交流等方式，归纳提炼了本产品所需要解决的如下用户主要诉求：</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同学们希望直观了解：一条具体的</a:t>
            </a:r>
            <a:r>
              <a:rPr lang="en-US" altLang="zh-CN" sz="2000" b="1" dirty="0">
                <a:solidFill>
                  <a:srgbClr val="FF0000"/>
                </a:solidFill>
                <a:latin typeface="微软雅黑" panose="020B0503020204020204" pitchFamily="34" charset="-122"/>
                <a:ea typeface="微软雅黑" panose="020B0503020204020204" pitchFamily="34" charset="-122"/>
              </a:rPr>
              <a:t>SQL</a:t>
            </a:r>
            <a:r>
              <a:rPr lang="zh-CN" altLang="en-US" sz="2000" b="1" dirty="0">
                <a:solidFill>
                  <a:srgbClr val="FF0000"/>
                </a:solidFill>
                <a:latin typeface="微软雅黑" panose="020B0503020204020204" pitchFamily="34" charset="-122"/>
                <a:ea typeface="微软雅黑" panose="020B0503020204020204" pitchFamily="34" charset="-122"/>
              </a:rPr>
              <a:t>命令</a:t>
            </a:r>
            <a:r>
              <a:rPr lang="zh-CN" altLang="en-US" sz="2000" dirty="0">
                <a:latin typeface="微软雅黑" panose="020B0503020204020204" pitchFamily="34" charset="-122"/>
                <a:ea typeface="微软雅黑" panose="020B0503020204020204" pitchFamily="34" charset="-122"/>
              </a:rPr>
              <a:t>是如何被</a:t>
            </a:r>
            <a:r>
              <a:rPr lang="en-US" altLang="zh-CN" sz="2000" dirty="0">
                <a:latin typeface="微软雅黑" panose="020B0503020204020204" pitchFamily="34" charset="-122"/>
                <a:ea typeface="微软雅黑" panose="020B0503020204020204" pitchFamily="34" charset="-122"/>
              </a:rPr>
              <a:t>DBMS</a:t>
            </a:r>
            <a:r>
              <a:rPr lang="zh-CN" altLang="en-US" sz="2000" dirty="0">
                <a:latin typeface="微软雅黑" panose="020B0503020204020204" pitchFamily="34" charset="-122"/>
                <a:ea typeface="微软雅黑" panose="020B0503020204020204" pitchFamily="34" charset="-122"/>
              </a:rPr>
              <a:t>进行执行的，执行的每个阶段又是怎样的？</a:t>
            </a: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同学们希望直观了解：在</a:t>
            </a:r>
            <a:r>
              <a:rPr lang="en-US" altLang="zh-CN" sz="2000" dirty="0">
                <a:latin typeface="微软雅黑" panose="020B0503020204020204" pitchFamily="34" charset="-122"/>
                <a:ea typeface="微软雅黑" panose="020B0503020204020204" pitchFamily="34" charset="-122"/>
              </a:rPr>
              <a:t>DBMS</a:t>
            </a:r>
            <a:r>
              <a:rPr lang="zh-CN" altLang="en-US" sz="2000" dirty="0">
                <a:latin typeface="微软雅黑" panose="020B0503020204020204" pitchFamily="34" charset="-122"/>
                <a:ea typeface="微软雅黑" panose="020B0503020204020204" pitchFamily="34" charset="-122"/>
              </a:rPr>
              <a:t>中</a:t>
            </a:r>
            <a:r>
              <a:rPr lang="zh-CN" altLang="en-US" sz="2000" b="1" dirty="0">
                <a:solidFill>
                  <a:srgbClr val="FF0000"/>
                </a:solidFill>
                <a:latin typeface="微软雅黑" panose="020B0503020204020204" pitchFamily="34" charset="-122"/>
                <a:ea typeface="微软雅黑" panose="020B0503020204020204" pitchFamily="34" charset="-122"/>
              </a:rPr>
              <a:t>数据表中的记录</a:t>
            </a:r>
            <a:r>
              <a:rPr lang="zh-CN" altLang="en-US" sz="2000" dirty="0">
                <a:latin typeface="微软雅黑" panose="020B0503020204020204" pitchFamily="34" charset="-122"/>
                <a:ea typeface="微软雅黑" panose="020B0503020204020204" pitchFamily="34" charset="-122"/>
              </a:rPr>
              <a:t>在内存（磁盘）中是以什么样的层次结构和形式进行组织和存储的？</a:t>
            </a: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同学们希望直观了解：</a:t>
            </a:r>
            <a:r>
              <a:rPr lang="zh-CN" altLang="en-US" sz="2000" b="1" dirty="0">
                <a:solidFill>
                  <a:srgbClr val="FF0000"/>
                </a:solidFill>
                <a:latin typeface="微软雅黑" panose="020B0503020204020204" pitchFamily="34" charset="-122"/>
                <a:ea typeface="微软雅黑" panose="020B0503020204020204" pitchFamily="34" charset="-122"/>
              </a:rPr>
              <a:t>数据表索引</a:t>
            </a:r>
            <a:r>
              <a:rPr lang="zh-CN" altLang="en-US" sz="2000" dirty="0">
                <a:latin typeface="微软雅黑" panose="020B0503020204020204" pitchFamily="34" charset="-122"/>
                <a:ea typeface="微软雅黑" panose="020B0503020204020204" pitchFamily="34" charset="-122"/>
              </a:rPr>
              <a:t>作为数据库系统中的核心概念，是以何种数据结构进行组织和管理的？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478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68E9A-4625-4755-B10B-6B6EC038E7CD}"/>
              </a:ext>
            </a:extLst>
          </p:cNvPr>
          <p:cNvSpPr>
            <a:spLocks noGrp="1"/>
          </p:cNvSpPr>
          <p:nvPr>
            <p:ph type="title"/>
          </p:nvPr>
        </p:nvSpPr>
        <p:spPr>
          <a:xfrm>
            <a:off x="3364318" y="2766218"/>
            <a:ext cx="5463364" cy="1325563"/>
          </a:xfrm>
        </p:spPr>
        <p:txBody>
          <a:bodyPr>
            <a:noAutofit/>
          </a:bodyPr>
          <a:lstStyle/>
          <a:p>
            <a:r>
              <a:rPr lang="en-US" altLang="zh-CN" sz="8000" dirty="0">
                <a:latin typeface="方正大标宋简体" panose="02010601030101010101" pitchFamily="2" charset="-122"/>
                <a:ea typeface="方正大标宋简体" panose="02010601030101010101" pitchFamily="2" charset="-122"/>
              </a:rPr>
              <a:t>Thank You</a:t>
            </a:r>
            <a:endParaRPr lang="zh-CN" altLang="en-US" sz="8000" dirty="0">
              <a:latin typeface="方正大标宋简体" panose="02010601030101010101" pitchFamily="2" charset="-122"/>
              <a:ea typeface="方正大标宋简体" panose="02010601030101010101" pitchFamily="2" charset="-122"/>
            </a:endParaRPr>
          </a:p>
        </p:txBody>
      </p:sp>
    </p:spTree>
    <p:extLst>
      <p:ext uri="{BB962C8B-B14F-4D97-AF65-F5344CB8AC3E}">
        <p14:creationId xmlns:p14="http://schemas.microsoft.com/office/powerpoint/2010/main" val="336877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Part1 </a:t>
            </a:r>
            <a:r>
              <a:rPr lang="zh-CN" altLang="en-US" dirty="0">
                <a:latin typeface="方正大标宋简体" panose="02010601030101010101" pitchFamily="2" charset="-122"/>
                <a:ea typeface="方正大标宋简体" panose="02010601030101010101" pitchFamily="2" charset="-122"/>
              </a:rPr>
              <a:t>产品概述</a:t>
            </a:r>
            <a:r>
              <a:rPr lang="en-US" altLang="zh-CN" dirty="0">
                <a:latin typeface="方正大标宋简体" panose="02010601030101010101" pitchFamily="2" charset="-122"/>
                <a:ea typeface="方正大标宋简体" panose="02010601030101010101" pitchFamily="2" charset="-122"/>
              </a:rPr>
              <a:t>&amp;</a:t>
            </a:r>
            <a:r>
              <a:rPr lang="zh-CN" altLang="en-US" dirty="0">
                <a:latin typeface="方正大标宋简体" panose="02010601030101010101" pitchFamily="2" charset="-122"/>
                <a:ea typeface="方正大标宋简体" panose="02010601030101010101" pitchFamily="2" charset="-122"/>
              </a:rPr>
              <a:t>关键需求</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825624"/>
            <a:ext cx="10515600" cy="4883933"/>
          </a:xfrm>
        </p:spPr>
        <p:txBody>
          <a:bodyPr>
            <a:normAutofit/>
          </a:bodyPr>
          <a:lstStyle/>
          <a:p>
            <a:r>
              <a:rPr lang="zh-CN" altLang="en-US" sz="3200" b="1" dirty="0"/>
              <a:t>关键开发需求汇总</a:t>
            </a:r>
            <a:endParaRPr lang="en-US" altLang="zh-CN" sz="3200" b="1" dirty="0"/>
          </a:p>
          <a:p>
            <a:pPr marL="0" indent="0">
              <a:lnSpc>
                <a:spcPct val="150000"/>
              </a:lnSpc>
              <a:buNone/>
            </a:pPr>
            <a:r>
              <a:rPr lang="zh-CN" altLang="en-US" sz="2000" dirty="0">
                <a:latin typeface="微软雅黑" panose="020B0503020204020204" pitchFamily="34" charset="-122"/>
                <a:ea typeface="微软雅黑" panose="020B0503020204020204" pitchFamily="34" charset="-122"/>
              </a:rPr>
              <a:t>针对前述的用户主要诉求，我们在产品设计阶段制定了如下的关键开发需求：</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对</a:t>
            </a:r>
            <a:r>
              <a:rPr lang="en-US" altLang="zh-CN" sz="2000"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中</a:t>
            </a:r>
            <a:r>
              <a:rPr lang="en-US" altLang="zh-CN" sz="2000" b="1" dirty="0">
                <a:solidFill>
                  <a:srgbClr val="FF0000"/>
                </a:solidFill>
                <a:latin typeface="微软雅黑" panose="020B0503020204020204" pitchFamily="34" charset="-122"/>
                <a:ea typeface="微软雅黑" panose="020B0503020204020204" pitchFamily="34" charset="-122"/>
              </a:rPr>
              <a:t>SQL Execution</a:t>
            </a:r>
            <a:r>
              <a:rPr lang="zh-CN" altLang="en-US" sz="2000" b="1" dirty="0">
                <a:solidFill>
                  <a:srgbClr val="FF0000"/>
                </a:solidFill>
                <a:latin typeface="微软雅黑" panose="020B0503020204020204" pitchFamily="34" charset="-122"/>
                <a:ea typeface="微软雅黑" panose="020B0503020204020204" pitchFamily="34" charset="-122"/>
              </a:rPr>
              <a:t>层</a:t>
            </a:r>
            <a:r>
              <a:rPr lang="zh-CN" altLang="en-US" sz="2000" dirty="0">
                <a:latin typeface="微软雅黑" panose="020B0503020204020204" pitchFamily="34" charset="-122"/>
                <a:ea typeface="微软雅黑" panose="020B0503020204020204" pitchFamily="34" charset="-122"/>
              </a:rPr>
              <a:t>内部工作过程进行展示</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对</a:t>
            </a:r>
            <a:r>
              <a:rPr lang="en-US" altLang="zh-CN" sz="2000"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中</a:t>
            </a:r>
            <a:r>
              <a:rPr lang="en-US" altLang="zh-CN" sz="2000" b="1" dirty="0">
                <a:solidFill>
                  <a:srgbClr val="FF0000"/>
                </a:solidFill>
                <a:latin typeface="微软雅黑" panose="020B0503020204020204" pitchFamily="34" charset="-122"/>
                <a:ea typeface="微软雅黑" panose="020B0503020204020204" pitchFamily="34" charset="-122"/>
              </a:rPr>
              <a:t>Storage</a:t>
            </a:r>
            <a:r>
              <a:rPr lang="zh-CN" altLang="en-US" sz="2000" b="1" dirty="0">
                <a:solidFill>
                  <a:srgbClr val="FF0000"/>
                </a:solidFill>
                <a:latin typeface="微软雅黑" panose="020B0503020204020204" pitchFamily="34" charset="-122"/>
                <a:ea typeface="微软雅黑" panose="020B0503020204020204" pitchFamily="34" charset="-122"/>
              </a:rPr>
              <a:t>层</a:t>
            </a:r>
            <a:r>
              <a:rPr lang="zh-CN" altLang="en-US" sz="2000" dirty="0">
                <a:latin typeface="微软雅黑" panose="020B0503020204020204" pitchFamily="34" charset="-122"/>
                <a:ea typeface="微软雅黑" panose="020B0503020204020204" pitchFamily="34" charset="-122"/>
              </a:rPr>
              <a:t>内部存储层次结构进行展示</a:t>
            </a:r>
            <a:endParaRPr lang="en-US" altLang="zh-CN" sz="20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对</a:t>
            </a:r>
            <a:r>
              <a:rPr lang="en-US" altLang="zh-CN" sz="2000" dirty="0" err="1">
                <a:latin typeface="微软雅黑" panose="020B0503020204020204" pitchFamily="34" charset="-122"/>
                <a:ea typeface="微软雅黑" panose="020B0503020204020204" pitchFamily="34" charset="-122"/>
              </a:rPr>
              <a:t>BusTub</a:t>
            </a:r>
            <a:r>
              <a:rPr lang="zh-CN" altLang="en-US" sz="2000" dirty="0">
                <a:latin typeface="微软雅黑" panose="020B0503020204020204" pitchFamily="34" charset="-122"/>
                <a:ea typeface="微软雅黑" panose="020B0503020204020204" pitchFamily="34" charset="-122"/>
              </a:rPr>
              <a:t>中</a:t>
            </a:r>
            <a:r>
              <a:rPr lang="en-US" altLang="zh-CN" sz="2000" b="1" dirty="0">
                <a:solidFill>
                  <a:srgbClr val="FF0000"/>
                </a:solidFill>
                <a:latin typeface="微软雅黑" panose="020B0503020204020204" pitchFamily="34" charset="-122"/>
                <a:ea typeface="微软雅黑" panose="020B0503020204020204" pitchFamily="34" charset="-122"/>
              </a:rPr>
              <a:t>Index Manager</a:t>
            </a:r>
            <a:r>
              <a:rPr lang="zh-CN" altLang="en-US" sz="2000" dirty="0">
                <a:latin typeface="微软雅黑" panose="020B0503020204020204" pitchFamily="34" charset="-122"/>
                <a:ea typeface="微软雅黑" panose="020B0503020204020204" pitchFamily="34" charset="-122"/>
              </a:rPr>
              <a:t>内部采用的数据结构进行展示</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791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Part1 </a:t>
            </a:r>
            <a:r>
              <a:rPr lang="zh-CN" altLang="en-US" dirty="0">
                <a:latin typeface="方正大标宋简体" panose="02010601030101010101" pitchFamily="2" charset="-122"/>
                <a:ea typeface="方正大标宋简体" panose="02010601030101010101" pitchFamily="2" charset="-122"/>
              </a:rPr>
              <a:t>产品概述</a:t>
            </a:r>
            <a:r>
              <a:rPr lang="en-US" altLang="zh-CN" dirty="0">
                <a:latin typeface="方正大标宋简体" panose="02010601030101010101" pitchFamily="2" charset="-122"/>
                <a:ea typeface="方正大标宋简体" panose="02010601030101010101" pitchFamily="2" charset="-122"/>
              </a:rPr>
              <a:t>&amp;</a:t>
            </a:r>
            <a:r>
              <a:rPr lang="zh-CN" altLang="en-US" dirty="0">
                <a:latin typeface="方正大标宋简体" panose="02010601030101010101" pitchFamily="2" charset="-122"/>
                <a:ea typeface="方正大标宋简体" panose="02010601030101010101" pitchFamily="2" charset="-122"/>
              </a:rPr>
              <a:t>关键需求</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564367"/>
            <a:ext cx="10515600" cy="4883933"/>
          </a:xfrm>
        </p:spPr>
        <p:txBody>
          <a:bodyPr>
            <a:normAutofit/>
          </a:bodyPr>
          <a:lstStyle/>
          <a:p>
            <a:pPr marL="0" indent="0">
              <a:lnSpc>
                <a:spcPct val="150000"/>
              </a:lnSpc>
              <a:buNone/>
            </a:pPr>
            <a:r>
              <a:rPr lang="en-US" altLang="zh-CN" b="1" dirty="0"/>
              <a:t>I. </a:t>
            </a:r>
            <a:r>
              <a:rPr lang="zh-CN" altLang="en-US" b="1" dirty="0"/>
              <a:t>对</a:t>
            </a:r>
            <a:r>
              <a:rPr lang="en-US" altLang="zh-CN" b="1" dirty="0" err="1"/>
              <a:t>BusTub</a:t>
            </a:r>
            <a:r>
              <a:rPr lang="zh-CN" altLang="en-US" b="1" dirty="0"/>
              <a:t>中</a:t>
            </a:r>
            <a:r>
              <a:rPr lang="en-US" altLang="zh-CN" b="1" dirty="0"/>
              <a:t>SQL Execution</a:t>
            </a:r>
            <a:r>
              <a:rPr lang="zh-CN" altLang="en-US" b="1" dirty="0"/>
              <a:t>层内部工作过程进行展示</a:t>
            </a:r>
            <a:endParaRPr lang="en-US" altLang="zh-CN" b="1" dirty="0"/>
          </a:p>
          <a:p>
            <a:pPr marL="457200" indent="-45720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数据库系统在正式解释执行</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命令前生成的</a:t>
            </a:r>
            <a:r>
              <a:rPr lang="en-US" altLang="zh-CN" sz="1800" b="1" dirty="0">
                <a:latin typeface="微软雅黑" panose="020B0503020204020204" pitchFamily="34" charset="-122"/>
                <a:ea typeface="微软雅黑" panose="020B0503020204020204" pitchFamily="34" charset="-122"/>
              </a:rPr>
              <a:t>Planner Tree</a:t>
            </a:r>
            <a:r>
              <a:rPr lang="zh-CN" altLang="en-US" sz="1800" dirty="0">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数据库系统在正式将</a:t>
            </a:r>
            <a:r>
              <a:rPr lang="en-US" altLang="zh-CN" sz="1800" b="1" dirty="0">
                <a:latin typeface="微软雅黑" panose="020B0503020204020204" pitchFamily="34" charset="-122"/>
                <a:ea typeface="微软雅黑" panose="020B0503020204020204" pitchFamily="34" charset="-122"/>
              </a:rPr>
              <a:t>Planner Tree</a:t>
            </a:r>
            <a:r>
              <a:rPr lang="zh-CN" altLang="en-US" sz="1800" dirty="0">
                <a:latin typeface="微软雅黑" panose="020B0503020204020204" pitchFamily="34" charset="-122"/>
                <a:ea typeface="微软雅黑" panose="020B0503020204020204" pitchFamily="34" charset="-122"/>
              </a:rPr>
              <a:t>转化为</a:t>
            </a:r>
            <a:r>
              <a:rPr lang="en-US" altLang="zh-CN" sz="1800" b="1" dirty="0">
                <a:latin typeface="微软雅黑" panose="020B0503020204020204" pitchFamily="34" charset="-122"/>
                <a:ea typeface="微软雅黑" panose="020B0503020204020204" pitchFamily="34" charset="-122"/>
              </a:rPr>
              <a:t>Executor Tree</a:t>
            </a:r>
            <a:r>
              <a:rPr lang="zh-CN" altLang="en-US" sz="1800" dirty="0">
                <a:latin typeface="微软雅黑" panose="020B0503020204020204" pitchFamily="34" charset="-122"/>
                <a:ea typeface="微软雅黑" panose="020B0503020204020204" pitchFamily="34" charset="-122"/>
              </a:rPr>
              <a:t>前，经由优化器处理所得的</a:t>
            </a:r>
            <a:r>
              <a:rPr lang="en-US" altLang="zh-CN" sz="1800" b="1" dirty="0">
                <a:latin typeface="微软雅黑" panose="020B0503020204020204" pitchFamily="34" charset="-122"/>
                <a:ea typeface="微软雅黑" panose="020B0503020204020204" pitchFamily="34" charset="-122"/>
              </a:rPr>
              <a:t>Optimized Planner Tree</a:t>
            </a:r>
            <a:r>
              <a:rPr lang="zh-CN" altLang="en-US" sz="1800" dirty="0">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数据库系统根据</a:t>
            </a:r>
            <a:r>
              <a:rPr lang="en-US" altLang="zh-CN" sz="1800" b="1" dirty="0">
                <a:latin typeface="微软雅黑" panose="020B0503020204020204" pitchFamily="34" charset="-122"/>
                <a:ea typeface="微软雅黑" panose="020B0503020204020204" pitchFamily="34" charset="-122"/>
              </a:rPr>
              <a:t>Optimized Planner Tree</a:t>
            </a:r>
            <a:r>
              <a:rPr lang="zh-CN" altLang="en-US" sz="1800" dirty="0">
                <a:latin typeface="微软雅黑" panose="020B0503020204020204" pitchFamily="34" charset="-122"/>
                <a:ea typeface="微软雅黑" panose="020B0503020204020204" pitchFamily="34" charset="-122"/>
              </a:rPr>
              <a:t>生成的</a:t>
            </a:r>
            <a:r>
              <a:rPr lang="en-US" altLang="zh-CN" sz="1800" b="1" dirty="0">
                <a:latin typeface="微软雅黑" panose="020B0503020204020204" pitchFamily="34" charset="-122"/>
                <a:ea typeface="微软雅黑" panose="020B0503020204020204" pitchFamily="34" charset="-122"/>
              </a:rPr>
              <a:t>Executor Tree</a:t>
            </a:r>
            <a:r>
              <a:rPr lang="zh-CN" altLang="en-US" sz="1800" dirty="0">
                <a:latin typeface="微软雅黑" panose="020B0503020204020204" pitchFamily="34" charset="-122"/>
                <a:ea typeface="微软雅黑" panose="020B0503020204020204" pitchFamily="34" charset="-122"/>
              </a:rPr>
              <a:t>，以及在自叶节点向根节点遍历回溯该树过程中，每个节点的输入</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输出情况。</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1800" dirty="0">
                <a:latin typeface="微软雅黑" panose="020B0503020204020204" pitchFamily="34" charset="-122"/>
                <a:ea typeface="微软雅黑" panose="020B0503020204020204" pitchFamily="34" charset="-122"/>
              </a:rPr>
              <a:t>通过对上述内容的可视化展示，能够使学生直观感受实际的数据库系统是如何将</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命令抽象为树形结构，以及如何通过回溯遍历树的方式一步步得到</a:t>
            </a:r>
            <a:r>
              <a:rPr lang="en-US" altLang="zh-CN" sz="1800" dirty="0">
                <a:latin typeface="微软雅黑" panose="020B0503020204020204" pitchFamily="34" charset="-122"/>
                <a:ea typeface="微软雅黑" panose="020B0503020204020204" pitchFamily="34" charset="-122"/>
              </a:rPr>
              <a:t>SQL</a:t>
            </a:r>
            <a:r>
              <a:rPr lang="zh-CN" altLang="en-US" sz="1800" dirty="0">
                <a:latin typeface="微软雅黑" panose="020B0503020204020204" pitchFamily="34" charset="-122"/>
                <a:ea typeface="微软雅黑" panose="020B0503020204020204" pitchFamily="34" charset="-122"/>
              </a:rPr>
              <a:t>命令的查询结果。</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4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Part1 </a:t>
            </a:r>
            <a:r>
              <a:rPr lang="zh-CN" altLang="en-US" dirty="0">
                <a:latin typeface="方正大标宋简体" panose="02010601030101010101" pitchFamily="2" charset="-122"/>
                <a:ea typeface="方正大标宋简体" panose="02010601030101010101" pitchFamily="2" charset="-122"/>
              </a:rPr>
              <a:t>产品概述</a:t>
            </a:r>
            <a:r>
              <a:rPr lang="en-US" altLang="zh-CN" dirty="0">
                <a:latin typeface="方正大标宋简体" panose="02010601030101010101" pitchFamily="2" charset="-122"/>
                <a:ea typeface="方正大标宋简体" panose="02010601030101010101" pitchFamily="2" charset="-122"/>
              </a:rPr>
              <a:t>&amp;</a:t>
            </a:r>
            <a:r>
              <a:rPr lang="zh-CN" altLang="en-US" dirty="0">
                <a:latin typeface="方正大标宋简体" panose="02010601030101010101" pitchFamily="2" charset="-122"/>
                <a:ea typeface="方正大标宋简体" panose="02010601030101010101" pitchFamily="2" charset="-122"/>
              </a:rPr>
              <a:t>关键需求</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255608"/>
            <a:ext cx="10515600" cy="5543015"/>
          </a:xfrm>
        </p:spPr>
        <p:txBody>
          <a:bodyPr>
            <a:normAutofit/>
          </a:bodyPr>
          <a:lstStyle/>
          <a:p>
            <a:pPr marL="0" indent="0">
              <a:lnSpc>
                <a:spcPct val="150000"/>
              </a:lnSpc>
              <a:buNone/>
            </a:pPr>
            <a:r>
              <a:rPr lang="en-US" altLang="zh-CN" sz="3000" b="1" dirty="0"/>
              <a:t>Ⅱ.</a:t>
            </a:r>
            <a:r>
              <a:rPr lang="zh-CN" altLang="en-US" sz="3000" b="1" dirty="0"/>
              <a:t>对</a:t>
            </a:r>
            <a:r>
              <a:rPr lang="en-US" altLang="zh-CN" sz="3000" b="1" dirty="0" err="1"/>
              <a:t>BusTub</a:t>
            </a:r>
            <a:r>
              <a:rPr lang="zh-CN" altLang="en-US" sz="3000" b="1" dirty="0"/>
              <a:t>中</a:t>
            </a:r>
            <a:r>
              <a:rPr lang="en-US" altLang="zh-CN" sz="3000" b="1" dirty="0"/>
              <a:t>Storage</a:t>
            </a:r>
            <a:r>
              <a:rPr lang="zh-CN" altLang="en-US" sz="3000" b="1" dirty="0"/>
              <a:t>层内部存储层次结构进行展示</a:t>
            </a:r>
            <a:endParaRPr lang="en-US" altLang="zh-CN" sz="3000" b="1" dirty="0"/>
          </a:p>
          <a:p>
            <a:pPr marL="514350" indent="-51435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中将多个内存页组织为一张完整数据表所采用的数据结构</a:t>
            </a:r>
            <a:r>
              <a:rPr lang="en-US" altLang="zh-CN" sz="1800" b="1" dirty="0">
                <a:latin typeface="微软雅黑" panose="020B0503020204020204" pitchFamily="34" charset="-122"/>
                <a:ea typeface="微软雅黑" panose="020B0503020204020204" pitchFamily="34" charset="-122"/>
              </a:rPr>
              <a:t>Table Heap</a:t>
            </a:r>
            <a:r>
              <a:rPr lang="zh-CN" altLang="en-US" sz="1800" dirty="0">
                <a:latin typeface="微软雅黑" panose="020B0503020204020204" pitchFamily="34" charset="-122"/>
                <a:ea typeface="微软雅黑" panose="020B0503020204020204" pitchFamily="34" charset="-122"/>
              </a:rPr>
              <a:t>（双向链表）。</a:t>
            </a:r>
          </a:p>
          <a:p>
            <a:pPr marL="514350" indent="-51435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中一张内存页的内部逻辑结构（分为</a:t>
            </a:r>
            <a:r>
              <a:rPr lang="en-US" altLang="zh-CN" sz="1800" b="1" dirty="0">
                <a:latin typeface="微软雅黑" panose="020B0503020204020204" pitchFamily="34" charset="-122"/>
                <a:ea typeface="微软雅黑" panose="020B0503020204020204" pitchFamily="34" charset="-122"/>
              </a:rPr>
              <a:t>Table Header</a:t>
            </a:r>
            <a:r>
              <a:rPr lang="zh-CN" altLang="en-US" sz="1800"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Free Space</a:t>
            </a:r>
            <a:r>
              <a:rPr lang="zh-CN" altLang="en-US" sz="1800" dirty="0">
                <a:latin typeface="微软雅黑" panose="020B0503020204020204" pitchFamily="34" charset="-122"/>
                <a:ea typeface="微软雅黑" panose="020B0503020204020204" pitchFamily="34" charset="-122"/>
              </a:rPr>
              <a:t>和</a:t>
            </a:r>
            <a:r>
              <a:rPr lang="en-US" altLang="zh-CN" sz="1800" b="1" dirty="0">
                <a:latin typeface="微软雅黑" panose="020B0503020204020204" pitchFamily="34" charset="-122"/>
                <a:ea typeface="微软雅黑" panose="020B0503020204020204" pitchFamily="34" charset="-122"/>
              </a:rPr>
              <a:t>Tuple Array</a:t>
            </a:r>
            <a:r>
              <a:rPr lang="zh-CN" altLang="en-US" sz="1800" dirty="0">
                <a:latin typeface="微软雅黑" panose="020B0503020204020204" pitchFamily="34" charset="-122"/>
                <a:ea typeface="微软雅黑" panose="020B0503020204020204" pitchFamily="34" charset="-122"/>
              </a:rPr>
              <a:t>）以及这些结构在单张内存页中所占用的字节大小。</a:t>
            </a:r>
          </a:p>
          <a:p>
            <a:pPr marL="514350" indent="-51435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中每个</a:t>
            </a:r>
            <a:r>
              <a:rPr lang="en-US" altLang="zh-CN" sz="1800" b="1" dirty="0">
                <a:latin typeface="微软雅黑" panose="020B0503020204020204" pitchFamily="34" charset="-122"/>
                <a:ea typeface="微软雅黑" panose="020B0503020204020204" pitchFamily="34" charset="-122"/>
              </a:rPr>
              <a:t>Tuple</a:t>
            </a:r>
            <a:r>
              <a:rPr lang="zh-CN" altLang="en-US" sz="1800" dirty="0">
                <a:latin typeface="微软雅黑" panose="020B0503020204020204" pitchFamily="34" charset="-122"/>
                <a:ea typeface="微软雅黑" panose="020B0503020204020204" pitchFamily="34" charset="-122"/>
              </a:rPr>
              <a:t>（记录）实体所包含的关键内部属性，和该</a:t>
            </a:r>
            <a:r>
              <a:rPr lang="en-US" altLang="zh-CN" sz="1800" dirty="0">
                <a:latin typeface="微软雅黑" panose="020B0503020204020204" pitchFamily="34" charset="-122"/>
                <a:ea typeface="微软雅黑" panose="020B0503020204020204" pitchFamily="34" charset="-122"/>
              </a:rPr>
              <a:t>Tuple</a:t>
            </a:r>
            <a:r>
              <a:rPr lang="zh-CN" altLang="en-US" sz="1800" dirty="0">
                <a:latin typeface="微软雅黑" panose="020B0503020204020204" pitchFamily="34" charset="-122"/>
                <a:ea typeface="微软雅黑" panose="020B0503020204020204" pitchFamily="34" charset="-122"/>
              </a:rPr>
              <a:t>中每个字段的数据信息中。</a:t>
            </a:r>
          </a:p>
          <a:p>
            <a:pPr marL="514350" indent="-51435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中</a:t>
            </a:r>
            <a:r>
              <a:rPr lang="en-US" altLang="zh-CN" sz="1800" b="1" dirty="0">
                <a:latin typeface="微软雅黑" panose="020B0503020204020204" pitchFamily="34" charset="-122"/>
                <a:ea typeface="微软雅黑" panose="020B0503020204020204" pitchFamily="34" charset="-122"/>
              </a:rPr>
              <a:t>Buffer Pool</a:t>
            </a:r>
            <a:r>
              <a:rPr lang="zh-CN" altLang="en-US" sz="1800" dirty="0">
                <a:latin typeface="微软雅黑" panose="020B0503020204020204" pitchFamily="34" charset="-122"/>
                <a:ea typeface="微软雅黑" panose="020B0503020204020204" pitchFamily="34" charset="-122"/>
              </a:rPr>
              <a:t>中缓存内存页的分配和使用情况，包括某张内存页是否空闲、是否为脏页等关键信息。</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1800" dirty="0">
                <a:latin typeface="微软雅黑" panose="020B0503020204020204" pitchFamily="34" charset="-122"/>
                <a:ea typeface="微软雅黑" panose="020B0503020204020204" pitchFamily="34" charset="-122"/>
              </a:rPr>
              <a:t>通过对上述内容的可视化展示，能够使得学生直观感受到实际数据库系统中为组织一张逻辑上完整的数据表所采用的层次化结构（完整的数据表</a:t>
            </a:r>
            <a:r>
              <a:rPr lang="en-US" altLang="zh-CN" sz="1800" dirty="0">
                <a:latin typeface="微软雅黑" panose="020B0503020204020204" pitchFamily="34" charset="-122"/>
                <a:ea typeface="微软雅黑" panose="020B0503020204020204" pitchFamily="34" charset="-122"/>
              </a:rPr>
              <a:t>-&gt;Table Info-&gt;Table Heap-&gt;Table Page-&gt;Tuple-&gt;Value</a:t>
            </a:r>
            <a:r>
              <a:rPr lang="zh-CN" altLang="en-US" sz="1800" dirty="0">
                <a:latin typeface="微软雅黑" panose="020B0503020204020204" pitchFamily="34" charset="-122"/>
                <a:ea typeface="微软雅黑" panose="020B0503020204020204" pitchFamily="34" charset="-122"/>
              </a:rPr>
              <a:t>）。</a:t>
            </a:r>
          </a:p>
          <a:p>
            <a:pPr marL="0" indent="0">
              <a:lnSpc>
                <a:spcPct val="150000"/>
              </a:lnSpc>
              <a:buNone/>
            </a:pPr>
            <a:endParaRPr lang="zh-CN" altLang="en-US" sz="18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18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3200" b="1" dirty="0"/>
          </a:p>
        </p:txBody>
      </p:sp>
    </p:spTree>
    <p:extLst>
      <p:ext uri="{BB962C8B-B14F-4D97-AF65-F5344CB8AC3E}">
        <p14:creationId xmlns:p14="http://schemas.microsoft.com/office/powerpoint/2010/main" val="249809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880BA-00EE-4459-9BFB-CCF42E72CB5D}"/>
              </a:ext>
            </a:extLst>
          </p:cNvPr>
          <p:cNvSpPr>
            <a:spLocks noGrp="1"/>
          </p:cNvSpPr>
          <p:nvPr>
            <p:ph type="title"/>
          </p:nvPr>
        </p:nvSpPr>
        <p:spPr/>
        <p:txBody>
          <a:bodyPr/>
          <a:lstStyle/>
          <a:p>
            <a:r>
              <a:rPr lang="en-US" altLang="zh-CN" dirty="0">
                <a:latin typeface="方正大标宋简体" panose="02010601030101010101" pitchFamily="2" charset="-122"/>
                <a:ea typeface="方正大标宋简体" panose="02010601030101010101" pitchFamily="2" charset="-122"/>
              </a:rPr>
              <a:t>Part1 </a:t>
            </a:r>
            <a:r>
              <a:rPr lang="zh-CN" altLang="en-US" dirty="0">
                <a:latin typeface="方正大标宋简体" panose="02010601030101010101" pitchFamily="2" charset="-122"/>
                <a:ea typeface="方正大标宋简体" panose="02010601030101010101" pitchFamily="2" charset="-122"/>
              </a:rPr>
              <a:t>产品概述</a:t>
            </a:r>
            <a:r>
              <a:rPr lang="en-US" altLang="zh-CN" dirty="0">
                <a:latin typeface="方正大标宋简体" panose="02010601030101010101" pitchFamily="2" charset="-122"/>
                <a:ea typeface="方正大标宋简体" panose="02010601030101010101" pitchFamily="2" charset="-122"/>
              </a:rPr>
              <a:t>&amp;</a:t>
            </a:r>
            <a:r>
              <a:rPr lang="zh-CN" altLang="en-US" dirty="0">
                <a:latin typeface="方正大标宋简体" panose="02010601030101010101" pitchFamily="2" charset="-122"/>
                <a:ea typeface="方正大标宋简体" panose="02010601030101010101" pitchFamily="2" charset="-122"/>
              </a:rPr>
              <a:t>关键需求</a:t>
            </a:r>
          </a:p>
        </p:txBody>
      </p:sp>
      <p:sp>
        <p:nvSpPr>
          <p:cNvPr id="3" name="内容占位符 2">
            <a:extLst>
              <a:ext uri="{FF2B5EF4-FFF2-40B4-BE49-F238E27FC236}">
                <a16:creationId xmlns:a16="http://schemas.microsoft.com/office/drawing/2014/main" id="{21EF80F1-9A27-41DE-86D2-5C7DA8B3B6CA}"/>
              </a:ext>
            </a:extLst>
          </p:cNvPr>
          <p:cNvSpPr>
            <a:spLocks noGrp="1"/>
          </p:cNvSpPr>
          <p:nvPr>
            <p:ph idx="1"/>
          </p:nvPr>
        </p:nvSpPr>
        <p:spPr>
          <a:xfrm>
            <a:off x="838200" y="1690688"/>
            <a:ext cx="10515600" cy="5543015"/>
          </a:xfrm>
        </p:spPr>
        <p:txBody>
          <a:bodyPr>
            <a:normAutofit/>
          </a:bodyPr>
          <a:lstStyle/>
          <a:p>
            <a:pPr marL="0" indent="0">
              <a:lnSpc>
                <a:spcPct val="150000"/>
              </a:lnSpc>
              <a:buNone/>
            </a:pPr>
            <a:r>
              <a:rPr lang="en-US" altLang="zh-CN" sz="3000" b="1" dirty="0"/>
              <a:t>III. </a:t>
            </a:r>
            <a:r>
              <a:rPr lang="en-US" altLang="zh-CN" sz="3000" b="1" dirty="0" err="1"/>
              <a:t>BusTub</a:t>
            </a:r>
            <a:r>
              <a:rPr lang="en-US" altLang="zh-CN" sz="3000" b="1" dirty="0"/>
              <a:t> Index Manager</a:t>
            </a:r>
            <a:r>
              <a:rPr lang="zh-CN" altLang="en-US" sz="3000" b="1" dirty="0"/>
              <a:t>内部数据结构展示</a:t>
            </a:r>
            <a:endParaRPr lang="en-US" altLang="zh-CN" sz="3000" b="1" dirty="0"/>
          </a:p>
          <a:p>
            <a:pPr marL="342900" indent="-34290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中实际建立的数据表索引是如何通过</a:t>
            </a:r>
            <a:r>
              <a:rPr lang="en-US" altLang="zh-CN" sz="1800" b="1" dirty="0">
                <a:latin typeface="微软雅黑" panose="020B0503020204020204" pitchFamily="34" charset="-122"/>
                <a:ea typeface="微软雅黑" panose="020B0503020204020204" pitchFamily="34" charset="-122"/>
              </a:rPr>
              <a:t>B+</a:t>
            </a:r>
            <a:r>
              <a:rPr lang="zh-CN" altLang="en-US" sz="1800" b="1" dirty="0">
                <a:latin typeface="微软雅黑" panose="020B0503020204020204" pitchFamily="34" charset="-122"/>
                <a:ea typeface="微软雅黑" panose="020B0503020204020204" pitchFamily="34" charset="-122"/>
              </a:rPr>
              <a:t>树</a:t>
            </a:r>
            <a:r>
              <a:rPr lang="zh-CN" altLang="en-US" sz="1800" dirty="0">
                <a:latin typeface="微软雅黑" panose="020B0503020204020204" pitchFamily="34" charset="-122"/>
                <a:ea typeface="微软雅黑" panose="020B0503020204020204" pitchFamily="34" charset="-122"/>
              </a:rPr>
              <a:t>进行组织和存储的。</a:t>
            </a:r>
          </a:p>
          <a:p>
            <a:pPr marL="342900" indent="-34290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中数据库索引</a:t>
            </a: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树上每个节点的内部属性和所储存的信息。</a:t>
            </a:r>
          </a:p>
          <a:p>
            <a:pPr marL="342900" indent="-342900">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rPr>
              <a:t>展示</a:t>
            </a:r>
            <a:r>
              <a:rPr lang="en-US" altLang="zh-CN" sz="1800" dirty="0" err="1">
                <a:latin typeface="微软雅黑" panose="020B0503020204020204" pitchFamily="34" charset="-122"/>
                <a:ea typeface="微软雅黑" panose="020B0503020204020204" pitchFamily="34" charset="-122"/>
              </a:rPr>
              <a:t>BusTub</a:t>
            </a:r>
            <a:r>
              <a:rPr lang="zh-CN" altLang="en-US" sz="1800" dirty="0">
                <a:latin typeface="微软雅黑" panose="020B0503020204020204" pitchFamily="34" charset="-122"/>
                <a:ea typeface="微软雅黑" panose="020B0503020204020204" pitchFamily="34" charset="-122"/>
              </a:rPr>
              <a:t>中数据库索引</a:t>
            </a: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树上的叶子节点是如何与数据表中的实际记录建立联系的。</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1800" dirty="0">
                <a:latin typeface="微软雅黑" panose="020B0503020204020204" pitchFamily="34" charset="-122"/>
                <a:ea typeface="微软雅黑" panose="020B0503020204020204" pitchFamily="34" charset="-122"/>
              </a:rPr>
              <a:t>通过对上述内容的可视化展示，能够使学生直观了解数据库系统中如何</a:t>
            </a: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树这种数据结构来利用来构建索引机制。</a:t>
            </a:r>
          </a:p>
          <a:p>
            <a:pPr marL="0" indent="0">
              <a:lnSpc>
                <a:spcPct val="150000"/>
              </a:lnSpc>
              <a:buNone/>
            </a:pPr>
            <a:endParaRPr lang="zh-CN" altLang="en-US" sz="18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3200" b="1" dirty="0"/>
          </a:p>
        </p:txBody>
      </p:sp>
    </p:spTree>
    <p:extLst>
      <p:ext uri="{BB962C8B-B14F-4D97-AF65-F5344CB8AC3E}">
        <p14:creationId xmlns:p14="http://schemas.microsoft.com/office/powerpoint/2010/main" val="34508215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6746</Words>
  <Application>Microsoft Office PowerPoint</Application>
  <PresentationFormat>宽屏</PresentationFormat>
  <Paragraphs>629</Paragraphs>
  <Slides>50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Helvetica Neue</vt:lpstr>
      <vt:lpstr>等线</vt:lpstr>
      <vt:lpstr>等线 Light</vt:lpstr>
      <vt:lpstr>方正大标宋简体</vt:lpstr>
      <vt:lpstr>微软雅黑</vt:lpstr>
      <vt:lpstr>Arial</vt:lpstr>
      <vt:lpstr>Consolas</vt:lpstr>
      <vt:lpstr>Office 主题​​</vt:lpstr>
      <vt:lpstr>《系统设计与开发实践》课程团队项目 BusTubTracer</vt:lpstr>
      <vt:lpstr>目录</vt:lpstr>
      <vt:lpstr>Part1 产品概述&amp;关键需求</vt:lpstr>
      <vt:lpstr>Part1 产品概述&amp;关键需求</vt:lpstr>
      <vt:lpstr>Part1 产品概述&amp;关键需求</vt:lpstr>
      <vt:lpstr>Part1 产品概述&amp;关键需求</vt:lpstr>
      <vt:lpstr>Part1 产品概述&amp;关键需求</vt:lpstr>
      <vt:lpstr>Part1 产品概述&amp;关键需求</vt:lpstr>
      <vt:lpstr>Part1 产品概述&amp;关键需求</vt:lpstr>
      <vt:lpstr>Part2 技术路线</vt:lpstr>
      <vt:lpstr>Part2 技术路线</vt:lpstr>
      <vt:lpstr>Part2 技术路线</vt:lpstr>
      <vt:lpstr>Part3 详细设计</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详细设计（UI界面）</vt:lpstr>
      <vt:lpstr>Part3 详细设计</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Part3 详细设计（API）</vt:lpstr>
      <vt:lpstr>Part4 产品研发计划</vt:lpstr>
      <vt:lpstr>Part4 产品研发计划</vt:lpstr>
      <vt:lpstr>Part4 产品研发计划</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《系统设计与开发实践》课程团队项目  BusTubTracer</dc:title>
  <dc:creator>R P</dc:creator>
  <cp:lastModifiedBy>R P</cp:lastModifiedBy>
  <cp:revision>553</cp:revision>
  <dcterms:created xsi:type="dcterms:W3CDTF">2024-11-18T09:31:37Z</dcterms:created>
  <dcterms:modified xsi:type="dcterms:W3CDTF">2024-12-06T08:49:33Z</dcterms:modified>
</cp:coreProperties>
</file>