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1078-0959-4EAF-8C52-F611DF7E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C978E-583E-4F41-B445-A97B7B26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A6EB7-E51C-466A-BC87-A2C11E59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D3150-F1DD-4249-BA76-0A069689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4F03F-06FB-4317-B3FC-66DF88E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3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BA35F-EB0E-4435-97DB-04AF1707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42F76-1F99-407C-974F-F79E54CD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38FDD-E98D-4674-ACBE-3B44AE65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0BBE-7493-48AE-A0FB-B68A0276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40E7F-C4BC-480E-A775-4A966BD9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CB05B-7C17-4F18-AEF4-C6482ABF6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FDCFC-1ACC-4020-89AC-60C617EB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A8DB3-0AA3-472B-8F3F-2AB343AB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B001D-6750-4B52-9216-6A26D3D0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A9F3B-A032-48AA-B27F-24ABAC02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6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8C67-0918-434D-BCF2-9786B8E7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8C042-3F60-46CA-B1FB-9A78FBEE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F6A20-0CA8-4F0B-88B3-55552F74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F42F8-1DB5-4D11-8645-FCE56BE3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1421B-AAF1-4AC2-A9A4-19B2B651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3EAB6-D641-4326-8C73-2C6616D8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F0C95-752E-4A14-85FE-C7AA6FE0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BED3A-E180-43FA-B2D0-24DDC8E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50FA6-F06D-4423-A71C-22B9B1F1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BEBAC-BAB7-4F73-BE6E-199F796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C949-5B27-4734-8EC5-69F02CA4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68F8E-58BB-48D5-8756-2E2D6FBB8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FADAD-14CC-4B83-9EC9-82A5FD89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014ED-284E-4AF0-A328-6964CE3F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BC95D-2A0F-4C39-91F3-10F2427B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706A1-2369-49E9-93DE-C562A880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01D93-8333-4FDE-B059-D1C7D190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F1445-6DCB-4459-B290-C0377DA7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7BC6C-A5C2-4B10-AC4E-AF7B1275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32D58-EC01-44F0-BB13-BF659C10D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011EDE-2FA2-4FC3-A6A9-871A29C99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D7107A-A723-4DF8-8B0B-092F402B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FBCEA-6A34-45E3-8179-2A68592A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730714-8F0C-4C5E-A882-7333A8BC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0A43-8177-477E-8A37-C620348D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28E558-2967-44D0-B958-8CA99221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D1704E-3546-468F-8561-364B3CFD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41A84-966E-40F9-A540-92F0EF3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FA1EE-3AD8-44A4-AFC8-7D6F601A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3AB701-775C-4C5D-AA85-FECDDA0A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412EA-C8EE-4041-84D2-2B29D057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9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49C59-BCFB-44C9-B58D-57700FAA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8ABF1-2EBE-4472-A967-2DBF9C40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618D1-EECF-4270-B0F7-011199ED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56DA1-7BD5-4AF1-8969-CBE0A2E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06826-2186-40C6-A528-2668CB3E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30101-13C6-4B23-9708-BBF4FA34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1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8610F-0DA9-4C73-A836-6909C763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DFEECD-E34F-445A-A7AF-42D28F61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37B740-A6D0-4C29-A8EC-5E7004CB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102BA-B13B-46A2-8F80-103EFC3C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EE465-A58A-43C7-B99D-C743EF39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6FCDE-A6D0-4A5E-8D58-523ECEE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0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4274F7-5BDE-4B0B-BFD1-0F067ED6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75B38-B569-426C-9A35-5A2C8D3C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F6249-F31C-4571-AC7C-D635ADD14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14AD-157C-4B19-B926-4C213759CB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C0785-3CE2-44C7-9F14-9B4D0C28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ADAE6-DA90-40BF-8D79-40BE3A93A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600" b="1" dirty="0">
                <a:latin typeface="方正大标宋简体" panose="02000000000000000000" charset="-122"/>
                <a:ea typeface="方正大标宋简体" panose="02000000000000000000" charset="-122"/>
              </a:rPr>
              <a:t>《系统设计与开发实践》结对项目</a:t>
            </a:r>
            <a:br>
              <a:rPr lang="en-US" altLang="zh-CN" sz="3600" b="1" dirty="0">
                <a:latin typeface="方正大标宋简体" panose="02000000000000000000" charset="-122"/>
                <a:ea typeface="方正大标宋简体" panose="02000000000000000000" charset="-122"/>
              </a:rPr>
            </a:br>
            <a:r>
              <a:rPr lang="zh-CN" altLang="en-US" sz="3600" b="1" dirty="0">
                <a:latin typeface="方正大标宋简体" panose="02000000000000000000" charset="-122"/>
                <a:ea typeface="方正大标宋简体" panose="02000000000000000000" charset="-122"/>
              </a:rPr>
              <a:t>开发经验分享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236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阿里巴巴普惠体 2.0 55 Regular" panose="00020600040101010101" charset="-122"/>
                <a:ea typeface="阿里巴巴普惠体 2.0 55 Regular" panose="00020600040101010101" charset="-122"/>
              </a:rPr>
              <a:t>Lucky Server - a Toy Web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A2B9-F072-4965-91E6-FBBA9EF4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  <a:cs typeface="Times New Roman" panose="02020603050405020304" pitchFamily="18" charset="0"/>
              </a:rPr>
              <a:t>Summary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57EBC-8EA8-4B5C-8674-DE165943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technologies we used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Epoll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Reactor Pattern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engineering experience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GitHub for version management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memory leak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Google's C++ code style guide to standardize coding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7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D7AB-2A40-449F-954F-3429687B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Technology: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</a:t>
            </a:r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Epoll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709B-CA66-46E1-99BC-5AE7CAE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6615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disadvantage of simple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blocking network I/O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one connection can block our process!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3E38AD-5C28-4E0C-A5E5-A3D20B27E7D9}"/>
              </a:ext>
            </a:extLst>
          </p:cNvPr>
          <p:cNvSpPr txBox="1"/>
          <p:nvPr/>
        </p:nvSpPr>
        <p:spPr>
          <a:xfrm>
            <a:off x="5444339" y="1843881"/>
            <a:ext cx="5909461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main(int </a:t>
            </a:r>
            <a:r>
              <a:rPr lang="en-US" altLang="zh-CN" dirty="0" err="1">
                <a:latin typeface="Consolas" panose="020B0609020204030204" pitchFamily="49" charset="0"/>
              </a:rPr>
              <a:t>argc</a:t>
            </a:r>
            <a:r>
              <a:rPr lang="en-US" altLang="zh-CN" dirty="0">
                <a:latin typeface="Consolas" panose="020B0609020204030204" pitchFamily="49" charset="0"/>
              </a:rPr>
              <a:t>, char **</a:t>
            </a:r>
            <a:r>
              <a:rPr lang="en-US" altLang="zh-CN" dirty="0" err="1">
                <a:latin typeface="Consolas" panose="020B0609020204030204" pitchFamily="49" charset="0"/>
              </a:rPr>
              <a:t>argv</a:t>
            </a:r>
            <a:r>
              <a:rPr lang="en-US" altLang="zh-CN" dirty="0">
                <a:latin typeface="Consolas" panose="020B0609020204030204" pitchFamily="49" charset="0"/>
              </a:rPr>
              <a:t>)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</a:rPr>
              <a:t>listenfd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connfd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socklen_t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clientlen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struct </a:t>
            </a:r>
            <a:r>
              <a:rPr lang="en-US" altLang="zh-CN" dirty="0" err="1">
                <a:latin typeface="Consolas" panose="020B0609020204030204" pitchFamily="49" charset="0"/>
              </a:rPr>
              <a:t>sockaddr_storage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clientaddr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listenfd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Open_listenfd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argv</a:t>
            </a:r>
            <a:r>
              <a:rPr lang="en-US" altLang="zh-CN" dirty="0">
                <a:latin typeface="Consolas" panose="020B0609020204030204" pitchFamily="49" charset="0"/>
              </a:rPr>
              <a:t>[1]);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while (1)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clientlen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clientaddr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connfd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= Accept(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listenfd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clientaddr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clientlen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 	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   doit(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connfd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	Close(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connfd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3BF63-DEA5-4BE9-B0A8-D30E3EF9F9CF}"/>
              </a:ext>
            </a:extLst>
          </p:cNvPr>
          <p:cNvSpPr txBox="1"/>
          <p:nvPr/>
        </p:nvSpPr>
        <p:spPr>
          <a:xfrm>
            <a:off x="5444339" y="1456293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a tiny web server </a:t>
            </a:r>
            <a:r>
              <a:rPr lang="en-US" altLang="zh-CN" b="1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pseudo code</a:t>
            </a:r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, from CSAPP</a:t>
            </a:r>
            <a:endParaRPr lang="zh-CN" altLang="en-US" i="1" spc="-15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D7AB-2A40-449F-954F-3429687B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Technology: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</a:t>
            </a:r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Epoll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709B-CA66-46E1-99BC-5AE7CAE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6615" cy="4351338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I/O event notification mechanism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since Linux kernel 2.5.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it in a web server program?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3E38AD-5C28-4E0C-A5E5-A3D20B27E7D9}"/>
              </a:ext>
            </a:extLst>
          </p:cNvPr>
          <p:cNvSpPr txBox="1"/>
          <p:nvPr/>
        </p:nvSpPr>
        <p:spPr>
          <a:xfrm>
            <a:off x="5794383" y="1462137"/>
            <a:ext cx="6121392" cy="50783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sockfd</a:t>
            </a:r>
            <a:r>
              <a:rPr lang="en-US" altLang="zh-CN" dirty="0">
                <a:latin typeface="Consolas" panose="020B0609020204030204" pitchFamily="49" charset="0"/>
              </a:rPr>
              <a:t> = socket();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epoll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epoll_create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 bind and listen...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epoll.add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sockfd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while(true)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auto events = </a:t>
            </a:r>
            <a:r>
              <a:rPr lang="en-US" altLang="zh-CN" dirty="0" err="1">
                <a:latin typeface="Consolas" panose="020B0609020204030204" pitchFamily="49" charset="0"/>
              </a:rPr>
              <a:t>epoll_wait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epfd</a:t>
            </a:r>
            <a:r>
              <a:rPr lang="en-US" altLang="zh-CN" dirty="0">
                <a:latin typeface="Consolas" panose="020B0609020204030204" pitchFamily="49" charset="0"/>
              </a:rPr>
              <a:t>...);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for(auto </a:t>
            </a:r>
            <a:r>
              <a:rPr lang="en-US" altLang="zh-CN" dirty="0" err="1">
                <a:latin typeface="Consolas" panose="020B0609020204030204" pitchFamily="49" charset="0"/>
              </a:rPr>
              <a:t>cur_event</a:t>
            </a:r>
            <a:r>
              <a:rPr lang="en-US" altLang="zh-CN" dirty="0">
                <a:latin typeface="Consolas" panose="020B0609020204030204" pitchFamily="49" charset="0"/>
              </a:rPr>
              <a:t>&amp; : events){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 server socket accepts new connection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if(</a:t>
            </a:r>
            <a:r>
              <a:rPr lang="en-US" altLang="zh-CN" dirty="0" err="1">
                <a:latin typeface="Consolas" panose="020B0609020204030204" pitchFamily="49" charset="0"/>
              </a:rPr>
              <a:t>cur_event.fd</a:t>
            </a:r>
            <a:r>
              <a:rPr lang="en-US" altLang="zh-CN" dirty="0"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latin typeface="Consolas" panose="020B0609020204030204" pitchFamily="49" charset="0"/>
              </a:rPr>
              <a:t>sockfd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int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client_sockfd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= accept(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sockfd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epoll.add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sockfd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 new data is sent to some connection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handleEvent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cur_event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7CBE2-EDD2-43AE-B145-569852BB5D19}"/>
              </a:ext>
            </a:extLst>
          </p:cNvPr>
          <p:cNvSpPr txBox="1"/>
          <p:nvPr/>
        </p:nvSpPr>
        <p:spPr>
          <a:xfrm>
            <a:off x="5794383" y="1027906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a </a:t>
            </a:r>
            <a:r>
              <a:rPr lang="en-US" altLang="zh-CN" b="1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pseudo code</a:t>
            </a:r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 of how to use </a:t>
            </a:r>
            <a:r>
              <a:rPr lang="en-US" altLang="zh-CN" i="1" spc="-15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epoll</a:t>
            </a:r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 in web server</a:t>
            </a:r>
            <a:endParaRPr lang="zh-CN" altLang="en-US" i="1" spc="-15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5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D7AB-2A40-449F-954F-3429687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0874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Technology: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</a:t>
            </a:r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Epoll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709B-CA66-46E1-99BC-5AE7CAE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Epoll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over all the sockets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web server itself and the client connections.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Epoll treats the socket receiving new data as an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stores the events in a private queue.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Epoll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all collected events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epoll_wait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so that we can know which sockets to read data from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once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AE85E2B-9EB6-4188-8E4B-E287DF55F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607594" cy="360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7064A9-05B1-4E8D-A07A-E7FB689CF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7196" y="892969"/>
            <a:ext cx="6416763" cy="55999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5E03605-A315-4777-9CCF-7A38F9AA27D6}"/>
              </a:ext>
            </a:extLst>
          </p:cNvPr>
          <p:cNvSpPr/>
          <p:nvPr/>
        </p:nvSpPr>
        <p:spPr>
          <a:xfrm>
            <a:off x="8258175" y="3200399"/>
            <a:ext cx="1557338" cy="1593057"/>
          </a:xfrm>
          <a:prstGeom prst="rect">
            <a:avLst/>
          </a:prstGeom>
          <a:noFill/>
          <a:ln w="38100">
            <a:solidFill>
              <a:srgbClr val="009A9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03AC9F-0B5D-4760-80EF-D4A8706324CE}"/>
              </a:ext>
            </a:extLst>
          </p:cNvPr>
          <p:cNvSpPr/>
          <p:nvPr/>
        </p:nvSpPr>
        <p:spPr>
          <a:xfrm>
            <a:off x="8258175" y="938671"/>
            <a:ext cx="1687409" cy="1416782"/>
          </a:xfrm>
          <a:prstGeom prst="rect">
            <a:avLst/>
          </a:prstGeom>
          <a:noFill/>
          <a:ln w="38100">
            <a:solidFill>
              <a:srgbClr val="009A9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854D752-2008-4347-BE75-DF2F06EFF409}"/>
              </a:ext>
            </a:extLst>
          </p:cNvPr>
          <p:cNvSpPr/>
          <p:nvPr/>
        </p:nvSpPr>
        <p:spPr>
          <a:xfrm rot="495850">
            <a:off x="4462887" y="3452674"/>
            <a:ext cx="3791877" cy="238787"/>
          </a:xfrm>
          <a:prstGeom prst="rightArrow">
            <a:avLst/>
          </a:prstGeom>
          <a:solidFill>
            <a:srgbClr val="009A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EF60ECD-4964-4EA2-9DF6-9565CF3A621B}"/>
              </a:ext>
            </a:extLst>
          </p:cNvPr>
          <p:cNvSpPr/>
          <p:nvPr/>
        </p:nvSpPr>
        <p:spPr>
          <a:xfrm rot="19134877">
            <a:off x="4587492" y="3415003"/>
            <a:ext cx="4148312" cy="266969"/>
          </a:xfrm>
          <a:prstGeom prst="rightArrow">
            <a:avLst/>
          </a:prstGeom>
          <a:solidFill>
            <a:srgbClr val="009A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3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D7AB-2A40-449F-954F-3429687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2" y="-14213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Technology: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</a:t>
            </a:r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Reactor Pattern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709B-CA66-46E1-99BC-5AE7CAE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92" y="945264"/>
            <a:ext cx="10752117" cy="363702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CPUs are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multi-core architectures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thread can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concurrently at the same 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architecture of  Lucky Server: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9F2FF1-7009-4D8F-9B93-9EEB80D60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4" y="3490355"/>
            <a:ext cx="1549731" cy="154973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38A97344-B5B7-4A88-8F6C-3CA0A65888CA}"/>
              </a:ext>
            </a:extLst>
          </p:cNvPr>
          <p:cNvSpPr/>
          <p:nvPr/>
        </p:nvSpPr>
        <p:spPr>
          <a:xfrm>
            <a:off x="2471474" y="4217735"/>
            <a:ext cx="2665019" cy="3562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B45427-8E08-471B-8B46-510420CA0792}"/>
              </a:ext>
            </a:extLst>
          </p:cNvPr>
          <p:cNvSpPr/>
          <p:nvPr/>
        </p:nvSpPr>
        <p:spPr>
          <a:xfrm>
            <a:off x="2911755" y="3490355"/>
            <a:ext cx="1597231" cy="706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New Connection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4300D2-BAB3-4A64-BE4F-8F55296E824C}"/>
              </a:ext>
            </a:extLst>
          </p:cNvPr>
          <p:cNvSpPr/>
          <p:nvPr/>
        </p:nvSpPr>
        <p:spPr>
          <a:xfrm>
            <a:off x="5259802" y="3513398"/>
            <a:ext cx="2143496" cy="177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Event Loop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6CF390-BFB7-4F42-B437-41E4E7F0302F}"/>
              </a:ext>
            </a:extLst>
          </p:cNvPr>
          <p:cNvSpPr/>
          <p:nvPr/>
        </p:nvSpPr>
        <p:spPr>
          <a:xfrm>
            <a:off x="5427438" y="4241666"/>
            <a:ext cx="1852551" cy="819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Acceptor::</a:t>
            </a:r>
            <a:r>
              <a:rPr lang="en-US" altLang="zh-CN" b="1" dirty="0" err="1">
                <a:latin typeface="Consolas" panose="020B0609020204030204" pitchFamily="49" charset="0"/>
              </a:rPr>
              <a:t>AcceptConnection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26EF9EB-930A-4167-A306-F3495C740568}"/>
              </a:ext>
            </a:extLst>
          </p:cNvPr>
          <p:cNvSpPr/>
          <p:nvPr/>
        </p:nvSpPr>
        <p:spPr>
          <a:xfrm rot="20561537">
            <a:off x="7589368" y="3637752"/>
            <a:ext cx="1808531" cy="2968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220D0B-EADF-469D-9D8D-6BBDB0E06AAA}"/>
              </a:ext>
            </a:extLst>
          </p:cNvPr>
          <p:cNvSpPr/>
          <p:nvPr/>
        </p:nvSpPr>
        <p:spPr>
          <a:xfrm>
            <a:off x="9478900" y="2600875"/>
            <a:ext cx="1727030" cy="149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Event Loop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352D3A-1ED1-4E59-879C-F7148D9DD75E}"/>
              </a:ext>
            </a:extLst>
          </p:cNvPr>
          <p:cNvSpPr/>
          <p:nvPr/>
        </p:nvSpPr>
        <p:spPr>
          <a:xfrm>
            <a:off x="9559712" y="3136355"/>
            <a:ext cx="1565406" cy="813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Server::</a:t>
            </a:r>
            <a:r>
              <a:rPr lang="en-US" altLang="zh-CN" b="1" dirty="0" err="1">
                <a:latin typeface="Consolas" panose="020B0609020204030204" pitchFamily="49" charset="0"/>
              </a:rPr>
              <a:t>OnConnect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4A5A4E-8F83-4F01-8D62-B9E030719D8F}"/>
              </a:ext>
            </a:extLst>
          </p:cNvPr>
          <p:cNvSpPr txBox="1"/>
          <p:nvPr/>
        </p:nvSpPr>
        <p:spPr>
          <a:xfrm>
            <a:off x="558859" y="3120037"/>
            <a:ext cx="202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Browser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AD368-6F74-4630-A2F6-EA680CAA4180}"/>
              </a:ext>
            </a:extLst>
          </p:cNvPr>
          <p:cNvSpPr txBox="1"/>
          <p:nvPr/>
        </p:nvSpPr>
        <p:spPr>
          <a:xfrm>
            <a:off x="9298209" y="2062100"/>
            <a:ext cx="202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Sub Thread 1</a:t>
            </a:r>
          </a:p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(sub reactor)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B078564-1E0B-4665-A39A-9AD1610ECD65}"/>
              </a:ext>
            </a:extLst>
          </p:cNvPr>
          <p:cNvSpPr/>
          <p:nvPr/>
        </p:nvSpPr>
        <p:spPr>
          <a:xfrm>
            <a:off x="7635422" y="4280932"/>
            <a:ext cx="1716424" cy="2968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631CFA-4AA6-4D0E-A8AB-7D2DA8225585}"/>
              </a:ext>
            </a:extLst>
          </p:cNvPr>
          <p:cNvSpPr txBox="1"/>
          <p:nvPr/>
        </p:nvSpPr>
        <p:spPr>
          <a:xfrm>
            <a:off x="9235044" y="4217735"/>
            <a:ext cx="202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8580360-61D4-41AF-A873-0879B1871C49}"/>
              </a:ext>
            </a:extLst>
          </p:cNvPr>
          <p:cNvSpPr/>
          <p:nvPr/>
        </p:nvSpPr>
        <p:spPr>
          <a:xfrm rot="1247575">
            <a:off x="7595757" y="4931618"/>
            <a:ext cx="1808531" cy="2968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AD7AFB-24CD-4DD3-BEDB-35BF9114092B}"/>
              </a:ext>
            </a:extLst>
          </p:cNvPr>
          <p:cNvSpPr/>
          <p:nvPr/>
        </p:nvSpPr>
        <p:spPr>
          <a:xfrm>
            <a:off x="9478900" y="4764974"/>
            <a:ext cx="1727030" cy="149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Event Loop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6F56A9-23E7-4A58-9F82-DAD127ECEE5E}"/>
              </a:ext>
            </a:extLst>
          </p:cNvPr>
          <p:cNvSpPr txBox="1"/>
          <p:nvPr/>
        </p:nvSpPr>
        <p:spPr>
          <a:xfrm>
            <a:off x="9333273" y="6284524"/>
            <a:ext cx="202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Sub Thread n</a:t>
            </a:r>
          </a:p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(sub reactor)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3F6FF2-32A5-4E9F-8F3B-309C53AD65DC}"/>
              </a:ext>
            </a:extLst>
          </p:cNvPr>
          <p:cNvSpPr/>
          <p:nvPr/>
        </p:nvSpPr>
        <p:spPr>
          <a:xfrm>
            <a:off x="9559712" y="5332018"/>
            <a:ext cx="1565406" cy="813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Server::</a:t>
            </a:r>
            <a:r>
              <a:rPr lang="en-US" altLang="zh-CN" dirty="0" err="1">
                <a:latin typeface="Consolas" panose="020B0609020204030204" pitchFamily="49" charset="0"/>
              </a:rPr>
              <a:t>OnConnect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E51885-050C-4DA3-A1E9-C28FBCD60577}"/>
              </a:ext>
            </a:extLst>
          </p:cNvPr>
          <p:cNvSpPr txBox="1"/>
          <p:nvPr/>
        </p:nvSpPr>
        <p:spPr>
          <a:xfrm>
            <a:off x="5320910" y="2782669"/>
            <a:ext cx="202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Main Process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(main reactor)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74B5B3-4102-495A-BC40-0E0BDAB40901}"/>
              </a:ext>
            </a:extLst>
          </p:cNvPr>
          <p:cNvSpPr txBox="1"/>
          <p:nvPr/>
        </p:nvSpPr>
        <p:spPr>
          <a:xfrm>
            <a:off x="794634" y="6255781"/>
            <a:ext cx="8603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In Lucky Server,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Loop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further abstraction of the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epoll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28FD2-1E2D-456B-8B3F-BDD7AAAAFCED}"/>
              </a:ext>
            </a:extLst>
          </p:cNvPr>
          <p:cNvSpPr txBox="1"/>
          <p:nvPr/>
        </p:nvSpPr>
        <p:spPr>
          <a:xfrm>
            <a:off x="7778166" y="3643580"/>
            <a:ext cx="1333570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Randomly select an EventLoop to take over it.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9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470</Words>
  <Application>Microsoft Office PowerPoint</Application>
  <PresentationFormat>宽屏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阿里巴巴普惠体 2.0 55 Regular</vt:lpstr>
      <vt:lpstr>等线</vt:lpstr>
      <vt:lpstr>等线 Light</vt:lpstr>
      <vt:lpstr>方正大标宋简体</vt:lpstr>
      <vt:lpstr>Arial</vt:lpstr>
      <vt:lpstr>Consolas</vt:lpstr>
      <vt:lpstr>Times New Roman</vt:lpstr>
      <vt:lpstr>Office 主题​​</vt:lpstr>
      <vt:lpstr>《系统设计与开发实践》结对项目 开发经验分享</vt:lpstr>
      <vt:lpstr>Summary</vt:lpstr>
      <vt:lpstr>Technology: Epoll</vt:lpstr>
      <vt:lpstr>Technology: Epoll</vt:lpstr>
      <vt:lpstr>Technology: Epoll</vt:lpstr>
      <vt:lpstr>Technology: Reactor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Server</dc:title>
  <dc:creator>R P</dc:creator>
  <cp:lastModifiedBy>R P</cp:lastModifiedBy>
  <cp:revision>94</cp:revision>
  <dcterms:created xsi:type="dcterms:W3CDTF">2024-10-18T14:58:42Z</dcterms:created>
  <dcterms:modified xsi:type="dcterms:W3CDTF">2024-10-18T18:34:51Z</dcterms:modified>
</cp:coreProperties>
</file>