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6" r:id="rId6"/>
    <p:sldId id="267" r:id="rId7"/>
    <p:sldId id="260" r:id="rId8"/>
    <p:sldId id="261" r:id="rId9"/>
    <p:sldId id="262" r:id="rId10"/>
    <p:sldId id="264" r:id="rId11"/>
    <p:sldId id="263" r:id="rId12"/>
    <p:sldId id="276" r:id="rId13"/>
    <p:sldId id="282" r:id="rId14"/>
    <p:sldId id="278" r:id="rId15"/>
    <p:sldId id="279" r:id="rId16"/>
    <p:sldId id="280" r:id="rId17"/>
    <p:sldId id="259" r:id="rId18"/>
    <p:sldId id="265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AB6"/>
    <a:srgbClr val="6A6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3600" b="1">
                <a:latin typeface="方正大标宋简体" panose="02000000000000000000" charset="-122"/>
                <a:ea typeface="方正大标宋简体" panose="02000000000000000000" charset="-122"/>
              </a:rPr>
              <a:t>《软件工程》期末</a:t>
            </a:r>
            <a:r>
              <a:rPr lang="zh-CN" altLang="en-US" sz="3600" b="1">
                <a:latin typeface="方正大标宋简体" panose="02000000000000000000" charset="-122"/>
                <a:ea typeface="方正大标宋简体" panose="02000000000000000000" charset="-122"/>
                <a:sym typeface="+mn-ea"/>
              </a:rPr>
              <a:t>大作业</a:t>
            </a:r>
            <a:r>
              <a:rPr lang="zh-CN" altLang="en-US" sz="3600" b="1">
                <a:latin typeface="方正大标宋简体" panose="02000000000000000000" charset="-122"/>
                <a:ea typeface="方正大标宋简体" panose="02000000000000000000" charset="-122"/>
              </a:rPr>
              <a:t>开发验收汇报</a:t>
            </a:r>
            <a:endParaRPr lang="zh-CN" altLang="en-US" sz="3600" b="1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r>
              <a:rPr lang="en-US" altLang="zh-CN">
                <a:latin typeface="阿里巴巴普惠体 2.0 55 Regular" panose="00020600040101010101" charset="-122"/>
                <a:ea typeface="阿里巴巴普惠体 2.0 55 Regular" panose="00020600040101010101" charset="-122"/>
              </a:rPr>
              <a:t>WinPython - a Simple Python Interpreter</a:t>
            </a:r>
            <a:endParaRPr lang="en-US" altLang="zh-CN">
              <a:latin typeface="阿里巴巴普惠体 2.0 55 Regular" panose="00020600040101010101" charset="-122"/>
              <a:ea typeface="阿里巴巴普惠体 2.0 55 Regular" panose="00020600040101010101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WU-SUNFLOWER</a:t>
            </a:r>
            <a:endParaRPr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Small Integer——implementation &amp; disadvantage</a:t>
            </a:r>
            <a:endParaRPr lang="en-US" altLang="zh-CN" sz="32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33830" y="1798320"/>
            <a:ext cx="8691245" cy="9220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#define isPyInteger(x) ((uintptr_t)(x) &amp; 1)</a:t>
            </a:r>
            <a:endParaRPr lang="zh-CN" altLang="en-US" b="1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#define toRawInteger(x) ((int64_t)((int64_t)(x) &gt;&gt; 1))</a:t>
            </a:r>
            <a:endParaRPr lang="zh-CN" altLang="en-US" b="1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#define toPyInteger(x) ((PyObject*)(((uintptr_t)(x) &lt;&lt; 1) | 1))</a:t>
            </a:r>
            <a:endParaRPr lang="zh-CN" altLang="en-US" b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33830" y="3327400"/>
            <a:ext cx="8691245" cy="34150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case ByteCode::Binary_Multiply:</a:t>
            </a:r>
            <a:endParaRPr lang="zh-CN" altLang="en-US" b="1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    rhs = POP();</a:t>
            </a:r>
            <a:endParaRPr lang="zh-CN" altLang="en-US" b="1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    lhs = POP();</a:t>
            </a:r>
            <a:endParaRPr lang="zh-CN" altLang="en-US" b="1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// deal with the situation of multiply two integer.</a:t>
            </a:r>
            <a:endParaRPr lang="zh-CN" altLang="en-US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    if (isPyInteger(lhs) &amp;&amp; isPyInteger(rhs)) {</a:t>
            </a:r>
            <a:endParaRPr lang="zh-CN" altLang="en-US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        PUSH(toPyInteger(toRawInteger(lhs) * toRawInteger(rhs)));</a:t>
            </a:r>
            <a:endParaRPr lang="zh-CN" altLang="en-US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zh-CN" altLang="en-US" b="1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// deal with other situations like [1,2,3]*3</a:t>
            </a:r>
            <a:endParaRPr lang="zh-CN" altLang="en-US" b="1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    else {</a:t>
            </a:r>
            <a:endParaRPr lang="zh-CN" altLang="en-US" b="1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        PUSH(lhs-&gt;mul(rhs));</a:t>
            </a:r>
            <a:endParaRPr lang="zh-CN" altLang="en-US" b="1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zh-CN" altLang="en-US" b="1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    break;</a:t>
            </a:r>
            <a:endParaRPr lang="zh-CN" altLang="en-US" b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33830" y="1421765"/>
            <a:ext cx="4349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WinPython/framework/Universe.hpp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33830" y="2959100"/>
            <a:ext cx="4747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WinPython/framework/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interpreter.cpp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Copy Garbage Collection——bring up problem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3300"/>
          </a:xfrm>
        </p:spPr>
        <p:txBody>
          <a:bodyPr>
            <a:normAutofit lnSpcReduction="10000"/>
          </a:bodyPr>
          <a:p>
            <a:r>
              <a:rPr lang="en-US" altLang="zh-CN"/>
              <a:t>As we know, CPython uses </a:t>
            </a:r>
            <a:r>
              <a:rPr lang="en-US" altLang="zh-CN" b="1" i="1"/>
              <a:t>reference counting</a:t>
            </a:r>
            <a:r>
              <a:rPr lang="en-US" altLang="zh-CN"/>
              <a:t> internally to implement automatic memory management. And it has a large flaw...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While the latest version of CPython has effective means of handling cyclic references, </a:t>
            </a:r>
            <a:r>
              <a:rPr lang="en-US" altLang="zh-CN" b="1">
                <a:solidFill>
                  <a:srgbClr val="FF0000"/>
                </a:solidFill>
              </a:rPr>
              <a:t>I still want to explore if there is a method to eradicate this issue.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380490" y="2700655"/>
            <a:ext cx="3266440" cy="23069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class Base: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pass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A = Base()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;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B = Base()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C = Base()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;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D = Base()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var_A = A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A.ref = B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;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B.ref = A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C.ref = D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;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D.ref = C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16012" t="23483" r="16990" b="25377"/>
          <a:stretch>
            <a:fillRect/>
          </a:stretch>
        </p:blipFill>
        <p:spPr>
          <a:xfrm>
            <a:off x="5664835" y="2972435"/>
            <a:ext cx="5879465" cy="185864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759960" y="3449320"/>
            <a:ext cx="83820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Copy Garbage Collection——idea</a:t>
            </a:r>
            <a:endParaRPr lang="en-US" altLang="zh-CN" sz="32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The Generational Hypothesis</a:t>
            </a:r>
            <a:r>
              <a:rPr lang="en-US" altLang="zh-CN" b="1"/>
              <a:t>:</a:t>
            </a:r>
            <a:r>
              <a:rPr lang="zh-CN" altLang="en-US"/>
              <a:t> </a:t>
            </a:r>
            <a:r>
              <a:rPr lang="en-US" altLang="zh-CN"/>
              <a:t>M</a:t>
            </a:r>
            <a:r>
              <a:rPr lang="zh-CN" altLang="en-US"/>
              <a:t>ost objects in memory tend to die young, meaning they are short-lived and are often collected soon after being allocated.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object-age-based-on-GC-generation-generational-hypothesis-20211006105013-yrmxkz4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3471545"/>
            <a:ext cx="10058400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96400" cy="1002665"/>
          </a:xfrm>
        </p:spPr>
        <p:txBody>
          <a:bodyPr>
            <a:normAutofit/>
          </a:bodyPr>
          <a:p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Copy Garbage Collection——idea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10665"/>
            <a:ext cx="6353810" cy="4351655"/>
          </a:xfrm>
        </p:spPr>
        <p:txBody>
          <a:bodyPr>
            <a:noAutofit/>
          </a:bodyPr>
          <a:p>
            <a:r>
              <a:rPr lang="en-US" altLang="zh-CN"/>
              <a:t>Split the heap space into </a:t>
            </a:r>
            <a:r>
              <a:rPr lang="en-US" altLang="zh-CN" b="1" i="1">
                <a:solidFill>
                  <a:srgbClr val="FF0000"/>
                </a:solidFill>
              </a:rPr>
              <a:t>the eden space</a:t>
            </a:r>
            <a:r>
              <a:rPr lang="en-US" altLang="zh-CN"/>
              <a:t> and </a:t>
            </a:r>
            <a:r>
              <a:rPr lang="en-US" altLang="zh-CN" b="1" i="1">
                <a:solidFill>
                  <a:srgbClr val="FF0000"/>
                </a:solidFill>
              </a:rPr>
              <a:t>the survivor space</a:t>
            </a:r>
            <a:r>
              <a:rPr lang="en-US" altLang="zh-CN"/>
              <a:t>. </a:t>
            </a:r>
            <a:endParaRPr lang="en-US" altLang="zh-CN"/>
          </a:p>
          <a:p>
            <a:r>
              <a:rPr lang="en-US" altLang="zh-CN"/>
              <a:t>We allocate Python objects in </a:t>
            </a:r>
            <a:r>
              <a:rPr lang="en-US" altLang="zh-CN" b="1" i="1"/>
              <a:t>the eden space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When the eden space is full, we just copy all the accessible objects into </a:t>
            </a:r>
            <a:r>
              <a:rPr lang="en-US" altLang="zh-CN" b="1" i="1"/>
              <a:t>the survivor space</a:t>
            </a:r>
            <a:r>
              <a:rPr lang="en-US" altLang="zh-CN"/>
              <a:t>, and turn it into </a:t>
            </a:r>
            <a:r>
              <a:rPr lang="en-US" altLang="zh-CN" b="1" i="1"/>
              <a:t>the new eden space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Finally, we clear </a:t>
            </a:r>
            <a:r>
              <a:rPr lang="en-US" altLang="zh-CN" b="1" i="1"/>
              <a:t>the old eden space</a:t>
            </a:r>
            <a:r>
              <a:rPr lang="en-US" altLang="zh-CN"/>
              <a:t>, and turn it into </a:t>
            </a:r>
            <a:r>
              <a:rPr lang="en-US" altLang="zh-CN" b="1" i="1"/>
              <a:t>the new survivor space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Repeat the above...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9838" t="13548" r="19389" b="11678"/>
          <a:stretch>
            <a:fillRect/>
          </a:stretch>
        </p:blipFill>
        <p:spPr>
          <a:xfrm>
            <a:off x="6811010" y="2174240"/>
            <a:ext cx="5086350" cy="36061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950" y="231775"/>
            <a:ext cx="8335010" cy="849630"/>
          </a:xfrm>
        </p:spPr>
        <p:txBody>
          <a:bodyPr>
            <a:normAutofit/>
          </a:bodyPr>
          <a:p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Copy Garbage Collection——implement</a:t>
            </a:r>
            <a:endParaRPr lang="en-US" altLang="zh-CN" sz="32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2941" t="32928" r="10303" b="35487"/>
          <a:stretch>
            <a:fillRect/>
          </a:stretch>
        </p:blipFill>
        <p:spPr>
          <a:xfrm>
            <a:off x="476250" y="1300480"/>
            <a:ext cx="6026785" cy="855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15221" t="30131" r="14984" b="37490"/>
          <a:stretch>
            <a:fillRect/>
          </a:stretch>
        </p:blipFill>
        <p:spPr>
          <a:xfrm>
            <a:off x="457200" y="3045460"/>
            <a:ext cx="6026785" cy="9118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16111" t="20250" r="18741" b="24344"/>
          <a:stretch>
            <a:fillRect/>
          </a:stretch>
        </p:blipFill>
        <p:spPr>
          <a:xfrm>
            <a:off x="476250" y="4126230"/>
            <a:ext cx="5807075" cy="23672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38315" y="1446530"/>
            <a:ext cx="5000625" cy="20612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class PyObject {</a:t>
            </a:r>
            <a:endParaRPr lang="zh-CN" altLang="en-US" sz="1600" b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16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// store forwarding pointer here</a:t>
            </a:r>
            <a:endParaRPr lang="zh-CN" altLang="en-US" sz="1600" b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6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uintptr_t _mark_word;</a:t>
            </a:r>
            <a:endParaRPr lang="zh-CN" altLang="en-US" sz="1600" b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16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// get/set forwarding pointer</a:t>
            </a:r>
            <a:endParaRPr lang="zh-CN" altLang="en-US" sz="1600" b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16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void* getNewAddr();</a:t>
            </a:r>
            <a:endParaRPr lang="en-US" altLang="zh-CN" sz="1600" b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16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void setNewAddr(void*);</a:t>
            </a:r>
            <a:endParaRPr lang="en-US" altLang="zh-CN" sz="1600" b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16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// get the size of python object</a:t>
            </a:r>
            <a:endParaRPr lang="en-US" altLang="zh-CN" sz="1600" b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16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size_t getSize();</a:t>
            </a:r>
            <a:endParaRPr lang="en-US" altLang="zh-CN" sz="1600" b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38315" y="3693795"/>
            <a:ext cx="4999990" cy="27997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600" b="1">
                <a:latin typeface="Consolas" panose="020B0609020204030204" charset="0"/>
                <a:cs typeface="Consolas" panose="020B0609020204030204" charset="0"/>
              </a:rPr>
              <a:t>void ScavengeOopClosure::scavenge() {</a:t>
            </a:r>
            <a:endParaRPr lang="zh-CN" altLang="en-US" sz="1600" b="1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600" b="1"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zh-CN" altLang="en-US" sz="16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process_roots();</a:t>
            </a:r>
            <a:r>
              <a:rPr lang="zh-CN" altLang="en-US" sz="1600" b="1">
                <a:latin typeface="Consolas" panose="020B0609020204030204" charset="0"/>
                <a:cs typeface="Consolas" panose="020B0609020204030204" charset="0"/>
              </a:rPr>
              <a:t>  </a:t>
            </a:r>
            <a:endParaRPr lang="zh-CN" altLang="en-US" sz="1600" b="1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600" b="1">
                <a:latin typeface="Consolas" panose="020B0609020204030204" charset="0"/>
                <a:cs typeface="Consolas" panose="020B0609020204030204" charset="0"/>
              </a:rPr>
              <a:t>  while (!_oop_stack-&gt;isEmpty()) {</a:t>
            </a:r>
            <a:endParaRPr lang="zh-CN" altLang="en-US" sz="1600" b="1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600" b="1">
                <a:latin typeface="Consolas" panose="020B0609020204030204" charset="0"/>
                <a:cs typeface="Consolas" panose="020B0609020204030204" charset="0"/>
              </a:rPr>
              <a:t>    PyObject* object = _oop_stack-&gt;pop();          </a:t>
            </a:r>
            <a:endParaRPr lang="zh-CN" altLang="en-US" sz="1600" b="1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600" b="1">
                <a:latin typeface="Consolas" panose="020B0609020204030204" charset="0"/>
                <a:cs typeface="Consolas" panose="020B0609020204030204" charset="0"/>
              </a:rPr>
              <a:t>    if (</a:t>
            </a:r>
            <a:r>
              <a:rPr lang="en-US" altLang="zh-CN" sz="1600" b="1">
                <a:latin typeface="Consolas" panose="020B0609020204030204" charset="0"/>
                <a:cs typeface="Consolas" panose="020B0609020204030204" charset="0"/>
              </a:rPr>
              <a:t>...</a:t>
            </a:r>
            <a:r>
              <a:rPr lang="zh-CN" altLang="en-US" sz="1600" b="1">
                <a:latin typeface="Consolas" panose="020B0609020204030204" charset="0"/>
                <a:cs typeface="Consolas" panose="020B0609020204030204" charset="0"/>
              </a:rPr>
              <a:t>) object-&gt;oops_do(this);</a:t>
            </a:r>
            <a:endParaRPr lang="zh-CN" altLang="en-US" sz="1600" b="1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600" b="1">
                <a:latin typeface="Consolas" panose="020B0609020204030204" charset="0"/>
                <a:cs typeface="Consolas" panose="020B0609020204030204" charset="0"/>
              </a:rPr>
              <a:t>  }</a:t>
            </a:r>
            <a:endParaRPr lang="zh-CN" altLang="en-US" sz="1600" b="1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600" b="1"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 sz="1600" b="1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600" b="1">
                <a:latin typeface="Consolas" panose="020B0609020204030204" charset="0"/>
                <a:cs typeface="Consolas" panose="020B0609020204030204" charset="0"/>
              </a:rPr>
              <a:t>void ScavengeOopClosure::process_roots() {</a:t>
            </a:r>
            <a:endParaRPr lang="zh-CN" altLang="en-US" sz="1600" b="1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600" b="1">
                <a:latin typeface="Consolas" panose="020B0609020204030204" charset="0"/>
                <a:cs typeface="Consolas" panose="020B0609020204030204" charset="0"/>
              </a:rPr>
              <a:t>  Universe::oops_do(this);</a:t>
            </a:r>
            <a:endParaRPr lang="zh-CN" altLang="en-US" sz="1600" b="1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600" b="1">
                <a:latin typeface="Consolas" panose="020B0609020204030204" charset="0"/>
                <a:cs typeface="Consolas" panose="020B0609020204030204" charset="0"/>
              </a:rPr>
              <a:t>  Interpreter::getInstance()-&gt;oops_do(this);</a:t>
            </a:r>
            <a:endParaRPr lang="zh-CN" altLang="en-US" sz="1600" b="1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600" b="1"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 sz="1600" b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2085340" y="2388235"/>
            <a:ext cx="1133475" cy="657225"/>
          </a:xfrm>
          <a:prstGeom prst="can">
            <a:avLst/>
          </a:prstGeom>
          <a:noFill/>
          <a:ln w="19050">
            <a:solidFill>
              <a:srgbClr val="6B6AB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肘形连接符 9"/>
          <p:cNvCxnSpPr/>
          <p:nvPr/>
        </p:nvCxnSpPr>
        <p:spPr>
          <a:xfrm rot="10800000">
            <a:off x="1179830" y="2014220"/>
            <a:ext cx="904875" cy="655320"/>
          </a:xfrm>
          <a:prstGeom prst="bentConnector3">
            <a:avLst>
              <a:gd name="adj1" fmla="val 100491"/>
            </a:avLst>
          </a:prstGeom>
          <a:ln w="28575">
            <a:solidFill>
              <a:srgbClr val="6B6A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>
            <a:off x="3218815" y="2726690"/>
            <a:ext cx="533400" cy="659130"/>
          </a:xfrm>
          <a:prstGeom prst="bentConnector2">
            <a:avLst/>
          </a:prstGeom>
          <a:ln w="28575">
            <a:solidFill>
              <a:srgbClr val="6A6BB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042795" y="2515235"/>
            <a:ext cx="1313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GC Root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Copy Garbage Collection——disadvantages</a:t>
            </a:r>
            <a:endParaRPr lang="en-US" altLang="zh-CN" sz="32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410" y="1825625"/>
            <a:ext cx="11266805" cy="4351655"/>
          </a:xfrm>
        </p:spPr>
        <p:txBody>
          <a:bodyPr/>
          <a:p>
            <a:pPr fontAlgn="auto">
              <a:lnSpc>
                <a:spcPct val="100000"/>
              </a:lnSpc>
            </a:pPr>
            <a:r>
              <a:rPr lang="zh-CN" altLang="en-US" sz="3200"/>
              <a:t>After completing the development of WinPython, I reflected and realized that my Copy GC algorithm still has the following shortcomings</a:t>
            </a:r>
            <a:r>
              <a:rPr lang="en-US" altLang="zh-CN" sz="3200"/>
              <a:t>, </a:t>
            </a:r>
            <a:r>
              <a:rPr lang="en-US" altLang="zh-CN" sz="3200" b="1">
                <a:solidFill>
                  <a:srgbClr val="FF0000"/>
                </a:solidFill>
              </a:rPr>
              <a:t>which are obvious in recursive programs</a:t>
            </a:r>
            <a:r>
              <a:rPr lang="zh-CN" altLang="en-US" sz="3200"/>
              <a:t>:</a:t>
            </a:r>
            <a:endParaRPr lang="zh-CN" altLang="en-US" sz="3200"/>
          </a:p>
          <a:p>
            <a:pPr fontAlgn="auto">
              <a:lnSpc>
                <a:spcPct val="100000"/>
              </a:lnSpc>
            </a:pPr>
            <a:r>
              <a:rPr lang="en-US" altLang="zh-CN"/>
              <a:t>1. </a:t>
            </a:r>
            <a:r>
              <a:rPr lang="en-US" altLang="zh-CN" b="1"/>
              <a:t>Old</a:t>
            </a:r>
            <a:r>
              <a:rPr lang="zh-CN" altLang="en-US" b="1"/>
              <a:t> generation objects</a:t>
            </a:r>
            <a:r>
              <a:rPr lang="zh-CN" altLang="en-US"/>
              <a:t> generated during the user program's execution will be </a:t>
            </a:r>
            <a:r>
              <a:rPr lang="zh-CN" altLang="en-US" b="1"/>
              <a:t>repeatedly copied</a:t>
            </a:r>
            <a:r>
              <a:rPr lang="zh-CN" altLang="en-US"/>
              <a:t>.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en-US" altLang="zh-CN"/>
              <a:t>2. </a:t>
            </a:r>
            <a:r>
              <a:rPr lang="zh-CN" altLang="en-US"/>
              <a:t>For complex user programs, </a:t>
            </a:r>
            <a:r>
              <a:rPr lang="zh-CN" altLang="en-US" b="1"/>
              <a:t>the time taken for DFS search during each copy operation will be lengthy</a:t>
            </a:r>
            <a:r>
              <a:rPr lang="zh-CN" altLang="en-US"/>
              <a:t>, leading to "world pause" in the user program.</a:t>
            </a: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What's more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1820"/>
          </a:xfrm>
        </p:spPr>
        <p:txBody>
          <a:bodyPr/>
          <a:p>
            <a:pPr marL="0" indent="457200" fontAlgn="auto">
              <a:lnSpc>
                <a:spcPct val="11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One of the main goals for developing WinPython is to provide a powerful platform for undergraduate computer science students to explore and learn the basic principles of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how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Python language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work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.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0" indent="457200" fontAlgn="auto">
              <a:lnSpc>
                <a:spcPct val="11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Therefore, after the end of this semester, I will publish the source code of the WinPython project.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83335" y="5077460"/>
            <a:ext cx="92011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Welcome to follow 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algn="ctr"/>
            <a:r>
              <a:rPr lang="zh-CN" altLang="en-US" sz="2800" b="1">
                <a:solidFill>
                  <a:srgbClr val="FF0000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https://github.com/WU-SUNFLOWER</a:t>
            </a:r>
            <a:endParaRPr lang="zh-CN" altLang="en-US" sz="2800" b="1">
              <a:solidFill>
                <a:srgbClr val="FF0000"/>
              </a:solidFill>
              <a:latin typeface="Consolas" panose="020B0609020204030204" charset="0"/>
              <a:ea typeface="微软雅黑" panose="020B0503020204020204" charset="-122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255" y="1539240"/>
            <a:ext cx="1166749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Summary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I will share our </a:t>
            </a:r>
            <a:r>
              <a:rPr lang="en-US" altLang="zh-CN" sz="3200" b="1">
                <a:solidFill>
                  <a:srgbClr val="FF0000"/>
                </a:solidFill>
              </a:rPr>
              <a:t>exploration experiences</a:t>
            </a:r>
            <a:r>
              <a:rPr lang="en-US" altLang="zh-CN"/>
              <a:t> about making Python better on the following topics: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Introduce Oop-Klass Model to Python</a:t>
            </a:r>
            <a:endParaRPr lang="en-US" altLang="zh-CN"/>
          </a:p>
          <a:p>
            <a:r>
              <a:rPr lang="en-US" altLang="zh-CN"/>
              <a:t>Introduce Small Integers(Smis) to Python</a:t>
            </a:r>
            <a:endParaRPr lang="en-US" altLang="zh-CN"/>
          </a:p>
          <a:p>
            <a:r>
              <a:rPr lang="en-US" altLang="zh-CN"/>
              <a:t>Introduce Copy Garbage Collection Algorithm to Python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Oop-Klass Model——bring up problem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6680"/>
            <a:ext cx="10515600" cy="4800600"/>
          </a:xfrm>
        </p:spPr>
        <p:txBody>
          <a:bodyPr/>
          <a:p>
            <a:r>
              <a:rPr lang="zh-CN" altLang="en-US"/>
              <a:t>To </a:t>
            </a:r>
            <a:r>
              <a:rPr lang="en-US" altLang="zh-CN"/>
              <a:t>implement</a:t>
            </a:r>
            <a:r>
              <a:rPr lang="zh-CN" altLang="en-US"/>
              <a:t> polymorphism, </a:t>
            </a:r>
            <a:r>
              <a:rPr lang="zh-CN" altLang="en-US" sz="3200" b="1"/>
              <a:t>virtual function tables</a:t>
            </a:r>
            <a:r>
              <a:rPr lang="zh-CN" altLang="en-US"/>
              <a:t> are a commonly used method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CPython does indeed do this.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1432" t="-3839"/>
          <a:stretch>
            <a:fillRect/>
          </a:stretch>
        </p:blipFill>
        <p:spPr>
          <a:xfrm>
            <a:off x="1285875" y="3453765"/>
            <a:ext cx="3468370" cy="360680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2532380" y="3814445"/>
            <a:ext cx="367665" cy="705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838835" y="4519930"/>
          <a:ext cx="3626485" cy="190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6485"/>
              </a:tblGrid>
              <a:tr h="6400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PyDictObject 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0x1aa31ce7440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</a:tr>
              <a:tr h="633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latin typeface="Consolas" panose="020B0609020204030204" charset="0"/>
                          <a:cs typeface="Consolas" panose="020B0609020204030204" charset="0"/>
                        </a:rPr>
                        <a:t>PyTypeObject *ob_type;</a:t>
                      </a:r>
                      <a:endParaRPr lang="zh-CN" altLang="en-US" sz="20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</a:tr>
              <a:tr h="633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Consolas" panose="020B0609020204030204" charset="0"/>
                          <a:cs typeface="Consolas" panose="020B0609020204030204" charset="0"/>
                        </a:rPr>
                        <a:t>...</a:t>
                      </a:r>
                      <a:endParaRPr lang="en-US" altLang="zh-CN" sz="2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890260" y="2606675"/>
            <a:ext cx="5463540" cy="40614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PyTypeObject </a:t>
            </a:r>
            <a:r>
              <a:rPr lang="zh-CN" altLang="en-US" sz="24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PyDict_Type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= {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PyVarObject_HEAD_INIT(&amp;PyType_Type, 0)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"dict",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sizeof(PyDictObject),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PyObject_HashNotImplemented, /* tp_hash */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0, /* tp_call */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0, /* tp_str */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dict_traverse,  /* tp_traverse */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dict_richcompare, /* tp_richcompare */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dict_iter, /* tp_iter */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mapp_methods, /* tp_methods */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// ...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};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4451350" y="5373370"/>
            <a:ext cx="1439545" cy="245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890895" y="2233930"/>
            <a:ext cx="4002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python/cpython/Objects/dictobject.c</a:t>
            </a:r>
            <a:endParaRPr lang="zh-CN" altLang="en-US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08170" y="5005070"/>
            <a:ext cx="1525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vtable pointer</a:t>
            </a:r>
            <a:endParaRPr lang="en-US" altLang="zh-CN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Oop-Klass Model——bring up problem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4690" y="1305560"/>
            <a:ext cx="10883265" cy="5412740"/>
          </a:xfrm>
        </p:spPr>
        <p:txBody>
          <a:bodyPr>
            <a:normAutofit fontScale="90000" lnSpcReduction="10000"/>
          </a:bodyPr>
          <a:p>
            <a:r>
              <a:rPr lang="en-US" altLang="zh-CN" sz="3200"/>
              <a:t>However, what about 'dict' itself in CPython?</a:t>
            </a:r>
            <a:endParaRPr lang="en-US" altLang="zh-CN" sz="3200"/>
          </a:p>
          <a:p>
            <a:endParaRPr lang="en-US" altLang="zh-CN" sz="3200"/>
          </a:p>
          <a:p>
            <a:endParaRPr lang="en-US" altLang="zh-CN" sz="3200"/>
          </a:p>
          <a:p>
            <a:endParaRPr lang="en-US" altLang="zh-CN" sz="3200"/>
          </a:p>
          <a:p>
            <a:endParaRPr lang="en-US" altLang="zh-CN" sz="3200"/>
          </a:p>
          <a:p>
            <a:endParaRPr lang="en-US" altLang="zh-CN" sz="3200"/>
          </a:p>
          <a:p>
            <a:endParaRPr lang="en-US" altLang="zh-CN" sz="3200"/>
          </a:p>
          <a:p>
            <a:endParaRPr lang="en-US" altLang="zh-CN" sz="3200"/>
          </a:p>
          <a:p>
            <a:pPr fontAlgn="auto">
              <a:lnSpc>
                <a:spcPct val="100000"/>
              </a:lnSpc>
            </a:pPr>
            <a:r>
              <a:rPr sz="3200"/>
              <a:t>So, </a:t>
            </a:r>
            <a:r>
              <a:rPr sz="3200" i="1">
                <a:latin typeface="Consolas" panose="020B0609020204030204" charset="0"/>
                <a:cs typeface="Consolas" panose="020B0609020204030204" charset="0"/>
              </a:rPr>
              <a:t>PyDict_Type</a:t>
            </a:r>
            <a:r>
              <a:rPr sz="3200"/>
              <a:t> serves as both the vtable for dictionary objects within the interpreter and the type object (what we refer to as the class object for dictionaries) in the Python ecosystem.</a:t>
            </a:r>
            <a:endParaRPr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690" y="2191385"/>
            <a:ext cx="2246630" cy="1752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08095" y="2191385"/>
            <a:ext cx="4706620" cy="25844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//...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SETBUILTIN("False", Py_False);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SETBUILTIN("True"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Py_True);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SETBUILTIN("bool", &amp;PyBool_Type);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SETBUILTIN("dict", &amp;PyDict_Type);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SETBUILTIN("float", &amp;PyFloat_Type);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SETBUILTIN("int", &amp;PyLong_Type);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SETBUILTIN("list", &amp;PyList_Type);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// ...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2991485" y="2929890"/>
            <a:ext cx="796290" cy="275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97300" y="1823085"/>
            <a:ext cx="4002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python/cpython/Python/bltinmodule.c</a:t>
            </a:r>
            <a:endParaRPr lang="zh-CN" altLang="en-US">
              <a:sym typeface="+mn-ea"/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9341485" y="2191385"/>
            <a:ext cx="2235835" cy="1613535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768715" y="2825115"/>
            <a:ext cx="338074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PyDict_Type</a:t>
            </a:r>
            <a:endParaRPr lang="zh-CN" altLang="en-US" b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(vtable for dict objects)</a:t>
            </a:r>
            <a:endParaRPr lang="en-US" altLang="zh-CN" sz="1600" b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8545195" y="2929890"/>
            <a:ext cx="796290" cy="275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Oop-Klass Model——improvement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8120"/>
            <a:ext cx="10515600" cy="993140"/>
          </a:xfrm>
        </p:spPr>
        <p:txBody>
          <a:bodyPr/>
          <a:p>
            <a:r>
              <a:rPr lang="en-US" altLang="zh-CN"/>
              <a:t>Since I think this design can easily lead to confusion and is difficult to maintain, I try to introduce the </a:t>
            </a:r>
            <a:r>
              <a:rPr lang="en-US" altLang="zh-CN" i="1"/>
              <a:t>Oop-Klass</a:t>
            </a:r>
            <a:r>
              <a:rPr lang="en-US" altLang="zh-CN"/>
              <a:t> model into WinPython.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03885" y="5157470"/>
            <a:ext cx="213233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 altLang="zh-CN" sz="2000"/>
              <a:t>d = {'a':1,'b':2,'c':3}</a:t>
            </a:r>
            <a:endParaRPr lang="en-US" altLang="zh-CN" sz="2000"/>
          </a:p>
        </p:txBody>
      </p:sp>
      <p:cxnSp>
        <p:nvCxnSpPr>
          <p:cNvPr id="7" name="直接连接符 6"/>
          <p:cNvCxnSpPr/>
          <p:nvPr/>
        </p:nvCxnSpPr>
        <p:spPr>
          <a:xfrm>
            <a:off x="6215380" y="2461260"/>
            <a:ext cx="0" cy="407416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02430" y="5157470"/>
            <a:ext cx="147447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 altLang="zh-CN" sz="2000"/>
              <a:t>&lt;class 'dict'&gt;</a:t>
            </a:r>
            <a:endParaRPr lang="en-US" altLang="zh-CN" sz="2000"/>
          </a:p>
        </p:txBody>
      </p:sp>
      <p:sp>
        <p:nvSpPr>
          <p:cNvPr id="10" name="文本框 9"/>
          <p:cNvSpPr txBox="1"/>
          <p:nvPr/>
        </p:nvSpPr>
        <p:spPr>
          <a:xfrm>
            <a:off x="2958465" y="502539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instance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821170" y="5157470"/>
            <a:ext cx="113792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DictKlass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stCxn id="8" idx="3"/>
            <a:endCxn id="11" idx="1"/>
          </p:cNvCxnSpPr>
          <p:nvPr/>
        </p:nvCxnSpPr>
        <p:spPr>
          <a:xfrm>
            <a:off x="5668645" y="5356860"/>
            <a:ext cx="1144270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728970" y="4711700"/>
            <a:ext cx="1040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two-way </a:t>
            </a:r>
            <a:endParaRPr lang="en-US" altLang="zh-CN"/>
          </a:p>
          <a:p>
            <a:pPr algn="ctr"/>
            <a:r>
              <a:rPr lang="en-US" altLang="zh-CN"/>
              <a:t>binding</a:t>
            </a:r>
            <a:endParaRPr lang="en-US" altLang="zh-CN"/>
          </a:p>
        </p:txBody>
      </p:sp>
      <p:cxnSp>
        <p:nvCxnSpPr>
          <p:cNvPr id="15" name="肘形连接符 14"/>
          <p:cNvCxnSpPr>
            <a:stCxn id="5" idx="2"/>
            <a:endCxn id="11" idx="2"/>
          </p:cNvCxnSpPr>
          <p:nvPr/>
        </p:nvCxnSpPr>
        <p:spPr>
          <a:xfrm rot="5400000" flipV="1">
            <a:off x="4521835" y="2696210"/>
            <a:ext cx="3175" cy="5720080"/>
          </a:xfrm>
          <a:prstGeom prst="bentConnector3">
            <a:avLst>
              <a:gd name="adj1" fmla="val 75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329305" y="5852160"/>
            <a:ext cx="2421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Ordinary Object Pointer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683375" y="3885565"/>
            <a:ext cx="141351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ObjectKlass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51955" y="2787650"/>
            <a:ext cx="127635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FF0000"/>
                </a:solidFill>
              </a:rPr>
              <a:t>TypeKlass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>
            <a:stCxn id="17" idx="0"/>
            <a:endCxn id="18" idx="2"/>
          </p:cNvCxnSpPr>
          <p:nvPr/>
        </p:nvCxnSpPr>
        <p:spPr>
          <a:xfrm flipV="1">
            <a:off x="7381875" y="3186430"/>
            <a:ext cx="0" cy="6991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7" idx="2"/>
            <a:endCxn id="11" idx="0"/>
          </p:cNvCxnSpPr>
          <p:nvPr/>
        </p:nvCxnSpPr>
        <p:spPr>
          <a:xfrm>
            <a:off x="7381875" y="4284345"/>
            <a:ext cx="0" cy="8731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157345" y="2787650"/>
            <a:ext cx="155003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 altLang="zh-CN" sz="2000"/>
              <a:t>&lt;class 'type'&gt;</a:t>
            </a:r>
            <a:endParaRPr lang="en-US" altLang="zh-CN" sz="2000"/>
          </a:p>
        </p:txBody>
      </p:sp>
      <p:sp>
        <p:nvSpPr>
          <p:cNvPr id="22" name="文本框 21"/>
          <p:cNvSpPr txBox="1"/>
          <p:nvPr/>
        </p:nvSpPr>
        <p:spPr>
          <a:xfrm>
            <a:off x="4070985" y="3885565"/>
            <a:ext cx="173736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 altLang="zh-CN" sz="2000"/>
              <a:t>&lt;class 'object'&gt;</a:t>
            </a:r>
            <a:endParaRPr lang="en-US" altLang="zh-CN" sz="2000"/>
          </a:p>
        </p:txBody>
      </p:sp>
      <p:cxnSp>
        <p:nvCxnSpPr>
          <p:cNvPr id="23" name="直接箭头连接符 22"/>
          <p:cNvCxnSpPr>
            <a:stCxn id="22" idx="3"/>
            <a:endCxn id="17" idx="1"/>
          </p:cNvCxnSpPr>
          <p:nvPr/>
        </p:nvCxnSpPr>
        <p:spPr>
          <a:xfrm>
            <a:off x="5800090" y="4084955"/>
            <a:ext cx="875030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1" idx="3"/>
            <a:endCxn id="18" idx="1"/>
          </p:cNvCxnSpPr>
          <p:nvPr/>
        </p:nvCxnSpPr>
        <p:spPr>
          <a:xfrm>
            <a:off x="5699125" y="2987040"/>
            <a:ext cx="1044575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1" idx="1"/>
          </p:cNvCxnSpPr>
          <p:nvPr/>
        </p:nvCxnSpPr>
        <p:spPr>
          <a:xfrm rot="10800000" flipH="1" flipV="1">
            <a:off x="4149090" y="2987040"/>
            <a:ext cx="295275" cy="2161540"/>
          </a:xfrm>
          <a:prstGeom prst="bentConnector4">
            <a:avLst>
              <a:gd name="adj1" fmla="val -80645"/>
              <a:gd name="adj2" fmla="val 7632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381625" y="4311650"/>
            <a:ext cx="0" cy="806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658360" y="3186430"/>
            <a:ext cx="6985" cy="6991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290185" y="3178175"/>
            <a:ext cx="0" cy="7042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636645" y="4294505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instance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177665" y="3295650"/>
            <a:ext cx="97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instance</a:t>
            </a:r>
            <a:endParaRPr lang="en-US" altLang="zh-CN"/>
          </a:p>
        </p:txBody>
      </p:sp>
      <p:cxnSp>
        <p:nvCxnSpPr>
          <p:cNvPr id="33" name="直接箭头连接符 32"/>
          <p:cNvCxnSpPr>
            <a:stCxn id="8" idx="1"/>
            <a:endCxn id="5" idx="3"/>
          </p:cNvCxnSpPr>
          <p:nvPr/>
        </p:nvCxnSpPr>
        <p:spPr>
          <a:xfrm flipH="1">
            <a:off x="2727960" y="5356860"/>
            <a:ext cx="146621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076190" y="3295650"/>
            <a:ext cx="97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derive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023485" y="4437380"/>
            <a:ext cx="784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derive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997700" y="3352165"/>
            <a:ext cx="784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(super)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997700" y="4437380"/>
            <a:ext cx="784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(super)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192135" y="3808730"/>
            <a:ext cx="3510280" cy="224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virtual void print(PyObject*, int);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virtual PyObject* len(PyObject*);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virtual PyObject* subscr(PyObject*, PyObject*);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virtual void store_subscr(PyObject*, PyObject* , PyObject*);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virtual void delete_subscr(PyObject*, PyObject*);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7886065" y="5260975"/>
            <a:ext cx="519430" cy="21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855710" y="6108065"/>
            <a:ext cx="218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virtual function table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492125" y="3157220"/>
            <a:ext cx="2978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>
                <a:latin typeface="Times New Roman" panose="02020603050405020304" charset="0"/>
                <a:ea typeface="方正大标宋简体" panose="02000000000000000000" charset="-122"/>
                <a:cs typeface="Times New Roman" panose="02020603050405020304" charset="0"/>
              </a:rPr>
              <a:t>Python World</a:t>
            </a:r>
            <a:endParaRPr lang="en-US" altLang="zh-CN" sz="3600" b="1" i="1">
              <a:latin typeface="Times New Roman" panose="02020603050405020304" charset="0"/>
              <a:ea typeface="方正大标宋简体" panose="02000000000000000000" charset="-122"/>
              <a:cs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458200" y="2843530"/>
            <a:ext cx="2978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>
                <a:latin typeface="Times New Roman" panose="02020603050405020304" charset="0"/>
                <a:ea typeface="方正大标宋简体" panose="02000000000000000000" charset="-122"/>
                <a:cs typeface="Times New Roman" panose="02020603050405020304" charset="0"/>
              </a:rPr>
              <a:t>C++ World</a:t>
            </a:r>
            <a:endParaRPr lang="en-US" altLang="zh-CN" sz="3600" b="1" i="1">
              <a:latin typeface="Times New Roman" panose="02020603050405020304" charset="0"/>
              <a:ea typeface="方正大标宋简体" panose="02000000000000000000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</a:rPr>
              <a:t>Small Integers</a:t>
            </a:r>
            <a:endParaRPr lang="en-US" altLang="zh-CN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581775" cy="4351655"/>
          </a:xfrm>
        </p:spPr>
        <p:txBody>
          <a:bodyPr/>
          <a:p>
            <a:r>
              <a:rPr lang="en-US" altLang="zh-CN"/>
              <a:t>As we know, CPython treats integers as Python objects, and they have to be allocated in heap...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971665" y="1496695"/>
            <a:ext cx="5074920" cy="47999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PyLongObject * _PyLong_New(Py_ssize_t size) {</a:t>
            </a:r>
            <a:endParaRPr lang="zh-CN" altLang="en-US"/>
          </a:p>
          <a:p>
            <a:r>
              <a:rPr lang="zh-CN" altLang="en-US"/>
              <a:t>    assert(size &gt;= 0);</a:t>
            </a:r>
            <a:endParaRPr lang="zh-CN" altLang="en-US"/>
          </a:p>
          <a:p>
            <a:r>
              <a:rPr lang="zh-CN" altLang="en-US"/>
              <a:t>    PyLongObject *result;</a:t>
            </a:r>
            <a:endParaRPr lang="zh-CN" altLang="en-US"/>
          </a:p>
          <a:p>
            <a:r>
              <a:rPr lang="zh-CN" altLang="en-US"/>
              <a:t>    if (size &gt; (Py_ssize_t)MAX_LONG_DIGITS) {</a:t>
            </a:r>
            <a:endParaRPr lang="zh-CN" altLang="en-US"/>
          </a:p>
          <a:p>
            <a:r>
              <a:rPr lang="zh-CN" altLang="en-US"/>
              <a:t>        PyErr_SetString(PyExc_OverflowError,</a:t>
            </a:r>
            <a:endParaRPr lang="zh-CN" altLang="en-US"/>
          </a:p>
          <a:p>
            <a:r>
              <a:rPr lang="zh-CN" altLang="en-US"/>
              <a:t>                        "too many digits in integer");</a:t>
            </a:r>
            <a:endParaRPr lang="zh-CN" altLang="en-US"/>
          </a:p>
          <a:p>
            <a:r>
              <a:rPr lang="zh-CN" altLang="en-US"/>
              <a:t>        return NULL;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Py_ssize_t ndigits = size ? size : 1;</a:t>
            </a:r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    result = PyObject_Malloc(offsetof(PyLongObject, long_value.ob_digit) +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                             ndigits*sizeof(digit));</a:t>
            </a:r>
            <a:endParaRPr lang="zh-CN" altLang="en-US"/>
          </a:p>
          <a:p>
            <a:r>
              <a:rPr lang="zh-CN" altLang="en-US"/>
              <a:t>    if (!result) {</a:t>
            </a:r>
            <a:endParaRPr lang="zh-CN" altLang="en-US"/>
          </a:p>
          <a:p>
            <a:r>
              <a:rPr lang="zh-CN" altLang="en-US"/>
              <a:t>        PyErr_NoMemory();</a:t>
            </a:r>
            <a:endParaRPr lang="zh-CN" altLang="en-US"/>
          </a:p>
          <a:p>
            <a:r>
              <a:rPr lang="zh-CN" altLang="en-US"/>
              <a:t>        return NULL;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en-US" altLang="zh-CN"/>
              <a:t>    // ...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0" y="3098165"/>
            <a:ext cx="5501640" cy="31984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71665" y="1049655"/>
            <a:ext cx="4002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python/cpython/Objects/longobject.c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Small Integer——bring up problem</a:t>
            </a:r>
            <a:endParaRPr lang="en-US" altLang="zh-CN" sz="32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This has led to at least two issues </a:t>
            </a:r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in CPython</a:t>
            </a:r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: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en-US" altLang="zh-CN"/>
              <a:t>1. During the process of performing mathematical calculations, </a:t>
            </a:r>
            <a:r>
              <a:rPr lang="en-US" altLang="zh-CN" b="1">
                <a:solidFill>
                  <a:srgbClr val="FF0000"/>
                </a:solidFill>
              </a:rPr>
              <a:t>a large number of temporary integer objects will be created</a:t>
            </a:r>
            <a:r>
              <a:rPr lang="en-US" altLang="zh-CN"/>
              <a:t>, which costs much time.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2. For some data structures(like List in Python), </a:t>
            </a:r>
            <a:r>
              <a:rPr lang="en-US" altLang="zh-CN" b="1">
                <a:solidFill>
                  <a:srgbClr val="FF0000"/>
                </a:solidFill>
              </a:rPr>
              <a:t>CPU's data cache is difficult to function effectively.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Small Integer——bring up problem</a:t>
            </a:r>
            <a:endParaRPr lang="zh-CN" altLang="en-US" sz="3200"/>
          </a:p>
        </p:txBody>
      </p:sp>
      <p:graphicFrame>
        <p:nvGraphicFramePr>
          <p:cNvPr id="7" name="内容占位符 6"/>
          <p:cNvGraphicFramePr>
            <a:graphicFrameLocks noChangeAspect="1"/>
          </p:cNvGraphicFramePr>
          <p:nvPr>
            <p:ph idx="1"/>
          </p:nvPr>
        </p:nvGraphicFramePr>
        <p:xfrm>
          <a:off x="6823710" y="1806575"/>
          <a:ext cx="4818380" cy="757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5379720" imgH="845820" progId="Paint.Picture">
                  <p:embed/>
                </p:oleObj>
              </mc:Choice>
              <mc:Fallback>
                <p:oleObj name="" r:id="rId1" imgW="5379720" imgH="84582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23710" y="1806575"/>
                        <a:ext cx="4818380" cy="757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4521835" y="3032125"/>
          <a:ext cx="7120255" cy="3490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7962900" imgH="3634740" progId="Paint.Picture">
                  <p:embed/>
                </p:oleObj>
              </mc:Choice>
              <mc:Fallback>
                <p:oleObj name="" r:id="rId3" imgW="7962900" imgH="363474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21835" y="3032125"/>
                        <a:ext cx="7120255" cy="3490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02920" y="1806575"/>
            <a:ext cx="5888355" cy="14763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/* In C/C++ */</a:t>
            </a:r>
            <a:endParaRPr lang="en-US" altLang="zh-CN" b="1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int my_vector[] = {1, 2, 3, ...};</a:t>
            </a:r>
            <a:endParaRPr lang="en-US" altLang="zh-CN" b="1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for (int i = 0; i &lt; n; ++i) {</a:t>
            </a:r>
            <a:endParaRPr lang="en-US" altLang="zh-CN" b="1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    // do something with my_vector[i]</a:t>
            </a:r>
            <a:endParaRPr lang="en-US" altLang="zh-CN" b="1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 b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2920" y="3909060"/>
            <a:ext cx="4980305" cy="1198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# In CPython</a:t>
            </a:r>
            <a:endParaRPr lang="en-US" altLang="zh-CN" b="1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my_vector = [1, 2, 3, ...]</a:t>
            </a:r>
            <a:endParaRPr lang="en-US" altLang="zh-CN" b="1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for i in range(len(my_vector)):</a:t>
            </a:r>
            <a:endParaRPr lang="en-US" altLang="zh-CN" b="1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    // do something with my_vector[i]</a:t>
            </a:r>
            <a:endParaRPr lang="en-US" altLang="zh-CN" b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65515" y="976630"/>
            <a:ext cx="3299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✔</a:t>
            </a:r>
            <a:r>
              <a:rPr lang="en-US" altLang="zh-CN" sz="24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friendly with CPU data cache</a:t>
            </a:r>
            <a:endParaRPr lang="en-US" altLang="zh-CN" sz="2400" b="1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80735" y="4182110"/>
            <a:ext cx="35356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×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unfriendly with CPU data cache</a:t>
            </a:r>
            <a:endParaRPr lang="en-US" altLang="zh-CN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Small Integer——improvement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805" y="1488440"/>
            <a:ext cx="10523220" cy="3617595"/>
          </a:xfrm>
        </p:spPr>
        <p:txBody>
          <a:bodyPr>
            <a:no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To solve this problem, I proposed the concept of </a:t>
            </a:r>
            <a:r>
              <a:rPr lang="en-US" altLang="zh-CN" sz="2400" i="1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small integers </a:t>
            </a:r>
            <a:r>
              <a:rPr lang="en-US" altLang="zh-CN" sz="240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(</a:t>
            </a:r>
            <a:r>
              <a:rPr lang="en-US" altLang="zh-CN" sz="2400" i="1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Smis</a:t>
            </a:r>
            <a:r>
              <a:rPr lang="en-US" altLang="zh-CN" sz="240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), which are signed integers that occupy 63bits, to replace traditional integer objects in CPython.</a:t>
            </a:r>
            <a:endParaRPr lang="en-US" altLang="zh-CN" sz="2400">
              <a:latin typeface="Calibri" panose="020F0502020204030204" charset="0"/>
              <a:ea typeface="微软雅黑" panose="020B0503020204020204" charset="-122"/>
              <a:cs typeface="Calibri" panose="020F05020202040302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In WinPython, objects are allocated in the heap at addresses aligned by 8 bytes, which allows we to use its 3 least bits for tagging.</a:t>
            </a:r>
            <a:endParaRPr lang="en-US" altLang="zh-CN" sz="2400">
              <a:latin typeface="Calibri" panose="020F0502020204030204" charset="0"/>
              <a:ea typeface="微软雅黑" panose="020B0503020204020204" charset="-122"/>
              <a:cs typeface="Calibri" panose="020F05020202040302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So I decided to use the least significant bit to distinguish Smis from heap object pointers.</a:t>
            </a:r>
            <a:endParaRPr lang="en-US" altLang="zh-CN" sz="2400">
              <a:latin typeface="Calibri" panose="020F0502020204030204" charset="0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02810" y="5370830"/>
            <a:ext cx="62877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           |----- 64 bits -----|</a:t>
            </a:r>
            <a:endParaRPr lang="zh-CN" altLang="en-US" sz="2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Heap Pointer:  |_____address______0|</a:t>
            </a:r>
            <a:endParaRPr lang="zh-CN" altLang="en-US" sz="2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Small Integer: |___int63_value____1|</a:t>
            </a:r>
            <a:endParaRPr lang="zh-CN" altLang="en-US" sz="2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6810</Words>
  <Application>WPS 演示</Application>
  <PresentationFormat>宽屏</PresentationFormat>
  <Paragraphs>290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方正大标宋简体</vt:lpstr>
      <vt:lpstr>微软雅黑</vt:lpstr>
      <vt:lpstr>Consolas</vt:lpstr>
      <vt:lpstr>Times New Roman</vt:lpstr>
      <vt:lpstr>Calibri</vt:lpstr>
      <vt:lpstr>Calibri Light</vt:lpstr>
      <vt:lpstr>阿里巴巴普惠体 2.0 55 Regular</vt:lpstr>
      <vt:lpstr>Office 主题</vt:lpstr>
      <vt:lpstr>Paint.Picture</vt:lpstr>
      <vt:lpstr>Paint.Picture</vt:lpstr>
      <vt:lpstr>《软件工程》期末大作业开发验收汇报</vt:lpstr>
      <vt:lpstr>Summary</vt:lpstr>
      <vt:lpstr>Oop-Klass Model——bring up problem</vt:lpstr>
      <vt:lpstr>Oop-Klass Model——bring up problem</vt:lpstr>
      <vt:lpstr>Oop-Klass Model——improvement</vt:lpstr>
      <vt:lpstr>Small Integers</vt:lpstr>
      <vt:lpstr>Small Integer——bring up problem</vt:lpstr>
      <vt:lpstr>Small Integer——bring up problem</vt:lpstr>
      <vt:lpstr>Small Integer——improvement</vt:lpstr>
      <vt:lpstr>Small Integer——implementation &amp; disadvantage</vt:lpstr>
      <vt:lpstr>Copy Garbage Collection——bring up problem</vt:lpstr>
      <vt:lpstr>Copy Garbage Collection——idea</vt:lpstr>
      <vt:lpstr>Copy Garbage Collection——idea</vt:lpstr>
      <vt:lpstr>Copy Garbage Collection——implement</vt:lpstr>
      <vt:lpstr>Copy Garbage Collection——disadvantages</vt:lpstr>
      <vt:lpstr>What's more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140</cp:revision>
  <dcterms:created xsi:type="dcterms:W3CDTF">2024-05-16T07:16:00Z</dcterms:created>
  <dcterms:modified xsi:type="dcterms:W3CDTF">2024-07-06T07:35:11Z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