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85" r:id="rId3"/>
    <p:sldId id="262" r:id="rId4"/>
    <p:sldId id="271" r:id="rId5"/>
    <p:sldId id="270" r:id="rId6"/>
    <p:sldId id="263" r:id="rId7"/>
    <p:sldId id="269" r:id="rId8"/>
    <p:sldId id="268" r:id="rId9"/>
    <p:sldId id="261" r:id="rId10"/>
    <p:sldId id="288" r:id="rId11"/>
    <p:sldId id="286" r:id="rId12"/>
    <p:sldId id="290" r:id="rId13"/>
    <p:sldId id="294" r:id="rId14"/>
    <p:sldId id="291" r:id="rId15"/>
    <p:sldId id="292" r:id="rId16"/>
    <p:sldId id="260" r:id="rId17"/>
    <p:sldId id="274" r:id="rId18"/>
    <p:sldId id="265" r:id="rId19"/>
    <p:sldId id="266" r:id="rId20"/>
    <p:sldId id="275" r:id="rId21"/>
    <p:sldId id="259" r:id="rId22"/>
    <p:sldId id="276" r:id="rId23"/>
    <p:sldId id="278" r:id="rId24"/>
    <p:sldId id="281" r:id="rId25"/>
    <p:sldId id="280" r:id="rId26"/>
    <p:sldId id="258" r:id="rId27"/>
    <p:sldId id="293" r:id="rId28"/>
    <p:sldId id="28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4" autoAdjust="0"/>
    <p:restoredTop sz="90709" autoAdjust="0"/>
  </p:normalViewPr>
  <p:slideViewPr>
    <p:cSldViewPr>
      <p:cViewPr varScale="1">
        <p:scale>
          <a:sx n="95" d="100"/>
          <a:sy n="95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59605-401A-43BC-866D-1D4E09427A7A}" type="datetimeFigureOut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B1101-5E1A-46D9-8DC3-BE40BF0B2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1101-5E1A-46D9-8DC3-BE40BF0B2D0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일반적으로 생각하는 </a:t>
            </a:r>
            <a:r>
              <a:rPr lang="en-US" altLang="ko-KR" dirty="0" smtClean="0"/>
              <a:t>formation</a:t>
            </a:r>
            <a:r>
              <a:rPr lang="ko-KR" altLang="en-US" dirty="0" smtClean="0"/>
              <a:t>이란 이런 것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수학적으로 정확하게 표현해보자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1101-5E1A-46D9-8DC3-BE40BF0B2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Formation</a:t>
            </a:r>
            <a:r>
              <a:rPr lang="ko-KR" altLang="en-US" dirty="0" smtClean="0"/>
              <a:t>은 여러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간에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형태로 표현된 위치에 관한 상대적 출력을 만족하는 상태를 가리킴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1101-5E1A-46D9-8DC3-BE40BF0B2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우리는 </a:t>
            </a:r>
            <a:r>
              <a:rPr lang="en-US" altLang="ko-KR" dirty="0" smtClean="0"/>
              <a:t>dynamics</a:t>
            </a:r>
            <a:r>
              <a:rPr lang="ko-KR" altLang="en-US" dirty="0" smtClean="0"/>
              <a:t>가 동일한 </a:t>
            </a:r>
            <a:r>
              <a:rPr lang="en-US" altLang="ko-KR" dirty="0" smtClean="0"/>
              <a:t>homogeneous</a:t>
            </a:r>
            <a:r>
              <a:rPr lang="ko-KR" altLang="en-US" dirty="0" smtClean="0"/>
              <a:t>한 경우만 다루겠다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1101-5E1A-46D9-8DC3-BE40BF0B2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Relative</a:t>
            </a:r>
            <a:r>
              <a:rPr lang="en-US" altLang="ko-KR" baseline="0" dirty="0" smtClean="0"/>
              <a:t> degree/ zero dynamics/ A B C</a:t>
            </a:r>
            <a:r>
              <a:rPr lang="ko-KR" altLang="en-US" baseline="0" dirty="0" smtClean="0"/>
              <a:t>의 형태 언급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1101-5E1A-46D9-8DC3-BE40BF0B2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baseline="0" dirty="0" smtClean="0"/>
              <a:t> : agent index, j : output index, k : relative degree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1101-5E1A-46D9-8DC3-BE40BF0B2D0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Stability</a:t>
            </a:r>
            <a:r>
              <a:rPr lang="ko-KR" altLang="en-US" dirty="0" smtClean="0"/>
              <a:t>를 알아보기 위하여 </a:t>
            </a:r>
            <a:r>
              <a:rPr lang="en-US" altLang="ko-KR" dirty="0" smtClean="0"/>
              <a:t>Characteristic Equation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(U… </a:t>
            </a:r>
            <a:r>
              <a:rPr lang="en-US" altLang="ko-KR" dirty="0" err="1" smtClean="0"/>
              <a:t>Nj</a:t>
            </a:r>
            <a:r>
              <a:rPr lang="en-US" altLang="ko-KR" dirty="0" smtClean="0"/>
              <a:t>) </a:t>
            </a:r>
            <a:r>
              <a:rPr lang="ko-KR" altLang="en-US" dirty="0" smtClean="0"/>
              <a:t>행렬을 정리하면 </a:t>
            </a:r>
            <a:r>
              <a:rPr lang="en-US" altLang="ko-KR" dirty="0" err="1" smtClean="0"/>
              <a:t>Hjlambda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블록대각행렬이다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이것의</a:t>
            </a:r>
            <a:r>
              <a:rPr lang="ko-KR" altLang="en-US" baseline="0" dirty="0" smtClean="0"/>
              <a:t> 고유다항식을 구하면 각 블록의 행렬식의 곱으로 표현되고 각 블록의 행렬식은 슬라이드 중앙 오른쪽과 같다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1101-5E1A-46D9-8DC3-BE40BF0B2D0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A1 </a:t>
            </a:r>
            <a:r>
              <a:rPr lang="ko-KR" altLang="en-US" dirty="0" smtClean="0"/>
              <a:t>원하는 </a:t>
            </a:r>
            <a:r>
              <a:rPr lang="en-US" altLang="ko-KR" dirty="0" smtClean="0"/>
              <a:t>Formation</a:t>
            </a:r>
            <a:r>
              <a:rPr lang="ko-KR" altLang="en-US" dirty="0" smtClean="0"/>
              <a:t>이 되었을 때 </a:t>
            </a:r>
            <a:r>
              <a:rPr lang="en-US" altLang="ko-KR" dirty="0" smtClean="0"/>
              <a:t>Included Angle Matrix</a:t>
            </a:r>
          </a:p>
          <a:p>
            <a:r>
              <a:rPr lang="en-US" altLang="ko-KR" dirty="0" smtClean="0"/>
              <a:t>A2 </a:t>
            </a:r>
            <a:r>
              <a:rPr lang="ko-KR" altLang="en-US" dirty="0" smtClean="0"/>
              <a:t>초기 위치에서 만든 </a:t>
            </a:r>
            <a:r>
              <a:rPr lang="en-US" altLang="ko-KR" dirty="0" smtClean="0"/>
              <a:t>Included Angle Matrix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1101-5E1A-46D9-8DC3-BE40BF0B2D0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F92E894-6F0A-4EC5-8DB7-25AD1B035E32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3567-D13C-4465-96B1-F7FA48E3FA01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B3E5-B205-4A12-8D1E-137F9DBA00D2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92869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43702" y="0"/>
            <a:ext cx="957264" cy="4572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7E1432DB-CDD0-40DD-9B52-1EF6B5613BF4}" type="datetime1">
              <a:rPr lang="ko-KR" altLang="en-US" smtClean="0"/>
              <a:pPr/>
              <a:t>2008-05-29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86380" y="0"/>
            <a:ext cx="1325880" cy="4572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03791-AA41-486A-954A-962C34528EF5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AE0-39B4-48ED-A721-D996A19D9712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6A2A7D-5AE7-4970-BBAD-2E8CD9E18039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BDBBB3B-56F1-44A3-8D24-3DBFDAE11A59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D96E-D32F-4F8E-9F98-90675C713415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8F8C-FFAB-41EB-B6F4-D8442FC29EB0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3E73-3D39-4816-8125-24C864DBE6CF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A4CC636-6EEE-44B1-8C79-E3DF443AC88C}" type="datetime1">
              <a:rPr lang="ko-KR" altLang="en-US" smtClean="0"/>
              <a:pPr/>
              <a:t>2008-05-29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D955121-134B-4854-93A7-E4FFBD64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2214554"/>
            <a:ext cx="8458200" cy="147002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Decentralized Formation Tracking Control of Multiple Homogeneous Agents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김상훈 </a:t>
            </a:r>
            <a:r>
              <a:rPr lang="en-US" altLang="ko-KR" sz="1400" dirty="0" smtClean="0"/>
              <a:t>(2006-23150)</a:t>
            </a:r>
          </a:p>
          <a:p>
            <a:r>
              <a:rPr lang="ko-KR" altLang="en-US" sz="1400" dirty="0" smtClean="0"/>
              <a:t>제어 및 동역학 연구실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전기공학부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400" dirty="0" smtClean="0"/>
              <a:t>2008.5.30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72132" y="2214554"/>
            <a:ext cx="2500330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8662" y="2214554"/>
            <a:ext cx="2643206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Representation of Multiple Agents </a:t>
            </a:r>
            <a:br>
              <a:rPr lang="en-US" altLang="ko-KR" dirty="0" smtClean="0"/>
            </a:br>
            <a:r>
              <a:rPr lang="en-US" altLang="ko-KR" sz="3100" dirty="0" smtClean="0"/>
              <a:t>For our system (THM3.22)</a:t>
            </a:r>
            <a:endParaRPr lang="ko-KR" altLang="en-US" sz="3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143116"/>
            <a:ext cx="1085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그룹 10"/>
          <p:cNvGrpSpPr/>
          <p:nvPr/>
        </p:nvGrpSpPr>
        <p:grpSpPr>
          <a:xfrm>
            <a:off x="2428860" y="4257683"/>
            <a:ext cx="4600575" cy="1457333"/>
            <a:chOff x="2643174" y="4143380"/>
            <a:chExt cx="4600575" cy="1457333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4143380"/>
              <a:ext cx="4600575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63270" y="5286388"/>
              <a:ext cx="14001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오른쪽 화살표 14"/>
          <p:cNvSpPr/>
          <p:nvPr/>
        </p:nvSpPr>
        <p:spPr>
          <a:xfrm>
            <a:off x="4286248" y="2786058"/>
            <a:ext cx="64294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2357430"/>
            <a:ext cx="1781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2285992"/>
            <a:ext cx="23717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714348" y="4071942"/>
            <a:ext cx="450059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1357298"/>
            <a:ext cx="7715304" cy="17859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Dynamics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1423982"/>
            <a:ext cx="24288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1781172"/>
            <a:ext cx="7562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172097"/>
            <a:ext cx="32575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5243535"/>
            <a:ext cx="20859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9322" y="5172097"/>
            <a:ext cx="14668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29520" y="5172097"/>
            <a:ext cx="1581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그룹 15"/>
          <p:cNvGrpSpPr/>
          <p:nvPr/>
        </p:nvGrpSpPr>
        <p:grpSpPr>
          <a:xfrm>
            <a:off x="857224" y="4214818"/>
            <a:ext cx="2748758" cy="323850"/>
            <a:chOff x="2214546" y="3643314"/>
            <a:chExt cx="2748758" cy="323850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14546" y="3643314"/>
              <a:ext cx="504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43979" y="3643314"/>
              <a:ext cx="22193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아래쪽 화살표 17"/>
          <p:cNvSpPr/>
          <p:nvPr/>
        </p:nvSpPr>
        <p:spPr>
          <a:xfrm>
            <a:off x="1857356" y="3357562"/>
            <a:ext cx="78581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14612" y="34290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 32-33</a:t>
            </a:r>
            <a:endParaRPr lang="ko-KR" alt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72132" y="3571876"/>
            <a:ext cx="3448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224149"/>
            <a:ext cx="971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Characteristic Equation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429132"/>
            <a:ext cx="601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5214950"/>
            <a:ext cx="51149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 l="60196"/>
          <a:stretch>
            <a:fillRect/>
          </a:stretch>
        </p:blipFill>
        <p:spPr bwMode="auto">
          <a:xfrm>
            <a:off x="1500166" y="3214686"/>
            <a:ext cx="1747819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2000240"/>
            <a:ext cx="1171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2910" y="1357298"/>
            <a:ext cx="282641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Schur’s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Triangularization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4810" y="1834210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 - real orthogonal</a:t>
            </a:r>
          </a:p>
          <a:p>
            <a:r>
              <a:rPr lang="en-US" altLang="ko-KR" sz="1400" dirty="0" smtClean="0"/>
              <a:t>U - upper triangular with the same λ(L)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2910" y="2566984"/>
            <a:ext cx="286168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Similarity Transformation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2910" y="3929066"/>
            <a:ext cx="260039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Characteristic Equation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643306" y="3286124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4810" y="2786058"/>
            <a:ext cx="4552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00034" y="1273718"/>
            <a:ext cx="585791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43042" y="1916660"/>
            <a:ext cx="7000924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Formation Tracking Stability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255" y="1345156"/>
            <a:ext cx="2867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8287" y="1345156"/>
            <a:ext cx="876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3841" y="1363818"/>
            <a:ext cx="9620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9329" y="2047394"/>
            <a:ext cx="571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2404584"/>
            <a:ext cx="685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82337" y="2404584"/>
            <a:ext cx="619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357554" y="197595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Hurwitz Polynomials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53841" y="2333146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,   Invariant points of system </a:t>
            </a:r>
            <a:r>
              <a:rPr lang="en-US" altLang="ko-KR" dirty="0" smtClean="0">
                <a:sym typeface="Wingdings" pitchFamily="2" charset="2"/>
              </a:rPr>
              <a:t> Origin only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14480" y="1988098"/>
            <a:ext cx="3994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</a:t>
            </a:r>
            <a:br>
              <a:rPr lang="en-US" altLang="ko-KR" dirty="0" smtClean="0"/>
            </a:br>
            <a:r>
              <a:rPr lang="en-US" altLang="ko-KR" sz="500" dirty="0" smtClean="0"/>
              <a:t/>
            </a:r>
            <a:br>
              <a:rPr lang="en-US" altLang="ko-KR" sz="500" dirty="0" smtClean="0"/>
            </a:b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43240" y="2928934"/>
            <a:ext cx="239841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Asymptotically Stable</a:t>
            </a:r>
            <a:endParaRPr lang="ko-KR" altLang="en-US" dirty="0"/>
          </a:p>
        </p:txBody>
      </p:sp>
      <p:sp>
        <p:nvSpPr>
          <p:cNvPr id="24" name="굽은 화살표 23"/>
          <p:cNvSpPr/>
          <p:nvPr/>
        </p:nvSpPr>
        <p:spPr>
          <a:xfrm flipV="1">
            <a:off x="1000100" y="2130974"/>
            <a:ext cx="357190" cy="3571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굽은 화살표 24"/>
          <p:cNvSpPr/>
          <p:nvPr/>
        </p:nvSpPr>
        <p:spPr>
          <a:xfrm flipV="1">
            <a:off x="2500298" y="2928934"/>
            <a:ext cx="357190" cy="35719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342900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find the invariant points</a:t>
            </a:r>
            <a:endParaRPr lang="ko-KR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43306" y="3500438"/>
            <a:ext cx="581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00100" y="3857652"/>
            <a:ext cx="5391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00100" y="4167971"/>
            <a:ext cx="4248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85852" y="5129227"/>
            <a:ext cx="2524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6929454" y="3786190"/>
            <a:ext cx="17540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Assumption</a:t>
            </a:r>
            <a:endParaRPr lang="ko-KR" alt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319616" y="4643446"/>
            <a:ext cx="4324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00100" y="4500570"/>
            <a:ext cx="23907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85852" y="6000768"/>
            <a:ext cx="6343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00100" y="6457973"/>
            <a:ext cx="3105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7000892" y="6357958"/>
            <a:ext cx="169790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Assumption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4000496" y="5214950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/>
          <p:cNvSpPr/>
          <p:nvPr/>
        </p:nvSpPr>
        <p:spPr>
          <a:xfrm>
            <a:off x="785786" y="4000504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/>
          <p:cNvSpPr/>
          <p:nvPr/>
        </p:nvSpPr>
        <p:spPr>
          <a:xfrm>
            <a:off x="785786" y="4310847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/>
          <p:cNvSpPr/>
          <p:nvPr/>
        </p:nvSpPr>
        <p:spPr>
          <a:xfrm>
            <a:off x="785786" y="4643446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/>
          <p:cNvSpPr/>
          <p:nvPr/>
        </p:nvSpPr>
        <p:spPr>
          <a:xfrm>
            <a:off x="785786" y="6544279"/>
            <a:ext cx="71438" cy="714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285984" y="1826118"/>
            <a:ext cx="378621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85984" y="4857760"/>
            <a:ext cx="378621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Formation Tracking Stability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1857364"/>
            <a:ext cx="1771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3651" y="4900626"/>
            <a:ext cx="364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6461" y="2571744"/>
            <a:ext cx="59531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3453" y="192880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 far,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3453" y="497206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Therefore,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Connectivity of Agents</a:t>
            </a:r>
            <a:br>
              <a:rPr lang="en-US" altLang="ko-KR" dirty="0" smtClean="0"/>
            </a:br>
            <a:r>
              <a:rPr lang="en-US" altLang="ko-KR" sz="3100" dirty="0" smtClean="0"/>
              <a:t>Null space of L and its Dimension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r>
              <a:rPr lang="en-US" altLang="ko-KR" dirty="0" smtClean="0"/>
              <a:t>Theorem </a:t>
            </a:r>
            <a:r>
              <a:rPr lang="en-US" altLang="ko-KR" dirty="0" smtClean="0"/>
              <a:t>3.18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b="1" i="1" dirty="0" smtClean="0"/>
              <a:t>Strongly Connected Graph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>
                <a:sym typeface="Wingdings" pitchFamily="2" charset="2"/>
              </a:rPr>
              <a:t> Null space of its L is 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	  spanned by a </a:t>
            </a:r>
            <a:r>
              <a:rPr lang="en-US" altLang="ko-KR" sz="2400" b="1" i="1" dirty="0" smtClean="0">
                <a:ln>
                  <a:solidFill>
                    <a:srgbClr val="7030A0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60000" dist="60007" dir="5400000" sy="-100000" algn="bl" rotWithShape="0"/>
                </a:effectLst>
                <a:sym typeface="Wingdings" pitchFamily="2" charset="2"/>
              </a:rPr>
              <a:t>single positive vector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Theorem 3.19 </a:t>
            </a:r>
          </a:p>
          <a:p>
            <a:pPr lvl="1"/>
            <a:r>
              <a:rPr lang="en-US" altLang="ko-KR" dirty="0" smtClean="0"/>
              <a:t>Graph which has a </a:t>
            </a:r>
            <a:r>
              <a:rPr lang="en-US" altLang="ko-KR" b="1" i="1" dirty="0" smtClean="0"/>
              <a:t>Single Leader Component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 Left null space of its L includes 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	   a </a:t>
            </a:r>
            <a:r>
              <a:rPr lang="en-US" altLang="ko-KR" sz="2400" b="1" i="1" dirty="0" smtClean="0">
                <a:ln>
                  <a:solidFill>
                    <a:srgbClr val="7030A0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sym typeface="Wingdings" pitchFamily="2" charset="2"/>
              </a:rPr>
              <a:t>nonnegative vector except the zero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Formation Tracking Theorem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71856"/>
            <a:ext cx="73628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57344"/>
            <a:ext cx="76485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6143644"/>
            <a:ext cx="6172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6675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785794"/>
            <a:ext cx="72961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Permutation of Agents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343929"/>
            <a:ext cx="5324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43031"/>
            <a:ext cx="73056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4500570"/>
            <a:ext cx="765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0070C0"/>
                </a:solidFill>
              </a:rPr>
              <a:t>Permutation invariant formation tracking problem </a:t>
            </a:r>
            <a:r>
              <a:rPr lang="en-US" altLang="ko-KR" dirty="0" smtClean="0"/>
              <a:t>is to design </a:t>
            </a:r>
            <a:br>
              <a:rPr lang="en-US" altLang="ko-KR" dirty="0" smtClean="0"/>
            </a:br>
            <a:r>
              <a:rPr lang="en-US" altLang="ko-KR" dirty="0" smtClean="0"/>
              <a:t>a controller with the property that the outputs of the agents satisfy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5857892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 the function </a:t>
            </a:r>
            <a:r>
              <a:rPr lang="en-US" altLang="ko-KR" b="1" i="1" dirty="0" smtClean="0"/>
              <a:t>p</a:t>
            </a:r>
            <a:r>
              <a:rPr lang="en-US" altLang="ko-KR" dirty="0" smtClean="0"/>
              <a:t> is </a:t>
            </a:r>
            <a:r>
              <a:rPr lang="en-US" altLang="ko-KR" dirty="0" err="1" smtClean="0"/>
              <a:t>bijective</a:t>
            </a:r>
            <a:r>
              <a:rPr lang="en-US" altLang="ko-KR" dirty="0" smtClean="0"/>
              <a:t> from [1,N] to [1,N].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get a permutation function </a:t>
            </a:r>
            <a:r>
              <a:rPr lang="en-US" altLang="ko-KR" b="1" i="1" dirty="0" smtClean="0"/>
              <a:t>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Weighted </a:t>
            </a:r>
            <a:r>
              <a:rPr lang="en-US" altLang="ko-KR" sz="3100" dirty="0" smtClean="0"/>
              <a:t>Graph Matching </a:t>
            </a:r>
            <a:r>
              <a:rPr lang="en-US" altLang="ko-KR" sz="3100" dirty="0" smtClean="0"/>
              <a:t>Problem </a:t>
            </a:r>
            <a:endParaRPr lang="ko-KR" altLang="en-US" sz="3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34650"/>
            <a:ext cx="1981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00174"/>
            <a:ext cx="4214842" cy="21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81554" y="3724280"/>
            <a:ext cx="2247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627" y="4191008"/>
            <a:ext cx="5934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4670464"/>
            <a:ext cx="5406408" cy="204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00034" y="1643050"/>
            <a:ext cx="38218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Weighted Graph Matching Problem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071810"/>
            <a:ext cx="347402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Variation  (Theorem 3.9 in [34])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914" y="221455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Find </a:t>
            </a:r>
            <a:r>
              <a:rPr lang="en-US" altLang="ko-KR" b="1" i="1" dirty="0" smtClean="0"/>
              <a:t>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s.t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910" y="3702610"/>
            <a:ext cx="411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Dynamically Find approximated </a:t>
            </a:r>
            <a:r>
              <a:rPr lang="en-US" altLang="ko-KR" b="1" i="1" dirty="0" smtClean="0"/>
              <a:t>P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s.t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0166" y="470274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43834" y="6000768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83940" y="5072074"/>
            <a:ext cx="5715040" cy="1285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940" y="3286124"/>
            <a:ext cx="5715040" cy="1285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3940" y="1428736"/>
            <a:ext cx="5715040" cy="1285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5510" y="1615377"/>
            <a:ext cx="1428760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/>
              <a:t>Formation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84336" y="1603235"/>
            <a:ext cx="242889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/>
              <a:t>Multiple Agents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27856" y="167467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4336" y="2059536"/>
            <a:ext cx="210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Nonlinear Systems</a:t>
            </a:r>
          </a:p>
          <a:p>
            <a:r>
              <a:rPr lang="en-US" altLang="ko-KR" dirty="0" smtClean="0"/>
              <a:t>Homogeneous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1328" y="3429000"/>
            <a:ext cx="187262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Output Tracking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288" y="3845486"/>
            <a:ext cx="584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Input-Output Feedback Linearization</a:t>
            </a:r>
          </a:p>
          <a:p>
            <a:r>
              <a:rPr lang="en-US" altLang="ko-KR" dirty="0" smtClean="0"/>
              <a:t>Variation of Output Tracking Control for a Single Agent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3940" y="2130974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Permutation of Agents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27014" y="5214950"/>
            <a:ext cx="269817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Decentralized Controller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6816" y="5643578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Each agent refers to the outputs of </a:t>
            </a:r>
            <a:br>
              <a:rPr lang="en-US" altLang="ko-KR" dirty="0" smtClean="0"/>
            </a:br>
            <a:r>
              <a:rPr lang="en-US" altLang="ko-KR" dirty="0" smtClean="0"/>
              <a:t>only its neighborhoods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72198" y="1428737"/>
            <a:ext cx="2937022" cy="49292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Formation Representation</a:t>
            </a:r>
          </a:p>
          <a:p>
            <a:r>
              <a:rPr lang="en-US" altLang="ko-KR" dirty="0" smtClean="0"/>
              <a:t>Formation Tracking Prob.</a:t>
            </a:r>
          </a:p>
          <a:p>
            <a:r>
              <a:rPr lang="en-US" altLang="ko-KR" dirty="0" smtClean="0"/>
              <a:t>Feedback Linearization</a:t>
            </a:r>
          </a:p>
          <a:p>
            <a:r>
              <a:rPr lang="en-US" altLang="ko-KR" dirty="0" err="1" smtClean="0"/>
              <a:t>Repres</a:t>
            </a:r>
            <a:r>
              <a:rPr lang="en-US" altLang="ko-KR" dirty="0" smtClean="0"/>
              <a:t>. of Multiple System</a:t>
            </a:r>
          </a:p>
          <a:p>
            <a:r>
              <a:rPr lang="en-US" altLang="ko-KR" dirty="0" smtClean="0"/>
              <a:t>Error Dynamics</a:t>
            </a:r>
          </a:p>
          <a:p>
            <a:r>
              <a:rPr lang="en-US" altLang="ko-KR" dirty="0" smtClean="0"/>
              <a:t>Characteristic Eq.</a:t>
            </a:r>
          </a:p>
          <a:p>
            <a:r>
              <a:rPr lang="en-US" altLang="ko-KR" dirty="0" smtClean="0"/>
              <a:t>Tracking Stability</a:t>
            </a:r>
          </a:p>
          <a:p>
            <a:r>
              <a:rPr lang="en-US" altLang="ko-KR" dirty="0" smtClean="0"/>
              <a:t>Permutation of Agents</a:t>
            </a:r>
          </a:p>
          <a:p>
            <a:r>
              <a:rPr lang="en-US" altLang="ko-KR" dirty="0" smtClean="0"/>
              <a:t>Weighted Graph Matching</a:t>
            </a:r>
          </a:p>
          <a:p>
            <a:r>
              <a:rPr lang="en-US" altLang="ko-KR" dirty="0" smtClean="0"/>
              <a:t>Example of Mobile Robots</a:t>
            </a:r>
          </a:p>
          <a:p>
            <a:r>
              <a:rPr lang="en-US" altLang="ko-KR" dirty="0" smtClean="0"/>
              <a:t>Simulation Results</a:t>
            </a:r>
          </a:p>
          <a:p>
            <a:endParaRPr lang="en-US" altLang="ko-KR" dirty="0" smtClean="0"/>
          </a:p>
          <a:p>
            <a:endParaRPr lang="en-US" altLang="ko-KR" sz="9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57950" y="1285860"/>
            <a:ext cx="1500198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21" name="순서도: 병합 20"/>
          <p:cNvSpPr/>
          <p:nvPr/>
        </p:nvSpPr>
        <p:spPr>
          <a:xfrm>
            <a:off x="2744756" y="2928934"/>
            <a:ext cx="500066" cy="214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/>
          <p:cNvSpPr/>
          <p:nvPr/>
        </p:nvSpPr>
        <p:spPr>
          <a:xfrm>
            <a:off x="2744756" y="4714884"/>
            <a:ext cx="500066" cy="2143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Graph Configuration</a:t>
            </a:r>
            <a:br>
              <a:rPr lang="en-US" altLang="ko-KR" dirty="0" smtClean="0"/>
            </a:br>
            <a:r>
              <a:rPr lang="en-US" altLang="ko-KR" sz="2700" dirty="0" smtClean="0"/>
              <a:t>Nearness in the sense of the included-angle matching</a:t>
            </a:r>
            <a:endParaRPr lang="ko-KR" altLang="en-US" sz="3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66" y="1845222"/>
            <a:ext cx="2047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1066" y="2273850"/>
            <a:ext cx="2305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7050" y="2581276"/>
            <a:ext cx="2266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1500174"/>
            <a:ext cx="336112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2198" y="3682166"/>
            <a:ext cx="2938461" cy="53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1576" y="5072074"/>
            <a:ext cx="7315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71472" y="4429132"/>
            <a:ext cx="630332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Permutation Invariant Formation Tracking  (Theorem 4.29)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150017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9628" y="261889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A</a:t>
            </a:r>
            <a:r>
              <a:rPr lang="en-US" altLang="ko-KR" sz="1200" i="1" dirty="0" smtClean="0"/>
              <a:t>1</a:t>
            </a:r>
            <a:endParaRPr lang="en-US" altLang="ko-KR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09628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A</a:t>
            </a:r>
            <a:r>
              <a:rPr lang="en-US" altLang="ko-KR" sz="1100" i="1" dirty="0" smtClean="0"/>
              <a:t>2</a:t>
            </a:r>
            <a:endParaRPr lang="ko-KR" altLang="en-US" i="1" dirty="0"/>
          </a:p>
        </p:txBody>
      </p:sp>
      <p:sp>
        <p:nvSpPr>
          <p:cNvPr id="15" name="순서도: 연결자 14"/>
          <p:cNvSpPr/>
          <p:nvPr/>
        </p:nvSpPr>
        <p:spPr>
          <a:xfrm>
            <a:off x="714348" y="1928802"/>
            <a:ext cx="45719" cy="4571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714348" y="2786058"/>
            <a:ext cx="45719" cy="4571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714348" y="3214686"/>
            <a:ext cx="45719" cy="4571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714348" y="2357430"/>
            <a:ext cx="45719" cy="4571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br>
              <a:rPr lang="en-US" altLang="ko-KR" dirty="0" smtClean="0"/>
            </a:br>
            <a:r>
              <a:rPr lang="en-US" altLang="ko-KR" sz="3100" dirty="0" smtClean="0"/>
              <a:t>Model of Mobile Robot</a:t>
            </a:r>
            <a:endParaRPr lang="ko-KR" altLang="en-US" sz="3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2643206" cy="20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643050"/>
            <a:ext cx="1638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/>
          <a:srcRect r="2475"/>
          <a:stretch>
            <a:fillRect/>
          </a:stretch>
        </p:blipFill>
        <p:spPr bwMode="auto">
          <a:xfrm>
            <a:off x="3286116" y="2786058"/>
            <a:ext cx="5629306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5298" y="4857760"/>
            <a:ext cx="2876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357554" y="2428868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330409" y="1571612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smtClean="0"/>
              <a:t>u</a:t>
            </a:r>
            <a:r>
              <a:rPr lang="en-US" altLang="ko-KR" sz="1050" i="1" dirty="0" smtClean="0"/>
              <a:t>1</a:t>
            </a:r>
            <a:r>
              <a:rPr lang="en-US" altLang="ko-KR" sz="1600" dirty="0" smtClean="0"/>
              <a:t> :  Velocity of the wheels</a:t>
            </a:r>
          </a:p>
          <a:p>
            <a:r>
              <a:rPr lang="en-US" altLang="ko-KR" sz="1600" i="1" dirty="0" smtClean="0"/>
              <a:t>u</a:t>
            </a:r>
            <a:r>
              <a:rPr lang="en-US" altLang="ko-KR" sz="1050" i="1" dirty="0" smtClean="0"/>
              <a:t>2</a:t>
            </a:r>
            <a:r>
              <a:rPr lang="en-US" altLang="ko-KR" sz="1050" dirty="0" smtClean="0"/>
              <a:t> </a:t>
            </a:r>
            <a:r>
              <a:rPr lang="en-US" altLang="ko-KR" sz="1600" dirty="0" smtClean="0"/>
              <a:t>:  Velocity of the angle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33596" y="5500702"/>
            <a:ext cx="5638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76274" y="4857760"/>
            <a:ext cx="323999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Well Defined  Relative Degree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3571876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of Mobile Robot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br>
              <a:rPr lang="en-US" altLang="ko-KR" dirty="0" smtClean="0"/>
            </a:br>
            <a:r>
              <a:rPr lang="en-US" altLang="ko-KR" sz="3100" dirty="0" smtClean="0"/>
              <a:t>Formation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2816958" cy="212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599155"/>
            <a:ext cx="1785950" cy="61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4525" y="2266362"/>
            <a:ext cx="5616599" cy="166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061" y="4033861"/>
            <a:ext cx="2765741" cy="246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4286256"/>
            <a:ext cx="3429024" cy="62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0430" y="4929198"/>
            <a:ext cx="2832307" cy="178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00826" y="5929330"/>
            <a:ext cx="1832175" cy="32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45554" y="6357958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Connectivity of Agents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34" y="364331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Triangular Formation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br>
              <a:rPr lang="en-US" altLang="ko-KR" dirty="0" smtClean="0"/>
            </a:br>
            <a:r>
              <a:rPr lang="en-US" altLang="ko-KR" sz="3100" dirty="0" smtClean="0"/>
              <a:t>Decentralized Formation Tracking Control</a:t>
            </a:r>
            <a:endParaRPr lang="ko-KR" altLang="en-US" sz="3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714488"/>
            <a:ext cx="423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5516" y="1559470"/>
            <a:ext cx="2838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14348" y="2714620"/>
            <a:ext cx="74199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3571876"/>
            <a:ext cx="46101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929190" y="1571612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such</a:t>
            </a:r>
            <a:br>
              <a:rPr lang="en-US" altLang="ko-KR" dirty="0" smtClean="0"/>
            </a:br>
            <a:r>
              <a:rPr lang="en-US" altLang="ko-KR" dirty="0" smtClean="0"/>
              <a:t>that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2198" y="1928802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Hurwitz Polynomials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8952" y="4643446"/>
            <a:ext cx="4002204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br>
              <a:rPr lang="en-US" altLang="ko-KR" dirty="0" smtClean="0"/>
            </a:br>
            <a:r>
              <a:rPr lang="en-US" altLang="ko-KR" sz="3100" dirty="0" smtClean="0"/>
              <a:t>Simulation </a:t>
            </a:r>
            <a:r>
              <a:rPr lang="en-US" altLang="ko-KR" sz="3100" dirty="0" smtClean="0"/>
              <a:t>Results</a:t>
            </a:r>
            <a:endParaRPr lang="ko-KR" altLang="en-US" sz="3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16" y="1429802"/>
            <a:ext cx="4473046" cy="312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428736"/>
            <a:ext cx="4509083" cy="31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06" y="5056256"/>
            <a:ext cx="4929222" cy="137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br>
              <a:rPr lang="en-US" altLang="ko-KR" dirty="0" smtClean="0"/>
            </a:br>
            <a:r>
              <a:rPr lang="en-US" altLang="ko-KR" sz="3100" dirty="0" smtClean="0"/>
              <a:t>Simulation </a:t>
            </a:r>
            <a:r>
              <a:rPr lang="en-US" altLang="ko-KR" sz="3100" dirty="0" smtClean="0"/>
              <a:t>Results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008882"/>
            <a:ext cx="6603099" cy="263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5948" y="1437114"/>
            <a:ext cx="6587072" cy="261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5800"/>
          </a:xfrm>
        </p:spPr>
        <p:txBody>
          <a:bodyPr/>
          <a:lstStyle/>
          <a:p>
            <a:r>
              <a:rPr lang="en-US" altLang="ko-KR" dirty="0" smtClean="0"/>
              <a:t>We’ve studied a formation tracking of multiple homogeneous nonlinear systems.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Formation Representation</a:t>
            </a:r>
          </a:p>
          <a:p>
            <a:pPr lvl="1"/>
            <a:r>
              <a:rPr lang="en-US" altLang="ko-KR" dirty="0" smtClean="0"/>
              <a:t>State Feedback Input-Output Linearization</a:t>
            </a:r>
          </a:p>
          <a:p>
            <a:pPr lvl="1"/>
            <a:r>
              <a:rPr lang="en-US" altLang="ko-KR" dirty="0" smtClean="0"/>
              <a:t>Dealing with Multiple Agents</a:t>
            </a:r>
          </a:p>
          <a:p>
            <a:pPr lvl="1"/>
            <a:r>
              <a:rPr lang="en-US" altLang="ko-KR" dirty="0" smtClean="0"/>
              <a:t>Stability Condition</a:t>
            </a:r>
          </a:p>
          <a:p>
            <a:pPr lvl="1"/>
            <a:r>
              <a:rPr lang="en-US" altLang="ko-KR" dirty="0" smtClean="0"/>
              <a:t>Decentralized Controller</a:t>
            </a:r>
          </a:p>
          <a:p>
            <a:pPr lvl="1"/>
            <a:r>
              <a:rPr lang="en-US" altLang="ko-KR" dirty="0" smtClean="0"/>
              <a:t>Permutation of Agents</a:t>
            </a:r>
          </a:p>
          <a:p>
            <a:pPr lvl="1"/>
            <a:r>
              <a:rPr lang="en-US" altLang="ko-KR" dirty="0" smtClean="0"/>
              <a:t>Verification via Simulation of Mobile Robots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Rotation </a:t>
            </a:r>
            <a:r>
              <a:rPr lang="en-US" altLang="ko-KR" sz="2000" dirty="0" smtClean="0"/>
              <a:t>of Formation</a:t>
            </a:r>
          </a:p>
          <a:p>
            <a:r>
              <a:rPr lang="en-US" altLang="ko-KR" sz="2000" dirty="0" smtClean="0"/>
              <a:t>Limitation of a Weighted Graph Matching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Trajectory of an </a:t>
            </a:r>
            <a:r>
              <a:rPr lang="en-US" altLang="ko-KR" sz="2000" dirty="0" smtClean="0"/>
              <a:t>assignment dynamics </a:t>
            </a:r>
            <a:r>
              <a:rPr lang="en-US" altLang="ko-KR" sz="2000" i="1" dirty="0" smtClean="0"/>
              <a:t>P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15178"/>
          <a:stretch>
            <a:fillRect/>
          </a:stretch>
        </p:blipFill>
        <p:spPr bwMode="auto">
          <a:xfrm>
            <a:off x="1571604" y="2214554"/>
            <a:ext cx="6215106" cy="1877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610594"/>
            <a:ext cx="2857520" cy="203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Theorem 3.22</a:t>
            </a:r>
            <a:br>
              <a:rPr lang="en-US" altLang="ko-KR" dirty="0" smtClean="0"/>
            </a:br>
            <a:r>
              <a:rPr lang="en-US" altLang="ko-KR" sz="3100" dirty="0" smtClean="0"/>
              <a:t>Proof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2352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71744"/>
            <a:ext cx="1571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2000240"/>
            <a:ext cx="1028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8" y="3357562"/>
            <a:ext cx="3560513" cy="310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4" y="3392455"/>
            <a:ext cx="5286412" cy="332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7752" y="1357298"/>
            <a:ext cx="3778917" cy="176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 t="18368"/>
          <a:stretch>
            <a:fillRect/>
          </a:stretch>
        </p:blipFill>
        <p:spPr bwMode="auto">
          <a:xfrm>
            <a:off x="285720" y="1357298"/>
            <a:ext cx="4299299" cy="222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197425"/>
            <a:ext cx="3241322" cy="244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1785926"/>
            <a:ext cx="3766940" cy="259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2844" y="5854503"/>
            <a:ext cx="877355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Formation commonly indicates a configuration of some agents in the sense of </a:t>
            </a:r>
            <a:br>
              <a:rPr lang="en-US" altLang="ko-KR" dirty="0" smtClean="0"/>
            </a:br>
            <a:r>
              <a:rPr lang="en-US" altLang="ko-KR" dirty="0" smtClean="0"/>
              <a:t>position or location while aiming to coordinate a shared operation among the agents.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Mathematically, Formation 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1" y="2643182"/>
            <a:ext cx="45910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5124479" y="2686047"/>
            <a:ext cx="3590925" cy="2386027"/>
            <a:chOff x="5000628" y="1900229"/>
            <a:chExt cx="3590925" cy="2386027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14942" y="1900229"/>
              <a:ext cx="21145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628" y="2466981"/>
              <a:ext cx="3590925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extBox 7"/>
          <p:cNvSpPr txBox="1"/>
          <p:nvPr/>
        </p:nvSpPr>
        <p:spPr>
          <a:xfrm>
            <a:off x="766761" y="1928802"/>
            <a:ext cx="201850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Formation Matrix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95917" y="1928802"/>
            <a:ext cx="205376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Formation Vector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0694" y="5631436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mN</a:t>
            </a:r>
            <a:r>
              <a:rPr lang="en-US" altLang="ko-KR" dirty="0" smtClean="0"/>
              <a:t> –dim vector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6754" y="5631436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mN</a:t>
            </a:r>
            <a:r>
              <a:rPr lang="en-US" altLang="ko-KR" dirty="0" smtClean="0"/>
              <a:t> × N matrix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br>
              <a:rPr lang="en-US" altLang="ko-KR" dirty="0" smtClean="0"/>
            </a:br>
            <a:r>
              <a:rPr lang="en-US" altLang="ko-KR" sz="3100" dirty="0" smtClean="0"/>
              <a:t>Formation Matrix and Vector</a:t>
            </a:r>
            <a:endParaRPr lang="ko-KR" altLang="en-US" sz="3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357694"/>
            <a:ext cx="22955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5281633"/>
            <a:ext cx="52863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1443619"/>
            <a:ext cx="4256575" cy="298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Formation Tracking 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067314"/>
            <a:ext cx="48768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285992"/>
            <a:ext cx="45148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5500702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2128841"/>
            <a:ext cx="1409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85786" y="1500174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the collection of agents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4071942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rgbClr val="0070C0"/>
                </a:solidFill>
              </a:rPr>
              <a:t>Formation tracking problem </a:t>
            </a:r>
            <a:r>
              <a:rPr lang="en-US" altLang="ko-KR" dirty="0" smtClean="0"/>
              <a:t>is to design a controller </a:t>
            </a:r>
            <a:br>
              <a:rPr lang="en-US" altLang="ko-KR" dirty="0" smtClean="0"/>
            </a:br>
            <a:r>
              <a:rPr lang="en-US" altLang="ko-KR" dirty="0" smtClean="0"/>
              <a:t>with the property that the outputs of the agents satisfy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357818" y="1571612"/>
            <a:ext cx="2071702" cy="1500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85852" y="1571612"/>
            <a:ext cx="2071702" cy="1500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State Feedback Input-Output Linearization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171833"/>
            <a:ext cx="36099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2000240"/>
            <a:ext cx="1666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그룹 11"/>
          <p:cNvGrpSpPr/>
          <p:nvPr/>
        </p:nvGrpSpPr>
        <p:grpSpPr>
          <a:xfrm>
            <a:off x="5643570" y="1785926"/>
            <a:ext cx="1295400" cy="1095378"/>
            <a:chOff x="5643570" y="2428868"/>
            <a:chExt cx="1295400" cy="109537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43570" y="2428868"/>
              <a:ext cx="129540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43570" y="2857496"/>
              <a:ext cx="12573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오른쪽 화살표 14"/>
          <p:cNvSpPr/>
          <p:nvPr/>
        </p:nvSpPr>
        <p:spPr>
          <a:xfrm>
            <a:off x="4000496" y="2000240"/>
            <a:ext cx="714380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8794" y="4524393"/>
            <a:ext cx="48291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그룹 19"/>
          <p:cNvGrpSpPr/>
          <p:nvPr/>
        </p:nvGrpSpPr>
        <p:grpSpPr>
          <a:xfrm>
            <a:off x="1151897" y="6131502"/>
            <a:ext cx="6777689" cy="369332"/>
            <a:chOff x="1223335" y="6131502"/>
            <a:chExt cx="6777689" cy="369332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577390" y="6131502"/>
              <a:ext cx="16478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223335" y="6131502"/>
              <a:ext cx="3422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when the vector relative degree 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91902" y="6131502"/>
              <a:ext cx="170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is well defined.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428596" y="4714884"/>
            <a:ext cx="6357982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8596" y="3143248"/>
            <a:ext cx="3857652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Representation of Multiple Agents</a:t>
            </a:r>
            <a:br>
              <a:rPr lang="en-US" altLang="ko-KR" dirty="0" smtClean="0"/>
            </a:br>
            <a:r>
              <a:rPr lang="en-US" altLang="ko-KR" sz="3100" dirty="0" err="1" smtClean="0"/>
              <a:t>Kronecker</a:t>
            </a:r>
            <a:r>
              <a:rPr lang="en-US" altLang="ko-KR" sz="3100" dirty="0" smtClean="0"/>
              <a:t> Product</a:t>
            </a:r>
            <a:endParaRPr lang="ko-KR" altLang="en-US" sz="3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30575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500174"/>
            <a:ext cx="46386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957643"/>
            <a:ext cx="1409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1001" y="5600720"/>
            <a:ext cx="42957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76320" y="3981456"/>
            <a:ext cx="89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5834081"/>
            <a:ext cx="1209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3233738"/>
            <a:ext cx="638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05355" y="4819662"/>
            <a:ext cx="5810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4849283"/>
            <a:ext cx="10191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00034" y="3202541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Collection of N systems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34" y="4786322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 manipulation among N systems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2928926" y="4000504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2928926" y="5857892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Representation of Multiple Agents</a:t>
            </a:r>
            <a:br>
              <a:rPr lang="en-US" altLang="ko-KR" dirty="0" smtClean="0"/>
            </a:br>
            <a:r>
              <a:rPr lang="en-US" altLang="ko-KR" sz="3100" dirty="0" err="1" smtClean="0"/>
              <a:t>Laplacian</a:t>
            </a:r>
            <a:r>
              <a:rPr lang="en-US" altLang="ko-KR" sz="3100" dirty="0" smtClean="0"/>
              <a:t> Matrix</a:t>
            </a:r>
            <a:endParaRPr lang="ko-KR" altLang="en-US" sz="3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5121-134B-4854-93A7-E4FFBD64C787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714752"/>
            <a:ext cx="252130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857628"/>
            <a:ext cx="31146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9122" y="2071678"/>
            <a:ext cx="3486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6175" y="2786058"/>
            <a:ext cx="857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87547" y="2143116"/>
            <a:ext cx="192713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Laplacian</a:t>
            </a:r>
            <a:r>
              <a:rPr lang="en-US" altLang="ko-KR" dirty="0" smtClean="0"/>
              <a:t> Matrix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2373</TotalTime>
  <Words>544</Words>
  <Application>Microsoft Office PowerPoint</Application>
  <PresentationFormat>화면 슬라이드 쇼(4:3)</PresentationFormat>
  <Paragraphs>179</Paragraphs>
  <Slides>28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도시</vt:lpstr>
      <vt:lpstr>Decentralized Formation Tracking Control of Multiple Homogeneous Agents</vt:lpstr>
      <vt:lpstr>Goal</vt:lpstr>
      <vt:lpstr>Formation</vt:lpstr>
      <vt:lpstr>Mathematically, Formation is</vt:lpstr>
      <vt:lpstr>Example Formation Matrix and Vector</vt:lpstr>
      <vt:lpstr>Formation Tracking Problem</vt:lpstr>
      <vt:lpstr>State Feedback Input-Output Linearization</vt:lpstr>
      <vt:lpstr>Representation of Multiple Agents Kronecker Product</vt:lpstr>
      <vt:lpstr>Representation of Multiple Agents Laplacian Matrix</vt:lpstr>
      <vt:lpstr>Representation of Multiple Agents  For our system (THM3.22)</vt:lpstr>
      <vt:lpstr>Error Dynamics</vt:lpstr>
      <vt:lpstr>Characteristic Equation</vt:lpstr>
      <vt:lpstr>Formation Tracking Stability</vt:lpstr>
      <vt:lpstr>Formation Tracking Stability</vt:lpstr>
      <vt:lpstr>Connectivity of Agents Null space of L and its Dimension</vt:lpstr>
      <vt:lpstr>Formation Tracking Theorem</vt:lpstr>
      <vt:lpstr>슬라이드 17</vt:lpstr>
      <vt:lpstr>Permutation of Agents</vt:lpstr>
      <vt:lpstr>How to get a permutation function p Weighted Graph Matching Problem </vt:lpstr>
      <vt:lpstr>Graph Configuration Nearness in the sense of the included-angle matching</vt:lpstr>
      <vt:lpstr>Example Model of Mobile Robot</vt:lpstr>
      <vt:lpstr>Example Formation Configuration</vt:lpstr>
      <vt:lpstr>Example Decentralized Formation Tracking Control</vt:lpstr>
      <vt:lpstr>Example Simulation Results</vt:lpstr>
      <vt:lpstr>Example Simulation Results 2</vt:lpstr>
      <vt:lpstr>Conclusion</vt:lpstr>
      <vt:lpstr>FAQ</vt:lpstr>
      <vt:lpstr>Theorem 3.22 Proof</vt:lpstr>
    </vt:vector>
  </TitlesOfParts>
  <Company>cdsl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wizest</dc:creator>
  <cp:lastModifiedBy>wizest</cp:lastModifiedBy>
  <cp:revision>350</cp:revision>
  <dcterms:created xsi:type="dcterms:W3CDTF">2008-05-26T04:47:55Z</dcterms:created>
  <dcterms:modified xsi:type="dcterms:W3CDTF">2008-05-29T09:16:53Z</dcterms:modified>
</cp:coreProperties>
</file>