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ur Analysis/Ideas"/>
          <p:cNvSpPr txBox="1"/>
          <p:nvPr>
            <p:ph type="ctrTitle"/>
          </p:nvPr>
        </p:nvSpPr>
        <p:spPr>
          <a:xfrm>
            <a:off x="1269999" y="1638300"/>
            <a:ext cx="10464801" cy="674886"/>
          </a:xfrm>
          <a:prstGeom prst="rect">
            <a:avLst/>
          </a:prstGeom>
        </p:spPr>
        <p:txBody>
          <a:bodyPr/>
          <a:lstStyle>
            <a:lvl1pPr defTabSz="280415">
              <a:defRPr sz="3839"/>
            </a:lvl1pPr>
          </a:lstStyle>
          <a:p>
            <a:pPr/>
            <a:r>
              <a:t>Our Analysis/Ideas</a:t>
            </a:r>
          </a:p>
        </p:txBody>
      </p:sp>
      <p:sp>
        <p:nvSpPr>
          <p:cNvPr id="120" name="Examination of regional preferences…"/>
          <p:cNvSpPr txBox="1"/>
          <p:nvPr>
            <p:ph type="subTitle" sz="half" idx="1"/>
          </p:nvPr>
        </p:nvSpPr>
        <p:spPr>
          <a:xfrm>
            <a:off x="1269999" y="2960687"/>
            <a:ext cx="10464801" cy="4553149"/>
          </a:xfrm>
          <a:prstGeom prst="rect">
            <a:avLst/>
          </a:prstGeom>
        </p:spPr>
        <p:txBody>
          <a:bodyPr/>
          <a:lstStyle/>
          <a:p>
            <a:pPr defTabSz="403097">
              <a:defRPr sz="3725"/>
            </a:pPr>
            <a:r>
              <a:t>Examination of regional preferences</a:t>
            </a:r>
          </a:p>
          <a:p>
            <a:pPr defTabSz="403097">
              <a:defRPr sz="3725"/>
            </a:pPr>
            <a:r>
              <a:t>towards game genres</a:t>
            </a:r>
          </a:p>
          <a:p>
            <a:pPr defTabSz="403097">
              <a:defRPr sz="3725"/>
            </a:pPr>
          </a:p>
          <a:p>
            <a:pPr defTabSz="403097">
              <a:defRPr sz="3725"/>
            </a:pPr>
            <a:r>
              <a:t>—&gt; weight function to make data more credible</a:t>
            </a:r>
          </a:p>
          <a:p>
            <a:pPr defTabSz="403097">
              <a:defRPr sz="3725"/>
            </a:pPr>
          </a:p>
          <a:p>
            <a:pPr defTabSz="403097">
              <a:defRPr sz="3725"/>
            </a:pPr>
            <a:r>
              <a:t>—&gt; somebody who plays less games more often</a:t>
            </a:r>
          </a:p>
          <a:p>
            <a:pPr defTabSz="403097">
              <a:defRPr sz="3725"/>
            </a:pPr>
            <a:r>
              <a:t>= useful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r Analysis/Ideas"/>
          <p:cNvSpPr txBox="1"/>
          <p:nvPr>
            <p:ph type="ctrTitle"/>
          </p:nvPr>
        </p:nvSpPr>
        <p:spPr>
          <a:xfrm>
            <a:off x="1270000" y="1638300"/>
            <a:ext cx="10464800" cy="678508"/>
          </a:xfrm>
          <a:prstGeom prst="rect">
            <a:avLst/>
          </a:prstGeom>
        </p:spPr>
        <p:txBody>
          <a:bodyPr/>
          <a:lstStyle>
            <a:lvl1pPr defTabSz="280415">
              <a:defRPr sz="3839"/>
            </a:lvl1pPr>
          </a:lstStyle>
          <a:p>
            <a:pPr/>
            <a:r>
              <a:t>Our Analysis/Ideas</a:t>
            </a:r>
          </a:p>
        </p:txBody>
      </p:sp>
      <p:sp>
        <p:nvSpPr>
          <p:cNvPr id="123" name="Weight function:…"/>
          <p:cNvSpPr txBox="1"/>
          <p:nvPr>
            <p:ph type="subTitle" idx="1"/>
          </p:nvPr>
        </p:nvSpPr>
        <p:spPr>
          <a:xfrm>
            <a:off x="1270000" y="3022600"/>
            <a:ext cx="10464800" cy="4864696"/>
          </a:xfrm>
          <a:prstGeom prst="rect">
            <a:avLst/>
          </a:prstGeom>
        </p:spPr>
        <p:txBody>
          <a:bodyPr/>
          <a:lstStyle/>
          <a:p>
            <a:pPr defTabSz="262889">
              <a:defRPr sz="3509"/>
            </a:pPr>
            <a:r>
              <a:rPr u="sng"/>
              <a:t>Weight function</a:t>
            </a:r>
            <a:r>
              <a:t>:</a:t>
            </a:r>
          </a:p>
          <a:p>
            <a:pPr defTabSz="262889">
              <a:defRPr sz="3509"/>
            </a:pPr>
          </a:p>
          <a:p>
            <a:pPr defTabSz="262889">
              <a:defRPr sz="3509"/>
            </a:pPr>
            <a:r>
              <a:t>n games/total playtime in hours</a:t>
            </a:r>
          </a:p>
          <a:p>
            <a:pPr defTabSz="262889">
              <a:defRPr sz="3509"/>
            </a:pPr>
          </a:p>
          <a:p>
            <a:pPr defTabSz="262889">
              <a:defRPr sz="3509"/>
            </a:pPr>
            <a:r>
              <a:t>x  </a:t>
            </a:r>
          </a:p>
          <a:p>
            <a:pPr defTabSz="262889">
              <a:defRPr sz="3509"/>
            </a:pPr>
          </a:p>
          <a:p>
            <a:pPr defTabSz="262889">
              <a:defRPr sz="3509"/>
            </a:pPr>
            <a:r>
              <a:t>distribution of most favoured games per region</a:t>
            </a:r>
          </a:p>
          <a:p>
            <a:pPr defTabSz="262889">
              <a:defRPr sz="1665"/>
            </a:pPr>
          </a:p>
          <a:p>
            <a:pPr defTabSz="262889">
              <a:defRPr sz="1665"/>
            </a:pPr>
          </a:p>
          <a:p>
            <a:pPr defTabSz="262889">
              <a:defRPr sz="1665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al"/>
          <p:cNvSpPr txBox="1"/>
          <p:nvPr>
            <p:ph type="ctrTitle"/>
          </p:nvPr>
        </p:nvSpPr>
        <p:spPr>
          <a:xfrm>
            <a:off x="1270000" y="1638300"/>
            <a:ext cx="10464800" cy="1420118"/>
          </a:xfrm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6" name="Creation of typical pie chart of a region…"/>
          <p:cNvSpPr txBox="1"/>
          <p:nvPr>
            <p:ph type="subTitle" sz="half" idx="1"/>
          </p:nvPr>
        </p:nvSpPr>
        <p:spPr>
          <a:xfrm>
            <a:off x="1181100" y="3332311"/>
            <a:ext cx="10464800" cy="4022527"/>
          </a:xfrm>
          <a:prstGeom prst="rect">
            <a:avLst/>
          </a:prstGeom>
        </p:spPr>
        <p:txBody>
          <a:bodyPr/>
          <a:lstStyle/>
          <a:p>
            <a:pPr/>
            <a:r>
              <a:t>Creation of typical pie chart of a region</a:t>
            </a:r>
          </a:p>
          <a:p>
            <a:pPr/>
          </a:p>
          <a:p>
            <a:pPr/>
            <a:r>
              <a:t>Comparison with Genre pie chart of a user</a:t>
            </a:r>
          </a:p>
          <a:p>
            <a:pPr/>
          </a:p>
          <a:p>
            <a:pPr>
              <a:defRPr b="1"/>
            </a:pPr>
            <a:r>
              <a:t>—&gt; predict user’s origin (region)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