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1" r:id="rId3"/>
    <p:sldId id="272" r:id="rId4"/>
    <p:sldId id="270" r:id="rId5"/>
    <p:sldId id="274" r:id="rId6"/>
    <p:sldId id="273" r:id="rId7"/>
    <p:sldId id="275" r:id="rId8"/>
    <p:sldId id="278" r:id="rId9"/>
    <p:sldId id="280" r:id="rId10"/>
    <p:sldId id="281" r:id="rId11"/>
    <p:sldId id="277" r:id="rId12"/>
    <p:sldId id="293" r:id="rId13"/>
    <p:sldId id="282" r:id="rId14"/>
    <p:sldId id="283" r:id="rId15"/>
    <p:sldId id="284" r:id="rId16"/>
    <p:sldId id="285" r:id="rId17"/>
    <p:sldId id="286" r:id="rId18"/>
    <p:sldId id="287" r:id="rId19"/>
    <p:sldId id="292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3BF0C-8FFC-CB20-97EA-0585F965A8B1}" v="153" dt="2025-09-09T03:32:14.354"/>
    <p1510:client id="{E4E45500-0567-3FFD-0E01-A8E466A5DF65}" v="14" dt="2025-09-08T09:35:54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43689-2389-44FF-924A-F3E29F7FEECB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B8464-FEC3-4FC6-93CF-7D49BF2D9B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08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A30F3-93EF-4129-8BD8-AB175AF76A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090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A30F3-93EF-4129-8BD8-AB175AF76A6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9036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005B0-86D2-18D8-5A1B-21C020517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C149DED-7198-D591-B3A3-7B7370D04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3E982B5-A434-1E02-BA48-FA65BCB1C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62C3A7-58BC-808A-AF16-C105836E2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A30F3-93EF-4129-8BD8-AB175AF76A6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487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A30F3-93EF-4129-8BD8-AB175AF76A6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271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A30F3-93EF-4129-8BD8-AB175AF76A6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254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A30F3-93EF-4129-8BD8-AB175AF76A6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17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A30F3-93EF-4129-8BD8-AB175AF76A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409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A30F3-93EF-4129-8BD8-AB175AF76A6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39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A30F3-93EF-4129-8BD8-AB175AF76A6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2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A30F3-93EF-4129-8BD8-AB175AF76A6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34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A30F3-93EF-4129-8BD8-AB175AF76A6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828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A30F3-93EF-4129-8BD8-AB175AF76A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82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A30F3-93EF-4129-8BD8-AB175AF76A6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941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A30F3-93EF-4129-8BD8-AB175AF76A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64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99B-D12D-45E7-9C23-446E900F3A86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D4A0-EE29-44E0-A930-22631B2C3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49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99B-D12D-45E7-9C23-446E900F3A86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D4A0-EE29-44E0-A930-22631B2C3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3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99B-D12D-45E7-9C23-446E900F3A86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D4A0-EE29-44E0-A930-22631B2C3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637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主頁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51E9859-D224-8F28-949E-4E46966F535D}"/>
              </a:ext>
            </a:extLst>
          </p:cNvPr>
          <p:cNvGrpSpPr/>
          <p:nvPr userDrawn="1"/>
        </p:nvGrpSpPr>
        <p:grpSpPr>
          <a:xfrm>
            <a:off x="-7194" y="0"/>
            <a:ext cx="12199194" cy="6858000"/>
            <a:chOff x="-7194" y="-14310"/>
            <a:chExt cx="24398388" cy="13744620"/>
          </a:xfrm>
        </p:grpSpPr>
        <p:pic>
          <p:nvPicPr>
            <p:cNvPr id="5" name="PPT_1.jpg" descr="PPT_1.jpg">
              <a:extLst>
                <a:ext uri="{FF2B5EF4-FFF2-40B4-BE49-F238E27FC236}">
                  <a16:creationId xmlns:a16="http://schemas.microsoft.com/office/drawing/2014/main" id="{256C50C8-A895-B17D-23E3-FC00E61F3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194" y="-14310"/>
              <a:ext cx="24398388" cy="1374462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GROUP_GROUP-B反白.png" descr="GROUP_GROUP-B反白.png">
              <a:extLst>
                <a:ext uri="{FF2B5EF4-FFF2-40B4-BE49-F238E27FC236}">
                  <a16:creationId xmlns:a16="http://schemas.microsoft.com/office/drawing/2014/main" id="{ECAD0840-0CF0-E009-9E55-8D8FF8217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982" y="12770223"/>
              <a:ext cx="2034325" cy="251657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9" name="標題 1">
            <a:extLst>
              <a:ext uri="{FF2B5EF4-FFF2-40B4-BE49-F238E27FC236}">
                <a16:creationId xmlns:a16="http://schemas.microsoft.com/office/drawing/2014/main" id="{0E51B1C6-F475-01A1-35EA-1221328E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483" y="2730062"/>
            <a:ext cx="4522444" cy="28527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  <a:latin typeface="Noto Sans TC" panose="020B0200000000000000" pitchFamily="34" charset="-120"/>
                <a:ea typeface="Noto Sans TC" panose="020B02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946445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節分隔頁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210A3BF2-3B87-AC6E-0097-0898F30F0683}"/>
              </a:ext>
            </a:extLst>
          </p:cNvPr>
          <p:cNvGrpSpPr/>
          <p:nvPr userDrawn="1"/>
        </p:nvGrpSpPr>
        <p:grpSpPr>
          <a:xfrm>
            <a:off x="687" y="0"/>
            <a:ext cx="12191313" cy="6858000"/>
            <a:chOff x="687" y="-7152"/>
            <a:chExt cx="24382626" cy="13730304"/>
          </a:xfrm>
        </p:grpSpPr>
        <p:pic>
          <p:nvPicPr>
            <p:cNvPr id="4" name="PPT_3.jpg" descr="PPT_3.jpg">
              <a:extLst>
                <a:ext uri="{FF2B5EF4-FFF2-40B4-BE49-F238E27FC236}">
                  <a16:creationId xmlns:a16="http://schemas.microsoft.com/office/drawing/2014/main" id="{0A0CCF0F-4756-B8E9-8AD7-96C2B12E0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" y="-7152"/>
              <a:ext cx="24382626" cy="1373030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5" name="GROUP_GROUP-B反白.png" descr="GROUP_GROUP-B反白.png">
              <a:extLst>
                <a:ext uri="{FF2B5EF4-FFF2-40B4-BE49-F238E27FC236}">
                  <a16:creationId xmlns:a16="http://schemas.microsoft.com/office/drawing/2014/main" id="{898F1C02-007D-6664-3DD9-39F8D82C2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982" y="12770222"/>
              <a:ext cx="2034325" cy="251658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7" name="標題 1">
            <a:extLst>
              <a:ext uri="{FF2B5EF4-FFF2-40B4-BE49-F238E27FC236}">
                <a16:creationId xmlns:a16="http://schemas.microsoft.com/office/drawing/2014/main" id="{2AAB9BFC-22E4-1622-0278-605ED91B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729" y="2706892"/>
            <a:ext cx="6825006" cy="6840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r">
              <a:defRPr sz="3600">
                <a:solidFill>
                  <a:schemeClr val="bg1"/>
                </a:solidFill>
                <a:latin typeface="Noto Sans TC" panose="020B0200000000000000" pitchFamily="34" charset="-120"/>
                <a:ea typeface="Noto Sans TC" panose="020B0200000000000000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E13342-6125-4A19-A831-EB39C7A6CA0F}"/>
              </a:ext>
            </a:extLst>
          </p:cNvPr>
          <p:cNvSpPr/>
          <p:nvPr userDrawn="1"/>
        </p:nvSpPr>
        <p:spPr>
          <a:xfrm>
            <a:off x="11734824" y="6359461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EB72D5-FA64-4E5D-BA35-85F18D17CF39}" type="slidenum">
              <a:rPr lang="zh-TW" altLang="en-US" smtClean="0">
                <a:solidFill>
                  <a:schemeClr val="bg1"/>
                </a:solidFill>
              </a:rPr>
              <a:pPr/>
              <a:t>‹#›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06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442C6-8AC5-33AA-2BD0-F7AB8082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91"/>
            <a:ext cx="10515600" cy="89714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E9D7B-986C-AF49-8A83-97966B5D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0D776D-A934-4E40-908F-8196769E4462}"/>
              </a:ext>
            </a:extLst>
          </p:cNvPr>
          <p:cNvSpPr/>
          <p:nvPr userDrawn="1"/>
        </p:nvSpPr>
        <p:spPr>
          <a:xfrm>
            <a:off x="11734824" y="6359461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EB72D5-FA64-4E5D-BA35-85F18D17CF3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6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99B-D12D-45E7-9C23-446E900F3A86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D4A0-EE29-44E0-A930-22631B2C3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74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99B-D12D-45E7-9C23-446E900F3A86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D4A0-EE29-44E0-A930-22631B2C3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67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99B-D12D-45E7-9C23-446E900F3A86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D4A0-EE29-44E0-A930-22631B2C3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33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99B-D12D-45E7-9C23-446E900F3A86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D4A0-EE29-44E0-A930-22631B2C3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88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99B-D12D-45E7-9C23-446E900F3A86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D4A0-EE29-44E0-A930-22631B2C3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76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99B-D12D-45E7-9C23-446E900F3A86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D4A0-EE29-44E0-A930-22631B2C3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93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99B-D12D-45E7-9C23-446E900F3A86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D4A0-EE29-44E0-A930-22631B2C3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6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A99B-D12D-45E7-9C23-446E900F3A86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D4A0-EE29-44E0-A930-22631B2C3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87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A99B-D12D-45E7-9C23-446E900F3A86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D4A0-EE29-44E0-A930-22631B2C3E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23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migocorp-my.sharepoint.com/:x:/p/sharon_chen/EXWEW2ImDg9HsqfnaGE9230BgG7QRjWIRnXlFGmBqd9HKg?e=PMuah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ocs.google.com/spreadsheets/d/16r2WlWil6YT9Gg1xdO8Zf_10K5FRqEsi6ANlCaWy62Y/edit?gid=43047645#gid=43047645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kura.com.tw/events/sakura_energ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kura.com.tw/events/sakura_energy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9F8ED2-CC44-1364-652D-FE68D9DA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282" y="1727527"/>
            <a:ext cx="6859836" cy="2852737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櫻花</a:t>
            </a:r>
            <a:r>
              <a:rPr lang="en-US" altLang="zh-TW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SP</a:t>
            </a:r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br>
              <a:rPr lang="en-US" altLang="zh-TW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en-US" altLang="zh-TW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brief</a:t>
            </a:r>
            <a:endParaRPr lang="zh-TW" altLang="en-US" sz="48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604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CD34A-952F-4FCC-A1BE-A1B9F8B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91"/>
            <a:ext cx="6112620" cy="867327"/>
          </a:xfrm>
          <a:prstGeom prst="rect">
            <a:avLst/>
          </a:prstGeom>
        </p:spPr>
        <p:txBody>
          <a:bodyPr/>
          <a:lstStyle/>
          <a:p>
            <a:r>
              <a:rPr lang="en-US" altLang="zh-TW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活動說明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FAE58D7-2CE5-4FE5-BD14-1EF7C27BBA18}"/>
              </a:ext>
            </a:extLst>
          </p:cNvPr>
          <p:cNvSpPr/>
          <p:nvPr/>
        </p:nvSpPr>
        <p:spPr>
          <a:xfrm>
            <a:off x="838199" y="4463248"/>
            <a:ext cx="2801983" cy="879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立即登錄領優惠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8CABA25-07D5-4BC8-A09E-C62A5C6601A7}"/>
              </a:ext>
            </a:extLst>
          </p:cNvPr>
          <p:cNvSpPr txBox="1">
            <a:spLocks/>
          </p:cNvSpPr>
          <p:nvPr/>
        </p:nvSpPr>
        <p:spPr>
          <a:xfrm>
            <a:off x="838199" y="1254791"/>
            <a:ext cx="10125891" cy="2667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300" b="1" spc="-1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 sz="1600">
                <a:cs typeface="+mn-cs"/>
              </a:rPr>
              <a:t>不符合資格參考範例：</a:t>
            </a:r>
          </a:p>
          <a:p>
            <a:r>
              <a:rPr lang="zh-TW" altLang="en-US" sz="1600" b="0"/>
              <a:t>以下視同不符合資格，恕無法參與本活動：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0"/>
              <a:t>專案工地、特案優惠、公關品及贈送之櫻花商品，如廚具贈送三機產品。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0"/>
              <a:t>產品非活動購買期間內、非指定機型、非限定通路。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0"/>
              <a:t>未參加活動、未填寫回函資料、未上傳購買發票</a:t>
            </a:r>
            <a:r>
              <a:rPr lang="en-US" altLang="zh-TW" sz="1600" b="0"/>
              <a:t>/</a:t>
            </a:r>
            <a:r>
              <a:rPr lang="zh-TW" altLang="en-US" sz="1600" b="0"/>
              <a:t>收據或不符規定、未填寫完整金融帳戶或填寫錯誤導致匯款失敗。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0"/>
              <a:t>回函申請人姓名與收款金融帳戶戶名不相符。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0"/>
              <a:t>使用估價單上傳、無法辨識購買櫻花相關產品。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0"/>
              <a:t>收據未蓋店章、未拍攝完整或有斷字、污損等不清晰情況，導致審核難以辨識。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0"/>
              <a:t>開立收據字體未工整，導致審核難以辨識。</a:t>
            </a:r>
            <a:endParaRPr lang="en-US" altLang="zh-TW" sz="1600" b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6B22F8-68CF-448B-9C97-A8F387CE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927" y="4323021"/>
            <a:ext cx="2950826" cy="2321077"/>
          </a:xfrm>
          <a:prstGeom prst="rect">
            <a:avLst/>
          </a:prstGeom>
        </p:spPr>
      </p:pic>
      <p:sp>
        <p:nvSpPr>
          <p:cNvPr id="5" name="箭號: 向右 4">
            <a:extLst>
              <a:ext uri="{FF2B5EF4-FFF2-40B4-BE49-F238E27FC236}">
                <a16:creationId xmlns:a16="http://schemas.microsoft.com/office/drawing/2014/main" id="{0DE8FC4D-752E-4B8F-8648-3A01975D5CFF}"/>
              </a:ext>
            </a:extLst>
          </p:cNvPr>
          <p:cNvSpPr/>
          <p:nvPr/>
        </p:nvSpPr>
        <p:spPr>
          <a:xfrm>
            <a:off x="4014216" y="4639693"/>
            <a:ext cx="749808" cy="57879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2EECC36-54B0-474C-B098-9CA6C8344C6A}"/>
              </a:ext>
            </a:extLst>
          </p:cNvPr>
          <p:cNvSpPr txBox="1">
            <a:spLocks/>
          </p:cNvSpPr>
          <p:nvPr/>
        </p:nvSpPr>
        <p:spPr>
          <a:xfrm>
            <a:off x="5063927" y="3941213"/>
            <a:ext cx="3234980" cy="427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300" b="1" spc="-1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 sz="1600" b="0">
                <a:cs typeface="+mn-cs"/>
              </a:rPr>
              <a:t>點選</a:t>
            </a:r>
            <a:r>
              <a:rPr lang="en-US" altLang="zh-TW" sz="1600" b="0">
                <a:cs typeface="+mn-cs"/>
              </a:rPr>
              <a:t>CTA</a:t>
            </a:r>
            <a:r>
              <a:rPr lang="zh-TW" altLang="en-US" sz="1600" b="0">
                <a:cs typeface="+mn-cs"/>
              </a:rPr>
              <a:t>按鈕後，跳出防呆視窗</a:t>
            </a:r>
            <a:endParaRPr lang="en-US" altLang="zh-TW" sz="1600" b="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5618502E-D8AE-4202-8AF1-BB65E63F9822}"/>
              </a:ext>
            </a:extLst>
          </p:cNvPr>
          <p:cNvSpPr/>
          <p:nvPr/>
        </p:nvSpPr>
        <p:spPr>
          <a:xfrm>
            <a:off x="8089392" y="5217054"/>
            <a:ext cx="749808" cy="57879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91B94B19-5CF5-46A0-9D44-68072606FD46}"/>
              </a:ext>
            </a:extLst>
          </p:cNvPr>
          <p:cNvSpPr/>
          <p:nvPr/>
        </p:nvSpPr>
        <p:spPr>
          <a:xfrm>
            <a:off x="8089392" y="5912445"/>
            <a:ext cx="749808" cy="57879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F2F782D0-58E1-4693-AF1F-EA6B34D0B309}"/>
              </a:ext>
            </a:extLst>
          </p:cNvPr>
          <p:cNvSpPr txBox="1">
            <a:spLocks/>
          </p:cNvSpPr>
          <p:nvPr/>
        </p:nvSpPr>
        <p:spPr>
          <a:xfrm>
            <a:off x="8957020" y="5292655"/>
            <a:ext cx="3234980" cy="427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300" b="1" spc="-1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 sz="1600" b="0"/>
              <a:t>是</a:t>
            </a:r>
            <a:r>
              <a:rPr lang="en-US" altLang="zh-TW" sz="1600" b="0"/>
              <a:t>&gt;&gt;</a:t>
            </a:r>
            <a:r>
              <a:rPr lang="zh-TW" altLang="en-US" sz="1600" b="0"/>
              <a:t>跳至回函登錄頁</a:t>
            </a:r>
            <a:endParaRPr lang="en-US" altLang="zh-TW" sz="1600" b="0"/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8BB16C2B-B854-4290-B3E0-F09FA7BD9F5B}"/>
              </a:ext>
            </a:extLst>
          </p:cNvPr>
          <p:cNvSpPr txBox="1">
            <a:spLocks/>
          </p:cNvSpPr>
          <p:nvPr/>
        </p:nvSpPr>
        <p:spPr>
          <a:xfrm>
            <a:off x="8957020" y="5988046"/>
            <a:ext cx="3234980" cy="427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300" b="1" spc="-1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 sz="1600" b="0"/>
              <a:t>否</a:t>
            </a:r>
            <a:r>
              <a:rPr lang="en-US" altLang="zh-TW" sz="1600" b="0"/>
              <a:t>/</a:t>
            </a:r>
            <a:r>
              <a:rPr lang="zh-TW" altLang="en-US" sz="1600" b="0"/>
              <a:t>取消</a:t>
            </a:r>
            <a:r>
              <a:rPr lang="en-US" altLang="zh-TW" sz="1600" b="0"/>
              <a:t>&gt;&gt;</a:t>
            </a:r>
            <a:r>
              <a:rPr lang="zh-TW" altLang="en-US" sz="1600" b="0"/>
              <a:t>跳回活動頁</a:t>
            </a:r>
            <a:endParaRPr lang="en-US" altLang="zh-TW" sz="1600" b="0"/>
          </a:p>
        </p:txBody>
      </p:sp>
    </p:spTree>
    <p:extLst>
      <p:ext uri="{BB962C8B-B14F-4D97-AF65-F5344CB8AC3E}">
        <p14:creationId xmlns:p14="http://schemas.microsoft.com/office/powerpoint/2010/main" val="404906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CD34A-952F-4FCC-A1BE-A1B9F8B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91"/>
            <a:ext cx="6112620" cy="867327"/>
          </a:xfrm>
          <a:prstGeom prst="rect">
            <a:avLst/>
          </a:prstGeom>
        </p:spPr>
        <p:txBody>
          <a:bodyPr/>
          <a:lstStyle/>
          <a:p>
            <a:r>
              <a:rPr lang="en-US" altLang="zh-TW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符合機型清單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F9A3146-D50A-4F9F-BEEF-B3CD80080B4C}"/>
              </a:ext>
            </a:extLst>
          </p:cNvPr>
          <p:cNvSpPr txBox="1">
            <a:spLocks/>
          </p:cNvSpPr>
          <p:nvPr/>
        </p:nvSpPr>
        <p:spPr>
          <a:xfrm>
            <a:off x="5076824" y="1730480"/>
            <a:ext cx="6462846" cy="47106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965" indent="-342265">
              <a:lnSpc>
                <a:spcPct val="17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H(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一級大公升</a:t>
            </a: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)-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回饋</a:t>
            </a: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$3,000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H2690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100" b="1" spc="-1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54965" indent="-342265">
              <a:lnSpc>
                <a:spcPct val="17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H(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大公升</a:t>
            </a: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渦輪增壓</a:t>
            </a: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美膚機</a:t>
            </a: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)-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回饋</a:t>
            </a: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$1,000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H2291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DH2460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H2470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H2480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DH1695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DH1693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DH1683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100" b="1" spc="-1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54965" indent="-342265">
              <a:lnSpc>
                <a:spcPct val="17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R-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回饋</a:t>
            </a: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$500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DR7796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DR7790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DR7788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DR7786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R7765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R7722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DR7397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DR7396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R7352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R7351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R7302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R7301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R7653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R7650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R7615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R7600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DR3592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R3590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R3751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DR3880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DR3882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100" b="1" spc="-1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54965" indent="-342265">
              <a:lnSpc>
                <a:spcPct val="17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G-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回饋</a:t>
            </a: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$500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G2929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G2928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G2926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G2932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G2923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G2922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G2921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G2826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G2721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G6920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G6900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G6902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G5920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G5900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G5902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G2627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G2527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G2522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100" b="1" spc="-1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54965" indent="-342265">
              <a:lnSpc>
                <a:spcPct val="17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Q-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回饋</a:t>
            </a: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$500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Q7596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Q7697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Q7693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Q7692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Q7690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Q7592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Q7650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Q7585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Q7583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Q7580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100" b="1" spc="-1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54965" indent="-342265">
              <a:lnSpc>
                <a:spcPct val="17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DH-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回饋</a:t>
            </a: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$500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DH1628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DH1670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DH1672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H1680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DH1631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DH1633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DH1635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DH1637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DH1638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DH9166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100" b="1" spc="-1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54965" indent="-342265">
              <a:lnSpc>
                <a:spcPct val="17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EH-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回饋</a:t>
            </a: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$500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EH2651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EH1851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EH1251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EH0651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EH2630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EH1830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EH1230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EH0630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100" b="1" spc="-1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54965" indent="-342265">
              <a:lnSpc>
                <a:spcPct val="17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W-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回饋</a:t>
            </a: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$500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P0261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P0262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P0265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P0266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P0531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P0585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P5530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P0563B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100" b="1" spc="-1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54965" indent="-342265">
              <a:lnSpc>
                <a:spcPct val="17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E-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回饋</a:t>
            </a:r>
            <a:r>
              <a:rPr lang="en-US" altLang="zh-TW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$500</a:t>
            </a:r>
            <a:r>
              <a:rPr lang="zh-TW" altLang="en-US" sz="1100" b="1">
                <a:solidFill>
                  <a:srgbClr val="2E549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E7881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E7683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E7783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E7682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E7782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EG2300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EG2351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EG2350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EG2331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EG2200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EG2250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EG2231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EG2100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EG2120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E8891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E8890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E8692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E6672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E5650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E3625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E3621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EG2501</a:t>
            </a:r>
            <a:r>
              <a:rPr lang="zh-TW" altLang="en-US" sz="1100" b="1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100" b="1" spc="-1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9B0F213-A3CE-4695-8C11-EC61FEBB4539}"/>
              </a:ext>
            </a:extLst>
          </p:cNvPr>
          <p:cNvGrpSpPr/>
          <p:nvPr/>
        </p:nvGrpSpPr>
        <p:grpSpPr>
          <a:xfrm>
            <a:off x="408109" y="3160998"/>
            <a:ext cx="4458181" cy="2392031"/>
            <a:chOff x="7837797" y="2151842"/>
            <a:chExt cx="4058912" cy="2182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6918E11B-5FEF-4E9F-A769-7E94612B3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2555"/>
            <a:stretch/>
          </p:blipFill>
          <p:spPr>
            <a:xfrm>
              <a:off x="7837797" y="2151842"/>
              <a:ext cx="2340208" cy="218251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8BD6AD66-584F-4093-A4EC-40B3D3FBF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8555" t="64" r="-3400" b="-64"/>
            <a:stretch/>
          </p:blipFill>
          <p:spPr>
            <a:xfrm>
              <a:off x="10178006" y="2151842"/>
              <a:ext cx="1718703" cy="2182510"/>
            </a:xfrm>
            <a:prstGeom prst="rect">
              <a:avLst/>
            </a:prstGeom>
          </p:spPr>
        </p:pic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7B7FD91-9ECA-44EC-B612-04EF11DB6C27}"/>
              </a:ext>
            </a:extLst>
          </p:cNvPr>
          <p:cNvSpPr/>
          <p:nvPr/>
        </p:nvSpPr>
        <p:spPr>
          <a:xfrm>
            <a:off x="408109" y="1484265"/>
            <a:ext cx="4083209" cy="1703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呈現方式參考：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條列產品品名、回饋金額、導連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留意手機版格式要容易閱讀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產品清單</a:t>
            </a:r>
            <a:r>
              <a:rPr lang="en-US" altLang="zh-TW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(EXCEL</a:t>
            </a:r>
            <a:r>
              <a:rPr lang="zh-TW" altLang="en-US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檔</a:t>
            </a:r>
            <a:r>
              <a:rPr lang="en-US" altLang="zh-TW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)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961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A9358-4681-0DC3-B259-882570004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20570-B45B-487F-2096-5BBEB624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91"/>
            <a:ext cx="6112620" cy="867327"/>
          </a:xfrm>
          <a:prstGeom prst="rect">
            <a:avLst/>
          </a:prstGeom>
        </p:spPr>
        <p:txBody>
          <a:bodyPr/>
          <a:lstStyle/>
          <a:p>
            <a:r>
              <a:rPr lang="en-US" altLang="zh-TW" b="1" spc="-45" dirty="0">
                <a:solidFill>
                  <a:srgbClr val="C00000"/>
                </a:solidFill>
                <a:latin typeface="微軟正黑體"/>
                <a:ea typeface="微軟正黑體"/>
              </a:rPr>
              <a:t>5.</a:t>
            </a:r>
            <a:r>
              <a:rPr lang="zh-TW" altLang="en-US" b="1" spc="-45">
                <a:solidFill>
                  <a:srgbClr val="C00000"/>
                </a:solidFill>
                <a:latin typeface="微軟正黑體"/>
                <a:ea typeface="微軟正黑體"/>
              </a:rPr>
              <a:t> 加碼活動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5F60EA-1922-A4DE-D7CC-7779C046D920}"/>
              </a:ext>
            </a:extLst>
          </p:cNvPr>
          <p:cNvSpPr/>
          <p:nvPr/>
        </p:nvSpPr>
        <p:spPr>
          <a:xfrm>
            <a:off x="6953493" y="1591727"/>
            <a:ext cx="2148902" cy="4569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>
                <a:highlight>
                  <a:srgbClr val="FFFF00"/>
                </a:highlight>
                <a:latin typeface="微軟正黑體"/>
                <a:ea typeface="微軟正黑體"/>
              </a:rPr>
              <a:t>待提供圖檔</a:t>
            </a:r>
          </a:p>
        </p:txBody>
      </p:sp>
      <p:pic>
        <p:nvPicPr>
          <p:cNvPr id="4" name="圖片 3" descr="一張含有 文字, 品牌, 螢幕擷取畫面, 標誌 的圖片&#10;&#10;AI 產生的內容可能不正確。">
            <a:extLst>
              <a:ext uri="{FF2B5EF4-FFF2-40B4-BE49-F238E27FC236}">
                <a16:creationId xmlns:a16="http://schemas.microsoft.com/office/drawing/2014/main" id="{5D8009C9-F6DF-D471-3B29-01F74007E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46" y="2051538"/>
            <a:ext cx="5373078" cy="13286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81F36B8-9967-B73E-28C8-8FE1D0FC9045}"/>
              </a:ext>
            </a:extLst>
          </p:cNvPr>
          <p:cNvSpPr/>
          <p:nvPr/>
        </p:nvSpPr>
        <p:spPr>
          <a:xfrm>
            <a:off x="838199" y="1465142"/>
            <a:ext cx="5825360" cy="40257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zh-TW" altLang="en-US" sz="2400" b="1">
                <a:solidFill>
                  <a:schemeClr val="tx1"/>
                </a:solidFill>
                <a:latin typeface="微軟正黑體"/>
                <a:ea typeface="微軟正黑體"/>
              </a:rPr>
              <a:t>整體廚房限時好康再加碼！</a:t>
            </a:r>
            <a:endParaRPr lang="zh-TW" altLang="en-US" sz="2400" b="1" dirty="0">
              <a:solidFill>
                <a:schemeClr val="tx1"/>
              </a:solidFill>
              <a:latin typeface="微軟正黑體"/>
              <a:ea typeface="微軟正黑體"/>
            </a:endParaRPr>
          </a:p>
          <a:p>
            <a:pPr algn="ctr"/>
            <a:endParaRPr lang="zh-TW" altLang="en-US" sz="2400" b="1" dirty="0">
              <a:solidFill>
                <a:schemeClr val="tx1"/>
              </a:solidFill>
              <a:latin typeface="微軟正黑體"/>
              <a:ea typeface="微軟正黑體"/>
            </a:endParaRPr>
          </a:p>
          <a:p>
            <a:pPr algn="ctr"/>
            <a:endParaRPr lang="zh-TW" altLang="en-US" sz="2400" b="1" dirty="0">
              <a:solidFill>
                <a:schemeClr val="tx1"/>
              </a:solidFill>
              <a:latin typeface="微軟正黑體"/>
              <a:ea typeface="微軟正黑體"/>
            </a:endParaRPr>
          </a:p>
          <a:p>
            <a:pPr algn="ctr"/>
            <a:endParaRPr lang="zh-TW" altLang="en-US" sz="2400" b="1" dirty="0">
              <a:solidFill>
                <a:schemeClr val="tx1"/>
              </a:solidFill>
              <a:latin typeface="微軟正黑體"/>
              <a:ea typeface="微軟正黑體"/>
            </a:endParaRPr>
          </a:p>
          <a:p>
            <a:pPr algn="ctr"/>
            <a:endParaRPr lang="zh-TW" altLang="en-US" sz="2400" b="1" dirty="0">
              <a:solidFill>
                <a:schemeClr val="tx1"/>
              </a:solidFill>
              <a:latin typeface="微軟正黑體"/>
              <a:ea typeface="微軟正黑體"/>
            </a:endParaRPr>
          </a:p>
          <a:p>
            <a:pPr algn="ctr"/>
            <a:endParaRPr lang="zh-TW" altLang="en-US" sz="2400" b="1" dirty="0">
              <a:solidFill>
                <a:schemeClr val="tx1"/>
              </a:solidFill>
              <a:latin typeface="微軟正黑體"/>
              <a:ea typeface="微軟正黑體"/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  <a:latin typeface="微軟正黑體"/>
                <a:ea typeface="微軟正黑體"/>
              </a:rPr>
              <a:t>活動期間限定：2025.10.01~12.31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➤</a:t>
            </a:r>
            <a:r>
              <a:rPr lang="en-US" altLang="zh-TW" b="1" dirty="0">
                <a:solidFill>
                  <a:schemeClr val="tx1"/>
                </a:solidFill>
                <a:latin typeface="微軟正黑體"/>
                <a:ea typeface="微軟正黑體"/>
              </a:rPr>
              <a:t>購買櫻花廚房簽約滿20萬現折$10,000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➤</a:t>
            </a:r>
            <a:r>
              <a:rPr lang="zh-TW" altLang="en-US" b="1">
                <a:solidFill>
                  <a:schemeClr val="tx1"/>
                </a:solidFill>
                <a:latin typeface="微軟正黑體"/>
                <a:ea typeface="微軟正黑體"/>
              </a:rPr>
              <a:t>再享滿額加碼贈</a:t>
            </a:r>
            <a:r>
              <a:rPr lang="en-US" b="1" dirty="0">
                <a:solidFill>
                  <a:schemeClr val="tx1"/>
                </a:solidFill>
                <a:latin typeface="微軟正黑體"/>
                <a:ea typeface="微軟正黑體"/>
              </a:rPr>
              <a:t>【RO</a:t>
            </a:r>
            <a:r>
              <a:rPr lang="zh-TW" altLang="en-US" b="1">
                <a:solidFill>
                  <a:schemeClr val="tx1"/>
                </a:solidFill>
                <a:latin typeface="微軟正黑體"/>
                <a:ea typeface="微軟正黑體"/>
              </a:rPr>
              <a:t>好水淨水器</a:t>
            </a:r>
            <a:r>
              <a:rPr lang="en-US" b="1" dirty="0">
                <a:solidFill>
                  <a:schemeClr val="tx1"/>
                </a:solidFill>
                <a:latin typeface="微軟正黑體"/>
                <a:ea typeface="微軟正黑體"/>
              </a:rPr>
              <a:t>】</a:t>
            </a:r>
            <a:endParaRPr lang="en-US" altLang="zh-TW" b="1" dirty="0">
              <a:solidFill>
                <a:schemeClr val="tx1"/>
              </a:solidFill>
              <a:latin typeface="微軟正黑體"/>
              <a:ea typeface="微軟正黑體"/>
            </a:endParaRPr>
          </a:p>
          <a:p>
            <a:pPr algn="ctr"/>
            <a:endParaRPr lang="zh-TW" altLang="en-US" b="1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09DD1EC-58F1-1BFC-E876-FA1B43B09AA2}"/>
              </a:ext>
            </a:extLst>
          </p:cNvPr>
          <p:cNvSpPr/>
          <p:nvPr/>
        </p:nvSpPr>
        <p:spPr>
          <a:xfrm>
            <a:off x="2684584" y="4775864"/>
            <a:ext cx="2127907" cy="527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600" b="1">
                <a:latin typeface="微軟正黑體"/>
                <a:ea typeface="微軟正黑體"/>
              </a:rPr>
              <a:t>立即了解更多➡️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853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47EAC-0A88-429A-BB30-BE12AAAF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4400" b="1"/>
              <a:t>二、問卷頁</a:t>
            </a:r>
            <a:r>
              <a:rPr lang="en-US" altLang="zh-TW" sz="4400" b="1"/>
              <a:t>brief</a:t>
            </a:r>
            <a:endParaRPr lang="zh-TW" altLang="en-US" sz="4400" b="1"/>
          </a:p>
        </p:txBody>
      </p:sp>
    </p:spTree>
    <p:extLst>
      <p:ext uri="{BB962C8B-B14F-4D97-AF65-F5344CB8AC3E}">
        <p14:creationId xmlns:p14="http://schemas.microsoft.com/office/powerpoint/2010/main" val="231299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CD34A-952F-4FCC-A1BE-A1B9F8B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91"/>
            <a:ext cx="6112620" cy="867327"/>
          </a:xfrm>
          <a:prstGeom prst="rect">
            <a:avLst/>
          </a:prstGeom>
        </p:spPr>
        <p:txBody>
          <a:bodyPr/>
          <a:lstStyle/>
          <a:p>
            <a:r>
              <a:rPr lang="zh-TW" altLang="en-US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問卷頁面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2292401-9F24-4DB5-BF06-221B77120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922"/>
          <a:stretch/>
        </p:blipFill>
        <p:spPr>
          <a:xfrm>
            <a:off x="7221462" y="3429000"/>
            <a:ext cx="4263520" cy="258090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98EFC15-4B69-4E84-95F9-87EA68448391}"/>
              </a:ext>
            </a:extLst>
          </p:cNvPr>
          <p:cNvSpPr/>
          <p:nvPr/>
        </p:nvSpPr>
        <p:spPr>
          <a:xfrm>
            <a:off x="7221462" y="2833454"/>
            <a:ext cx="34920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樣式可參考，符合活動頁風格即可：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3200B7-1C38-449D-AD1A-90CE6D48796C}"/>
              </a:ext>
            </a:extLst>
          </p:cNvPr>
          <p:cNvSpPr/>
          <p:nvPr/>
        </p:nvSpPr>
        <p:spPr>
          <a:xfrm>
            <a:off x="838200" y="3411774"/>
            <a:ext cx="6132157" cy="10772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zh-TW" altLang="en-US" sz="160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問卷題目待確認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>
                <a:ea typeface="+mn-lt"/>
                <a:cs typeface="+mn-lt"/>
                <a:hlinkClick r:id="rId4"/>
              </a:rPr>
              <a:t>https://docs.google.com/spreadsheets/d/16r2WlWil6YT9Gg1xdO8Zf_10K5FRqEsi6ANlCaWy62Y/edit?gid=43047645#gid=43047645</a:t>
            </a:r>
            <a:endParaRPr lang="zh-TW" altLang="en-US">
              <a:ea typeface="+mn-lt"/>
              <a:cs typeface="+mn-lt"/>
            </a:endParaRPr>
          </a:p>
          <a:p>
            <a:endParaRPr lang="en-US" altLang="zh-TW" sz="1600">
              <a:ea typeface="+mn-lt"/>
              <a:cs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1314C48-5EF3-4A81-95E3-2E5BCA3F32B1}"/>
              </a:ext>
            </a:extLst>
          </p:cNvPr>
          <p:cNvSpPr/>
          <p:nvPr/>
        </p:nvSpPr>
        <p:spPr>
          <a:xfrm>
            <a:off x="838200" y="1360603"/>
            <a:ext cx="29875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問卷表頭：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DA7E73-9675-4D07-9183-23CF8B1CC22A}"/>
              </a:ext>
            </a:extLst>
          </p:cNvPr>
          <p:cNvSpPr/>
          <p:nvPr/>
        </p:nvSpPr>
        <p:spPr>
          <a:xfrm>
            <a:off x="838200" y="1780452"/>
            <a:ext cx="4511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廚房問卷大調查</a:t>
            </a:r>
            <a:endParaRPr lang="en-US" altLang="zh-TW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了解您的廚房升級需求，獲得日後專屬建議</a:t>
            </a:r>
            <a:endParaRPr lang="en-US" altLang="zh-TW" sz="1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填寫完成還有機會抽</a:t>
            </a:r>
            <a:r>
              <a:rPr lang="en-US" altLang="zh-TW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LINE POINTS </a:t>
            </a:r>
            <a:r>
              <a:rPr lang="zh-TW" alt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好禮！</a:t>
            </a:r>
            <a:endParaRPr lang="en-US" altLang="zh-TW" sz="1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010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CD34A-952F-4FCC-A1BE-A1B9F8B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91"/>
            <a:ext cx="6112620" cy="867327"/>
          </a:xfrm>
          <a:prstGeom prst="rect">
            <a:avLst/>
          </a:prstGeom>
        </p:spPr>
        <p:txBody>
          <a:bodyPr/>
          <a:lstStyle/>
          <a:p>
            <a:r>
              <a:rPr lang="zh-TW" altLang="en-US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完成填答頁面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106EC3-F825-4E46-A8C0-04BFDFAE7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25"/>
          <a:stretch/>
        </p:blipFill>
        <p:spPr>
          <a:xfrm>
            <a:off x="6802669" y="1172818"/>
            <a:ext cx="4551131" cy="531136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21FAB68-1796-4A33-89DA-F636261E8CF7}"/>
              </a:ext>
            </a:extLst>
          </p:cNvPr>
          <p:cNvSpPr/>
          <p:nvPr/>
        </p:nvSpPr>
        <p:spPr>
          <a:xfrm>
            <a:off x="1366456" y="2128831"/>
            <a:ext cx="4128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問卷完成！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感謝您完成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廚房需求問卷填寫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7AF169-0BF8-4739-849E-46825645D63C}"/>
              </a:ext>
            </a:extLst>
          </p:cNvPr>
          <p:cNvSpPr/>
          <p:nvPr/>
        </p:nvSpPr>
        <p:spPr>
          <a:xfrm>
            <a:off x="617482" y="3028987"/>
            <a:ext cx="5626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🎁恭喜獲得抽獎資格！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將於活動結束統一抽出，並透過簡訊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/Email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4AC139-6CC6-4CC9-8DBF-4EB255168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917" y="1724618"/>
            <a:ext cx="447737" cy="352474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6D080E9-5520-43C5-A2D9-F3EA798C566F}"/>
              </a:ext>
            </a:extLst>
          </p:cNvPr>
          <p:cNvSpPr/>
          <p:nvPr/>
        </p:nvSpPr>
        <p:spPr>
          <a:xfrm>
            <a:off x="1567092" y="4866014"/>
            <a:ext cx="1639825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回到活動頁面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D6C1329-9300-4D66-84C0-DE80DA7646CD}"/>
              </a:ext>
            </a:extLst>
          </p:cNvPr>
          <p:cNvSpPr/>
          <p:nvPr/>
        </p:nvSpPr>
        <p:spPr>
          <a:xfrm>
            <a:off x="3654654" y="4865219"/>
            <a:ext cx="1639825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立即登錄回函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ECB2B9-8220-4FFD-8D82-3763A5D06863}"/>
              </a:ext>
            </a:extLst>
          </p:cNvPr>
          <p:cNvSpPr/>
          <p:nvPr/>
        </p:nvSpPr>
        <p:spPr>
          <a:xfrm>
            <a:off x="625391" y="3970844"/>
            <a:ext cx="5626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✨登錄指定產品享現金回饋！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凡活動期間登錄指定產品，符合資格者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186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47EAC-0A88-429A-BB30-BE12AAAF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4400" b="1"/>
              <a:t>三、其他注意事項</a:t>
            </a:r>
          </a:p>
        </p:txBody>
      </p:sp>
    </p:spTree>
    <p:extLst>
      <p:ext uri="{BB962C8B-B14F-4D97-AF65-F5344CB8AC3E}">
        <p14:creationId xmlns:p14="http://schemas.microsoft.com/office/powerpoint/2010/main" val="3739682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CD34A-952F-4FCC-A1BE-A1B9F8B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91"/>
            <a:ext cx="6112620" cy="867327"/>
          </a:xfrm>
          <a:prstGeom prst="rect">
            <a:avLst/>
          </a:prstGeom>
        </p:spPr>
        <p:txBody>
          <a:bodyPr/>
          <a:lstStyle/>
          <a:p>
            <a:r>
              <a:rPr lang="zh-TW" altLang="en-US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需請協助事項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9C2D54-22B8-49DC-BEBA-6B849DE38913}"/>
              </a:ext>
            </a:extLst>
          </p:cNvPr>
          <p:cNvSpPr/>
          <p:nvPr/>
        </p:nvSpPr>
        <p:spPr>
          <a:xfrm>
            <a:off x="854820" y="150954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400" b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網站追蹤碼</a:t>
            </a:r>
            <a:endParaRPr lang="zh-TW" altLang="en-US" sz="240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請協助埋入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GTM</a:t>
            </a:r>
            <a:r>
              <a:rPr lang="zh-TW" altLang="en-US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代碼：</a:t>
            </a:r>
            <a:r>
              <a:rPr lang="en-US" altLang="zh-TW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GTM-KSSHFL9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92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47EAC-0A88-429A-BB30-BE12AAAF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4400" b="1"/>
              <a:t>四、時程規劃</a:t>
            </a:r>
          </a:p>
        </p:txBody>
      </p:sp>
    </p:spTree>
    <p:extLst>
      <p:ext uri="{BB962C8B-B14F-4D97-AF65-F5344CB8AC3E}">
        <p14:creationId xmlns:p14="http://schemas.microsoft.com/office/powerpoint/2010/main" val="209024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CB3054-27AA-4F4B-B91E-6E003A1D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06"/>
            <a:ext cx="5762625" cy="627063"/>
          </a:xfrm>
        </p:spPr>
        <p:txBody>
          <a:bodyPr>
            <a:normAutofit fontScale="90000"/>
          </a:bodyPr>
          <a:lstStyle/>
          <a:p>
            <a:r>
              <a:rPr kumimoji="1" lang="zh-TW" altLang="en-US" b="1">
                <a:solidFill>
                  <a:srgbClr val="D0161F"/>
                </a:solidFill>
                <a:latin typeface="Microsoft JhengHei"/>
                <a:ea typeface="Microsoft JhengHei"/>
              </a:rPr>
              <a:t>預期時程</a:t>
            </a:r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E51B805-36C7-469B-9D29-E107D63E9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933580"/>
              </p:ext>
            </p:extLst>
          </p:nvPr>
        </p:nvGraphicFramePr>
        <p:xfrm>
          <a:off x="939800" y="1142413"/>
          <a:ext cx="8887691" cy="5196716"/>
        </p:xfrm>
        <a:graphic>
          <a:graphicData uri="http://schemas.openxmlformats.org/drawingml/2006/table">
            <a:tbl>
              <a:tblPr/>
              <a:tblGrid>
                <a:gridCol w="1304636">
                  <a:extLst>
                    <a:ext uri="{9D8B030D-6E8A-4147-A177-3AD203B41FA5}">
                      <a16:colId xmlns:a16="http://schemas.microsoft.com/office/drawing/2014/main" val="3734071896"/>
                    </a:ext>
                  </a:extLst>
                </a:gridCol>
                <a:gridCol w="1209964">
                  <a:extLst>
                    <a:ext uri="{9D8B030D-6E8A-4147-A177-3AD203B41FA5}">
                      <a16:colId xmlns:a16="http://schemas.microsoft.com/office/drawing/2014/main" val="1144577639"/>
                    </a:ext>
                  </a:extLst>
                </a:gridCol>
                <a:gridCol w="1222305">
                  <a:extLst>
                    <a:ext uri="{9D8B030D-6E8A-4147-A177-3AD203B41FA5}">
                      <a16:colId xmlns:a16="http://schemas.microsoft.com/office/drawing/2014/main" val="3665328958"/>
                    </a:ext>
                  </a:extLst>
                </a:gridCol>
                <a:gridCol w="1345404">
                  <a:extLst>
                    <a:ext uri="{9D8B030D-6E8A-4147-A177-3AD203B41FA5}">
                      <a16:colId xmlns:a16="http://schemas.microsoft.com/office/drawing/2014/main" val="1453499219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1737345520"/>
                    </a:ext>
                  </a:extLst>
                </a:gridCol>
                <a:gridCol w="1126119">
                  <a:extLst>
                    <a:ext uri="{9D8B030D-6E8A-4147-A177-3AD203B41FA5}">
                      <a16:colId xmlns:a16="http://schemas.microsoft.com/office/drawing/2014/main" val="1177110255"/>
                    </a:ext>
                  </a:extLst>
                </a:gridCol>
                <a:gridCol w="1413881">
                  <a:extLst>
                    <a:ext uri="{9D8B030D-6E8A-4147-A177-3AD203B41FA5}">
                      <a16:colId xmlns:a16="http://schemas.microsoft.com/office/drawing/2014/main" val="3731568439"/>
                    </a:ext>
                  </a:extLst>
                </a:gridCol>
              </a:tblGrid>
              <a:tr h="16349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一</a:t>
                      </a: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二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三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四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五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六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日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280279"/>
                  </a:ext>
                </a:extLst>
              </a:tr>
              <a:tr h="155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8/25</a:t>
                      </a: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8/26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8/27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8/28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8/29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8/30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8/31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94602"/>
                  </a:ext>
                </a:extLst>
              </a:tr>
              <a:tr h="506974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613363"/>
                  </a:ext>
                </a:extLst>
              </a:tr>
              <a:tr h="155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</a:t>
                      </a: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9/3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9/4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9/5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9/6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9/7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951881"/>
                  </a:ext>
                </a:extLst>
              </a:tr>
              <a:tr h="678673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提供網頁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brief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70277"/>
                  </a:ext>
                </a:extLst>
              </a:tr>
              <a:tr h="155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9/8</a:t>
                      </a: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9/9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9/10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9/11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9/12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9/13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9/14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53152"/>
                  </a:ext>
                </a:extLst>
              </a:tr>
              <a:tr h="584790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-ZA" altLang="zh-TW" sz="1200">
                          <a:effectLst/>
                          <a:latin typeface="Microsoft JhengHei"/>
                          <a:ea typeface="PMingLiU"/>
                        </a:rPr>
                        <a:t>layout 1p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客戶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feedback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763753"/>
                  </a:ext>
                </a:extLst>
              </a:tr>
              <a:tr h="1551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9/15</a:t>
                      </a: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9/16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9/17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9/18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9/19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9/20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9/21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032058"/>
                  </a:ext>
                </a:extLst>
              </a:tr>
              <a:tr h="60365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f-ZA" altLang="zh-TW" sz="1200">
                          <a:effectLst/>
                          <a:latin typeface="Microsoft JhengHei"/>
                          <a:ea typeface="PMingLiU"/>
                        </a:rPr>
                        <a:t>layout 2p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客戶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feedback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492074"/>
                  </a:ext>
                </a:extLst>
              </a:tr>
              <a:tr h="2303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9/22</a:t>
                      </a: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9/23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9/24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9/25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9/26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9/27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9/28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178724"/>
                  </a:ext>
                </a:extLst>
              </a:tr>
              <a:tr h="62942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Final</a:t>
                      </a: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確認</a:t>
                      </a: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提供打包檔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700551"/>
                  </a:ext>
                </a:extLst>
              </a:tr>
              <a:tr h="2792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9/29</a:t>
                      </a: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9/30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10/1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10/2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10/3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10/4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10/5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5939"/>
                  </a:ext>
                </a:extLst>
              </a:tr>
              <a:tr h="597366"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活動上線</a:t>
                      </a: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4192" marR="4192" marT="4192" marB="301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45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2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CD34A-952F-4FCC-A1BE-A1B9F8B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91"/>
            <a:ext cx="6112620" cy="867327"/>
          </a:xfrm>
          <a:prstGeom prst="rect">
            <a:avLst/>
          </a:prstGeom>
        </p:spPr>
        <p:txBody>
          <a:bodyPr/>
          <a:lstStyle/>
          <a:p>
            <a:r>
              <a:rPr lang="zh-TW" altLang="en-US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en-US" altLang="zh-TW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brief</a:t>
            </a:r>
            <a:endParaRPr lang="zh-TW" altLang="en-US" b="1" spc="-45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4D0158-90D5-4EFC-94A1-F90F31EF6C01}"/>
              </a:ext>
            </a:extLst>
          </p:cNvPr>
          <p:cNvSpPr/>
          <p:nvPr/>
        </p:nvSpPr>
        <p:spPr>
          <a:xfrm>
            <a:off x="838200" y="1172818"/>
            <a:ext cx="9201728" cy="4196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專案說明：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活動時程：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10/1-12/31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暫定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活動內容：</a:t>
            </a:r>
            <a:b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(1)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凡活動期間購買指定產品機型，且完成產品回函者，即可獲得補助金！</a:t>
            </a:r>
            <a:b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(2)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廚具問卷，即可抽好禮！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過往活動頁參考：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https://www.sakura.com.tw/events/sakura_energy/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本次需求：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活動頁面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LIFF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346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47EAC-0A88-429A-BB30-BE12AAAF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4400" b="1"/>
              <a:t>一、活動頁</a:t>
            </a:r>
            <a:r>
              <a:rPr lang="en-US" altLang="zh-TW" sz="4400" b="1"/>
              <a:t>brief</a:t>
            </a:r>
            <a:endParaRPr lang="zh-TW" altLang="en-US" sz="4400" b="1"/>
          </a:p>
        </p:txBody>
      </p:sp>
    </p:spTree>
    <p:extLst>
      <p:ext uri="{BB962C8B-B14F-4D97-AF65-F5344CB8AC3E}">
        <p14:creationId xmlns:p14="http://schemas.microsoft.com/office/powerpoint/2010/main" val="66860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CD34A-952F-4FCC-A1BE-A1B9F8B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91"/>
            <a:ext cx="6112620" cy="867327"/>
          </a:xfrm>
          <a:prstGeom prst="rect">
            <a:avLst/>
          </a:prstGeom>
        </p:spPr>
        <p:txBody>
          <a:bodyPr/>
          <a:lstStyle/>
          <a:p>
            <a:r>
              <a:rPr lang="zh-TW" altLang="en-US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lang="en-US" altLang="zh-TW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brief</a:t>
            </a:r>
            <a:endParaRPr lang="zh-TW" altLang="en-US" b="1" spc="-45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53DD89-B013-4CF2-99EF-FAB0E8D0E8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33833"/>
            <a:ext cx="5246077" cy="86753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600" b="1" spc="-1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一、參考網站</a:t>
            </a:r>
            <a:endParaRPr lang="en-US" altLang="zh-TW" sz="1600" b="1" spc="-1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3"/>
              </a:rPr>
              <a:t>https://www.sakura.com.tw/events/sakura_energy/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355307"/>
            <a:ext cx="3727938" cy="616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BANNER</a:t>
            </a:r>
            <a:endParaRPr lang="zh-TW" altLang="en-US" b="1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3588141"/>
            <a:ext cx="3727938" cy="18492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活動規範</a:t>
            </a:r>
            <a:endParaRPr lang="en-US" altLang="zh-TW" b="1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活動說明</a:t>
            </a:r>
            <a:endParaRPr lang="en-US" altLang="zh-TW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申請流程</a:t>
            </a:r>
            <a:endParaRPr lang="en-US" altLang="zh-TW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申請流程影片 </a:t>
            </a:r>
            <a:r>
              <a:rPr lang="en-US" altLang="zh-TW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待</a:t>
            </a:r>
            <a:r>
              <a:rPr lang="en-US" altLang="zh-TW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9/23</a:t>
            </a:r>
            <a:r>
              <a:rPr lang="zh-TW" altLang="en-US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en-US" altLang="zh-TW">
                <a:solidFill>
                  <a:schemeClr val="tx1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pc="-45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不符合資格參考範例</a:t>
            </a:r>
            <a:endParaRPr lang="en-US" altLang="zh-TW" spc="-45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pc="-45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立即參與</a:t>
            </a:r>
            <a:r>
              <a:rPr lang="en-US" altLang="zh-TW" spc="-45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CTA</a:t>
            </a:r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2971724"/>
            <a:ext cx="3727938" cy="616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TW" b="1">
                <a:solidFill>
                  <a:schemeClr val="tx1"/>
                </a:solidFill>
                <a:latin typeface="微軟正黑體"/>
                <a:ea typeface="微軟正黑體"/>
              </a:rPr>
              <a:t>2. AI</a:t>
            </a:r>
            <a:r>
              <a:rPr lang="zh-TW" altLang="en-US" b="1">
                <a:solidFill>
                  <a:schemeClr val="tx1"/>
                </a:solidFill>
                <a:latin typeface="微軟正黑體"/>
                <a:ea typeface="微軟正黑體"/>
              </a:rPr>
              <a:t>廚房需求問卷</a:t>
            </a:r>
            <a:r>
              <a:rPr lang="en-US" altLang="zh-TW" b="1">
                <a:solidFill>
                  <a:schemeClr val="tx1"/>
                </a:solidFill>
                <a:latin typeface="微軟正黑體"/>
                <a:ea typeface="微軟正黑體"/>
              </a:rPr>
              <a:t>(CTA)</a:t>
            </a:r>
            <a:endParaRPr lang="zh-TW" altLang="en-US" b="1">
              <a:solidFill>
                <a:schemeClr val="tx1"/>
              </a:solidFill>
              <a:latin typeface="微軟正黑體"/>
              <a:ea typeface="微軟正黑體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C53DD89-B013-4CF2-99EF-FAB0E8D0E8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988152"/>
            <a:ext cx="1682262" cy="3671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600" b="1" spc="-1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二、網頁架構</a:t>
            </a:r>
            <a:endParaRPr lang="en-US" altLang="zh-TW" sz="1600" b="1" spc="-1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8200" y="5437392"/>
            <a:ext cx="3727938" cy="6164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符合活動機型清單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C4F072-FB23-2AC7-8DBB-02DFDF83C206}"/>
              </a:ext>
            </a:extLst>
          </p:cNvPr>
          <p:cNvSpPr/>
          <p:nvPr/>
        </p:nvSpPr>
        <p:spPr>
          <a:xfrm>
            <a:off x="838200" y="6052853"/>
            <a:ext cx="3727938" cy="6164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微軟正黑體"/>
                <a:ea typeface="微軟正黑體"/>
              </a:rPr>
              <a:t>5. </a:t>
            </a:r>
            <a:r>
              <a:rPr lang="en-US" altLang="zh-TW" b="1" dirty="0" err="1">
                <a:solidFill>
                  <a:schemeClr val="tx1"/>
                </a:solidFill>
                <a:latin typeface="微軟正黑體"/>
                <a:ea typeface="微軟正黑體"/>
              </a:rPr>
              <a:t>加碼活動</a:t>
            </a:r>
            <a:endParaRPr lang="zh-TW" altLang="en-US" b="1" dirty="0" err="1">
              <a:solidFill>
                <a:schemeClr val="tx1"/>
              </a:solidFill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54666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CD34A-952F-4FCC-A1BE-A1B9F8B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91"/>
            <a:ext cx="6112620" cy="867327"/>
          </a:xfrm>
          <a:prstGeom prst="rect">
            <a:avLst/>
          </a:prstGeom>
        </p:spPr>
        <p:txBody>
          <a:bodyPr/>
          <a:lstStyle/>
          <a:p>
            <a:r>
              <a:rPr lang="en-US" altLang="zh-TW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BANNER</a:t>
            </a:r>
            <a:endParaRPr lang="zh-TW" altLang="en-US" b="1" spc="-45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5A6D07-84A2-42A0-8393-A5F4EEF6A4F7}"/>
              </a:ext>
            </a:extLst>
          </p:cNvPr>
          <p:cNvSpPr/>
          <p:nvPr/>
        </p:nvSpPr>
        <p:spPr>
          <a:xfrm>
            <a:off x="838200" y="2972080"/>
            <a:ext cx="7366953" cy="878638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>
                <a:latin typeface="微軟正黑體"/>
                <a:ea typeface="微軟正黑體"/>
              </a:rPr>
              <a:t>依現有素材</a:t>
            </a:r>
            <a:r>
              <a:rPr lang="en-US" altLang="zh-TW" dirty="0">
                <a:latin typeface="微軟正黑體"/>
                <a:ea typeface="微軟正黑體"/>
              </a:rPr>
              <a:t>resize</a:t>
            </a:r>
            <a:r>
              <a:rPr lang="zh-TW" altLang="en-US">
                <a:latin typeface="微軟正黑體"/>
                <a:ea typeface="微軟正黑體"/>
              </a:rPr>
              <a:t>即可</a:t>
            </a:r>
            <a:br>
              <a:rPr lang="zh-TW" altLang="en-US" dirty="0">
                <a:latin typeface="微軟正黑體"/>
                <a:ea typeface="微軟正黑體"/>
              </a:rPr>
            </a:br>
            <a:r>
              <a:rPr lang="zh-TW">
                <a:ea typeface="+mn-lt"/>
                <a:cs typeface="+mn-lt"/>
              </a:rPr>
              <a:t>https://drive.google.com/file/d/1k8trq_a2bsSOOdUdXSKmSfF-EjRyu7jc/view</a:t>
            </a:r>
            <a:endParaRPr lang="zh-TW" altLang="en-US">
              <a:highlight>
                <a:srgbClr val="FFFF00"/>
              </a:highlight>
              <a:latin typeface="微軟正黑體"/>
              <a:ea typeface="微軟正黑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CE380E-D080-4FA5-A86F-57ECE29C7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7854"/>
            <a:ext cx="5426041" cy="13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2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CD34A-952F-4FCC-A1BE-A1B9F8B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91"/>
            <a:ext cx="9199696" cy="8673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b="1" spc="-45">
                <a:solidFill>
                  <a:srgbClr val="C00000"/>
                </a:solidFill>
                <a:latin typeface="微軟正黑體"/>
                <a:ea typeface="微軟正黑體"/>
              </a:rPr>
              <a:t>2.</a:t>
            </a:r>
            <a:r>
              <a:rPr lang="zh-TW" altLang="en-US" b="1" spc="-45">
                <a:solidFill>
                  <a:srgbClr val="C00000"/>
                </a:solidFill>
                <a:latin typeface="微軟正黑體"/>
                <a:ea typeface="微軟正黑體"/>
              </a:rPr>
              <a:t> </a:t>
            </a:r>
            <a:r>
              <a:rPr lang="en-US" altLang="zh-TW" b="1" spc="-45">
                <a:solidFill>
                  <a:srgbClr val="C00000"/>
                </a:solidFill>
                <a:latin typeface="微軟正黑體"/>
                <a:ea typeface="微軟正黑體"/>
              </a:rPr>
              <a:t>AI</a:t>
            </a:r>
            <a:r>
              <a:rPr lang="zh-TW" altLang="en-US" b="1" spc="-45">
                <a:solidFill>
                  <a:srgbClr val="C00000"/>
                </a:solidFill>
                <a:latin typeface="微軟正黑體"/>
                <a:ea typeface="微軟正黑體"/>
              </a:rPr>
              <a:t>廚房需求問卷/LINE OA </a:t>
            </a:r>
            <a:r>
              <a:rPr lang="en-US" altLang="zh-TW" b="1" spc="-45">
                <a:solidFill>
                  <a:srgbClr val="C00000"/>
                </a:solidFill>
                <a:latin typeface="微軟正黑體"/>
                <a:ea typeface="微軟正黑體"/>
              </a:rPr>
              <a:t>(CTA)</a:t>
            </a:r>
            <a:endParaRPr lang="zh-TW" altLang="en-US" b="1" spc="-45">
              <a:solidFill>
                <a:srgbClr val="C00000"/>
              </a:solidFill>
              <a:latin typeface="微軟正黑體"/>
              <a:ea typeface="微軟正黑體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8619F5-1DE7-49C7-8205-27B08CD45A2E}"/>
              </a:ext>
            </a:extLst>
          </p:cNvPr>
          <p:cNvSpPr/>
          <p:nvPr/>
        </p:nvSpPr>
        <p:spPr>
          <a:xfrm>
            <a:off x="838199" y="1465142"/>
            <a:ext cx="5825360" cy="4465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zh-TW" altLang="en-US" sz="2400" b="1">
                <a:solidFill>
                  <a:schemeClr val="tx1"/>
                </a:solidFill>
                <a:latin typeface="微軟正黑體"/>
                <a:ea typeface="微軟正黑體"/>
              </a:rPr>
              <a:t>加碼再抽 </a:t>
            </a:r>
            <a:r>
              <a:rPr lang="en-US" altLang="zh-TW" sz="2400" b="1">
                <a:solidFill>
                  <a:schemeClr val="tx1"/>
                </a:solidFill>
                <a:latin typeface="微軟正黑體"/>
                <a:ea typeface="微軟正黑體"/>
              </a:rPr>
              <a:t>LINE</a:t>
            </a:r>
            <a:r>
              <a:rPr lang="zh-TW" altLang="en-US" sz="2400" b="1">
                <a:solidFill>
                  <a:schemeClr val="tx1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400" b="1">
                <a:solidFill>
                  <a:schemeClr val="tx1"/>
                </a:solidFill>
                <a:latin typeface="微軟正黑體"/>
                <a:ea typeface="微軟正黑體"/>
              </a:rPr>
              <a:t>POINTS</a:t>
            </a:r>
            <a:r>
              <a:rPr lang="zh-TW" altLang="en-US" sz="2400" b="1">
                <a:solidFill>
                  <a:schemeClr val="tx1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2400" b="1">
                <a:solidFill>
                  <a:schemeClr val="tx1"/>
                </a:solidFill>
                <a:latin typeface="微軟正黑體"/>
                <a:ea typeface="微軟正黑體"/>
              </a:rPr>
              <a:t>100</a:t>
            </a:r>
            <a:r>
              <a:rPr lang="zh-TW" altLang="en-US" sz="2400" b="1">
                <a:solidFill>
                  <a:schemeClr val="tx1"/>
                </a:solidFill>
                <a:latin typeface="微軟正黑體"/>
                <a:ea typeface="微軟正黑體"/>
              </a:rPr>
              <a:t>點！</a:t>
            </a:r>
            <a:endParaRPr lang="en-US" altLang="zh-TW" sz="2400" b="1">
              <a:solidFill>
                <a:schemeClr val="tx1"/>
              </a:solidFill>
              <a:latin typeface="微軟正黑體"/>
              <a:ea typeface="微軟正黑體"/>
            </a:endParaRPr>
          </a:p>
          <a:p>
            <a:pPr algn="ctr"/>
            <a:endParaRPr lang="en-US" altLang="zh-TW" b="1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只要 </a:t>
            </a:r>
            <a:r>
              <a:rPr lang="en-US" altLang="zh-TW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分鐘，填寫您的廚房升級需求</a:t>
            </a:r>
            <a:endParaRPr lang="en-US" altLang="zh-TW" b="1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享有日後專屬推薦，還有機會抽 </a:t>
            </a:r>
            <a:r>
              <a:rPr lang="en-US" altLang="zh-TW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 POINTS </a:t>
            </a:r>
            <a:r>
              <a:rPr lang="zh-TW" altLang="en-US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好禮！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BBB8C06-215C-40E1-9B4C-F3EDC70D270E}"/>
              </a:ext>
            </a:extLst>
          </p:cNvPr>
          <p:cNvSpPr/>
          <p:nvPr/>
        </p:nvSpPr>
        <p:spPr>
          <a:xfrm>
            <a:off x="2657401" y="2883840"/>
            <a:ext cx="2186955" cy="81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填問卷抽好禮</a:t>
            </a:r>
            <a:endParaRPr lang="en-US" altLang="zh-TW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F9DD93A-2FFF-E40A-4766-5C9ABFB6BF81}"/>
              </a:ext>
            </a:extLst>
          </p:cNvPr>
          <p:cNvSpPr/>
          <p:nvPr/>
        </p:nvSpPr>
        <p:spPr>
          <a:xfrm>
            <a:off x="2657400" y="4759532"/>
            <a:ext cx="2186955" cy="8185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立即加入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AFFAE75-43F2-D9D5-AA1E-4C8A4A9DA4A0}"/>
              </a:ext>
            </a:extLst>
          </p:cNvPr>
          <p:cNvSpPr txBox="1"/>
          <p:nvPr/>
        </p:nvSpPr>
        <p:spPr>
          <a:xfrm>
            <a:off x="1109785" y="4118707"/>
            <a:ext cx="528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>
                <a:ea typeface="+mn-lt"/>
                <a:cs typeface="+mn-lt"/>
              </a:rPr>
              <a:t>立刻加入</a:t>
            </a:r>
            <a:r>
              <a:rPr lang="zh-TW" altLang="en-US">
                <a:ea typeface="+mn-lt"/>
                <a:cs typeface="+mn-lt"/>
              </a:rPr>
              <a:t>櫻花官方</a:t>
            </a:r>
            <a:r>
              <a:rPr lang="en-US" altLang="zh-TW">
                <a:ea typeface="+mn-lt"/>
                <a:cs typeface="+mn-lt"/>
              </a:rPr>
              <a:t>LINE</a:t>
            </a:r>
            <a:r>
              <a:rPr lang="zh-TW" altLang="en-US">
                <a:ea typeface="+mn-lt"/>
                <a:cs typeface="+mn-lt"/>
              </a:rPr>
              <a:t>👇</a:t>
            </a:r>
            <a:br>
              <a:rPr lang="zh-TW" altLang="en-US">
                <a:ea typeface="+mn-lt"/>
                <a:cs typeface="+mn-lt"/>
              </a:rPr>
            </a:br>
            <a:r>
              <a:rPr lang="zh-TW">
                <a:ea typeface="+mn-lt"/>
                <a:cs typeface="+mn-lt"/>
              </a:rPr>
              <a:t>第一手消息、好康優惠不漏接！</a:t>
            </a:r>
          </a:p>
        </p:txBody>
      </p:sp>
    </p:spTree>
    <p:extLst>
      <p:ext uri="{BB962C8B-B14F-4D97-AF65-F5344CB8AC3E}">
        <p14:creationId xmlns:p14="http://schemas.microsoft.com/office/powerpoint/2010/main" val="211370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CD34A-952F-4FCC-A1BE-A1B9F8B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91"/>
            <a:ext cx="6112620" cy="867327"/>
          </a:xfrm>
          <a:prstGeom prst="rect">
            <a:avLst/>
          </a:prstGeom>
        </p:spPr>
        <p:txBody>
          <a:bodyPr/>
          <a:lstStyle/>
          <a:p>
            <a:r>
              <a:rPr lang="en-US" altLang="zh-TW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活動說明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81FDE45C-89F4-4164-B2D1-7EB8CBD6ED3D}"/>
              </a:ext>
            </a:extLst>
          </p:cNvPr>
          <p:cNvSpPr txBox="1">
            <a:spLocks/>
          </p:cNvSpPr>
          <p:nvPr/>
        </p:nvSpPr>
        <p:spPr>
          <a:xfrm>
            <a:off x="1987732" y="1373168"/>
            <a:ext cx="10515600" cy="31465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zh-TW" altLang="en-US" sz="1300" b="1" spc="-1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一、活動時間</a:t>
            </a:r>
            <a:endParaRPr lang="zh-TW" altLang="en-US" sz="130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54965" indent="-342265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lang="zh-TW" altLang="en-US" sz="1300" spc="-5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購買期間：</a:t>
            </a:r>
            <a:r>
              <a:rPr lang="en-US" altLang="zh-TW" sz="1300" spc="-1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2025/10/01~2025/12/31</a:t>
            </a:r>
            <a:r>
              <a:rPr lang="zh-TW" altLang="en-US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止</a:t>
            </a:r>
            <a:r>
              <a:rPr lang="zh-TW" altLang="en-US" sz="1300" spc="-5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lang="en-US" altLang="zh-TW" sz="1300" spc="-5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</a:t>
            </a:r>
            <a:r>
              <a:rPr lang="zh-TW" altLang="en-US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即發票</a:t>
            </a:r>
            <a:r>
              <a:rPr lang="en-US" altLang="zh-TW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/</a:t>
            </a:r>
            <a:r>
              <a:rPr lang="zh-TW" altLang="en-US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收據認定期間</a:t>
            </a:r>
            <a:r>
              <a:rPr lang="en-US" altLang="zh-TW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  <a:r>
              <a:rPr lang="zh-TW" altLang="en-US" sz="1300" spc="-5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。</a:t>
            </a:r>
            <a:endParaRPr lang="zh-TW" altLang="en-US" sz="130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54965" indent="-342265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</a:tabLst>
            </a:pPr>
            <a:r>
              <a:rPr lang="zh-TW" altLang="en-US" sz="1300" spc="-1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申請期間：</a:t>
            </a:r>
            <a:r>
              <a:rPr lang="en-US" altLang="zh-TW" sz="1300" spc="-1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2025/10/01~2026/01/15</a:t>
            </a:r>
            <a:r>
              <a:rPr lang="zh-TW" altLang="en-US" sz="1300" spc="-3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止。</a:t>
            </a:r>
            <a:endParaRPr lang="zh-TW" altLang="en-US" sz="130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1300" b="1" spc="-2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二、適用對象</a:t>
            </a:r>
            <a:endParaRPr lang="zh-TW" altLang="en-US" sz="130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55600" marR="5080" indent="-3429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lang="zh-TW" altLang="en-US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於</a:t>
            </a:r>
            <a:r>
              <a:rPr lang="zh-TW" altLang="en-US" sz="1300" spc="-1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</a:t>
            </a:r>
            <a:r>
              <a:rPr lang="en-US" altLang="zh-TW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『</a:t>
            </a:r>
            <a:r>
              <a:rPr lang="zh-TW" altLang="en-US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購買期間內</a:t>
            </a:r>
            <a:r>
              <a:rPr lang="en-US" altLang="zh-TW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』</a:t>
            </a:r>
            <a:r>
              <a:rPr lang="zh-TW" altLang="en-US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至櫻花經銷、量販、百貨通路購買</a:t>
            </a:r>
            <a:r>
              <a:rPr lang="en-US" altLang="zh-TW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『</a:t>
            </a:r>
            <a:r>
              <a:rPr lang="zh-TW" altLang="en-US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指定機型</a:t>
            </a:r>
            <a:r>
              <a:rPr lang="en-US" altLang="zh-TW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』</a:t>
            </a:r>
            <a:r>
              <a:rPr lang="zh-TW" altLang="en-US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之消費者（</a:t>
            </a:r>
            <a:r>
              <a:rPr lang="zh-TW" altLang="en-US" sz="1300" spc="-1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不含專案通</a:t>
            </a:r>
            <a:r>
              <a:rPr lang="zh-TW" altLang="en-US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路、特案優惠價，公關品及贈品等）</a:t>
            </a:r>
            <a:endParaRPr lang="en-US" altLang="zh-TW" sz="130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1300" b="1" spc="-2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三、符合機型</a:t>
            </a:r>
            <a:endParaRPr lang="zh-TW" altLang="en-US" sz="130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55600" marR="5080" indent="-3429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lang="zh-TW" altLang="en-US" sz="1300" spc="-5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詳見下方</a:t>
            </a:r>
            <a:r>
              <a:rPr lang="en-US" altLang="zh-TW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『</a:t>
            </a:r>
            <a:r>
              <a:rPr lang="zh-TW" altLang="en-US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符合機型清單</a:t>
            </a:r>
            <a:r>
              <a:rPr lang="en-US" altLang="zh-TW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』</a:t>
            </a:r>
            <a:r>
              <a:rPr lang="zh-TW" altLang="en-US" sz="13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說明</a:t>
            </a:r>
            <a:endParaRPr lang="en-US" altLang="zh-TW" sz="130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355600" marR="5080" indent="-3429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endParaRPr lang="en-US" altLang="zh-TW" sz="130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12700" marR="5080" indent="0">
              <a:lnSpc>
                <a:spcPct val="150000"/>
              </a:lnSpc>
              <a:spcBef>
                <a:spcPts val="600"/>
              </a:spcBef>
              <a:buNone/>
              <a:tabLst>
                <a:tab pos="355600" algn="l"/>
              </a:tabLst>
            </a:pPr>
            <a:r>
              <a:rPr lang="zh-TW" altLang="en-US" sz="1300" b="1" spc="-2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四、申請流程</a:t>
            </a:r>
            <a:endParaRPr lang="zh-TW" altLang="en-US" sz="130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12700" marR="5080" indent="0">
              <a:lnSpc>
                <a:spcPct val="150000"/>
              </a:lnSpc>
              <a:spcBef>
                <a:spcPts val="600"/>
              </a:spcBef>
              <a:buNone/>
              <a:tabLst>
                <a:tab pos="355600" algn="l"/>
              </a:tabLst>
            </a:pPr>
            <a:endParaRPr lang="en-US" altLang="zh-TW" sz="1300" spc="-5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B22ABA7-EEA7-4FAF-9488-545EF5A1694C}"/>
              </a:ext>
            </a:extLst>
          </p:cNvPr>
          <p:cNvSpPr/>
          <p:nvPr/>
        </p:nvSpPr>
        <p:spPr>
          <a:xfrm>
            <a:off x="2189175" y="4756787"/>
            <a:ext cx="1608909" cy="105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掃描</a:t>
            </a:r>
            <a:r>
              <a:rPr lang="en-US" altLang="zh-TW" sz="1600" b="1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QRcode</a:t>
            </a:r>
            <a:endParaRPr lang="en-US" altLang="zh-TW" sz="16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登錄回函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39D2603-1AC4-4768-BFEC-895D42A8BC79}"/>
              </a:ext>
            </a:extLst>
          </p:cNvPr>
          <p:cNvSpPr/>
          <p:nvPr/>
        </p:nvSpPr>
        <p:spPr>
          <a:xfrm>
            <a:off x="4801207" y="4756783"/>
            <a:ext cx="1608909" cy="105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上傳發票</a:t>
            </a:r>
            <a:r>
              <a:rPr lang="en-US" altLang="zh-TW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收據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59164DE-CC5F-42D7-AFB3-7E5364F722D0}"/>
              </a:ext>
            </a:extLst>
          </p:cNvPr>
          <p:cNvSpPr/>
          <p:nvPr/>
        </p:nvSpPr>
        <p:spPr>
          <a:xfrm>
            <a:off x="7515973" y="4756782"/>
            <a:ext cx="1608909" cy="105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填寫金融帳戶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D35657A-532F-42DE-AEE7-434E83203287}"/>
              </a:ext>
            </a:extLst>
          </p:cNvPr>
          <p:cNvSpPr/>
          <p:nvPr/>
        </p:nvSpPr>
        <p:spPr>
          <a:xfrm>
            <a:off x="10230739" y="4756781"/>
            <a:ext cx="1608909" cy="1053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收取匯款</a:t>
            </a: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82F2FF2-9444-4850-B213-B185DD275CD9}"/>
              </a:ext>
            </a:extLst>
          </p:cNvPr>
          <p:cNvSpPr/>
          <p:nvPr/>
        </p:nvSpPr>
        <p:spPr>
          <a:xfrm>
            <a:off x="3907430" y="4930959"/>
            <a:ext cx="784431" cy="76151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99A801D3-4856-4109-BB7D-C2CBD3170467}"/>
              </a:ext>
            </a:extLst>
          </p:cNvPr>
          <p:cNvSpPr/>
          <p:nvPr/>
        </p:nvSpPr>
        <p:spPr>
          <a:xfrm>
            <a:off x="6599887" y="4941908"/>
            <a:ext cx="784431" cy="76151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EF7FA734-4AA7-44B8-8E61-7E62828BA9AD}"/>
              </a:ext>
            </a:extLst>
          </p:cNvPr>
          <p:cNvSpPr/>
          <p:nvPr/>
        </p:nvSpPr>
        <p:spPr>
          <a:xfrm>
            <a:off x="9326326" y="4930959"/>
            <a:ext cx="784431" cy="76151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03F31A0A-E49A-4B8A-85A5-B661847066BF}"/>
              </a:ext>
            </a:extLst>
          </p:cNvPr>
          <p:cNvSpPr/>
          <p:nvPr/>
        </p:nvSpPr>
        <p:spPr>
          <a:xfrm rot="10800000">
            <a:off x="1310636" y="2518804"/>
            <a:ext cx="529047" cy="50609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AEDBEB-4619-4B41-B9B1-3E9DDFA77CC5}"/>
              </a:ext>
            </a:extLst>
          </p:cNvPr>
          <p:cNvSpPr/>
          <p:nvPr/>
        </p:nvSpPr>
        <p:spPr>
          <a:xfrm>
            <a:off x="221266" y="2551611"/>
            <a:ext cx="1051561" cy="416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文字呈現</a:t>
            </a:r>
            <a:endParaRPr lang="en-US" altLang="zh-TW" sz="1600" b="1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8B0242-E36F-40E2-9994-3DC9EA766475}"/>
              </a:ext>
            </a:extLst>
          </p:cNvPr>
          <p:cNvSpPr/>
          <p:nvPr/>
        </p:nvSpPr>
        <p:spPr>
          <a:xfrm>
            <a:off x="1987731" y="1288869"/>
            <a:ext cx="10093874" cy="252548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589E77-CB82-4D05-A6EE-0D66BAB4196E}"/>
              </a:ext>
            </a:extLst>
          </p:cNvPr>
          <p:cNvSpPr/>
          <p:nvPr/>
        </p:nvSpPr>
        <p:spPr>
          <a:xfrm>
            <a:off x="1987731" y="3888500"/>
            <a:ext cx="10093874" cy="278226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388553C-97BA-4247-BDC4-7E6CDCA62C2E}"/>
              </a:ext>
            </a:extLst>
          </p:cNvPr>
          <p:cNvSpPr/>
          <p:nvPr/>
        </p:nvSpPr>
        <p:spPr>
          <a:xfrm>
            <a:off x="2611793" y="4343842"/>
            <a:ext cx="763671" cy="375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5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lang="en-US" altLang="zh-TW" sz="1400" b="1" spc="-1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STEP 1</a:t>
            </a:r>
            <a:endParaRPr lang="zh-TW" altLang="en-US" sz="1400" b="1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611852F-E80F-4A55-B034-C301163E29AF}"/>
              </a:ext>
            </a:extLst>
          </p:cNvPr>
          <p:cNvSpPr/>
          <p:nvPr/>
        </p:nvSpPr>
        <p:spPr>
          <a:xfrm>
            <a:off x="5223825" y="4343842"/>
            <a:ext cx="763671" cy="375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5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lang="en-US" altLang="zh-TW" sz="1400" b="1" spc="-1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STEP 2</a:t>
            </a:r>
            <a:endParaRPr lang="zh-TW" altLang="en-US" sz="1400" b="1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F2DDBA-2427-406F-978D-BDFC90AB1BD7}"/>
              </a:ext>
            </a:extLst>
          </p:cNvPr>
          <p:cNvSpPr/>
          <p:nvPr/>
        </p:nvSpPr>
        <p:spPr>
          <a:xfrm>
            <a:off x="7938591" y="4343842"/>
            <a:ext cx="763671" cy="375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5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lang="en-US" altLang="zh-TW" sz="1400" b="1" spc="-1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STEP 3</a:t>
            </a:r>
            <a:endParaRPr lang="zh-TW" altLang="en-US" sz="1400" b="1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D1E56EF-DB9E-4E9F-9A68-2C033B2E785D}"/>
              </a:ext>
            </a:extLst>
          </p:cNvPr>
          <p:cNvSpPr/>
          <p:nvPr/>
        </p:nvSpPr>
        <p:spPr>
          <a:xfrm>
            <a:off x="10653357" y="4343842"/>
            <a:ext cx="763671" cy="375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50000"/>
              </a:lnSpc>
              <a:spcBef>
                <a:spcPts val="600"/>
              </a:spcBef>
              <a:tabLst>
                <a:tab pos="354965" algn="l"/>
              </a:tabLst>
            </a:pPr>
            <a:r>
              <a:rPr lang="en-US" altLang="zh-TW" sz="1400" b="1" spc="-1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STEP 4</a:t>
            </a:r>
            <a:endParaRPr lang="zh-TW" altLang="en-US" sz="1400" b="1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27A9C5-46C2-4FA7-8CF5-0617AEC77F33}"/>
              </a:ext>
            </a:extLst>
          </p:cNvPr>
          <p:cNvSpPr/>
          <p:nvPr/>
        </p:nvSpPr>
        <p:spPr>
          <a:xfrm>
            <a:off x="2189175" y="5966148"/>
            <a:ext cx="253819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spcBef>
                <a:spcPts val="600"/>
              </a:spcBef>
              <a:tabLst>
                <a:tab pos="355600" algn="l"/>
              </a:tabLst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詳細文字說明，請見</a:t>
            </a: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P8-P10)</a:t>
            </a:r>
          </a:p>
          <a:p>
            <a:pPr marL="12700" marR="5080">
              <a:spcBef>
                <a:spcPts val="600"/>
              </a:spcBef>
              <a:tabLst>
                <a:tab pos="355600" algn="l"/>
              </a:tabLst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回函登錄</a:t>
            </a: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CTA)</a:t>
            </a: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BF5D0E5F-4C7D-42E9-90E5-918048853A44}"/>
              </a:ext>
            </a:extLst>
          </p:cNvPr>
          <p:cNvSpPr/>
          <p:nvPr/>
        </p:nvSpPr>
        <p:spPr>
          <a:xfrm rot="10800000">
            <a:off x="1312751" y="4877866"/>
            <a:ext cx="529047" cy="50609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B11FD3D-0AFA-45F6-BF16-7AAB676AFECE}"/>
              </a:ext>
            </a:extLst>
          </p:cNvPr>
          <p:cNvSpPr/>
          <p:nvPr/>
        </p:nvSpPr>
        <p:spPr>
          <a:xfrm>
            <a:off x="94811" y="4736030"/>
            <a:ext cx="1194799" cy="789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05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上方為簡易流程</a:t>
            </a:r>
            <a:r>
              <a:rPr lang="en-US" altLang="zh-TW" sz="105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05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</a:t>
            </a:r>
            <a:r>
              <a:rPr lang="en-US" altLang="zh-TW" sz="105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icon)</a:t>
            </a:r>
          </a:p>
          <a:p>
            <a:pPr algn="ctr">
              <a:lnSpc>
                <a:spcPct val="150000"/>
              </a:lnSpc>
            </a:pPr>
            <a:r>
              <a:rPr lang="zh-TW" altLang="en-US" sz="105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下方為文字說明</a:t>
            </a:r>
            <a:endParaRPr lang="en-US" altLang="zh-TW" sz="105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41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CD34A-952F-4FCC-A1BE-A1B9F8B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91"/>
            <a:ext cx="6112620" cy="867327"/>
          </a:xfrm>
          <a:prstGeom prst="rect">
            <a:avLst/>
          </a:prstGeom>
        </p:spPr>
        <p:txBody>
          <a:bodyPr/>
          <a:lstStyle/>
          <a:p>
            <a:r>
              <a:rPr lang="en-US" altLang="zh-TW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活動說明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78032004-76BE-4747-ABF1-34970114FF39}"/>
              </a:ext>
            </a:extLst>
          </p:cNvPr>
          <p:cNvSpPr txBox="1">
            <a:spLocks/>
          </p:cNvSpPr>
          <p:nvPr/>
        </p:nvSpPr>
        <p:spPr>
          <a:xfrm>
            <a:off x="838200" y="1261164"/>
            <a:ext cx="10810875" cy="40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TW"/>
            </a:defPPr>
            <a:lvl1pPr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300" b="1" spc="-10"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TW" altLang="en-US" sz="1600"/>
              <a:t>四、申請流程 </a:t>
            </a:r>
            <a:r>
              <a:rPr lang="en-US" altLang="zh-TW" sz="1600"/>
              <a:t>(</a:t>
            </a:r>
            <a:r>
              <a:rPr lang="zh-TW" altLang="en-US" sz="1600"/>
              <a:t>詳細文字說明</a:t>
            </a:r>
            <a:r>
              <a:rPr lang="en-US" altLang="zh-TW" sz="1600"/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33FFD7-B48D-4A74-A8F6-B484FBDA0943}"/>
              </a:ext>
            </a:extLst>
          </p:cNvPr>
          <p:cNvSpPr/>
          <p:nvPr/>
        </p:nvSpPr>
        <p:spPr>
          <a:xfrm>
            <a:off x="825347" y="2965104"/>
            <a:ext cx="56611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上傳購買發票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收據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須蓋銷售店章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收據認定期間：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2025/10/01~2025/12/31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止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發票說明範例如下：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920E33-18BF-4681-8164-7622767A9A44}"/>
              </a:ext>
            </a:extLst>
          </p:cNvPr>
          <p:cNvSpPr/>
          <p:nvPr/>
        </p:nvSpPr>
        <p:spPr>
          <a:xfrm>
            <a:off x="847727" y="1699372"/>
            <a:ext cx="45020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掃描產品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QR</a:t>
            </a: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填寫產品回函資料</a:t>
            </a:r>
            <a:endParaRPr lang="en-US" altLang="zh-TW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spc="-30">
                <a:latin typeface="微軟正黑體" panose="020B0604030504040204" pitchFamily="34" charset="-120"/>
                <a:ea typeface="微軟正黑體" panose="020B0604030504040204" pitchFamily="34" charset="-120"/>
                <a:cs typeface="PMingLiU"/>
              </a:rPr>
              <a:t>符合指定機型自動帶入活動登錄頁</a:t>
            </a:r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  <a:cs typeface="PMingLiU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916FB9A-E198-43CA-83FC-581376DAA362}"/>
              </a:ext>
            </a:extLst>
          </p:cNvPr>
          <p:cNvGrpSpPr/>
          <p:nvPr/>
        </p:nvGrpSpPr>
        <p:grpSpPr>
          <a:xfrm>
            <a:off x="847727" y="4075583"/>
            <a:ext cx="6163751" cy="1323439"/>
            <a:chOff x="709733" y="4173062"/>
            <a:chExt cx="6347093" cy="136280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62F71137-A1B0-41C8-9032-B0D976A3A05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2728" y="4176163"/>
              <a:ext cx="1199581" cy="981396"/>
            </a:xfrm>
            <a:prstGeom prst="rect">
              <a:avLst/>
            </a:prstGeom>
          </p:spPr>
        </p:pic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257A2395-B7BB-410A-8578-8868B93B708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0755" y="4173062"/>
              <a:ext cx="1471439" cy="993605"/>
            </a:xfrm>
            <a:prstGeom prst="rect">
              <a:avLst/>
            </a:prstGeom>
          </p:spPr>
        </p:pic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F2FA1972-5F19-49E9-9F88-C88FBC2B7C15}"/>
                </a:ext>
              </a:extLst>
            </p:cNvPr>
            <p:cNvSpPr txBox="1"/>
            <p:nvPr/>
          </p:nvSpPr>
          <p:spPr>
            <a:xfrm>
              <a:off x="4924496" y="5306352"/>
              <a:ext cx="213233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b="1" spc="-10">
                  <a:solidFill>
                    <a:srgbClr val="7E7E7E"/>
                  </a:solidFill>
                  <a:latin typeface="Microsoft JhengHei"/>
                  <a:cs typeface="Microsoft JhengHei"/>
                </a:rPr>
                <a:t>(c)負責人銷售章範例</a:t>
              </a:r>
              <a:endParaRPr sz="1400">
                <a:latin typeface="Microsoft JhengHei"/>
                <a:cs typeface="Microsoft JhengHei"/>
              </a:endParaRPr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C01A8DFA-6028-403D-93CF-638E18002F92}"/>
                </a:ext>
              </a:extLst>
            </p:cNvPr>
            <p:cNvSpPr txBox="1"/>
            <p:nvPr/>
          </p:nvSpPr>
          <p:spPr>
            <a:xfrm>
              <a:off x="709733" y="5307599"/>
              <a:ext cx="237299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b="1" spc="-10">
                  <a:solidFill>
                    <a:srgbClr val="7E7E7E"/>
                  </a:solidFill>
                  <a:latin typeface="Microsoft JhengHei"/>
                  <a:cs typeface="Microsoft JhengHei"/>
                </a:rPr>
                <a:t>(a</a:t>
              </a:r>
              <a:r>
                <a:rPr sz="1400" b="1" spc="-15">
                  <a:solidFill>
                    <a:srgbClr val="7E7E7E"/>
                  </a:solidFill>
                  <a:latin typeface="Microsoft JhengHei"/>
                  <a:cs typeface="Microsoft JhengHei"/>
                </a:rPr>
                <a:t>)統一發票專用章範例</a:t>
              </a:r>
              <a:endParaRPr sz="1400">
                <a:latin typeface="Microsoft JhengHei"/>
                <a:cs typeface="Microsoft JhengHei"/>
              </a:endParaRP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8FD153FA-701A-4153-9512-996A6347DAB9}"/>
                </a:ext>
              </a:extLst>
            </p:cNvPr>
            <p:cNvSpPr txBox="1"/>
            <p:nvPr/>
          </p:nvSpPr>
          <p:spPr>
            <a:xfrm>
              <a:off x="2774297" y="5305530"/>
              <a:ext cx="239268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b="1" spc="-20">
                  <a:solidFill>
                    <a:srgbClr val="7E7E7E"/>
                  </a:solidFill>
                  <a:latin typeface="Microsoft JhengHei"/>
                  <a:cs typeface="Microsoft JhengHei"/>
                </a:rPr>
                <a:t>(b</a:t>
              </a:r>
              <a:r>
                <a:rPr sz="1400" b="1" spc="-25">
                  <a:solidFill>
                    <a:srgbClr val="7E7E7E"/>
                  </a:solidFill>
                  <a:latin typeface="Microsoft JhengHei"/>
                  <a:cs typeface="Microsoft JhengHei"/>
                </a:rPr>
                <a:t>)免用發票專用章範例</a:t>
              </a:r>
              <a:endParaRPr sz="1400">
                <a:latin typeface="Microsoft JhengHei"/>
                <a:cs typeface="Microsoft JhengHei"/>
              </a:endParaRPr>
            </a:p>
          </p:txBody>
        </p:sp>
        <p:pic>
          <p:nvPicPr>
            <p:cNvPr id="18" name="object 10">
              <a:extLst>
                <a:ext uri="{FF2B5EF4-FFF2-40B4-BE49-F238E27FC236}">
                  <a16:creationId xmlns:a16="http://schemas.microsoft.com/office/drawing/2014/main" id="{EFD5C392-C69E-4626-8760-1ABDF72CF29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7733" y="4230836"/>
              <a:ext cx="1166549" cy="969589"/>
            </a:xfrm>
            <a:prstGeom prst="rect">
              <a:avLst/>
            </a:prstGeom>
          </p:spPr>
        </p:pic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AC85CE81-C23A-419A-BC49-2098C88D3CEC}"/>
              </a:ext>
            </a:extLst>
          </p:cNvPr>
          <p:cNvSpPr/>
          <p:nvPr/>
        </p:nvSpPr>
        <p:spPr>
          <a:xfrm>
            <a:off x="746971" y="5596836"/>
            <a:ext cx="104570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indent="-45656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  <a:tabLst>
                <a:tab pos="469265" algn="l"/>
              </a:tabLst>
            </a:pPr>
            <a:r>
              <a:rPr lang="zh-TW" altLang="en-US" sz="1200" b="1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統一發票：</a:t>
            </a:r>
            <a:r>
              <a:rPr lang="zh-TW" altLang="en-US" sz="1200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可用紙本、電子發票、雲端發票</a:t>
            </a:r>
            <a:r>
              <a:rPr lang="en-US" altLang="zh-TW" sz="1200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</a:t>
            </a:r>
            <a:r>
              <a:rPr lang="en-US" altLang="zh-TW" sz="1200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、三聯式，皆須載明賣方統一編號。</a:t>
            </a:r>
          </a:p>
          <a:p>
            <a:pPr marL="469265" marR="5080" indent="-45656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  <a:tabLst>
                <a:tab pos="469265" algn="l"/>
              </a:tabLst>
            </a:pPr>
            <a:r>
              <a:rPr lang="zh-TW" altLang="en-US" sz="1200" b="1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有營登店家</a:t>
            </a:r>
            <a:r>
              <a:rPr lang="en-US" altLang="zh-TW" sz="1200" b="1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200" b="1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收據</a:t>
            </a:r>
            <a:r>
              <a:rPr lang="en-US" altLang="zh-TW" sz="1200" b="1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加蓋店章</a:t>
            </a:r>
            <a:r>
              <a:rPr lang="en-US" altLang="zh-TW" sz="1200" b="1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b="1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200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</a:t>
            </a:r>
            <a:r>
              <a:rPr lang="en-US" altLang="zh-TW" sz="1200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(a)</a:t>
            </a:r>
            <a:r>
              <a:rPr lang="zh-TW" altLang="en-US" sz="1200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統一發票專用章或</a:t>
            </a:r>
            <a:r>
              <a:rPr lang="en-US" altLang="zh-TW" sz="1200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(b)</a:t>
            </a:r>
            <a:r>
              <a:rPr lang="zh-TW" altLang="en-US" sz="1200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免用發票專用章，皆須載明賣方統一編號、負責人，及購買</a:t>
            </a:r>
            <a:r>
              <a:rPr lang="zh-TW" altLang="en-US" sz="1200" u="sng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櫻花產品之型號</a:t>
            </a:r>
            <a:r>
              <a:rPr lang="zh-TW" altLang="en-US" sz="1200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469265" marR="257810" indent="-456565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  <a:tabLst>
                <a:tab pos="469265" algn="l"/>
              </a:tabLst>
            </a:pPr>
            <a:r>
              <a:rPr lang="zh-TW" altLang="en-US" sz="1200" b="1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個體戶</a:t>
            </a:r>
            <a:r>
              <a:rPr lang="en-US" altLang="zh-TW" sz="1200" b="1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1200" b="1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收據</a:t>
            </a:r>
            <a:r>
              <a:rPr lang="en-US" altLang="zh-TW" sz="1200" b="1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加蓋店章</a:t>
            </a:r>
            <a:r>
              <a:rPr lang="en-US" altLang="zh-TW" sz="1200" b="1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b="1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1200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須蓋</a:t>
            </a:r>
            <a:r>
              <a:rPr lang="en-US" altLang="zh-TW" sz="1200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(c)</a:t>
            </a:r>
            <a:r>
              <a:rPr lang="zh-TW" altLang="en-US" sz="1200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負責人銷售章，載明負責人或商行、電話、地址，及購買</a:t>
            </a:r>
            <a:r>
              <a:rPr lang="zh-TW" altLang="en-US" sz="1200" u="sng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櫻花產品之型號</a:t>
            </a:r>
            <a:r>
              <a:rPr lang="zh-TW" altLang="en-US" sz="1200" spc="-2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7881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CD34A-952F-4FCC-A1BE-A1B9F8BA6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491"/>
            <a:ext cx="6112620" cy="867327"/>
          </a:xfrm>
          <a:prstGeom prst="rect">
            <a:avLst/>
          </a:prstGeom>
        </p:spPr>
        <p:txBody>
          <a:bodyPr/>
          <a:lstStyle/>
          <a:p>
            <a:r>
              <a:rPr lang="en-US" altLang="zh-TW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spc="-45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活動說明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AA11A5FF-862C-43A0-ABE0-CEEE7F6EAB03}"/>
              </a:ext>
            </a:extLst>
          </p:cNvPr>
          <p:cNvGrpSpPr/>
          <p:nvPr/>
        </p:nvGrpSpPr>
        <p:grpSpPr>
          <a:xfrm>
            <a:off x="838200" y="1600476"/>
            <a:ext cx="9037320" cy="2519882"/>
            <a:chOff x="838200" y="1589966"/>
            <a:chExt cx="9037320" cy="251988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9B897E5-13C0-43DE-B21F-8A121C443517}"/>
                </a:ext>
              </a:extLst>
            </p:cNvPr>
            <p:cNvSpPr/>
            <p:nvPr/>
          </p:nvSpPr>
          <p:spPr>
            <a:xfrm>
              <a:off x="838200" y="1589966"/>
              <a:ext cx="39863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600" b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STEP3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填寫申請人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『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本人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』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金融帳戶資料</a:t>
              </a:r>
              <a:endPara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9C938D6-0FC1-452E-90BD-2120D38D599F}"/>
                </a:ext>
              </a:extLst>
            </p:cNvPr>
            <p:cNvSpPr/>
            <p:nvPr/>
          </p:nvSpPr>
          <p:spPr>
            <a:xfrm>
              <a:off x="838200" y="2359853"/>
              <a:ext cx="760911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/>
                <a:t>STEP4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經審核通過後，將匯款現金至指定金融帳戶（作業時間約一個月</a:t>
              </a:r>
              <a:r>
                <a:rPr lang="en-US" altLang="zh-TW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60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及簡訊通知</a:t>
              </a:r>
              <a:endParaRPr lang="en-US" altLang="zh-TW" sz="16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內容版面配置區 2">
              <a:extLst>
                <a:ext uri="{FF2B5EF4-FFF2-40B4-BE49-F238E27FC236}">
                  <a16:creationId xmlns:a16="http://schemas.microsoft.com/office/drawing/2014/main" id="{5FC5CA98-06ED-4884-B790-0F016B59665E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167743"/>
              <a:ext cx="9037320" cy="9421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defPPr>
                <a:defRPr lang="zh-TW"/>
              </a:defPPr>
              <a:lvl1pPr indent="0">
                <a:lnSpc>
                  <a:spcPct val="100000"/>
                </a:lnSpc>
                <a:spcBef>
                  <a:spcPts val="100"/>
                </a:spcBef>
                <a:buFont typeface="Arial" panose="020B0604020202020204" pitchFamily="34" charset="0"/>
                <a:buNone/>
                <a:defRPr sz="1300" b="1" spc="-1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TW" altLang="en-US" sz="1600">
                  <a:cs typeface="+mn-cs"/>
                </a:rPr>
                <a:t>注意事項：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600" b="0"/>
                <a:t>若非活動購買期間內、非指定機型、非限定通路、未參加活動、未完整填寫金融帳戶或填錯等因素，一律列為不符合活動資格。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sz="1600" b="0"/>
                <a:t>櫻花保有最後變動之權限；若有疑問 ，請洽櫻花客服中心：</a:t>
              </a:r>
              <a:r>
                <a:rPr lang="en-US" altLang="zh-TW" sz="1600" b="0"/>
                <a:t>0909-611818</a:t>
              </a:r>
              <a:r>
                <a:rPr lang="zh-TW" altLang="en-US" sz="1600" b="0"/>
                <a:t> 。</a:t>
              </a:r>
              <a:endParaRPr lang="en-US" altLang="zh-TW" sz="1600" b="0"/>
            </a:p>
          </p:txBody>
        </p:sp>
      </p:grpSp>
    </p:spTree>
    <p:extLst>
      <p:ext uri="{BB962C8B-B14F-4D97-AF65-F5344CB8AC3E}">
        <p14:creationId xmlns:p14="http://schemas.microsoft.com/office/powerpoint/2010/main" val="70790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19</Slides>
  <Notes>14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櫻花SP專案 網頁brief</vt:lpstr>
      <vt:lpstr>網站brief</vt:lpstr>
      <vt:lpstr>一、活動頁brief</vt:lpstr>
      <vt:lpstr>網站brief</vt:lpstr>
      <vt:lpstr>1. BANNER</vt:lpstr>
      <vt:lpstr>2. AI廚房需求問卷/LINE OA (CTA)</vt:lpstr>
      <vt:lpstr>3. 活動說明</vt:lpstr>
      <vt:lpstr>3. 活動說明</vt:lpstr>
      <vt:lpstr>3. 活動說明</vt:lpstr>
      <vt:lpstr>3. 活動說明</vt:lpstr>
      <vt:lpstr>4. 符合機型清單</vt:lpstr>
      <vt:lpstr>5. 加碼活動</vt:lpstr>
      <vt:lpstr>二、問卷頁brief</vt:lpstr>
      <vt:lpstr>問卷頁面</vt:lpstr>
      <vt:lpstr>完成填答頁面</vt:lpstr>
      <vt:lpstr>三、其他注意事項</vt:lpstr>
      <vt:lpstr>需請協助事項</vt:lpstr>
      <vt:lpstr>四、時程規劃</vt:lpstr>
      <vt:lpstr>預期時程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櫻花SP專案 網頁brief</dc:title>
  <dc:creator>陳嵩日1008209</dc:creator>
  <cp:revision>68</cp:revision>
  <dcterms:created xsi:type="dcterms:W3CDTF">2025-09-02T08:15:55Z</dcterms:created>
  <dcterms:modified xsi:type="dcterms:W3CDTF">2025-09-09T13:27:04Z</dcterms:modified>
</cp:coreProperties>
</file>