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67" r:id="rId5"/>
    <p:sldId id="271" r:id="rId6"/>
    <p:sldId id="268" r:id="rId7"/>
    <p:sldId id="272" r:id="rId8"/>
    <p:sldId id="273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4" orient="horz" pos="822" userDrawn="1">
          <p15:clr>
            <a:srgbClr val="A4A3A4"/>
          </p15:clr>
        </p15:guide>
        <p15:guide id="5" orient="horz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00"/>
    <a:srgbClr val="2099BF"/>
    <a:srgbClr val="2545B9"/>
    <a:srgbClr val="0F193A"/>
    <a:srgbClr val="FC5D02"/>
    <a:srgbClr val="1B4B7E"/>
    <a:srgbClr val="52C5DA"/>
    <a:srgbClr val="9E2553"/>
    <a:srgbClr val="265C94"/>
    <a:srgbClr val="F7D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3" autoAdjust="0"/>
    <p:restoredTop sz="95794" autoAdjust="0"/>
  </p:normalViewPr>
  <p:slideViewPr>
    <p:cSldViewPr snapToGrid="0" snapToObjects="1">
      <p:cViewPr varScale="1">
        <p:scale>
          <a:sx n="102" d="100"/>
          <a:sy n="102" d="100"/>
        </p:scale>
        <p:origin x="1208" y="168"/>
      </p:cViewPr>
      <p:guideLst>
        <p:guide orient="horz" pos="346"/>
        <p:guide pos="3863"/>
        <p:guide orient="horz" pos="822"/>
        <p:guide orient="horz" pos="2115"/>
      </p:guideLst>
    </p:cSldViewPr>
  </p:slideViewPr>
  <p:outlineViewPr>
    <p:cViewPr>
      <p:scale>
        <a:sx n="85" d="100"/>
        <a:sy n="85" d="100"/>
      </p:scale>
      <p:origin x="-8" y="0"/>
    </p:cViewPr>
  </p:outlineViewPr>
  <p:notesTextViewPr>
    <p:cViewPr>
      <p:scale>
        <a:sx n="210" d="100"/>
        <a:sy n="2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icrosoft JhengHei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icrosoft JhengHei" panose="020B0604030504040204" pitchFamily="34" charset="-120"/>
              </a:defRPr>
            </a:lvl1pPr>
          </a:lstStyle>
          <a:p>
            <a:fld id="{098E873D-06C5-AF4E-9D75-6594D044E30E}" type="datetimeFigureOut">
              <a:rPr kumimoji="1" lang="zh-TW" altLang="en-US" smtClean="0"/>
              <a:pPr/>
              <a:t>2024/4/24</a:t>
            </a:fld>
            <a:endParaRPr kumimoji="1"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icrosoft JhengHei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icrosoft JhengHei" panose="020B0604030504040204" pitchFamily="34" charset="-120"/>
              </a:defRPr>
            </a:lvl1pPr>
          </a:lstStyle>
          <a:p>
            <a:fld id="{EDCF13F0-EBF5-B541-B3E0-62BA09A0E21B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8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icrosoft JhengHei" panose="020B0604030504040204" pitchFamily="34" charset="-12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icrosoft JhengHei" panose="020B0604030504040204" pitchFamily="34" charset="-12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icrosoft JhengHei" panose="020B0604030504040204" pitchFamily="34" charset="-12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icrosoft JhengHei" panose="020B0604030504040204" pitchFamily="34" charset="-12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icrosoft JhengHei" panose="020B0604030504040204" pitchFamily="34" charset="-12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F5839-7E2A-BD40-9F6F-46677CBB839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177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A3EA9-E5C2-4746-9A88-79571C06171A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8266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sz="9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F13F0-EBF5-B541-B3E0-62BA09A0E21B}" type="slidenum">
              <a:rPr kumimoji="1" lang="zh-TW" altLang="en-US" smtClean="0"/>
              <a:pPr/>
              <a:t>5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41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>
            <a:extLst>
              <a:ext uri="{FF2B5EF4-FFF2-40B4-BE49-F238E27FC236}">
                <a16:creationId xmlns:a16="http://schemas.microsoft.com/office/drawing/2014/main" id="{9E12068C-5D57-C3E8-72AF-E5751D462E4F}"/>
              </a:ext>
            </a:extLst>
          </p:cNvPr>
          <p:cNvSpPr/>
          <p:nvPr userDrawn="1"/>
        </p:nvSpPr>
        <p:spPr>
          <a:xfrm rot="16200000">
            <a:off x="6035948" y="583250"/>
            <a:ext cx="203719" cy="12094245"/>
          </a:xfrm>
          <a:prstGeom prst="roundRect">
            <a:avLst/>
          </a:prstGeom>
          <a:solidFill>
            <a:srgbClr val="52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472576A8-7C06-9C5A-C8C4-33D9A94B61E2}"/>
              </a:ext>
            </a:extLst>
          </p:cNvPr>
          <p:cNvSpPr/>
          <p:nvPr userDrawn="1"/>
        </p:nvSpPr>
        <p:spPr>
          <a:xfrm rot="5400000">
            <a:off x="5742936" y="638253"/>
            <a:ext cx="203717" cy="11508222"/>
          </a:xfrm>
          <a:prstGeom prst="roundRect">
            <a:avLst/>
          </a:prstGeom>
          <a:solidFill>
            <a:srgbClr val="A0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B93F055-F1CE-DADD-7058-0DFFC02441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659" y="1547211"/>
            <a:ext cx="3270683" cy="7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43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7E229-3057-394E-8B77-BDA71FDE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0C3D00-90F6-2646-8E8A-4F4ACA947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4D4153-93CC-A147-911A-5661381C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3292-1C14-C945-AEBE-BEA21D2D32A8}" type="datetime1">
              <a:rPr kumimoji="1" lang="zh-TW" altLang="en-US" smtClean="0"/>
              <a:t>2024/4/24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434494-0F3E-3046-BD66-71E73C0E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B57225-947F-E045-B118-F1ADC24D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4B99-FF5A-8B47-B3FD-4B793E5DB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528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B55D030-815A-8D4D-B430-AA952610E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63A9CE-7464-5F42-9E71-8785A1668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61ABEC-A7AF-E347-AE59-DD2DB07B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9029-5032-E14B-B475-CDBCDDFFAEA6}" type="datetime1">
              <a:rPr kumimoji="1" lang="zh-TW" altLang="en-US" smtClean="0"/>
              <a:t>2024/4/24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207320-85C9-6246-9CCD-9EEEE0EB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4AD65E-DD7C-364C-A5AF-AD05799A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4B99-FF5A-8B47-B3FD-4B793E5DB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319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80E84-E729-2947-B8F8-366E9561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E75A3E-B681-134C-98F0-05A7FA28B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B3F7DF-6BF2-3C49-94C2-66918EF8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EDC0-3106-C546-99BF-166107D3796A}" type="datetime1">
              <a:rPr kumimoji="1" lang="zh-TW" altLang="en-US" smtClean="0"/>
              <a:t>2024/4/24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D2F93C-300B-D048-8C28-0A734792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FD50C-90F5-9141-AFD2-85018F55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4B99-FF5A-8B47-B3FD-4B793E5DB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580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F7542-84CB-8B4F-97D3-E3CC39A7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9ADBAD-B807-CE4F-9705-112B60C0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A50DB7-F16F-3D46-A7A8-41AB1B2A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ACC3-84BE-A241-A536-62B0E1F19801}" type="datetime1">
              <a:rPr kumimoji="1" lang="zh-TW" altLang="en-US" smtClean="0"/>
              <a:t>2024/4/24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21DD7F-0053-5644-BE42-46ECBE3B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7D3051-68B1-094E-BE1A-E45B01B4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4B99-FF5A-8B47-B3FD-4B793E5DB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077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A46A9-E4DB-C54C-90CC-1EFF727C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450D0A-0078-7041-BC04-DAB8097C3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6B98ED-DED1-0643-A8E1-E077830FF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FEDAF7-A400-E240-8A34-BA9A27F5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EF65-033D-4947-B0FE-3802C3039B81}" type="datetime1">
              <a:rPr kumimoji="1" lang="zh-TW" altLang="en-US" smtClean="0"/>
              <a:t>2024/4/24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96F7E9-E720-5B48-90A5-771B136A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7CEBFA-7364-2C45-9963-0483E4E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4B99-FF5A-8B47-B3FD-4B793E5DB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228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B3DD0-345D-4A42-903A-EED5C496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7B4BF6-76DE-114B-896F-E383DAAC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6B6FB8-EFAC-4444-B353-F030944BA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BE5687-7098-0447-BEBE-9C56155C9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F936FF-135C-7540-A74E-7E89B0900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049E83-E1ED-9344-BCB7-80172380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4827-27D0-304F-988C-EC073F2769F0}" type="datetime1">
              <a:rPr kumimoji="1" lang="zh-TW" altLang="en-US" smtClean="0"/>
              <a:t>2024/4/24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361F1B-A2EA-6848-AC0B-4FA65274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1C8261-9019-CB4F-AB8D-FCF467EB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4B99-FF5A-8B47-B3FD-4B793E5DB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11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386CB-8CCD-944A-9591-2150809C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DDE679-E0CC-B14B-A202-73FDAD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FDD0-553B-0748-8F60-048DA3111076}" type="datetime1">
              <a:rPr kumimoji="1" lang="zh-TW" altLang="en-US" smtClean="0"/>
              <a:t>2024/4/24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523C10-9093-5843-80B8-AB7D7EEA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19776E-E389-4F4F-810E-7B4D768E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4B99-FF5A-8B47-B3FD-4B793E5DB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873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77E3D3-6358-DA47-803F-9A038B68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A61E-0958-5A4E-8786-36B2391715DE}" type="datetime1">
              <a:rPr kumimoji="1" lang="zh-TW" altLang="en-US" smtClean="0"/>
              <a:t>2024/4/24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3373891-FBA4-604F-A350-9FCE606E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0675DC-C141-874D-A587-643E2B3B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4B99-FF5A-8B47-B3FD-4B793E5DB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056DFCF7-DCD2-697D-F54C-E4F4D4D853A7}"/>
              </a:ext>
            </a:extLst>
          </p:cNvPr>
          <p:cNvSpPr/>
          <p:nvPr userDrawn="1"/>
        </p:nvSpPr>
        <p:spPr>
          <a:xfrm rot="16200000">
            <a:off x="6035948" y="583250"/>
            <a:ext cx="203719" cy="12094245"/>
          </a:xfrm>
          <a:prstGeom prst="roundRect">
            <a:avLst/>
          </a:prstGeom>
          <a:solidFill>
            <a:srgbClr val="52C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4E2A5388-4CB2-66A4-D1D6-20AEA58B07A9}"/>
              </a:ext>
            </a:extLst>
          </p:cNvPr>
          <p:cNvSpPr/>
          <p:nvPr userDrawn="1"/>
        </p:nvSpPr>
        <p:spPr>
          <a:xfrm rot="5400000">
            <a:off x="5742936" y="638253"/>
            <a:ext cx="203717" cy="11508222"/>
          </a:xfrm>
          <a:prstGeom prst="roundRect">
            <a:avLst/>
          </a:prstGeom>
          <a:solidFill>
            <a:srgbClr val="A0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779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41BDE-644A-0A49-B371-4E2744BC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73D255-2A42-FE43-AF84-D262F3967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16230D-5BC3-C742-AFA2-89AD18CD4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C57E5D-26AF-DB49-B061-AF4EAC6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EABC-57C7-5041-9F8A-9AAE29E139E9}" type="datetime1">
              <a:rPr kumimoji="1" lang="zh-TW" altLang="en-US" smtClean="0"/>
              <a:t>2024/4/24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6F3BF3-3E7A-B945-A4A9-78DF41A3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EB8333-C9C8-BF4C-A96C-8FC86CC5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4B99-FF5A-8B47-B3FD-4B793E5DB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236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F4A63-E026-F549-9E7A-668DBC11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5A11AF4-1A4E-8341-9134-2737541E9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192E41-A386-FC49-B1EC-017CFFDC0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193E11-6EA5-4F4B-A298-86BFE7DD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66AD-C2C0-6946-9334-2A70B94492DA}" type="datetime1">
              <a:rPr kumimoji="1" lang="zh-TW" altLang="en-US" smtClean="0"/>
              <a:t>2024/4/24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DAC8C2-042F-DA4A-A0EC-6CFCEB72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5F7A5B-183D-8C49-B069-8A26AED2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4B99-FF5A-8B47-B3FD-4B793E5DBD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482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ADCD0C-1B47-3E4C-A3E7-422D540B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996574-6B89-714E-B474-D744A2DF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0ED819-A5C9-804D-A2B2-D288B7AD1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</a:defRPr>
            </a:lvl1pPr>
          </a:lstStyle>
          <a:p>
            <a:fld id="{C1110EEB-1050-5D4F-9EA8-35A5F59009ED}" type="datetime1">
              <a:rPr kumimoji="1" lang="zh-TW" altLang="en-US" smtClean="0"/>
              <a:t>2024/4/24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651DF9-7EBC-B449-AB40-DC7C207F1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9B0F04-5E92-9D43-B0EA-855C6E820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</a:defRPr>
            </a:lvl1pPr>
          </a:lstStyle>
          <a:p>
            <a:fld id="{406C4B99-FF5A-8B47-B3FD-4B793E5DBDAF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45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JhengHei" panose="020B0604030504040204" pitchFamily="34" charset="-12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icrosoft JhengHei" panose="020B0604030504040204" pitchFamily="34" charset="-12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icrosoft JhengHei" panose="020B0604030504040204" pitchFamily="34" charset="-12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icrosoft JhengHei" panose="020B0604030504040204" pitchFamily="34" charset="-12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JhengHei" panose="020B0604030504040204" pitchFamily="34" charset="-12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JhengHei" panose="020B0604030504040204" pitchFamily="34" charset="-12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AF0E8-C000-774F-A42A-CC2D07485A1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2766468"/>
            <a:ext cx="9144000" cy="184781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威士忌愛好會 官方網站</a:t>
            </a:r>
            <a:br>
              <a:rPr kumimoji="1"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zh-TW" altLang="en-US" sz="3600" b="1" dirty="0">
                <a:ea typeface="Microsoft JhengHei" panose="020B0604030504040204" pitchFamily="34" charset="-120"/>
              </a:rPr>
              <a:t>歐肯</a:t>
            </a:r>
            <a:r>
              <a:rPr kumimoji="1" lang="en-US" altLang="zh-TW" sz="3600" b="1" dirty="0">
                <a:ea typeface="Microsoft JhengHei" panose="020B0604030504040204" pitchFamily="34" charset="-120"/>
              </a:rPr>
              <a:t>《</a:t>
            </a:r>
            <a:r>
              <a:rPr kumimoji="1" lang="zh-TW" altLang="en-US" sz="3600" b="1" dirty="0">
                <a:ea typeface="Microsoft JhengHei" panose="020B0604030504040204" pitchFamily="34" charset="-120"/>
              </a:rPr>
              <a:t>美味關係</a:t>
            </a:r>
            <a:r>
              <a:rPr kumimoji="1" lang="en-US" altLang="zh-TW" sz="3600" b="1" dirty="0">
                <a:ea typeface="Microsoft JhengHei" panose="020B0604030504040204" pitchFamily="34" charset="-120"/>
              </a:rPr>
              <a:t>》</a:t>
            </a:r>
            <a:r>
              <a:rPr kumimoji="1" lang="zh-TW" altLang="en-US" sz="3600" b="1" dirty="0">
                <a:ea typeface="Microsoft JhengHei" panose="020B0604030504040204" pitchFamily="34" charset="-120"/>
              </a:rPr>
              <a:t>登錄活動</a:t>
            </a:r>
            <a:r>
              <a:rPr kumimoji="1" lang="en-US" altLang="zh-TW" sz="3600" b="1" dirty="0">
                <a:ea typeface="Microsoft JhengHei" panose="020B0604030504040204" pitchFamily="34" charset="-120"/>
              </a:rPr>
              <a:t>_W</a:t>
            </a:r>
            <a:r>
              <a:rPr lang="en" altLang="zh-TW" sz="3600" b="1" i="0" u="none" strike="noStrike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ireframe</a:t>
            </a:r>
            <a:endParaRPr kumimoji="1"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9F7C8E-F01B-3B4B-A98A-7AD8F75B84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885638" y="5019762"/>
            <a:ext cx="2420723" cy="6849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2024.04.24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D1ABBD7-D28D-D7C9-4A4F-DFD41723A7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B61F8C-0399-2945-BF5C-3DD592AE80B3}" type="slidenum">
              <a:rPr kumimoji="1" lang="zh-TW" altLang="en-US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fld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64DA130-CCCE-C34E-B1C7-23E625D870D5}"/>
              </a:ext>
            </a:extLst>
          </p:cNvPr>
          <p:cNvSpPr txBox="1"/>
          <p:nvPr/>
        </p:nvSpPr>
        <p:spPr>
          <a:xfrm>
            <a:off x="12231757" y="71164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565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9CB8795-D133-240F-AF27-AB3801776616}"/>
              </a:ext>
            </a:extLst>
          </p:cNvPr>
          <p:cNvSpPr txBox="1"/>
          <p:nvPr/>
        </p:nvSpPr>
        <p:spPr>
          <a:xfrm>
            <a:off x="427809" y="467370"/>
            <a:ext cx="1563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工作說明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1ECF3D-183B-91BC-C24E-84082AFC84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282" y="304800"/>
            <a:ext cx="5746376" cy="574637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7F8187F-1AFB-E65F-A3BD-97D07CB37C29}"/>
              </a:ext>
            </a:extLst>
          </p:cNvPr>
          <p:cNvSpPr txBox="1"/>
          <p:nvPr/>
        </p:nvSpPr>
        <p:spPr>
          <a:xfrm>
            <a:off x="427809" y="1049948"/>
            <a:ext cx="47762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因應三得利五月、六月即將上線歐肯</a:t>
            </a:r>
            <a:r>
              <a:rPr lang="en-US" altLang="zh-TW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《</a:t>
            </a:r>
            <a:r>
              <a:rPr lang="zh-TW" altLang="en-US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美味關係</a:t>
            </a:r>
            <a:r>
              <a:rPr lang="en-US" altLang="zh-TW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》</a:t>
            </a:r>
            <a:r>
              <a:rPr lang="zh-TW" altLang="en-US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登錄活動，需協助製作活動網頁</a:t>
            </a:r>
            <a:endParaRPr lang="en-US" altLang="zh-TW" sz="1400" dirty="0">
              <a:solidFill>
                <a:srgbClr val="2F2F2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lt"/>
            </a:endParaRPr>
          </a:p>
          <a:p>
            <a:endParaRPr lang="en-US" altLang="zh-TW" sz="1400" dirty="0">
              <a:solidFill>
                <a:srgbClr val="2F2F2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lt"/>
            </a:endParaRPr>
          </a:p>
          <a:p>
            <a:r>
              <a:rPr lang="zh-TW" altLang="en-US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需求：</a:t>
            </a:r>
            <a:r>
              <a:rPr lang="en-US" altLang="zh-TW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PC</a:t>
            </a:r>
            <a:r>
              <a:rPr lang="zh-TW" altLang="en-US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、</a:t>
            </a:r>
            <a:r>
              <a:rPr lang="en-US" altLang="zh-TW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MB</a:t>
            </a:r>
            <a:r>
              <a:rPr lang="zh-TW" altLang="en-US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網頁各一</a:t>
            </a:r>
            <a:endParaRPr lang="en-US" altLang="zh-TW" sz="1400" dirty="0">
              <a:solidFill>
                <a:srgbClr val="2F2F2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lt"/>
            </a:endParaRPr>
          </a:p>
          <a:p>
            <a:r>
              <a:rPr lang="zh-TW" altLang="en-US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備註：主要以</a:t>
            </a:r>
            <a:r>
              <a:rPr lang="en-US" altLang="zh-TW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『</a:t>
            </a:r>
            <a:r>
              <a:rPr lang="zh-TW" altLang="en-US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主視覺</a:t>
            </a:r>
            <a:r>
              <a:rPr lang="en-US" altLang="zh-TW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』</a:t>
            </a:r>
            <a:r>
              <a:rPr lang="zh-TW" altLang="en-US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調性延伸，頁面</a:t>
            </a:r>
            <a:r>
              <a:rPr lang="en-US" altLang="zh-TW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mockup</a:t>
            </a:r>
            <a:r>
              <a:rPr lang="zh-TW" altLang="en-US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如後頁</a:t>
            </a:r>
            <a:endParaRPr lang="en-US" altLang="zh-TW" sz="1400" dirty="0">
              <a:solidFill>
                <a:srgbClr val="2F2F2F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EC5A04-D5A8-23B3-C2E3-1F7C1D20328A}"/>
              </a:ext>
            </a:extLst>
          </p:cNvPr>
          <p:cNvSpPr txBox="1"/>
          <p:nvPr/>
        </p:nvSpPr>
        <p:spPr>
          <a:xfrm>
            <a:off x="4781420" y="2870211"/>
            <a:ext cx="84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定案</a:t>
            </a:r>
            <a:r>
              <a:rPr lang="en-US" altLang="zh-TW" sz="1400" dirty="0">
                <a:solidFill>
                  <a:srgbClr val="2F2F2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KV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05FBF10-257E-2773-BF0A-59C710B950D3}"/>
              </a:ext>
            </a:extLst>
          </p:cNvPr>
          <p:cNvGrpSpPr/>
          <p:nvPr/>
        </p:nvGrpSpPr>
        <p:grpSpPr>
          <a:xfrm>
            <a:off x="1371600" y="3240787"/>
            <a:ext cx="4148783" cy="2810389"/>
            <a:chOff x="2792500" y="4203306"/>
            <a:chExt cx="2727883" cy="1847870"/>
          </a:xfrm>
        </p:grpSpPr>
        <p:pic>
          <p:nvPicPr>
            <p:cNvPr id="7" name="圖片 6" descr="一張含有 文字, 瓶子, 飲料, 平面設計 的圖片&#10;&#10;自動產生的描述">
              <a:extLst>
                <a:ext uri="{FF2B5EF4-FFF2-40B4-BE49-F238E27FC236}">
                  <a16:creationId xmlns:a16="http://schemas.microsoft.com/office/drawing/2014/main" id="{5347E7D0-826F-5B24-71CD-3CC0CA44D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92500" y="5198713"/>
              <a:ext cx="2727883" cy="852463"/>
            </a:xfrm>
            <a:prstGeom prst="rect">
              <a:avLst/>
            </a:prstGeom>
          </p:spPr>
        </p:pic>
        <p:pic>
          <p:nvPicPr>
            <p:cNvPr id="8" name="Picture 2" descr="一張含有 文字, 瓶子, 飲料, 海報 的圖片&#10;&#10;自動產生的描述">
              <a:extLst>
                <a:ext uri="{FF2B5EF4-FFF2-40B4-BE49-F238E27FC236}">
                  <a16:creationId xmlns:a16="http://schemas.microsoft.com/office/drawing/2014/main" id="{9DD818F7-65AA-DE71-6E81-8E7CE8A8F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119" y="4203306"/>
              <a:ext cx="1619264" cy="899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2A8BB90F-F017-92FE-1A99-41120E131A40}"/>
              </a:ext>
            </a:extLst>
          </p:cNvPr>
          <p:cNvSpPr txBox="1"/>
          <p:nvPr/>
        </p:nvSpPr>
        <p:spPr>
          <a:xfrm>
            <a:off x="12087616" y="2968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394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E5606638-748A-F568-16B1-D7C5E9CE6B4F}"/>
              </a:ext>
            </a:extLst>
          </p:cNvPr>
          <p:cNvSpPr txBox="1"/>
          <p:nvPr/>
        </p:nvSpPr>
        <p:spPr>
          <a:xfrm>
            <a:off x="427809" y="938896"/>
            <a:ext cx="3390176" cy="569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Header</a:t>
            </a:r>
            <a:r>
              <a:rPr kumimoji="1" lang="zh-TW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Bar</a:t>
            </a:r>
            <a:r>
              <a:rPr kumimoji="1" lang="zh-TW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kumimoji="1" lang="en-US" altLang="zh-TW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Footer</a:t>
            </a:r>
            <a:r>
              <a:rPr kumimoji="1" lang="zh-TW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警語：維持現行網站結構</a:t>
            </a:r>
            <a:endParaRPr kumimoji="1" lang="en-US" altLang="zh-TW" sz="1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需協助以「可選取文字」的方式進行切版</a:t>
            </a:r>
            <a:endParaRPr kumimoji="1" lang="en-US" altLang="zh-TW" sz="1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D536F13-7660-4286-DF31-9960BC264663}"/>
              </a:ext>
            </a:extLst>
          </p:cNvPr>
          <p:cNvSpPr txBox="1"/>
          <p:nvPr/>
        </p:nvSpPr>
        <p:spPr>
          <a:xfrm>
            <a:off x="427809" y="467370"/>
            <a:ext cx="1988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</a:t>
            </a:r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Mockup-1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483122-FB4F-1D2E-94CA-A2BD0D39DBC0}"/>
              </a:ext>
            </a:extLst>
          </p:cNvPr>
          <p:cNvSpPr/>
          <p:nvPr/>
        </p:nvSpPr>
        <p:spPr>
          <a:xfrm>
            <a:off x="5199368" y="0"/>
            <a:ext cx="6001687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FD5D19-6912-4682-A3A9-B81B7E393120}"/>
              </a:ext>
            </a:extLst>
          </p:cNvPr>
          <p:cNvSpPr/>
          <p:nvPr/>
        </p:nvSpPr>
        <p:spPr>
          <a:xfrm>
            <a:off x="5199368" y="687209"/>
            <a:ext cx="6001687" cy="17028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頭圖</a:t>
            </a:r>
            <a:r>
              <a:rPr kumimoji="1" lang="en-US" altLang="zh-TW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BN</a:t>
            </a:r>
            <a:endParaRPr kumimoji="1" lang="zh-TW" altLang="en-US" sz="2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613C520-814F-6FCD-FE1A-907A74019456}"/>
              </a:ext>
            </a:extLst>
          </p:cNvPr>
          <p:cNvGrpSpPr/>
          <p:nvPr/>
        </p:nvGrpSpPr>
        <p:grpSpPr>
          <a:xfrm>
            <a:off x="5782430" y="315712"/>
            <a:ext cx="4835562" cy="311727"/>
            <a:chOff x="6392481" y="322636"/>
            <a:chExt cx="4835562" cy="31172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7694318E-3498-B89D-520A-937B24030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676"/>
            <a:stretch/>
          </p:blipFill>
          <p:spPr>
            <a:xfrm>
              <a:off x="6392481" y="322636"/>
              <a:ext cx="1487798" cy="311727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D965A842-FD3A-5360-43ED-E60584AD60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719"/>
            <a:stretch/>
          </p:blipFill>
          <p:spPr>
            <a:xfrm>
              <a:off x="7916600" y="322636"/>
              <a:ext cx="3311443" cy="307777"/>
            </a:xfrm>
            <a:prstGeom prst="rect">
              <a:avLst/>
            </a:prstGeom>
          </p:spPr>
        </p:pic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B97E91C-1815-0FED-A3A9-FA7002C10FE7}"/>
              </a:ext>
            </a:extLst>
          </p:cNvPr>
          <p:cNvGrpSpPr/>
          <p:nvPr/>
        </p:nvGrpSpPr>
        <p:grpSpPr>
          <a:xfrm>
            <a:off x="6176480" y="2855593"/>
            <a:ext cx="4267827" cy="699102"/>
            <a:chOff x="7419391" y="3640813"/>
            <a:chExt cx="4267827" cy="699102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8550E70-2213-A4F6-9B10-59B5273BC02C}"/>
                </a:ext>
              </a:extLst>
            </p:cNvPr>
            <p:cNvSpPr txBox="1"/>
            <p:nvPr/>
          </p:nvSpPr>
          <p:spPr>
            <a:xfrm>
              <a:off x="7419391" y="3640813"/>
              <a:ext cx="4267827" cy="699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加入</a:t>
              </a:r>
              <a:r>
                <a:rPr lang="zh-TW" altLang="en-US" sz="10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TW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Beam Suntory </a:t>
              </a:r>
              <a:r>
                <a:rPr lang="zh-TW" altLang="zh-TW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威士忌愛好會</a:t>
              </a:r>
              <a:r>
                <a:rPr lang="zh-TW" altLang="en-US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TW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LINE</a:t>
              </a:r>
              <a:r>
                <a:rPr lang="zh-TW" altLang="en-US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官方帳號</a:t>
              </a:r>
              <a:endParaRPr lang="en-US" altLang="zh-TW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完成會員綁定、登錄指定品項</a:t>
              </a:r>
              <a:endParaRPr lang="en-US" altLang="zh-TW" sz="12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66F0830-7B20-BA35-0E7D-205BCCE76C63}"/>
                </a:ext>
              </a:extLst>
            </p:cNvPr>
            <p:cNvSpPr/>
            <p:nvPr/>
          </p:nvSpPr>
          <p:spPr>
            <a:xfrm>
              <a:off x="8000209" y="3874670"/>
              <a:ext cx="2363698" cy="101883"/>
            </a:xfrm>
            <a:prstGeom prst="rect">
              <a:avLst/>
            </a:prstGeom>
            <a:solidFill>
              <a:srgbClr val="FF7700">
                <a:alpha val="35000"/>
              </a:srgb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000" dirty="0">
                <a:solidFill>
                  <a:srgbClr val="FF7700"/>
                </a:solidFill>
                <a:highlight>
                  <a:srgbClr val="FF77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121BAA75-C300-EA13-C33C-708E2B81E9EF}"/>
              </a:ext>
            </a:extLst>
          </p:cNvPr>
          <p:cNvSpPr/>
          <p:nvPr/>
        </p:nvSpPr>
        <p:spPr>
          <a:xfrm>
            <a:off x="5425021" y="5210826"/>
            <a:ext cx="5550380" cy="15407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52C5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AE46322-CADB-4386-E63F-F3F5AB53F247}"/>
              </a:ext>
            </a:extLst>
          </p:cNvPr>
          <p:cNvGrpSpPr/>
          <p:nvPr/>
        </p:nvGrpSpPr>
        <p:grpSpPr>
          <a:xfrm>
            <a:off x="7576439" y="2633121"/>
            <a:ext cx="1247545" cy="315151"/>
            <a:chOff x="7340643" y="2762535"/>
            <a:chExt cx="1247545" cy="315151"/>
          </a:xfrm>
        </p:grpSpPr>
        <p:sp>
          <p:nvSpPr>
            <p:cNvPr id="39" name="Google Shape;11068;p64">
              <a:extLst>
                <a:ext uri="{FF2B5EF4-FFF2-40B4-BE49-F238E27FC236}">
                  <a16:creationId xmlns:a16="http://schemas.microsoft.com/office/drawing/2014/main" id="{6C45636E-015A-4D55-9D20-4E24DAFA1FED}"/>
                </a:ext>
              </a:extLst>
            </p:cNvPr>
            <p:cNvSpPr/>
            <p:nvPr/>
          </p:nvSpPr>
          <p:spPr>
            <a:xfrm>
              <a:off x="7340643" y="2785234"/>
              <a:ext cx="225327" cy="269752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923278A-A71C-FCAC-CA9B-C41B3CD77E07}"/>
                </a:ext>
              </a:extLst>
            </p:cNvPr>
            <p:cNvSpPr txBox="1"/>
            <p:nvPr/>
          </p:nvSpPr>
          <p:spPr>
            <a:xfrm>
              <a:off x="7589929" y="2762535"/>
              <a:ext cx="998259" cy="3151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zh-TW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活</a:t>
              </a:r>
              <a:r>
                <a:rPr lang="zh-TW" alt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zh-TW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動</a:t>
              </a:r>
              <a:r>
                <a:rPr lang="zh-TW" alt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資 格</a:t>
              </a:r>
              <a:endParaRPr lang="en-US" altLang="zh-TW" sz="11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43DF6141-3ECA-1C7D-CEA7-F3A8611DD238}"/>
              </a:ext>
            </a:extLst>
          </p:cNvPr>
          <p:cNvGrpSpPr/>
          <p:nvPr/>
        </p:nvGrpSpPr>
        <p:grpSpPr>
          <a:xfrm>
            <a:off x="7185361" y="3769953"/>
            <a:ext cx="2029700" cy="597223"/>
            <a:chOff x="7206371" y="3841349"/>
            <a:chExt cx="2029700" cy="597223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23601C5-9AF4-C055-62AE-D4916DDE373E}"/>
                </a:ext>
              </a:extLst>
            </p:cNvPr>
            <p:cNvSpPr txBox="1"/>
            <p:nvPr/>
          </p:nvSpPr>
          <p:spPr>
            <a:xfrm>
              <a:off x="7206371" y="4123421"/>
              <a:ext cx="2029700" cy="3151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zh-TW" alt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即日起</a:t>
              </a:r>
              <a:r>
                <a:rPr kumimoji="1" lang="en-US" altLang="zh-TW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- 2024.6.30</a:t>
              </a:r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E5827F64-E6FB-CC8E-3B7C-05A7EED15E3C}"/>
                </a:ext>
              </a:extLst>
            </p:cNvPr>
            <p:cNvGrpSpPr/>
            <p:nvPr/>
          </p:nvGrpSpPr>
          <p:grpSpPr>
            <a:xfrm>
              <a:off x="7621818" y="3841349"/>
              <a:ext cx="1277208" cy="315151"/>
              <a:chOff x="7505642" y="3971369"/>
              <a:chExt cx="1277208" cy="315151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125D528D-4EAB-B131-F28E-CBC86B8CDD11}"/>
                  </a:ext>
                </a:extLst>
              </p:cNvPr>
              <p:cNvGrpSpPr/>
              <p:nvPr/>
            </p:nvGrpSpPr>
            <p:grpSpPr>
              <a:xfrm>
                <a:off x="7505642" y="4004726"/>
                <a:ext cx="266969" cy="267074"/>
                <a:chOff x="6947213" y="2930889"/>
                <a:chExt cx="304900" cy="305020"/>
              </a:xfrm>
            </p:grpSpPr>
            <p:sp>
              <p:nvSpPr>
                <p:cNvPr id="50" name="Google Shape;10602;p63">
                  <a:extLst>
                    <a:ext uri="{FF2B5EF4-FFF2-40B4-BE49-F238E27FC236}">
                      <a16:creationId xmlns:a16="http://schemas.microsoft.com/office/drawing/2014/main" id="{D749CC14-55BB-AF5B-B200-E8E4683EBAE7}"/>
                    </a:ext>
                  </a:extLst>
                </p:cNvPr>
                <p:cNvSpPr/>
                <p:nvPr/>
              </p:nvSpPr>
              <p:spPr>
                <a:xfrm>
                  <a:off x="6947213" y="2930889"/>
                  <a:ext cx="304900" cy="30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3" h="7596" extrusionOk="0">
                      <a:moveTo>
                        <a:pt x="3781" y="805"/>
                      </a:moveTo>
                      <a:cubicBezTo>
                        <a:pt x="5419" y="805"/>
                        <a:pt x="6742" y="2128"/>
                        <a:pt x="6742" y="3767"/>
                      </a:cubicBezTo>
                      <a:cubicBezTo>
                        <a:pt x="6774" y="5405"/>
                        <a:pt x="5419" y="6760"/>
                        <a:pt x="3781" y="6760"/>
                      </a:cubicBezTo>
                      <a:cubicBezTo>
                        <a:pt x="2426" y="6760"/>
                        <a:pt x="1292" y="5878"/>
                        <a:pt x="946" y="4649"/>
                      </a:cubicBezTo>
                      <a:cubicBezTo>
                        <a:pt x="347" y="2727"/>
                        <a:pt x="1765" y="805"/>
                        <a:pt x="3781" y="805"/>
                      </a:cubicBezTo>
                      <a:close/>
                      <a:moveTo>
                        <a:pt x="3809" y="1"/>
                      </a:moveTo>
                      <a:cubicBezTo>
                        <a:pt x="3297" y="1"/>
                        <a:pt x="2785" y="105"/>
                        <a:pt x="2300" y="301"/>
                      </a:cubicBezTo>
                      <a:cubicBezTo>
                        <a:pt x="946" y="868"/>
                        <a:pt x="0" y="2223"/>
                        <a:pt x="0" y="3798"/>
                      </a:cubicBezTo>
                      <a:cubicBezTo>
                        <a:pt x="0" y="5058"/>
                        <a:pt x="630" y="6224"/>
                        <a:pt x="1670" y="6949"/>
                      </a:cubicBezTo>
                      <a:cubicBezTo>
                        <a:pt x="2333" y="7390"/>
                        <a:pt x="3060" y="7596"/>
                        <a:pt x="3776" y="7596"/>
                      </a:cubicBezTo>
                      <a:cubicBezTo>
                        <a:pt x="4286" y="7596"/>
                        <a:pt x="4790" y="7492"/>
                        <a:pt x="5262" y="7295"/>
                      </a:cubicBezTo>
                      <a:cubicBezTo>
                        <a:pt x="6648" y="6697"/>
                        <a:pt x="7593" y="5373"/>
                        <a:pt x="7593" y="3798"/>
                      </a:cubicBezTo>
                      <a:cubicBezTo>
                        <a:pt x="7593" y="2506"/>
                        <a:pt x="6931" y="1341"/>
                        <a:pt x="5892" y="648"/>
                      </a:cubicBezTo>
                      <a:cubicBezTo>
                        <a:pt x="5248" y="206"/>
                        <a:pt x="4528" y="1"/>
                        <a:pt x="3809" y="1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" name="Google Shape;10604;p63">
                  <a:extLst>
                    <a:ext uri="{FF2B5EF4-FFF2-40B4-BE49-F238E27FC236}">
                      <a16:creationId xmlns:a16="http://schemas.microsoft.com/office/drawing/2014/main" id="{99537032-C58B-3280-7464-F9B7843ECFBD}"/>
                    </a:ext>
                  </a:extLst>
                </p:cNvPr>
                <p:cNvSpPr/>
                <p:nvPr/>
              </p:nvSpPr>
              <p:spPr>
                <a:xfrm>
                  <a:off x="7086190" y="3016791"/>
                  <a:ext cx="94927" cy="105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4" h="2616" extrusionOk="0">
                      <a:moveTo>
                        <a:pt x="442" y="0"/>
                      </a:moveTo>
                      <a:cubicBezTo>
                        <a:pt x="189" y="0"/>
                        <a:pt x="0" y="189"/>
                        <a:pt x="0" y="410"/>
                      </a:cubicBezTo>
                      <a:lnTo>
                        <a:pt x="0" y="2237"/>
                      </a:lnTo>
                      <a:cubicBezTo>
                        <a:pt x="0" y="2458"/>
                        <a:pt x="189" y="2615"/>
                        <a:pt x="442" y="2615"/>
                      </a:cubicBezTo>
                      <a:lnTo>
                        <a:pt x="1922" y="2615"/>
                      </a:lnTo>
                      <a:cubicBezTo>
                        <a:pt x="2174" y="2615"/>
                        <a:pt x="2363" y="2426"/>
                        <a:pt x="2363" y="2237"/>
                      </a:cubicBezTo>
                      <a:cubicBezTo>
                        <a:pt x="2363" y="1954"/>
                        <a:pt x="2174" y="1796"/>
                        <a:pt x="1922" y="1796"/>
                      </a:cubicBezTo>
                      <a:lnTo>
                        <a:pt x="820" y="1796"/>
                      </a:lnTo>
                      <a:lnTo>
                        <a:pt x="820" y="410"/>
                      </a:lnTo>
                      <a:cubicBezTo>
                        <a:pt x="820" y="189"/>
                        <a:pt x="631" y="0"/>
                        <a:pt x="442" y="0"/>
                      </a:cubicBez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0EEE13A-783B-4137-0062-E6B8A5163CFA}"/>
                  </a:ext>
                </a:extLst>
              </p:cNvPr>
              <p:cNvSpPr txBox="1"/>
              <p:nvPr/>
            </p:nvSpPr>
            <p:spPr>
              <a:xfrm>
                <a:off x="7784591" y="3971369"/>
                <a:ext cx="998259" cy="3151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TW" altLang="zh-TW" sz="11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活</a:t>
                </a:r>
                <a:r>
                  <a:rPr lang="zh-TW" altLang="en-US" sz="11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zh-TW" sz="11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動</a:t>
                </a:r>
                <a:r>
                  <a:rPr lang="zh-TW" altLang="en-US" sz="11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期 間</a:t>
                </a:r>
                <a:endParaRPr lang="en-US" altLang="zh-TW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990F9C3C-26A1-9BCC-9238-CF4E4ADB652C}"/>
              </a:ext>
            </a:extLst>
          </p:cNvPr>
          <p:cNvGrpSpPr/>
          <p:nvPr/>
        </p:nvGrpSpPr>
        <p:grpSpPr>
          <a:xfrm>
            <a:off x="7557154" y="4764205"/>
            <a:ext cx="1286115" cy="318752"/>
            <a:chOff x="7583248" y="4714101"/>
            <a:chExt cx="1286115" cy="318752"/>
          </a:xfrm>
        </p:grpSpPr>
        <p:grpSp>
          <p:nvGrpSpPr>
            <p:cNvPr id="41" name="Google Shape;10641;p63">
              <a:extLst>
                <a:ext uri="{FF2B5EF4-FFF2-40B4-BE49-F238E27FC236}">
                  <a16:creationId xmlns:a16="http://schemas.microsoft.com/office/drawing/2014/main" id="{94946EAD-6EDF-3CC6-F7DF-410F0E12A370}"/>
                </a:ext>
              </a:extLst>
            </p:cNvPr>
            <p:cNvGrpSpPr/>
            <p:nvPr/>
          </p:nvGrpSpPr>
          <p:grpSpPr>
            <a:xfrm rot="447400">
              <a:off x="7583248" y="4738198"/>
              <a:ext cx="306169" cy="294655"/>
              <a:chOff x="-37534750" y="2668075"/>
              <a:chExt cx="332400" cy="319900"/>
            </a:xfrm>
          </p:grpSpPr>
          <p:sp>
            <p:nvSpPr>
              <p:cNvPr id="42" name="Google Shape;10642;p63">
                <a:extLst>
                  <a:ext uri="{FF2B5EF4-FFF2-40B4-BE49-F238E27FC236}">
                    <a16:creationId xmlns:a16="http://schemas.microsoft.com/office/drawing/2014/main" id="{F5E8B68F-F466-C394-6328-D45D4869942F}"/>
                  </a:ext>
                </a:extLst>
              </p:cNvPr>
              <p:cNvSpPr/>
              <p:nvPr/>
            </p:nvSpPr>
            <p:spPr>
              <a:xfrm>
                <a:off x="-37534750" y="2668075"/>
                <a:ext cx="332400" cy="319900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12796" extrusionOk="0">
                    <a:moveTo>
                      <a:pt x="5258" y="834"/>
                    </a:moveTo>
                    <a:cubicBezTo>
                      <a:pt x="5799" y="834"/>
                      <a:pt x="6338" y="935"/>
                      <a:pt x="6837" y="1134"/>
                    </a:cubicBezTo>
                    <a:cubicBezTo>
                      <a:pt x="9105" y="2142"/>
                      <a:pt x="10019" y="4852"/>
                      <a:pt x="8822" y="6963"/>
                    </a:cubicBezTo>
                    <a:cubicBezTo>
                      <a:pt x="8790" y="7026"/>
                      <a:pt x="8790" y="7026"/>
                      <a:pt x="8790" y="7057"/>
                    </a:cubicBezTo>
                    <a:cubicBezTo>
                      <a:pt x="8632" y="7372"/>
                      <a:pt x="8412" y="7656"/>
                      <a:pt x="8160" y="7876"/>
                    </a:cubicBezTo>
                    <a:cubicBezTo>
                      <a:pt x="8002" y="8002"/>
                      <a:pt x="7876" y="8128"/>
                      <a:pt x="7782" y="8191"/>
                    </a:cubicBezTo>
                    <a:cubicBezTo>
                      <a:pt x="7687" y="8223"/>
                      <a:pt x="7719" y="8223"/>
                      <a:pt x="7687" y="8286"/>
                    </a:cubicBezTo>
                    <a:cubicBezTo>
                      <a:pt x="7152" y="8664"/>
                      <a:pt x="6585" y="8947"/>
                      <a:pt x="5923" y="9073"/>
                    </a:cubicBezTo>
                    <a:cubicBezTo>
                      <a:pt x="5694" y="9110"/>
                      <a:pt x="5468" y="9128"/>
                      <a:pt x="5245" y="9128"/>
                    </a:cubicBezTo>
                    <a:cubicBezTo>
                      <a:pt x="2977" y="9128"/>
                      <a:pt x="1071" y="7298"/>
                      <a:pt x="1071" y="4946"/>
                    </a:cubicBezTo>
                    <a:cubicBezTo>
                      <a:pt x="1071" y="3592"/>
                      <a:pt x="1796" y="2268"/>
                      <a:pt x="2899" y="1544"/>
                    </a:cubicBezTo>
                    <a:cubicBezTo>
                      <a:pt x="3603" y="1068"/>
                      <a:pt x="4433" y="834"/>
                      <a:pt x="5258" y="834"/>
                    </a:cubicBezTo>
                    <a:close/>
                    <a:moveTo>
                      <a:pt x="9200" y="7876"/>
                    </a:moveTo>
                    <a:lnTo>
                      <a:pt x="11909" y="10586"/>
                    </a:lnTo>
                    <a:cubicBezTo>
                      <a:pt x="12067" y="10743"/>
                      <a:pt x="12130" y="10901"/>
                      <a:pt x="12130" y="11153"/>
                    </a:cubicBezTo>
                    <a:cubicBezTo>
                      <a:pt x="12130" y="11594"/>
                      <a:pt x="11783" y="11909"/>
                      <a:pt x="11405" y="11909"/>
                    </a:cubicBezTo>
                    <a:cubicBezTo>
                      <a:pt x="11184" y="11909"/>
                      <a:pt x="10995" y="11814"/>
                      <a:pt x="10838" y="11657"/>
                    </a:cubicBezTo>
                    <a:lnTo>
                      <a:pt x="8128" y="8947"/>
                    </a:lnTo>
                    <a:cubicBezTo>
                      <a:pt x="8160" y="8916"/>
                      <a:pt x="8759" y="8506"/>
                      <a:pt x="9200" y="7876"/>
                    </a:cubicBezTo>
                    <a:close/>
                    <a:moveTo>
                      <a:pt x="5198" y="0"/>
                    </a:moveTo>
                    <a:cubicBezTo>
                      <a:pt x="3529" y="0"/>
                      <a:pt x="1985" y="882"/>
                      <a:pt x="1103" y="2205"/>
                    </a:cubicBezTo>
                    <a:cubicBezTo>
                      <a:pt x="158" y="3623"/>
                      <a:pt x="0" y="5387"/>
                      <a:pt x="630" y="6931"/>
                    </a:cubicBezTo>
                    <a:cubicBezTo>
                      <a:pt x="1470" y="8860"/>
                      <a:pt x="3356" y="9972"/>
                      <a:pt x="5251" y="9972"/>
                    </a:cubicBezTo>
                    <a:cubicBezTo>
                      <a:pt x="5988" y="9972"/>
                      <a:pt x="6725" y="9804"/>
                      <a:pt x="7404" y="9452"/>
                    </a:cubicBezTo>
                    <a:lnTo>
                      <a:pt x="10302" y="12318"/>
                    </a:lnTo>
                    <a:cubicBezTo>
                      <a:pt x="10588" y="12626"/>
                      <a:pt x="11026" y="12796"/>
                      <a:pt x="11468" y="12796"/>
                    </a:cubicBezTo>
                    <a:cubicBezTo>
                      <a:pt x="11661" y="12796"/>
                      <a:pt x="11854" y="12763"/>
                      <a:pt x="12035" y="12697"/>
                    </a:cubicBezTo>
                    <a:cubicBezTo>
                      <a:pt x="13043" y="12161"/>
                      <a:pt x="13295" y="10806"/>
                      <a:pt x="12539" y="10050"/>
                    </a:cubicBezTo>
                    <a:lnTo>
                      <a:pt x="9672" y="7183"/>
                    </a:lnTo>
                    <a:cubicBezTo>
                      <a:pt x="10334" y="5860"/>
                      <a:pt x="10334" y="4348"/>
                      <a:pt x="9767" y="3025"/>
                    </a:cubicBezTo>
                    <a:cubicBezTo>
                      <a:pt x="9042" y="1229"/>
                      <a:pt x="7215" y="0"/>
                      <a:pt x="51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643;p63">
                <a:extLst>
                  <a:ext uri="{FF2B5EF4-FFF2-40B4-BE49-F238E27FC236}">
                    <a16:creationId xmlns:a16="http://schemas.microsoft.com/office/drawing/2014/main" id="{6A2E62EA-B9B2-A7D0-9784-1935575B85B1}"/>
                  </a:ext>
                </a:extLst>
              </p:cNvPr>
              <p:cNvSpPr/>
              <p:nvPr/>
            </p:nvSpPr>
            <p:spPr>
              <a:xfrm>
                <a:off x="-37487500" y="2709475"/>
                <a:ext cx="165425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6578" extrusionOk="0">
                    <a:moveTo>
                      <a:pt x="3308" y="833"/>
                    </a:moveTo>
                    <a:cubicBezTo>
                      <a:pt x="4695" y="833"/>
                      <a:pt x="5797" y="1936"/>
                      <a:pt x="5797" y="3290"/>
                    </a:cubicBezTo>
                    <a:cubicBezTo>
                      <a:pt x="5797" y="4614"/>
                      <a:pt x="4726" y="5779"/>
                      <a:pt x="3308" y="5779"/>
                    </a:cubicBezTo>
                    <a:cubicBezTo>
                      <a:pt x="1954" y="5779"/>
                      <a:pt x="851" y="4677"/>
                      <a:pt x="851" y="3290"/>
                    </a:cubicBezTo>
                    <a:cubicBezTo>
                      <a:pt x="851" y="1936"/>
                      <a:pt x="1954" y="833"/>
                      <a:pt x="3308" y="833"/>
                    </a:cubicBezTo>
                    <a:close/>
                    <a:moveTo>
                      <a:pt x="3319" y="0"/>
                    </a:moveTo>
                    <a:cubicBezTo>
                      <a:pt x="2880" y="0"/>
                      <a:pt x="2438" y="81"/>
                      <a:pt x="2017" y="234"/>
                    </a:cubicBezTo>
                    <a:cubicBezTo>
                      <a:pt x="851" y="738"/>
                      <a:pt x="0" y="1936"/>
                      <a:pt x="0" y="3259"/>
                    </a:cubicBezTo>
                    <a:cubicBezTo>
                      <a:pt x="0" y="4362"/>
                      <a:pt x="568" y="5401"/>
                      <a:pt x="1481" y="6031"/>
                    </a:cubicBezTo>
                    <a:cubicBezTo>
                      <a:pt x="2033" y="6405"/>
                      <a:pt x="2645" y="6578"/>
                      <a:pt x="3255" y="6578"/>
                    </a:cubicBezTo>
                    <a:cubicBezTo>
                      <a:pt x="3725" y="6578"/>
                      <a:pt x="4193" y="6475"/>
                      <a:pt x="4632" y="6283"/>
                    </a:cubicBezTo>
                    <a:cubicBezTo>
                      <a:pt x="5829" y="5748"/>
                      <a:pt x="6585" y="4551"/>
                      <a:pt x="6585" y="3259"/>
                    </a:cubicBezTo>
                    <a:cubicBezTo>
                      <a:pt x="6616" y="2219"/>
                      <a:pt x="6081" y="1180"/>
                      <a:pt x="5167" y="549"/>
                    </a:cubicBezTo>
                    <a:cubicBezTo>
                      <a:pt x="4605" y="175"/>
                      <a:pt x="3965" y="0"/>
                      <a:pt x="33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370DFDA1-D9BB-5394-8AB5-F702CB9D1246}"/>
                </a:ext>
              </a:extLst>
            </p:cNvPr>
            <p:cNvSpPr txBox="1"/>
            <p:nvPr/>
          </p:nvSpPr>
          <p:spPr>
            <a:xfrm>
              <a:off x="7871104" y="4714101"/>
              <a:ext cx="998259" cy="3151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zh-TW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活</a:t>
              </a:r>
              <a:r>
                <a:rPr lang="zh-TW" alt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zh-TW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動</a:t>
              </a:r>
              <a:r>
                <a:rPr lang="zh-TW" alt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辦 法</a:t>
              </a:r>
              <a:endParaRPr lang="en-US" altLang="zh-TW" sz="11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8E1EF15D-261A-B54B-02E6-998EAE93B989}"/>
              </a:ext>
            </a:extLst>
          </p:cNvPr>
          <p:cNvCxnSpPr>
            <a:cxnSpLocks/>
          </p:cNvCxnSpPr>
          <p:nvPr/>
        </p:nvCxnSpPr>
        <p:spPr>
          <a:xfrm flipH="1">
            <a:off x="3389586" y="1786810"/>
            <a:ext cx="2367182" cy="201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259CD5E7-685B-F4B7-C955-0618AFDB41AD}"/>
              </a:ext>
            </a:extLst>
          </p:cNvPr>
          <p:cNvGrpSpPr/>
          <p:nvPr/>
        </p:nvGrpSpPr>
        <p:grpSpPr>
          <a:xfrm>
            <a:off x="275446" y="3300343"/>
            <a:ext cx="4504716" cy="3025592"/>
            <a:chOff x="468998" y="3354398"/>
            <a:chExt cx="3390176" cy="227701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616371E-D45D-B6AE-BEA8-B874C11DF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8998" y="4571747"/>
              <a:ext cx="3390176" cy="1059662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9BDFAFD3-D5EF-3DE2-3095-6BD6257CD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8998" y="3354398"/>
              <a:ext cx="2093876" cy="1163603"/>
            </a:xfrm>
            <a:prstGeom prst="rect">
              <a:avLst/>
            </a:prstGeom>
          </p:spPr>
        </p:pic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823E17B-A0A1-292F-07BB-04D0619CE05E}"/>
              </a:ext>
            </a:extLst>
          </p:cNvPr>
          <p:cNvSpPr txBox="1"/>
          <p:nvPr/>
        </p:nvSpPr>
        <p:spPr>
          <a:xfrm>
            <a:off x="275446" y="2795332"/>
            <a:ext cx="1236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r>
              <a:rPr kumimoji="1" lang="en-US" altLang="zh-TW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kumimoji="1" lang="zh-TW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MB</a:t>
            </a:r>
            <a:r>
              <a:rPr kumimoji="1" lang="zh-TW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版頭圖</a:t>
            </a:r>
            <a:endParaRPr kumimoji="1" lang="en-US" altLang="zh-TW" sz="1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</a:t>
            </a:r>
            <a:r>
              <a:rPr kumimoji="1" lang="en-US" altLang="zh-TW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kumimoji="1" lang="zh-TW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PC</a:t>
            </a:r>
            <a:r>
              <a:rPr kumimoji="1" lang="zh-TW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版頭圖</a:t>
            </a:r>
            <a:endParaRPr kumimoji="1" lang="en-US" altLang="zh-TW" sz="1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252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66408295-E0BA-80B6-1631-3D639421A271}"/>
              </a:ext>
            </a:extLst>
          </p:cNvPr>
          <p:cNvSpPr/>
          <p:nvPr/>
        </p:nvSpPr>
        <p:spPr>
          <a:xfrm>
            <a:off x="5192348" y="6128771"/>
            <a:ext cx="6001687" cy="735976"/>
          </a:xfrm>
          <a:prstGeom prst="rect">
            <a:avLst/>
          </a:prstGeom>
          <a:solidFill>
            <a:schemeClr val="bg1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FD8FB6-F703-9FAB-A4DA-84E7B8D6CEC5}"/>
              </a:ext>
            </a:extLst>
          </p:cNvPr>
          <p:cNvSpPr/>
          <p:nvPr/>
        </p:nvSpPr>
        <p:spPr>
          <a:xfrm>
            <a:off x="5199368" y="0"/>
            <a:ext cx="6001687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46AFA19-5A96-F822-E7F1-482556D3AF8C}"/>
              </a:ext>
            </a:extLst>
          </p:cNvPr>
          <p:cNvGrpSpPr/>
          <p:nvPr/>
        </p:nvGrpSpPr>
        <p:grpSpPr>
          <a:xfrm>
            <a:off x="5782430" y="315712"/>
            <a:ext cx="4835562" cy="311727"/>
            <a:chOff x="6392481" y="322636"/>
            <a:chExt cx="4835562" cy="31172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B2ABC73-CD55-7B59-C20D-9E5467164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676"/>
            <a:stretch/>
          </p:blipFill>
          <p:spPr>
            <a:xfrm>
              <a:off x="6392481" y="322636"/>
              <a:ext cx="1487798" cy="311727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A60DD81-1D27-C376-4089-8F6936C20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719"/>
            <a:stretch/>
          </p:blipFill>
          <p:spPr>
            <a:xfrm>
              <a:off x="7916600" y="322636"/>
              <a:ext cx="3311443" cy="307777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A9D7E71F-7D23-ECE2-3A7B-EB083E44070C}"/>
              </a:ext>
            </a:extLst>
          </p:cNvPr>
          <p:cNvSpPr/>
          <p:nvPr/>
        </p:nvSpPr>
        <p:spPr>
          <a:xfrm>
            <a:off x="5425021" y="1206379"/>
            <a:ext cx="5550380" cy="3916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52C5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1239F82-D3E1-6363-EC76-E70981D5738A}"/>
              </a:ext>
            </a:extLst>
          </p:cNvPr>
          <p:cNvGrpSpPr/>
          <p:nvPr/>
        </p:nvGrpSpPr>
        <p:grpSpPr>
          <a:xfrm>
            <a:off x="7557154" y="759758"/>
            <a:ext cx="1286115" cy="318752"/>
            <a:chOff x="7583248" y="4714101"/>
            <a:chExt cx="1286115" cy="318752"/>
          </a:xfrm>
        </p:grpSpPr>
        <p:grpSp>
          <p:nvGrpSpPr>
            <p:cNvPr id="11" name="Google Shape;10641;p63">
              <a:extLst>
                <a:ext uri="{FF2B5EF4-FFF2-40B4-BE49-F238E27FC236}">
                  <a16:creationId xmlns:a16="http://schemas.microsoft.com/office/drawing/2014/main" id="{6A5A5B01-F436-2D84-8DD5-08CBF96F20D2}"/>
                </a:ext>
              </a:extLst>
            </p:cNvPr>
            <p:cNvGrpSpPr/>
            <p:nvPr/>
          </p:nvGrpSpPr>
          <p:grpSpPr>
            <a:xfrm rot="447400">
              <a:off x="7583248" y="4738198"/>
              <a:ext cx="306169" cy="294655"/>
              <a:chOff x="-37534750" y="2668075"/>
              <a:chExt cx="332400" cy="319900"/>
            </a:xfrm>
          </p:grpSpPr>
          <p:sp>
            <p:nvSpPr>
              <p:cNvPr id="13" name="Google Shape;10642;p63">
                <a:extLst>
                  <a:ext uri="{FF2B5EF4-FFF2-40B4-BE49-F238E27FC236}">
                    <a16:creationId xmlns:a16="http://schemas.microsoft.com/office/drawing/2014/main" id="{817069B2-DCE3-D14C-7F48-F89B70D42E99}"/>
                  </a:ext>
                </a:extLst>
              </p:cNvPr>
              <p:cNvSpPr/>
              <p:nvPr/>
            </p:nvSpPr>
            <p:spPr>
              <a:xfrm>
                <a:off x="-37534750" y="2668075"/>
                <a:ext cx="332400" cy="319900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12796" extrusionOk="0">
                    <a:moveTo>
                      <a:pt x="5258" y="834"/>
                    </a:moveTo>
                    <a:cubicBezTo>
                      <a:pt x="5799" y="834"/>
                      <a:pt x="6338" y="935"/>
                      <a:pt x="6837" y="1134"/>
                    </a:cubicBezTo>
                    <a:cubicBezTo>
                      <a:pt x="9105" y="2142"/>
                      <a:pt x="10019" y="4852"/>
                      <a:pt x="8822" y="6963"/>
                    </a:cubicBezTo>
                    <a:cubicBezTo>
                      <a:pt x="8790" y="7026"/>
                      <a:pt x="8790" y="7026"/>
                      <a:pt x="8790" y="7057"/>
                    </a:cubicBezTo>
                    <a:cubicBezTo>
                      <a:pt x="8632" y="7372"/>
                      <a:pt x="8412" y="7656"/>
                      <a:pt x="8160" y="7876"/>
                    </a:cubicBezTo>
                    <a:cubicBezTo>
                      <a:pt x="8002" y="8002"/>
                      <a:pt x="7876" y="8128"/>
                      <a:pt x="7782" y="8191"/>
                    </a:cubicBezTo>
                    <a:cubicBezTo>
                      <a:pt x="7687" y="8223"/>
                      <a:pt x="7719" y="8223"/>
                      <a:pt x="7687" y="8286"/>
                    </a:cubicBezTo>
                    <a:cubicBezTo>
                      <a:pt x="7152" y="8664"/>
                      <a:pt x="6585" y="8947"/>
                      <a:pt x="5923" y="9073"/>
                    </a:cubicBezTo>
                    <a:cubicBezTo>
                      <a:pt x="5694" y="9110"/>
                      <a:pt x="5468" y="9128"/>
                      <a:pt x="5245" y="9128"/>
                    </a:cubicBezTo>
                    <a:cubicBezTo>
                      <a:pt x="2977" y="9128"/>
                      <a:pt x="1071" y="7298"/>
                      <a:pt x="1071" y="4946"/>
                    </a:cubicBezTo>
                    <a:cubicBezTo>
                      <a:pt x="1071" y="3592"/>
                      <a:pt x="1796" y="2268"/>
                      <a:pt x="2899" y="1544"/>
                    </a:cubicBezTo>
                    <a:cubicBezTo>
                      <a:pt x="3603" y="1068"/>
                      <a:pt x="4433" y="834"/>
                      <a:pt x="5258" y="834"/>
                    </a:cubicBezTo>
                    <a:close/>
                    <a:moveTo>
                      <a:pt x="9200" y="7876"/>
                    </a:moveTo>
                    <a:lnTo>
                      <a:pt x="11909" y="10586"/>
                    </a:lnTo>
                    <a:cubicBezTo>
                      <a:pt x="12067" y="10743"/>
                      <a:pt x="12130" y="10901"/>
                      <a:pt x="12130" y="11153"/>
                    </a:cubicBezTo>
                    <a:cubicBezTo>
                      <a:pt x="12130" y="11594"/>
                      <a:pt x="11783" y="11909"/>
                      <a:pt x="11405" y="11909"/>
                    </a:cubicBezTo>
                    <a:cubicBezTo>
                      <a:pt x="11184" y="11909"/>
                      <a:pt x="10995" y="11814"/>
                      <a:pt x="10838" y="11657"/>
                    </a:cubicBezTo>
                    <a:lnTo>
                      <a:pt x="8128" y="8947"/>
                    </a:lnTo>
                    <a:cubicBezTo>
                      <a:pt x="8160" y="8916"/>
                      <a:pt x="8759" y="8506"/>
                      <a:pt x="9200" y="7876"/>
                    </a:cubicBezTo>
                    <a:close/>
                    <a:moveTo>
                      <a:pt x="5198" y="0"/>
                    </a:moveTo>
                    <a:cubicBezTo>
                      <a:pt x="3529" y="0"/>
                      <a:pt x="1985" y="882"/>
                      <a:pt x="1103" y="2205"/>
                    </a:cubicBezTo>
                    <a:cubicBezTo>
                      <a:pt x="158" y="3623"/>
                      <a:pt x="0" y="5387"/>
                      <a:pt x="630" y="6931"/>
                    </a:cubicBezTo>
                    <a:cubicBezTo>
                      <a:pt x="1470" y="8860"/>
                      <a:pt x="3356" y="9972"/>
                      <a:pt x="5251" y="9972"/>
                    </a:cubicBezTo>
                    <a:cubicBezTo>
                      <a:pt x="5988" y="9972"/>
                      <a:pt x="6725" y="9804"/>
                      <a:pt x="7404" y="9452"/>
                    </a:cubicBezTo>
                    <a:lnTo>
                      <a:pt x="10302" y="12318"/>
                    </a:lnTo>
                    <a:cubicBezTo>
                      <a:pt x="10588" y="12626"/>
                      <a:pt x="11026" y="12796"/>
                      <a:pt x="11468" y="12796"/>
                    </a:cubicBezTo>
                    <a:cubicBezTo>
                      <a:pt x="11661" y="12796"/>
                      <a:pt x="11854" y="12763"/>
                      <a:pt x="12035" y="12697"/>
                    </a:cubicBezTo>
                    <a:cubicBezTo>
                      <a:pt x="13043" y="12161"/>
                      <a:pt x="13295" y="10806"/>
                      <a:pt x="12539" y="10050"/>
                    </a:cubicBezTo>
                    <a:lnTo>
                      <a:pt x="9672" y="7183"/>
                    </a:lnTo>
                    <a:cubicBezTo>
                      <a:pt x="10334" y="5860"/>
                      <a:pt x="10334" y="4348"/>
                      <a:pt x="9767" y="3025"/>
                    </a:cubicBezTo>
                    <a:cubicBezTo>
                      <a:pt x="9042" y="1229"/>
                      <a:pt x="7215" y="0"/>
                      <a:pt x="51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643;p63">
                <a:extLst>
                  <a:ext uri="{FF2B5EF4-FFF2-40B4-BE49-F238E27FC236}">
                    <a16:creationId xmlns:a16="http://schemas.microsoft.com/office/drawing/2014/main" id="{DE272CDD-D1E5-BEAA-9E65-15CC2790D13E}"/>
                  </a:ext>
                </a:extLst>
              </p:cNvPr>
              <p:cNvSpPr/>
              <p:nvPr/>
            </p:nvSpPr>
            <p:spPr>
              <a:xfrm>
                <a:off x="-37487500" y="2709475"/>
                <a:ext cx="165425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6578" extrusionOk="0">
                    <a:moveTo>
                      <a:pt x="3308" y="833"/>
                    </a:moveTo>
                    <a:cubicBezTo>
                      <a:pt x="4695" y="833"/>
                      <a:pt x="5797" y="1936"/>
                      <a:pt x="5797" y="3290"/>
                    </a:cubicBezTo>
                    <a:cubicBezTo>
                      <a:pt x="5797" y="4614"/>
                      <a:pt x="4726" y="5779"/>
                      <a:pt x="3308" y="5779"/>
                    </a:cubicBezTo>
                    <a:cubicBezTo>
                      <a:pt x="1954" y="5779"/>
                      <a:pt x="851" y="4677"/>
                      <a:pt x="851" y="3290"/>
                    </a:cubicBezTo>
                    <a:cubicBezTo>
                      <a:pt x="851" y="1936"/>
                      <a:pt x="1954" y="833"/>
                      <a:pt x="3308" y="833"/>
                    </a:cubicBezTo>
                    <a:close/>
                    <a:moveTo>
                      <a:pt x="3319" y="0"/>
                    </a:moveTo>
                    <a:cubicBezTo>
                      <a:pt x="2880" y="0"/>
                      <a:pt x="2438" y="81"/>
                      <a:pt x="2017" y="234"/>
                    </a:cubicBezTo>
                    <a:cubicBezTo>
                      <a:pt x="851" y="738"/>
                      <a:pt x="0" y="1936"/>
                      <a:pt x="0" y="3259"/>
                    </a:cubicBezTo>
                    <a:cubicBezTo>
                      <a:pt x="0" y="4362"/>
                      <a:pt x="568" y="5401"/>
                      <a:pt x="1481" y="6031"/>
                    </a:cubicBezTo>
                    <a:cubicBezTo>
                      <a:pt x="2033" y="6405"/>
                      <a:pt x="2645" y="6578"/>
                      <a:pt x="3255" y="6578"/>
                    </a:cubicBezTo>
                    <a:cubicBezTo>
                      <a:pt x="3725" y="6578"/>
                      <a:pt x="4193" y="6475"/>
                      <a:pt x="4632" y="6283"/>
                    </a:cubicBezTo>
                    <a:cubicBezTo>
                      <a:pt x="5829" y="5748"/>
                      <a:pt x="6585" y="4551"/>
                      <a:pt x="6585" y="3259"/>
                    </a:cubicBezTo>
                    <a:cubicBezTo>
                      <a:pt x="6616" y="2219"/>
                      <a:pt x="6081" y="1180"/>
                      <a:pt x="5167" y="549"/>
                    </a:cubicBezTo>
                    <a:cubicBezTo>
                      <a:pt x="4605" y="175"/>
                      <a:pt x="3965" y="0"/>
                      <a:pt x="33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777D630-CBD5-DD88-9D46-54D4DEB20DDF}"/>
                </a:ext>
              </a:extLst>
            </p:cNvPr>
            <p:cNvSpPr txBox="1"/>
            <p:nvPr/>
          </p:nvSpPr>
          <p:spPr>
            <a:xfrm>
              <a:off x="7871104" y="4714101"/>
              <a:ext cx="998259" cy="3151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zh-TW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活</a:t>
              </a:r>
              <a:r>
                <a:rPr lang="zh-TW" alt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zh-TW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動</a:t>
              </a:r>
              <a:r>
                <a:rPr lang="zh-TW" altLang="en-US" sz="11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辦 法</a:t>
              </a:r>
              <a:endParaRPr lang="en-US" altLang="zh-TW" sz="11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2AC6A86-E2F3-4B24-6441-CCCB832D2103}"/>
              </a:ext>
            </a:extLst>
          </p:cNvPr>
          <p:cNvGrpSpPr/>
          <p:nvPr/>
        </p:nvGrpSpPr>
        <p:grpSpPr>
          <a:xfrm>
            <a:off x="6792119" y="5329755"/>
            <a:ext cx="2676660" cy="487251"/>
            <a:chOff x="7561724" y="2601750"/>
            <a:chExt cx="2676660" cy="48725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BFF848E-1EBF-168B-708E-A9D0D15CD876}"/>
                </a:ext>
              </a:extLst>
            </p:cNvPr>
            <p:cNvSpPr/>
            <p:nvPr/>
          </p:nvSpPr>
          <p:spPr>
            <a:xfrm>
              <a:off x="7701245" y="2702634"/>
              <a:ext cx="2537139" cy="386367"/>
            </a:xfrm>
            <a:prstGeom prst="rect">
              <a:avLst/>
            </a:prstGeom>
            <a:noFill/>
            <a:ln w="25400">
              <a:solidFill>
                <a:srgbClr val="FF7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 dirty="0">
                <a:solidFill>
                  <a:schemeClr val="tx1"/>
                </a:solidFill>
                <a:latin typeface="Heiti SC Light" panose="02000000000000000000" pitchFamily="2" charset="-128"/>
                <a:ea typeface="Heiti SC Light" panose="02000000000000000000" pitchFamily="2" charset="-128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1F31327-FAF5-B94D-FB3F-BCBC5BE83F2E}"/>
                </a:ext>
              </a:extLst>
            </p:cNvPr>
            <p:cNvSpPr/>
            <p:nvPr/>
          </p:nvSpPr>
          <p:spPr>
            <a:xfrm>
              <a:off x="7561724" y="2601750"/>
              <a:ext cx="2537139" cy="386367"/>
            </a:xfrm>
            <a:prstGeom prst="rect">
              <a:avLst/>
            </a:prstGeom>
            <a:solidFill>
              <a:srgbClr val="FF7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400" dirty="0">
                  <a:solidFill>
                    <a:schemeClr val="tx1"/>
                  </a:solidFill>
                  <a:latin typeface="Heiti SC Light" panose="02000000000000000000" pitchFamily="2" charset="-128"/>
                  <a:ea typeface="Heiti SC Light" panose="02000000000000000000" pitchFamily="2" charset="-128"/>
                </a:rPr>
                <a:t>綁定會員，立即登錄 </a:t>
              </a:r>
              <a:r>
                <a:rPr kumimoji="1" lang="en-US" altLang="zh-TW" sz="1400" dirty="0">
                  <a:solidFill>
                    <a:schemeClr val="tx1"/>
                  </a:solidFill>
                  <a:latin typeface="Heiti SC Light" panose="02000000000000000000" pitchFamily="2" charset="-128"/>
                  <a:ea typeface="Heiti SC Light" panose="02000000000000000000" pitchFamily="2" charset="-128"/>
                </a:rPr>
                <a:t>&gt;</a:t>
              </a:r>
              <a:endParaRPr kumimoji="1" lang="zh-TW" altLang="en-US" sz="1400" dirty="0">
                <a:solidFill>
                  <a:schemeClr val="tx1"/>
                </a:solidFill>
                <a:latin typeface="Heiti SC Light" panose="02000000000000000000" pitchFamily="2" charset="-128"/>
                <a:ea typeface="Heiti SC Light" panose="02000000000000000000" pitchFamily="2" charset="-128"/>
              </a:endParaRPr>
            </a:p>
          </p:txBody>
        </p:sp>
      </p:grp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CD838087-2491-E6DF-3D23-568156DE60EE}"/>
              </a:ext>
            </a:extLst>
          </p:cNvPr>
          <p:cNvCxnSpPr>
            <a:cxnSpLocks/>
          </p:cNvCxnSpPr>
          <p:nvPr/>
        </p:nvCxnSpPr>
        <p:spPr>
          <a:xfrm flipH="1">
            <a:off x="4573647" y="3429000"/>
            <a:ext cx="1764091" cy="60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167612B4-152C-613F-600B-8ECD5E13F0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707" y="1862560"/>
            <a:ext cx="4165419" cy="4806253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7B6E0E01-823C-4272-88D2-06F50F66C00F}"/>
              </a:ext>
            </a:extLst>
          </p:cNvPr>
          <p:cNvSpPr txBox="1"/>
          <p:nvPr/>
        </p:nvSpPr>
        <p:spPr>
          <a:xfrm>
            <a:off x="268707" y="1300975"/>
            <a:ext cx="2797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該區塊已製圖</a:t>
            </a:r>
            <a:endParaRPr kumimoji="1" lang="en-US" altLang="zh-TW" sz="1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可再協助微調</a:t>
            </a:r>
            <a:r>
              <a:rPr kumimoji="1" lang="en-US" altLang="zh-TW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resize</a:t>
            </a:r>
            <a:r>
              <a:rPr kumimoji="1" lang="zh-TW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，以符合</a:t>
            </a:r>
            <a:r>
              <a:rPr kumimoji="1" lang="en-US" altLang="zh-TW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PC/MB</a:t>
            </a:r>
            <a:r>
              <a:rPr kumimoji="1" lang="zh-TW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</a:t>
            </a:r>
            <a:endParaRPr kumimoji="1" lang="en-US" altLang="zh-TW" sz="1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5AE82FC-88BF-6F2B-AB8D-BCD587D322F8}"/>
              </a:ext>
            </a:extLst>
          </p:cNvPr>
          <p:cNvSpPr txBox="1"/>
          <p:nvPr/>
        </p:nvSpPr>
        <p:spPr>
          <a:xfrm>
            <a:off x="427809" y="467370"/>
            <a:ext cx="1988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</a:t>
            </a:r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Mockup-2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B0AFC8AA-6F98-7D5D-77F9-075170C0436E}"/>
              </a:ext>
            </a:extLst>
          </p:cNvPr>
          <p:cNvGrpSpPr/>
          <p:nvPr/>
        </p:nvGrpSpPr>
        <p:grpSpPr>
          <a:xfrm>
            <a:off x="7433381" y="6184993"/>
            <a:ext cx="1394138" cy="311766"/>
            <a:chOff x="8137204" y="3373558"/>
            <a:chExt cx="1394138" cy="311766"/>
          </a:xfrm>
        </p:grpSpPr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2D6FE7A-3C5A-CEAF-964B-2F67F84D7E70}"/>
                </a:ext>
              </a:extLst>
            </p:cNvPr>
            <p:cNvSpPr txBox="1"/>
            <p:nvPr/>
          </p:nvSpPr>
          <p:spPr>
            <a:xfrm>
              <a:off x="8137204" y="3373558"/>
              <a:ext cx="1394138" cy="305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注 意 事 項</a:t>
              </a:r>
              <a:endPara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D542D118-1B30-0F64-AB80-3EE29754DBCD}"/>
                </a:ext>
              </a:extLst>
            </p:cNvPr>
            <p:cNvCxnSpPr>
              <a:cxnSpLocks/>
            </p:cNvCxnSpPr>
            <p:nvPr/>
          </p:nvCxnSpPr>
          <p:spPr>
            <a:xfrm>
              <a:off x="8520732" y="3685324"/>
              <a:ext cx="627081" cy="0"/>
            </a:xfrm>
            <a:prstGeom prst="line">
              <a:avLst/>
            </a:prstGeom>
            <a:ln w="19050">
              <a:solidFill>
                <a:srgbClr val="52C5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A19E150-F2C4-E4DE-F310-7A5191B73110}"/>
              </a:ext>
            </a:extLst>
          </p:cNvPr>
          <p:cNvSpPr txBox="1"/>
          <p:nvPr/>
        </p:nvSpPr>
        <p:spPr>
          <a:xfrm>
            <a:off x="9652836" y="5493017"/>
            <a:ext cx="24143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05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CTA</a:t>
            </a:r>
            <a:r>
              <a:rPr kumimoji="1" lang="zh-TW" altLang="en-US" sz="105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導連：</a:t>
            </a:r>
            <a:r>
              <a:rPr lang="en-US" altLang="zh-TW" sz="105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 https://</a:t>
            </a:r>
            <a:r>
              <a:rPr lang="en-US" altLang="zh-TW" sz="1050" dirty="0" err="1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maac.io</a:t>
            </a:r>
            <a:r>
              <a:rPr lang="en-US" altLang="zh-TW" sz="105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  <a:cs typeface="+mn-lt"/>
              </a:rPr>
              <a:t>/2wD9M</a:t>
            </a:r>
            <a:endParaRPr lang="en-US" altLang="zh-TW" sz="1050" dirty="0">
              <a:solidFill>
                <a:srgbClr val="2F2F2F"/>
              </a:solidFill>
              <a:highlight>
                <a:srgbClr val="FFFF00"/>
              </a:highlight>
              <a:latin typeface="Microsoft JhengHei" panose="020B0604030504040204" pitchFamily="34" charset="-120"/>
              <a:ea typeface="Microsoft JhengHei" panose="020B0604030504040204" pitchFamily="34" charset="-120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727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66408295-E0BA-80B6-1631-3D639421A271}"/>
              </a:ext>
            </a:extLst>
          </p:cNvPr>
          <p:cNvSpPr/>
          <p:nvPr/>
        </p:nvSpPr>
        <p:spPr>
          <a:xfrm>
            <a:off x="5192348" y="3099238"/>
            <a:ext cx="6001687" cy="3765509"/>
          </a:xfrm>
          <a:prstGeom prst="rect">
            <a:avLst/>
          </a:prstGeom>
          <a:solidFill>
            <a:schemeClr val="bg1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FD8FB6-F703-9FAB-A4DA-84E7B8D6CEC5}"/>
              </a:ext>
            </a:extLst>
          </p:cNvPr>
          <p:cNvSpPr/>
          <p:nvPr/>
        </p:nvSpPr>
        <p:spPr>
          <a:xfrm>
            <a:off x="5199368" y="0"/>
            <a:ext cx="6001687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46AFA19-5A96-F822-E7F1-482556D3AF8C}"/>
              </a:ext>
            </a:extLst>
          </p:cNvPr>
          <p:cNvGrpSpPr/>
          <p:nvPr/>
        </p:nvGrpSpPr>
        <p:grpSpPr>
          <a:xfrm>
            <a:off x="5782430" y="315712"/>
            <a:ext cx="4835562" cy="311727"/>
            <a:chOff x="6392481" y="322636"/>
            <a:chExt cx="4835562" cy="31172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B2ABC73-CD55-7B59-C20D-9E5467164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676"/>
            <a:stretch/>
          </p:blipFill>
          <p:spPr>
            <a:xfrm>
              <a:off x="6392481" y="322636"/>
              <a:ext cx="1487798" cy="311727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A60DD81-1D27-C376-4089-8F6936C20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719"/>
            <a:stretch/>
          </p:blipFill>
          <p:spPr>
            <a:xfrm>
              <a:off x="7916600" y="322636"/>
              <a:ext cx="3311443" cy="307777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A9D7E71F-7D23-ECE2-3A7B-EB083E44070C}"/>
              </a:ext>
            </a:extLst>
          </p:cNvPr>
          <p:cNvSpPr/>
          <p:nvPr/>
        </p:nvSpPr>
        <p:spPr>
          <a:xfrm>
            <a:off x="5425021" y="867481"/>
            <a:ext cx="5550380" cy="13642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52C5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2AC6A86-E2F3-4B24-6441-CCCB832D2103}"/>
              </a:ext>
            </a:extLst>
          </p:cNvPr>
          <p:cNvGrpSpPr/>
          <p:nvPr/>
        </p:nvGrpSpPr>
        <p:grpSpPr>
          <a:xfrm>
            <a:off x="6792119" y="2349201"/>
            <a:ext cx="2676660" cy="487251"/>
            <a:chOff x="7561724" y="2601750"/>
            <a:chExt cx="2676660" cy="48725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BFF848E-1EBF-168B-708E-A9D0D15CD876}"/>
                </a:ext>
              </a:extLst>
            </p:cNvPr>
            <p:cNvSpPr/>
            <p:nvPr/>
          </p:nvSpPr>
          <p:spPr>
            <a:xfrm>
              <a:off x="7701245" y="2702634"/>
              <a:ext cx="2537139" cy="386367"/>
            </a:xfrm>
            <a:prstGeom prst="rect">
              <a:avLst/>
            </a:prstGeom>
            <a:noFill/>
            <a:ln w="25400">
              <a:solidFill>
                <a:srgbClr val="FF7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600" dirty="0">
                <a:solidFill>
                  <a:schemeClr val="tx1"/>
                </a:solidFill>
                <a:latin typeface="Heiti SC Light" panose="02000000000000000000" pitchFamily="2" charset="-128"/>
                <a:ea typeface="Heiti SC Light" panose="02000000000000000000" pitchFamily="2" charset="-128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1F31327-FAF5-B94D-FB3F-BCBC5BE83F2E}"/>
                </a:ext>
              </a:extLst>
            </p:cNvPr>
            <p:cNvSpPr/>
            <p:nvPr/>
          </p:nvSpPr>
          <p:spPr>
            <a:xfrm>
              <a:off x="7561724" y="2601750"/>
              <a:ext cx="2537139" cy="386367"/>
            </a:xfrm>
            <a:prstGeom prst="rect">
              <a:avLst/>
            </a:prstGeom>
            <a:solidFill>
              <a:srgbClr val="FF7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400" dirty="0">
                  <a:solidFill>
                    <a:schemeClr val="tx1"/>
                  </a:solidFill>
                  <a:latin typeface="Heiti SC Light" panose="02000000000000000000" pitchFamily="2" charset="-128"/>
                  <a:ea typeface="Heiti SC Light" panose="02000000000000000000" pitchFamily="2" charset="-128"/>
                </a:rPr>
                <a:t>綁定會員，立即登錄 </a:t>
              </a:r>
              <a:r>
                <a:rPr kumimoji="1" lang="en-US" altLang="zh-TW" sz="1400" dirty="0">
                  <a:solidFill>
                    <a:schemeClr val="tx1"/>
                  </a:solidFill>
                  <a:latin typeface="Heiti SC Light" panose="02000000000000000000" pitchFamily="2" charset="-128"/>
                  <a:ea typeface="Heiti SC Light" panose="02000000000000000000" pitchFamily="2" charset="-128"/>
                </a:rPr>
                <a:t>&gt;</a:t>
              </a:r>
              <a:endParaRPr kumimoji="1" lang="zh-TW" altLang="en-US" sz="1400" dirty="0">
                <a:solidFill>
                  <a:schemeClr val="tx1"/>
                </a:solidFill>
                <a:latin typeface="Heiti SC Light" panose="02000000000000000000" pitchFamily="2" charset="-128"/>
                <a:ea typeface="Heiti SC Light" panose="02000000000000000000" pitchFamily="2" charset="-128"/>
              </a:endParaRPr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5AE82FC-88BF-6F2B-AB8D-BCD587D322F8}"/>
              </a:ext>
            </a:extLst>
          </p:cNvPr>
          <p:cNvSpPr txBox="1"/>
          <p:nvPr/>
        </p:nvSpPr>
        <p:spPr>
          <a:xfrm>
            <a:off x="427809" y="467370"/>
            <a:ext cx="1988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</a:t>
            </a:r>
            <a:r>
              <a:rPr kumimoji="1"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Mockup-3</a:t>
            </a:r>
            <a:endParaRPr kumimoji="1"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B0AFC8AA-6F98-7D5D-77F9-075170C0436E}"/>
              </a:ext>
            </a:extLst>
          </p:cNvPr>
          <p:cNvGrpSpPr/>
          <p:nvPr/>
        </p:nvGrpSpPr>
        <p:grpSpPr>
          <a:xfrm>
            <a:off x="7433381" y="3146736"/>
            <a:ext cx="1394138" cy="311766"/>
            <a:chOff x="8137204" y="3373558"/>
            <a:chExt cx="1394138" cy="311766"/>
          </a:xfrm>
        </p:grpSpPr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2D6FE7A-3C5A-CEAF-964B-2F67F84D7E70}"/>
                </a:ext>
              </a:extLst>
            </p:cNvPr>
            <p:cNvSpPr txBox="1"/>
            <p:nvPr/>
          </p:nvSpPr>
          <p:spPr>
            <a:xfrm>
              <a:off x="8137204" y="3373558"/>
              <a:ext cx="1394138" cy="305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注 意 事 項</a:t>
              </a:r>
              <a:endPara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D542D118-1B30-0F64-AB80-3EE29754DBCD}"/>
                </a:ext>
              </a:extLst>
            </p:cNvPr>
            <p:cNvCxnSpPr>
              <a:cxnSpLocks/>
            </p:cNvCxnSpPr>
            <p:nvPr/>
          </p:nvCxnSpPr>
          <p:spPr>
            <a:xfrm>
              <a:off x="8520732" y="3685324"/>
              <a:ext cx="627081" cy="0"/>
            </a:xfrm>
            <a:prstGeom prst="line">
              <a:avLst/>
            </a:prstGeom>
            <a:ln w="19050">
              <a:solidFill>
                <a:srgbClr val="52C5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187C06FE-E4C5-6BEB-CF25-27C5776EF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328" y="6416297"/>
            <a:ext cx="6001686" cy="44170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9BD446B-04AC-B5D3-B74C-00BBB7FB9EB7}"/>
              </a:ext>
            </a:extLst>
          </p:cNvPr>
          <p:cNvSpPr txBox="1"/>
          <p:nvPr/>
        </p:nvSpPr>
        <p:spPr>
          <a:xfrm>
            <a:off x="5425021" y="3505858"/>
            <a:ext cx="5550380" cy="2599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凡於活動期間登錄指定品項者，系統將</a:t>
            </a:r>
            <a:r>
              <a:rPr kumimoji="1"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自動核對贈獎資格，並統一於</a:t>
            </a: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每週一派發</a:t>
            </a:r>
            <a:r>
              <a:rPr lang="en-US" altLang="zh-TW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$500</a:t>
            </a: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元美食饗宴券</a:t>
            </a:r>
            <a:r>
              <a:rPr lang="en-US" altLang="zh-TW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kumimoji="1"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王品集團餐券或瓦城集團餐券擇一，採隨機派發，不可指定挑選</a:t>
            </a:r>
            <a:r>
              <a:rPr kumimoji="1" lang="en-US" altLang="zh-TW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kumimoji="1"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，每位會員最多可領取三次。</a:t>
            </a:r>
            <a:endParaRPr kumimoji="1" lang="en-US" altLang="zh-TW" sz="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系統作業週期皆為七個工作日，若於週一當日登錄而未收到獎券者，則會於下個週期派發</a:t>
            </a: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，活動資訊將透過官方</a:t>
            </a:r>
            <a:r>
              <a:rPr lang="en-US" altLang="zh-TW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LINE</a:t>
            </a: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布達，需請留意相關消息，若於活動期間將本帳號靜音</a:t>
            </a:r>
            <a:r>
              <a:rPr lang="en-US" altLang="zh-TW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封鎖，而錯失領獎時機或資訊，視同放棄資格，不得要求補發。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本活動贈送之美食饗宴券獎項為數位餐券，其規格</a:t>
            </a:r>
            <a:r>
              <a:rPr lang="en-US" altLang="zh-TW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形式由賓三得利台灣</a:t>
            </a:r>
            <a:r>
              <a:rPr lang="en-US" altLang="zh-TW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股</a:t>
            </a:r>
            <a:r>
              <a:rPr lang="en-US" altLang="zh-TW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公司指定，得獎者不得要求折換現金或轉換其它等值商品，得獎者亦不得要求主辦單位轉讓獎項予他人，如遇不可歸責主辦單位事由導致獎品內容變更，主辦單位有權調整。</a:t>
            </a:r>
            <a:endParaRPr lang="en-US" altLang="zh-TW" sz="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加碼抽獎項為</a:t>
            </a:r>
            <a:r>
              <a:rPr lang="en-US" altLang="zh-TW" sz="800" b="0" i="0" u="none" strike="noStrike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Foodcycler</a:t>
            </a:r>
            <a:r>
              <a:rPr lang="zh-TW" altLang="en-US" sz="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廚餘大師</a:t>
            </a:r>
            <a:r>
              <a:rPr lang="en-US" altLang="zh-TW" sz="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pro(</a:t>
            </a:r>
            <a:r>
              <a:rPr lang="zh-TW" altLang="en-US" sz="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價值</a:t>
            </a:r>
            <a:r>
              <a:rPr lang="en-US" altLang="zh-TW" sz="8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$12,000</a:t>
            </a:r>
            <a:r>
              <a:rPr lang="en-US" altLang="zh-TW" sz="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，此品項將於</a:t>
            </a:r>
            <a:r>
              <a:rPr lang="zh-TW" altLang="en-US" sz="8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本登錄</a:t>
            </a:r>
            <a:r>
              <a:rPr lang="zh-TW" altLang="en-US" sz="8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活動結束後統一抽出，預計於</a:t>
            </a:r>
            <a:r>
              <a:rPr lang="en-US" altLang="zh-TW" sz="8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7/23(</a:t>
            </a:r>
            <a:r>
              <a:rPr lang="zh-TW" altLang="en-US" sz="8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二</a:t>
            </a:r>
            <a:r>
              <a:rPr lang="en-US" altLang="zh-TW" sz="8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8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通知得獎者</a:t>
            </a:r>
            <a:endParaRPr lang="zh-TW" altLang="en-US" sz="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得獎者需正確填寫會員資料，若因會員資料填寫不完整、不正確，或其他不可抗力因素，導致本活動小組無法取得聯繫者，則視同放棄兌換資格，且不另行通知，亦不進行候補。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本活動贈獎資格皆以電腦系統紀錄為準，若參加人有涉及不正當得利及非法行為，或一人多號</a:t>
            </a:r>
            <a:r>
              <a:rPr lang="en-US" altLang="zh-TW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一人多機等狀況，賓三得利台灣股份有限公司有權利取消參與活動之相關資格。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依所得稅法規定，舉凡中獎金額或獎項年度累計價值超過</a:t>
            </a:r>
            <a:r>
              <a:rPr lang="en-US" altLang="zh-TW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1,000</a:t>
            </a: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</a:t>
            </a:r>
            <a:r>
              <a:rPr lang="en-US" altLang="zh-TW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含</a:t>
            </a:r>
            <a:r>
              <a:rPr lang="en-US" altLang="zh-TW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以上，將列入本年度之個人綜合所得稅申報，本活動之承辦單位將於次年度開立扣繳憑單寄送予中獎者。</a:t>
            </a:r>
            <a:endParaRPr lang="en-US" altLang="zh-TW" sz="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本活動主辦單位賓三得利台灣</a:t>
            </a:r>
            <a:r>
              <a:rPr lang="en-US" altLang="zh-TW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股</a:t>
            </a:r>
            <a:r>
              <a:rPr lang="en-US" altLang="zh-TW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公司及其員工、相關配合單位、廣告公司皆不得參加本活動，一經主辦單位發現或經第三人檢舉經查證屬實，主辦單位有權利立即取消其得獎資格並追回獎品。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賓三得利台灣股份有限公司本抽獎活動主辦單位保留解釋、變更、增訂、修改、刪除或終止本抽獎活動之相關權利，而無須另行通知。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42A8A3F-E6C9-482D-6CF3-B92A87A1D451}"/>
              </a:ext>
            </a:extLst>
          </p:cNvPr>
          <p:cNvSpPr txBox="1"/>
          <p:nvPr/>
        </p:nvSpPr>
        <p:spPr>
          <a:xfrm>
            <a:off x="427809" y="938896"/>
            <a:ext cx="2281524" cy="31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11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詳細注意事項文字如下方示</a:t>
            </a:r>
            <a:endParaRPr kumimoji="1" lang="en-US" altLang="zh-TW" sz="11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A9900B-BCC4-959B-50C6-6DD6ED8852C2}"/>
              </a:ext>
            </a:extLst>
          </p:cNvPr>
          <p:cNvSpPr txBox="1"/>
          <p:nvPr/>
        </p:nvSpPr>
        <p:spPr>
          <a:xfrm>
            <a:off x="529287" y="1385611"/>
            <a:ext cx="3896316" cy="4862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凡於活動期間登錄指定品項者，系統將</a:t>
            </a:r>
            <a:r>
              <a:rPr kumimoji="1"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自動核對贈獎資格，並統一於</a:t>
            </a: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每週一派發</a:t>
            </a:r>
            <a:r>
              <a: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$500</a:t>
            </a: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元美食饗宴券</a:t>
            </a:r>
            <a:r>
              <a: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kumimoji="1"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王品集團餐券或瓦城集團餐券擇一，採隨機派發，不可指定挑選</a:t>
            </a:r>
            <a:r>
              <a:rPr kumimoji="1"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kumimoji="1"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，每位會員最多可領取三次。</a:t>
            </a:r>
            <a:endParaRPr kumimoji="1" lang="en-US" altLang="zh-TW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系統作業週期皆為七個工作日，若於週一當日登錄而未收到獎券者，則會於下個週期派發</a:t>
            </a: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，活動資訊將透過官方</a:t>
            </a:r>
            <a:r>
              <a: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LINE</a:t>
            </a: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布達，需請留意相關消息，若於活動期間將本帳號靜音</a:t>
            </a:r>
            <a:r>
              <a: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封鎖，而錯失領獎時機或資訊，視同放棄資格，不得要求補發。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本活動贈送之美食饗宴券獎項為數位餐券，其規格</a:t>
            </a:r>
            <a:r>
              <a: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形式由賓三得利台灣</a:t>
            </a:r>
            <a:r>
              <a: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股</a:t>
            </a:r>
            <a:r>
              <a: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公司指定，得獎者不得要求折換現金或轉換其它等值商品，得獎者亦不得要求主辦單位轉讓獎項予他人，如遇不可歸責主辦單位事由導致獎品內容變更，主辦單位有權調整。</a:t>
            </a:r>
            <a:endParaRPr lang="en-US" altLang="zh-TW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加碼抽獎項為</a:t>
            </a:r>
            <a:r>
              <a:rPr lang="en-US" altLang="zh-TW" sz="1000" b="0" i="0" u="none" strike="noStrike" dirty="0" err="1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Foodcycler</a:t>
            </a:r>
            <a:r>
              <a:rPr lang="zh-TW" altLang="en-US" sz="10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廚餘大師</a:t>
            </a:r>
            <a:r>
              <a:rPr lang="en-US" altLang="zh-TW" sz="10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pro(</a:t>
            </a:r>
            <a:r>
              <a:rPr lang="zh-TW" altLang="en-US" sz="10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價值</a:t>
            </a:r>
            <a:r>
              <a:rPr lang="en-US" altLang="zh-TW" sz="1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$12,000</a:t>
            </a:r>
            <a:r>
              <a:rPr lang="en-US" altLang="zh-TW" sz="10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0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，此品項將於</a:t>
            </a:r>
            <a:r>
              <a:rPr lang="zh-TW" altLang="en-US" sz="1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本登錄</a:t>
            </a:r>
            <a:r>
              <a:rPr lang="zh-TW" altLang="en-US" sz="1000" b="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活動結束後統一抽出，預計於</a:t>
            </a:r>
            <a:r>
              <a:rPr lang="en-US" altLang="zh-TW" sz="1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7/23(</a:t>
            </a:r>
            <a:r>
              <a:rPr lang="zh-TW" altLang="en-US" sz="1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二</a:t>
            </a:r>
            <a:r>
              <a:rPr lang="en-US" altLang="zh-TW" sz="1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0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通知得獎者</a:t>
            </a:r>
            <a:endParaRPr lang="zh-TW" altLang="en-US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得獎者需正確填寫會員資料，若因會員資料填寫不完整、不正確，或其他不可抗力因素，導致本活動小組無法取得聯繫者，則視同放棄兌換資格，且不另行通知，亦不進行候補。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本活動贈獎資格皆以電腦系統紀錄為準，若參加人有涉及不正當得利及非法行為，或一人多號</a:t>
            </a:r>
            <a:r>
              <a: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一人多機等狀況，賓三得利台灣股份有限公司有權利取消參與活動之相關資格。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依所得稅法規定，舉凡中獎金額或獎項年度累計價值超過</a:t>
            </a:r>
            <a:r>
              <a: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1,000</a:t>
            </a: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</a:t>
            </a:r>
            <a:r>
              <a: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含</a:t>
            </a:r>
            <a:r>
              <a: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以上，將列入本年度之個人綜合所得稅申報，本活動之承辦單位將於次年度開立扣繳憑單寄送予中獎者。</a:t>
            </a:r>
            <a:endParaRPr lang="en-US" altLang="zh-TW" sz="1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本活動主辦單位賓三得利台灣</a:t>
            </a:r>
            <a:r>
              <a: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股</a:t>
            </a:r>
            <a:r>
              <a:rPr lang="en-US" altLang="zh-TW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公司及其員工、相關配合單位、廣告公司皆不得參加本活動，一經主辦單位發現或經第三人檢舉經查證屬實，主辦單位有權利立即取消其得獎資格並追回獎品。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賓三得利台灣股份有限公司本抽獎活動主辦單位保留解釋、變更、增訂、修改、刪除或終止本抽獎活動之相關權利，而無須另行通知。</a:t>
            </a:r>
          </a:p>
        </p:txBody>
      </p:sp>
    </p:spTree>
    <p:extLst>
      <p:ext uri="{BB962C8B-B14F-4D97-AF65-F5344CB8AC3E}">
        <p14:creationId xmlns:p14="http://schemas.microsoft.com/office/powerpoint/2010/main" val="283156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D65CB66-9899-E000-E74C-D38CAEDB1592}"/>
              </a:ext>
            </a:extLst>
          </p:cNvPr>
          <p:cNvSpPr txBox="1"/>
          <p:nvPr/>
        </p:nvSpPr>
        <p:spPr>
          <a:xfrm>
            <a:off x="427810" y="467370"/>
            <a:ext cx="136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2000" b="1" dirty="0">
                <a:solidFill>
                  <a:schemeClr val="tx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作業時程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5EC8B81-62E3-4FCD-BA99-8D58225E2D5C}"/>
              </a:ext>
            </a:extLst>
          </p:cNvPr>
          <p:cNvSpPr txBox="1"/>
          <p:nvPr/>
        </p:nvSpPr>
        <p:spPr>
          <a:xfrm>
            <a:off x="536446" y="1017891"/>
            <a:ext cx="6482539" cy="218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4/29(</a:t>
            </a:r>
            <a:r>
              <a:rPr kumimoji="1" lang="zh-TW" altLang="en-US" sz="14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kumimoji="1" lang="en-US" altLang="zh-TW" sz="14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16:00</a:t>
            </a:r>
            <a:r>
              <a:rPr kumimoji="1" lang="zh-TW" altLang="en-US" sz="14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前，網頁設計</a:t>
            </a:r>
            <a:r>
              <a:rPr kumimoji="1" lang="en-US" altLang="zh-TW" sz="14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layout 1p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4/30(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二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)-5/2(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四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feedback &amp; 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調整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5/3 (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)-5/6(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切版作業期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5/7(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二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微調確認、提供打包檔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5/10(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</a:t>
            </a:r>
            <a:r>
              <a:rPr kumimoji="1"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上線</a:t>
            </a:r>
          </a:p>
        </p:txBody>
      </p:sp>
    </p:spTree>
    <p:extLst>
      <p:ext uri="{BB962C8B-B14F-4D97-AF65-F5344CB8AC3E}">
        <p14:creationId xmlns:p14="http://schemas.microsoft.com/office/powerpoint/2010/main" val="75073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ModernAudienceTargetUserField xmlns="626f0fe4-9ad8-4741-bc53-f435e9988f32">
      <UserInfo>
        <DisplayName/>
        <AccountId xsi:nil="true"/>
        <AccountType/>
      </UserInfo>
    </_ModernAudienceTargetUserField>
    <lcf76f155ced4ddcb4097134ff3c332f xmlns="626f0fe4-9ad8-4741-bc53-f435e9988f32">
      <Terms xmlns="http://schemas.microsoft.com/office/infopath/2007/PartnerControls"/>
    </lcf76f155ced4ddcb4097134ff3c332f>
    <TaxCatchAll xmlns="c0af61eb-4948-455f-a4f1-b3dfa76d232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0399BA31010F047A3C604891ACBC7CA" ma:contentTypeVersion="28" ma:contentTypeDescription="建立新的文件。" ma:contentTypeScope="" ma:versionID="e5a0847462f5cbfb937f9aa491b81809">
  <xsd:schema xmlns:xsd="http://www.w3.org/2001/XMLSchema" xmlns:xs="http://www.w3.org/2001/XMLSchema" xmlns:p="http://schemas.microsoft.com/office/2006/metadata/properties" xmlns:ns2="626f0fe4-9ad8-4741-bc53-f435e9988f32" xmlns:ns3="c0af61eb-4948-455f-a4f1-b3dfa76d2320" targetNamespace="http://schemas.microsoft.com/office/2006/metadata/properties" ma:root="true" ma:fieldsID="62b38dbad56c404d41e301589304d678" ns2:_="" ns3:_="">
    <xsd:import namespace="626f0fe4-9ad8-4741-bc53-f435e9988f32"/>
    <xsd:import namespace="c0af61eb-4948-455f-a4f1-b3dfa76d23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ModernAudienceTargetUserField" minOccurs="0"/>
                <xsd:element ref="ns2:_ModernAudienceAadObjectI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TaxCatchAll" minOccurs="0"/>
                <xsd:element ref="ns2:lcf76f155ced4ddcb4097134ff3c332f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6f0fe4-9ad8-4741-bc53-f435e9988f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ModernAudienceTargetUserField" ma:index="10" nillable="true" ma:displayName="對象" ma:list="UserInfo" ma:SharePointGroup="0" ma:internalName="_ModernAudienceTargetUserField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ModernAudienceAadObjectIds" ma:index="11" nillable="true" ma:displayName="對象識別碼" ma:list="{e2ef6ae4-4720-4ce1-a57e-fc62d29201ce}" ma:internalName="_ModernAudienceAadObjectIds" ma:readOnly="true" ma:showField="_AadObjectIdForUser" ma:web="c0af61eb-4948-455f-a4f1-b3dfa76d23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影像標籤" ma:readOnly="false" ma:fieldId="{5cf76f15-5ced-4ddc-b409-7134ff3c332f}" ma:taxonomyMulti="true" ma:sspId="7702abb4-8102-477e-9038-1ca63b5b50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af61eb-4948-455f-a4f1-b3dfa76d2320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962d2230-b6cd-4102-8b52-38e3fd8ee368}" ma:internalName="TaxCatchAll" ma:showField="CatchAllData" ma:web="c0af61eb-4948-455f-a4f1-b3dfa76d23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4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5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C1CB47-12BD-4CBE-9DEB-0EC67CB19C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E18068-A14B-47DC-BFB5-C605719BC34C}">
  <ds:schemaRefs>
    <ds:schemaRef ds:uri="http://schemas.microsoft.com/office/2006/metadata/properties"/>
    <ds:schemaRef ds:uri="http://schemas.microsoft.com/office/infopath/2007/PartnerControls"/>
    <ds:schemaRef ds:uri="626f0fe4-9ad8-4741-bc53-f435e9988f32"/>
    <ds:schemaRef ds:uri="c0af61eb-4948-455f-a4f1-b3dfa76d2320"/>
  </ds:schemaRefs>
</ds:datastoreItem>
</file>

<file path=customXml/itemProps3.xml><?xml version="1.0" encoding="utf-8"?>
<ds:datastoreItem xmlns:ds="http://schemas.openxmlformats.org/officeDocument/2006/customXml" ds:itemID="{CEA99164-B11B-4266-B3B1-6CA02C619C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6f0fe4-9ad8-4741-bc53-f435e9988f32"/>
    <ds:schemaRef ds:uri="c0af61eb-4948-455f-a4f1-b3dfa76d23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34294</TotalTime>
  <Words>1221</Words>
  <Application>Microsoft Macintosh PowerPoint</Application>
  <PresentationFormat>寬螢幕</PresentationFormat>
  <Paragraphs>59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Microsoft JhengHei</vt:lpstr>
      <vt:lpstr>Heiti SC Light</vt:lpstr>
      <vt:lpstr>Arial</vt:lpstr>
      <vt:lpstr>Office 佈景主題</vt:lpstr>
      <vt:lpstr>威士忌愛好會 官方網站 歐肯《美味關係》登錄活動_Wireframe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Haimi Tu [MIGOTP]</dc:creator>
  <cp:lastModifiedBy>Sunny Liu [MIGOTP]</cp:lastModifiedBy>
  <cp:revision>391</cp:revision>
  <dcterms:created xsi:type="dcterms:W3CDTF">2021-08-26T11:04:50Z</dcterms:created>
  <dcterms:modified xsi:type="dcterms:W3CDTF">2024-04-24T09:51:08Z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0x01010000399BA31010F047A3C604891ACBC7CA</vt:lpwstr>
  </property>
</Properties>
</file>