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35.xml.rels" ContentType="application/vnd.openxmlformats-package.relationships+xml"/>
  <Override PartName="/ppt/slideLayouts/_rels/slideLayout28.xml.rels" ContentType="application/vnd.openxmlformats-package.relationships+xml"/>
  <Override PartName="/ppt/slideLayouts/_rels/slideLayout36.xml.rels" ContentType="application/vnd.openxmlformats-package.relationships+xml"/>
  <Override PartName="/ppt/slideLayouts/_rels/slideLayout34.xml.rels" ContentType="application/vnd.openxmlformats-package.relationships+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Layouts/slideLayout26.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_rels/presentation.xml.rels" ContentType="application/vnd.openxmlformats-package.relationships+xml"/>
  <Override PartName="/ppt/media/image42.png" ContentType="image/png"/>
  <Override PartName="/ppt/media/image40.png" ContentType="image/png"/>
  <Override PartName="/ppt/media/image37.wmf" ContentType="image/x-wmf"/>
  <Override PartName="/ppt/media/image36.gif" ContentType="image/gif"/>
  <Override PartName="/ppt/media/image5.png" ContentType="image/png"/>
  <Override PartName="/ppt/media/image55.png" ContentType="image/png"/>
  <Override PartName="/ppt/media/image34.wmf" ContentType="image/x-wmf"/>
  <Override PartName="/ppt/media/image29.png" ContentType="image/png"/>
  <Override PartName="/ppt/media/image18.wmf" ContentType="image/x-wmf"/>
  <Override PartName="/ppt/media/image28.gif" ContentType="image/gif"/>
  <Override PartName="/ppt/media/image27.jpeg" ContentType="image/jpeg"/>
  <Override PartName="/ppt/media/image44.png" ContentType="image/png"/>
  <Override PartName="/ppt/media/image25.gif" ContentType="image/gif"/>
  <Override PartName="/ppt/media/image26.jpeg" ContentType="image/jpeg"/>
  <Override PartName="/ppt/media/image23.png" ContentType="image/png"/>
  <Override PartName="/ppt/media/image33.gif" ContentType="image/gif"/>
  <Override PartName="/ppt/media/image2.png" ContentType="image/png"/>
  <Override PartName="/ppt/media/image22.png" ContentType="image/png"/>
  <Override PartName="/ppt/media/image11.jpeg" ContentType="image/jpeg"/>
  <Override PartName="/ppt/media/image7.gif" ContentType="image/gif"/>
  <Override PartName="/ppt/media/image57.gif" ContentType="image/gif"/>
  <Override PartName="/ppt/media/image76.png" ContentType="image/png"/>
  <Override PartName="/ppt/media/image39.png" ContentType="image/png"/>
  <Override PartName="/ppt/media/image4.png" ContentType="image/png"/>
  <Override PartName="/ppt/media/image6.gif" ContentType="image/gif"/>
  <Override PartName="/ppt/media/image56.gif" ContentType="image/gif"/>
  <Override PartName="/ppt/media/image64.wmf" ContentType="image/x-wmf"/>
  <Override PartName="/ppt/media/image75.png" ContentType="image/png"/>
  <Override PartName="/ppt/media/image38.png" ContentType="image/png"/>
  <Override PartName="/ppt/media/image3.png" ContentType="image/png"/>
  <Override PartName="/ppt/media/image53.png" ContentType="image/png"/>
  <Override PartName="/ppt/media/image1.png" ContentType="image/png"/>
  <Override PartName="/ppt/media/image21.png" ContentType="image/png"/>
  <Override PartName="/ppt/media/image8.gif" ContentType="image/gif"/>
  <Override PartName="/ppt/media/image58.gif" ContentType="image/gif"/>
  <Override PartName="/ppt/media/image77.png" ContentType="image/png"/>
  <Override PartName="/ppt/media/image12.png" ContentType="image/png"/>
  <Override PartName="/ppt/media/image20.png" ContentType="image/png"/>
  <Override PartName="/ppt/media/image50.png" ContentType="image/png"/>
  <Override PartName="/ppt/media/image31.gif" ContentType="image/gif"/>
  <Override PartName="/ppt/media/image47.wmf" ContentType="image/x-wmf"/>
  <Override PartName="/ppt/media/image80.wmf" ContentType="image/x-wmf"/>
  <Override PartName="/ppt/media/image61.png" ContentType="image/png"/>
  <Override PartName="/ppt/media/image73.png" ContentType="image/png"/>
  <Override PartName="/ppt/media/image54.gif" ContentType="image/gif"/>
  <Override PartName="/ppt/media/image81.wmf" ContentType="image/x-wmf"/>
  <Override PartName="/ppt/media/image74.png" ContentType="image/png"/>
  <Override PartName="/ppt/media/image52.gif" ContentType="image/gif"/>
  <Override PartName="/ppt/media/image83.png" ContentType="image/png"/>
  <Override PartName="/ppt/media/image16.wmf" ContentType="image/x-wmf"/>
  <Override PartName="/ppt/media/image30.png" ContentType="image/png"/>
  <Override PartName="/ppt/media/image68.png" ContentType="image/png"/>
  <Override PartName="/ppt/media/image49.gif" ContentType="image/gif"/>
  <Override PartName="/ppt/media/image48.gif" ContentType="image/gif"/>
  <Override PartName="/ppt/media/image67.png" ContentType="image/png"/>
  <Override PartName="/ppt/media/image14.png" ContentType="image/png"/>
  <Override PartName="/ppt/media/image70.png" ContentType="image/png"/>
  <Override PartName="/ppt/media/image51.gif" ContentType="image/gif"/>
  <Override PartName="/ppt/media/image79.wmf" ContentType="image/x-wmf"/>
  <Override PartName="/ppt/media/image82.wmf" ContentType="image/x-wmf"/>
  <Override PartName="/ppt/media/image72.png" ContentType="image/png"/>
  <Override PartName="/ppt/media/image71.wmf" ContentType="image/x-wmf"/>
  <Override PartName="/ppt/media/image63.gif" ContentType="image/gif"/>
  <Override PartName="/ppt/media/image19.png" ContentType="image/png"/>
  <Override PartName="/ppt/media/image62.gif" ContentType="image/gif"/>
  <Override PartName="/ppt/media/image10.gif" ContentType="image/gif"/>
  <Override PartName="/ppt/media/image69.gif" ContentType="image/gif"/>
  <Override PartName="/ppt/media/image32.png" ContentType="image/png"/>
  <Override PartName="/ppt/media/image43.gif" ContentType="image/gif"/>
  <Override PartName="/ppt/media/image17.wmf" ContentType="image/x-wmf"/>
  <Override PartName="/ppt/media/image41.gif" ContentType="image/gif"/>
  <Override PartName="/ppt/media/image60.png" ContentType="image/png"/>
  <Override PartName="/ppt/media/image15.wmf" ContentType="image/x-wmf"/>
  <Override PartName="/ppt/media/image13.png" ContentType="image/png"/>
  <Override PartName="/ppt/media/image66.png" ContentType="image/png"/>
  <Override PartName="/ppt/media/audio2.wav" ContentType="audio/x-wav"/>
  <Override PartName="/ppt/media/image35.png" ContentType="image/png"/>
  <Override PartName="/ppt/media/image46.gif" ContentType="image/gif"/>
  <Override PartName="/ppt/media/image65.png" ContentType="image/png"/>
  <Override PartName="/ppt/media/audio1.wav" ContentType="audio/x-wav"/>
  <Override PartName="/ppt/media/image45.gif" ContentType="image/gif"/>
  <Override PartName="/ppt/media/image9.gif" ContentType="image/gif"/>
  <Override PartName="/ppt/media/image78.png" ContentType="image/png"/>
  <Override PartName="/ppt/media/image24.gif" ContentType="image/gif"/>
  <Override PartName="/ppt/media/image59.jpeg" ContentType="image/jpeg"/>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49.xml" ContentType="application/vnd.openxmlformats-officedocument.presentationml.slide+xml"/>
  <Override PartName="/ppt/slides/slide15.xml" ContentType="application/vnd.openxmlformats-officedocument.presentationml.slide+xml"/>
  <Override PartName="/ppt/slides/slide48.xml" ContentType="application/vnd.openxmlformats-officedocument.presentationml.slide+xml"/>
  <Override PartName="/ppt/slides/slide14.xml" ContentType="application/vnd.openxmlformats-officedocument.presentationml.slide+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17.xml.rels" ContentType="application/vnd.openxmlformats-package.relationships+xml"/>
  <Override PartName="/ppt/slides/_rels/slide5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2.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4.xml.rels" ContentType="application/vnd.openxmlformats-package.relationships+xml"/>
  <Override PartName="/ppt/slides/_rels/slide53.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30.xml.rels" ContentType="application/vnd.openxmlformats-package.relationships+xml"/>
  <Override PartName="/ppt/slides/_rels/slide35.xml.rels" ContentType="application/vnd.openxmlformats-package.relationships+xml"/>
  <Override PartName="/ppt/slides/slide5.xml" ContentType="application/vnd.openxmlformats-officedocument.presentationml.slide+xml"/>
  <Override PartName="/ppt/slides/slide5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Slides/_rels/notesSlide4.xml.rels" ContentType="application/vnd.openxmlformats-package.relationships+xml"/>
  <Override PartName="/ppt/notesSlides/_rels/notesSlide22.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31.xml.rels" ContentType="application/vnd.openxmlformats-package.relationships+xml"/>
  <Override PartName="/ppt/notesSlides/_rels/notesSlide19.xml.rels" ContentType="application/vnd.openxmlformats-package.relationships+xml"/>
  <Override PartName="/ppt/notesSlides/_rels/notesSlide15.xml.rels" ContentType="application/vnd.openxmlformats-package.relationships+xml"/>
  <Override PartName="/ppt/notesSlides/_rels/notesSlide3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notesSlide19.xml" ContentType="application/vnd.openxmlformats-officedocument.presentationml.notesSlide+xml"/>
  <Override PartName="/ppt/notesSlides/notesSlide31.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41.xml" ContentType="application/vnd.openxmlformats-officedocument.presentationml.notesSlide+xml"/>
  <Override PartName="/ppt/notesSlides/notesSlide22.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zh-CN" sz="2400" spc="-1" strike="noStrike">
                <a:solidFill>
                  <a:srgbClr val="0033cc"/>
                </a:solidFill>
                <a:latin typeface="Times New Roman"/>
              </a:rPr>
              <a:t>Click to move the slide</a:t>
            </a:r>
            <a:endParaRPr b="0" lang="zh-CN" sz="2400" spc="-1" strike="noStrike">
              <a:solidFill>
                <a:srgbClr val="0033cc"/>
              </a:solidFill>
              <a:latin typeface="Times New Roman"/>
            </a:endParaRPr>
          </a:p>
        </p:txBody>
      </p:sp>
      <p:sp>
        <p:nvSpPr>
          <p:cNvPr id="12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Nimbus Sans"/>
              </a:rPr>
              <a:t>Click to edit the notes format</a:t>
            </a:r>
            <a:endParaRPr b="0" lang="en-US" sz="2000" spc="-1" strike="noStrike">
              <a:latin typeface="Nimbus Sans"/>
            </a:endParaRPr>
          </a:p>
        </p:txBody>
      </p:sp>
      <p:sp>
        <p:nvSpPr>
          <p:cNvPr id="129"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文泉驿微米黑"/>
              </a:rPr>
              <a:t>&lt;header&gt;</a:t>
            </a:r>
            <a:endParaRPr b="0" lang="en-US" sz="1400" spc="-1" strike="noStrike">
              <a:latin typeface="文泉驿微米黑"/>
            </a:endParaRPr>
          </a:p>
        </p:txBody>
      </p:sp>
      <p:sp>
        <p:nvSpPr>
          <p:cNvPr id="130"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文泉驿微米黑"/>
              </a:rPr>
              <a:t>&lt;date/time&gt;</a:t>
            </a:r>
            <a:endParaRPr b="0" lang="en-US" sz="1400" spc="-1" strike="noStrike">
              <a:latin typeface="文泉驿微米黑"/>
            </a:endParaRPr>
          </a:p>
        </p:txBody>
      </p:sp>
      <p:sp>
        <p:nvSpPr>
          <p:cNvPr id="131"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文泉驿微米黑"/>
              </a:rPr>
              <a:t>&lt;footer&gt;</a:t>
            </a:r>
            <a:endParaRPr b="0" lang="en-US" sz="1400" spc="-1" strike="noStrike">
              <a:latin typeface="文泉驿微米黑"/>
            </a:endParaRPr>
          </a:p>
        </p:txBody>
      </p:sp>
      <p:sp>
        <p:nvSpPr>
          <p:cNvPr id="132"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D515C530-749B-4EB5-A30A-0DC81756F6A0}" type="slidenum">
              <a:rPr b="0" lang="en-US" sz="1400" spc="-1" strike="noStrike">
                <a:latin typeface="文泉驿微米黑"/>
              </a:rPr>
              <a:t>&lt;number&gt;</a:t>
            </a:fld>
            <a:endParaRPr b="0" lang="en-US" sz="1400" spc="-1" strike="noStrike">
              <a:latin typeface="文泉驿微米黑"/>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sldImg"/>
          </p:nvPr>
        </p:nvSpPr>
        <p:spPr>
          <a:xfrm>
            <a:off x="1143000" y="685800"/>
            <a:ext cx="4571640" cy="3428640"/>
          </a:xfrm>
          <a:prstGeom prst="rect">
            <a:avLst/>
          </a:prstGeom>
        </p:spPr>
      </p:sp>
      <p:sp>
        <p:nvSpPr>
          <p:cNvPr id="58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Nimbus Sans"/>
            </a:endParaRPr>
          </a:p>
        </p:txBody>
      </p:sp>
      <p:sp>
        <p:nvSpPr>
          <p:cNvPr id="58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A862514-375A-4E87-8D64-B3E08C9B0BE3}" type="slidenum">
              <a:rPr b="1" lang="en-US" sz="1200" spc="-1" strike="noStrike">
                <a:solidFill>
                  <a:srgbClr val="0033cc"/>
                </a:solidFill>
                <a:latin typeface="Times New Roman"/>
                <a:ea typeface="楷体_GB2312"/>
              </a:rPr>
              <a:t>&lt;number&gt;</a:t>
            </a:fld>
            <a:endParaRPr b="0" lang="en-US" sz="1200" spc="-1" strike="noStrike">
              <a:latin typeface="文泉驿微米黑"/>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sldImg"/>
          </p:nvPr>
        </p:nvSpPr>
        <p:spPr>
          <a:xfrm>
            <a:off x="1143000" y="685800"/>
            <a:ext cx="4571640" cy="3428640"/>
          </a:xfrm>
          <a:prstGeom prst="rect">
            <a:avLst/>
          </a:prstGeom>
        </p:spPr>
      </p:sp>
      <p:sp>
        <p:nvSpPr>
          <p:cNvPr id="588"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Nimbus Sans"/>
              </a:rPr>
              <a:t>数据元素：例如，一个班的学生数据包括张三、李四等数据元素。</a:t>
            </a:r>
            <a:endParaRPr b="0" lang="en-US" sz="2000" spc="-1" strike="noStrike">
              <a:latin typeface="Nimbus Sans"/>
            </a:endParaRPr>
          </a:p>
        </p:txBody>
      </p:sp>
      <p:sp>
        <p:nvSpPr>
          <p:cNvPr id="589" name="TextShape 3"/>
          <p:cNvSpPr txBox="1"/>
          <p:nvPr/>
        </p:nvSpPr>
        <p:spPr>
          <a:xfrm>
            <a:off x="3884760" y="8685360"/>
            <a:ext cx="2971440" cy="456840"/>
          </a:xfrm>
          <a:prstGeom prst="rect">
            <a:avLst/>
          </a:prstGeom>
          <a:noFill/>
          <a:ln w="9360">
            <a:noFill/>
          </a:ln>
        </p:spPr>
        <p:txBody>
          <a:bodyPr anchor="b">
            <a:noAutofit/>
          </a:bodyPr>
          <a:p>
            <a:pPr algn="r">
              <a:lnSpc>
                <a:spcPct val="100000"/>
              </a:lnSpc>
            </a:pPr>
            <a:fld id="{F5C50751-9634-456F-B5B9-7104A20A3B1F}" type="slidenum">
              <a:rPr b="1" lang="en-US" sz="1200" spc="-1" strike="noStrike">
                <a:solidFill>
                  <a:srgbClr val="0033cc"/>
                </a:solidFill>
                <a:latin typeface="Times New Roman"/>
                <a:ea typeface="楷体_GB2312"/>
              </a:rPr>
              <a:t>&lt;number&gt;</a:t>
            </a:fld>
            <a:endParaRPr b="0" lang="en-US" sz="1200" spc="-1" strike="noStrike">
              <a:latin typeface="文泉驿微米黑"/>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PlaceHolder 1"/>
          <p:cNvSpPr>
            <a:spLocks noGrp="1"/>
          </p:cNvSpPr>
          <p:nvPr>
            <p:ph type="sldImg"/>
          </p:nvPr>
        </p:nvSpPr>
        <p:spPr>
          <a:xfrm>
            <a:off x="1143000" y="685800"/>
            <a:ext cx="4571640" cy="3428640"/>
          </a:xfrm>
          <a:prstGeom prst="rect">
            <a:avLst/>
          </a:prstGeom>
        </p:spPr>
      </p:sp>
      <p:sp>
        <p:nvSpPr>
          <p:cNvPr id="591"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Nimbus Sans"/>
            </a:endParaRPr>
          </a:p>
        </p:txBody>
      </p:sp>
      <p:sp>
        <p:nvSpPr>
          <p:cNvPr id="59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8A5AB03-B00F-4CF8-BE8C-69243EB30981}" type="slidenum">
              <a:rPr b="1" lang="en-US" sz="1200" spc="-1" strike="noStrike">
                <a:solidFill>
                  <a:srgbClr val="0033cc"/>
                </a:solidFill>
                <a:latin typeface="Times New Roman"/>
                <a:ea typeface="楷体_GB2312"/>
              </a:rPr>
              <a:t>&lt;number&gt;</a:t>
            </a:fld>
            <a:endParaRPr b="0" lang="en-US" sz="1200" spc="-1" strike="noStrike">
              <a:latin typeface="文泉驿微米黑"/>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sldImg"/>
          </p:nvPr>
        </p:nvSpPr>
        <p:spPr>
          <a:xfrm>
            <a:off x="1143000" y="685800"/>
            <a:ext cx="4571640" cy="3428640"/>
          </a:xfrm>
          <a:prstGeom prst="rect">
            <a:avLst/>
          </a:prstGeom>
        </p:spPr>
      </p:sp>
      <p:sp>
        <p:nvSpPr>
          <p:cNvPr id="59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Nimbus Sans"/>
            </a:endParaRPr>
          </a:p>
        </p:txBody>
      </p:sp>
      <p:sp>
        <p:nvSpPr>
          <p:cNvPr id="595" name="TextShape 3"/>
          <p:cNvSpPr txBox="1"/>
          <p:nvPr/>
        </p:nvSpPr>
        <p:spPr>
          <a:xfrm>
            <a:off x="3884760" y="8685360"/>
            <a:ext cx="2971440" cy="456840"/>
          </a:xfrm>
          <a:prstGeom prst="rect">
            <a:avLst/>
          </a:prstGeom>
          <a:noFill/>
          <a:ln w="9360">
            <a:noFill/>
          </a:ln>
        </p:spPr>
        <p:txBody>
          <a:bodyPr anchor="b">
            <a:noAutofit/>
          </a:bodyPr>
          <a:p>
            <a:pPr algn="r">
              <a:lnSpc>
                <a:spcPct val="100000"/>
              </a:lnSpc>
            </a:pPr>
            <a:fld id="{0516A7FB-8899-47A2-A429-D8BB7863E83C}" type="slidenum">
              <a:rPr b="1" lang="en-US" sz="1200" spc="-1" strike="noStrike">
                <a:solidFill>
                  <a:srgbClr val="0033cc"/>
                </a:solidFill>
                <a:latin typeface="Times New Roman"/>
                <a:ea typeface="楷体_GB2312"/>
              </a:rPr>
              <a:t>&lt;number&gt;</a:t>
            </a:fld>
            <a:endParaRPr b="0" lang="en-US" sz="1200" spc="-1" strike="noStrike">
              <a:latin typeface="文泉驿微米黑"/>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PlaceHolder 1"/>
          <p:cNvSpPr>
            <a:spLocks noGrp="1"/>
          </p:cNvSpPr>
          <p:nvPr>
            <p:ph type="sldImg"/>
          </p:nvPr>
        </p:nvSpPr>
        <p:spPr>
          <a:xfrm>
            <a:off x="1143000" y="685800"/>
            <a:ext cx="4571640" cy="3428640"/>
          </a:xfrm>
          <a:prstGeom prst="rect">
            <a:avLst/>
          </a:prstGeom>
        </p:spPr>
      </p:sp>
      <p:sp>
        <p:nvSpPr>
          <p:cNvPr id="597"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Nimbus Sans"/>
            </a:endParaRPr>
          </a:p>
        </p:txBody>
      </p:sp>
      <p:sp>
        <p:nvSpPr>
          <p:cNvPr id="598" name="TextShape 3"/>
          <p:cNvSpPr txBox="1"/>
          <p:nvPr/>
        </p:nvSpPr>
        <p:spPr>
          <a:xfrm>
            <a:off x="3884760" y="8685360"/>
            <a:ext cx="2971440" cy="456840"/>
          </a:xfrm>
          <a:prstGeom prst="rect">
            <a:avLst/>
          </a:prstGeom>
          <a:noFill/>
          <a:ln w="9360">
            <a:noFill/>
          </a:ln>
        </p:spPr>
        <p:txBody>
          <a:bodyPr anchor="b">
            <a:noAutofit/>
          </a:bodyPr>
          <a:p>
            <a:pPr algn="r">
              <a:lnSpc>
                <a:spcPct val="100000"/>
              </a:lnSpc>
            </a:pPr>
            <a:fld id="{C081275E-799E-4AC7-A5BF-CC2E59FEB086}" type="slidenum">
              <a:rPr b="1" lang="en-US" sz="1200" spc="-1" strike="noStrike">
                <a:solidFill>
                  <a:srgbClr val="0033cc"/>
                </a:solidFill>
                <a:latin typeface="Times New Roman"/>
                <a:ea typeface="楷体_GB2312"/>
              </a:rPr>
              <a:t>&lt;number&gt;</a:t>
            </a:fld>
            <a:endParaRPr b="0" lang="en-US" sz="1200" spc="-1" strike="noStrike">
              <a:latin typeface="文泉驿微米黑"/>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sldImg"/>
          </p:nvPr>
        </p:nvSpPr>
        <p:spPr>
          <a:xfrm>
            <a:off x="1143000" y="685800"/>
            <a:ext cx="4571640" cy="3428640"/>
          </a:xfrm>
          <a:prstGeom prst="rect">
            <a:avLst/>
          </a:prstGeom>
        </p:spPr>
      </p:sp>
      <p:sp>
        <p:nvSpPr>
          <p:cNvPr id="600"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Nimbus Sans"/>
              </a:rPr>
              <a:t>这种将运算定义和运算实现相互分离的做法具体软件工程的思想，更加便于软件开发。</a:t>
            </a:r>
            <a:endParaRPr b="0" lang="en-US" sz="2000" spc="-1" strike="noStrike">
              <a:latin typeface="Nimbus Sans"/>
            </a:endParaRPr>
          </a:p>
        </p:txBody>
      </p:sp>
      <p:sp>
        <p:nvSpPr>
          <p:cNvPr id="601" name="TextShape 3"/>
          <p:cNvSpPr txBox="1"/>
          <p:nvPr/>
        </p:nvSpPr>
        <p:spPr>
          <a:xfrm>
            <a:off x="3884760" y="8685360"/>
            <a:ext cx="2971440" cy="456840"/>
          </a:xfrm>
          <a:prstGeom prst="rect">
            <a:avLst/>
          </a:prstGeom>
          <a:noFill/>
          <a:ln w="9360">
            <a:noFill/>
          </a:ln>
        </p:spPr>
        <p:txBody>
          <a:bodyPr anchor="b">
            <a:noAutofit/>
          </a:bodyPr>
          <a:p>
            <a:pPr algn="r">
              <a:lnSpc>
                <a:spcPct val="100000"/>
              </a:lnSpc>
            </a:pPr>
            <a:fld id="{AD319937-47A4-4D56-90AE-25DA93A1F224}" type="slidenum">
              <a:rPr b="1" lang="en-US" sz="1200" spc="-1" strike="noStrike">
                <a:solidFill>
                  <a:srgbClr val="0033cc"/>
                </a:solidFill>
                <a:latin typeface="Times New Roman"/>
                <a:ea typeface="楷体_GB2312"/>
              </a:rPr>
              <a:t>&lt;number&gt;</a:t>
            </a:fld>
            <a:endParaRPr b="0" lang="en-US" sz="1200" spc="-1" strike="noStrike">
              <a:latin typeface="文泉驿微米黑"/>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PlaceHolder 1"/>
          <p:cNvSpPr>
            <a:spLocks noGrp="1"/>
          </p:cNvSpPr>
          <p:nvPr>
            <p:ph type="sldImg"/>
          </p:nvPr>
        </p:nvSpPr>
        <p:spPr>
          <a:xfrm>
            <a:off x="1143000" y="685800"/>
            <a:ext cx="4571640" cy="3428640"/>
          </a:xfrm>
          <a:prstGeom prst="rect">
            <a:avLst/>
          </a:prstGeom>
        </p:spPr>
      </p:sp>
      <p:sp>
        <p:nvSpPr>
          <p:cNvPr id="603"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spcBef>
                <a:spcPts val="601"/>
              </a:spcBef>
            </a:pPr>
            <a:r>
              <a:rPr b="0" lang="en-US" sz="2000" spc="-1" strike="noStrike">
                <a:latin typeface="Nimbus Sans"/>
              </a:rPr>
              <a:t>通常用函数的返回值表示算法能否正确执行，另外还可以带有形参。任何算法（用函数描述）都是被调用的（在</a:t>
            </a:r>
            <a:r>
              <a:rPr b="0" lang="en-US" sz="2000" spc="-1" strike="noStrike">
                <a:latin typeface="Nimbus Sans"/>
              </a:rPr>
              <a:t>C/C++</a:t>
            </a:r>
            <a:r>
              <a:rPr b="0" lang="en-US" sz="2000" spc="-1" strike="noStrike">
                <a:latin typeface="Nimbus Sans"/>
              </a:rPr>
              <a:t>语言中除</a:t>
            </a:r>
            <a:r>
              <a:rPr b="0" lang="en-US" sz="2000" spc="-1" strike="noStrike">
                <a:latin typeface="Nimbus Sans"/>
              </a:rPr>
              <a:t>main</a:t>
            </a:r>
            <a:r>
              <a:rPr b="0" lang="en-US" sz="2000" spc="-1" strike="noStrike">
                <a:latin typeface="Nimbus Sans"/>
              </a:rPr>
              <a:t>函数外任何一个函数都会被其他函数调用，如何一个函数不被调用，这样的函数是没有意义的）。</a:t>
            </a:r>
            <a:endParaRPr b="0" lang="en-US" sz="2000" spc="-1" strike="noStrike">
              <a:latin typeface="Nimbus Sans"/>
            </a:endParaRPr>
          </a:p>
          <a:p>
            <a:pPr marL="216000" indent="-216000">
              <a:lnSpc>
                <a:spcPct val="100000"/>
              </a:lnSpc>
              <a:spcBef>
                <a:spcPts val="601"/>
              </a:spcBef>
            </a:pPr>
            <a:r>
              <a:rPr b="0" lang="en-US" sz="2000" spc="-1" strike="noStrike">
                <a:latin typeface="Nimbus Sans"/>
              </a:rPr>
              <a:t>但是</a:t>
            </a:r>
            <a:r>
              <a:rPr b="0" lang="en-US" sz="2000" spc="-1" strike="noStrike">
                <a:latin typeface="Nimbus Sans"/>
              </a:rPr>
              <a:t>C/C++</a:t>
            </a:r>
            <a:r>
              <a:rPr b="0" lang="en-US" sz="2000" spc="-1" strike="noStrike">
                <a:latin typeface="Nimbus Sans"/>
              </a:rPr>
              <a:t>语言中调用函数时只有从实参到形参的单向值传递，执行函数时若改变了形参而对应的实参不会同步改变。例如，设计以下主函数调用上面的</a:t>
            </a:r>
            <a:r>
              <a:rPr b="0" lang="en-US" sz="2000" spc="-1" strike="noStrike">
                <a:latin typeface="Nimbus Sans"/>
              </a:rPr>
              <a:t>fun</a:t>
            </a:r>
            <a:r>
              <a:rPr b="0" lang="en-US" sz="2000" spc="-1" strike="noStrike">
                <a:latin typeface="Nimbus Sans"/>
              </a:rPr>
              <a:t>函数： </a:t>
            </a:r>
            <a:endParaRPr b="0" lang="en-US" sz="2000" spc="-1" strike="noStrike">
              <a:latin typeface="Nimbus Sans"/>
            </a:endParaRPr>
          </a:p>
        </p:txBody>
      </p:sp>
      <p:sp>
        <p:nvSpPr>
          <p:cNvPr id="604" name="TextShape 3"/>
          <p:cNvSpPr txBox="1"/>
          <p:nvPr/>
        </p:nvSpPr>
        <p:spPr>
          <a:xfrm>
            <a:off x="3884760" y="8685360"/>
            <a:ext cx="2971440" cy="456840"/>
          </a:xfrm>
          <a:prstGeom prst="rect">
            <a:avLst/>
          </a:prstGeom>
          <a:noFill/>
          <a:ln w="9360">
            <a:noFill/>
          </a:ln>
        </p:spPr>
        <p:txBody>
          <a:bodyPr anchor="b">
            <a:noAutofit/>
          </a:bodyPr>
          <a:p>
            <a:pPr algn="r">
              <a:lnSpc>
                <a:spcPct val="100000"/>
              </a:lnSpc>
            </a:pPr>
            <a:fld id="{222D6595-153A-40E9-85F9-A9A127D9F780}" type="slidenum">
              <a:rPr b="1" lang="en-US" sz="1200" spc="-1" strike="noStrike">
                <a:solidFill>
                  <a:srgbClr val="0033cc"/>
                </a:solidFill>
                <a:latin typeface="Times New Roman"/>
                <a:ea typeface="楷体_GB2312"/>
              </a:rPr>
              <a:t>&lt;number&gt;</a:t>
            </a:fld>
            <a:endParaRPr b="0" lang="en-US" sz="1200" spc="-1" strike="noStrike">
              <a:latin typeface="文泉驿微米黑"/>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sldImg"/>
          </p:nvPr>
        </p:nvSpPr>
        <p:spPr>
          <a:xfrm>
            <a:off x="1143000" y="685800"/>
            <a:ext cx="4571640" cy="3428640"/>
          </a:xfrm>
          <a:prstGeom prst="rect">
            <a:avLst/>
          </a:prstGeom>
        </p:spPr>
      </p:sp>
      <p:sp>
        <p:nvSpPr>
          <p:cNvPr id="58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Nimbus Sans"/>
            </a:endParaRPr>
          </a:p>
        </p:txBody>
      </p:sp>
      <p:sp>
        <p:nvSpPr>
          <p:cNvPr id="58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88484D7-0A6E-4007-BFB7-F126F68D9624}" type="slidenum">
              <a:rPr b="1" lang="en-US" sz="1200" spc="-1" strike="noStrike">
                <a:solidFill>
                  <a:srgbClr val="0033cc"/>
                </a:solidFill>
                <a:latin typeface="Times New Roman"/>
                <a:ea typeface="楷体_GB2312"/>
              </a:rPr>
              <a:t>&lt;number&gt;</a:t>
            </a:fld>
            <a:endParaRPr b="0" lang="en-US" sz="1200" spc="-1" strike="noStrike">
              <a:latin typeface="文泉驿微米黑"/>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sldImg"/>
          </p:nvPr>
        </p:nvSpPr>
        <p:spPr>
          <a:xfrm>
            <a:off x="1143000" y="685800"/>
            <a:ext cx="4571640" cy="3428640"/>
          </a:xfrm>
          <a:prstGeom prst="rect">
            <a:avLst/>
          </a:prstGeom>
        </p:spPr>
      </p:sp>
      <p:sp>
        <p:nvSpPr>
          <p:cNvPr id="606"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Nimbus Sans"/>
              </a:rPr>
              <a:t>1</a:t>
            </a:r>
            <a:r>
              <a:rPr b="0" lang="en-US" sz="2000" spc="-1" strike="noStrike">
                <a:latin typeface="Nimbus Sans"/>
              </a:rPr>
              <a:t>、计算机资源主要包括计算时间、内存空间。</a:t>
            </a:r>
            <a:endParaRPr b="0" lang="en-US" sz="2000" spc="-1" strike="noStrike">
              <a:latin typeface="Nimbus Sans"/>
            </a:endParaRPr>
          </a:p>
        </p:txBody>
      </p:sp>
      <p:sp>
        <p:nvSpPr>
          <p:cNvPr id="607" name="TextShape 3"/>
          <p:cNvSpPr txBox="1"/>
          <p:nvPr/>
        </p:nvSpPr>
        <p:spPr>
          <a:xfrm>
            <a:off x="3884760" y="8685360"/>
            <a:ext cx="2971440" cy="456840"/>
          </a:xfrm>
          <a:prstGeom prst="rect">
            <a:avLst/>
          </a:prstGeom>
          <a:noFill/>
          <a:ln w="9360">
            <a:noFill/>
          </a:ln>
        </p:spPr>
        <p:txBody>
          <a:bodyPr anchor="b">
            <a:noAutofit/>
          </a:bodyPr>
          <a:p>
            <a:pPr algn="r">
              <a:lnSpc>
                <a:spcPct val="100000"/>
              </a:lnSpc>
            </a:pPr>
            <a:fld id="{DE2C87E0-AE17-4757-844F-E6710533FDD4}" type="slidenum">
              <a:rPr b="1" lang="en-US" sz="1200" spc="-1" strike="noStrike">
                <a:solidFill>
                  <a:srgbClr val="0033cc"/>
                </a:solidFill>
                <a:latin typeface="Times New Roman"/>
                <a:ea typeface="楷体_GB2312"/>
              </a:rPr>
              <a:t>&lt;number&gt;</a:t>
            </a:fld>
            <a:endParaRPr b="0" lang="en-US" sz="1200" spc="-1" strike="noStrike">
              <a:latin typeface="文泉驿微米黑"/>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sldImg"/>
          </p:nvPr>
        </p:nvSpPr>
        <p:spPr>
          <a:xfrm>
            <a:off x="1143000" y="685800"/>
            <a:ext cx="4571640" cy="3428640"/>
          </a:xfrm>
          <a:prstGeom prst="rect">
            <a:avLst/>
          </a:prstGeom>
        </p:spPr>
      </p:sp>
      <p:sp>
        <p:nvSpPr>
          <p:cNvPr id="609"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Nimbus Sans"/>
              </a:rPr>
              <a:t>数量级：</a:t>
            </a:r>
            <a:r>
              <a:rPr b="1" lang="en-US" sz="2000" spc="-1" strike="noStrike">
                <a:latin typeface="Nimbus Sans"/>
              </a:rPr>
              <a:t>Orders of magnitude</a:t>
            </a:r>
            <a:endParaRPr b="0" lang="en-US" sz="2000" spc="-1" strike="noStrike">
              <a:latin typeface="Nimbus Sans"/>
            </a:endParaRPr>
          </a:p>
          <a:p>
            <a:pPr marL="216000" indent="-216000">
              <a:lnSpc>
                <a:spcPct val="100000"/>
              </a:lnSpc>
            </a:pPr>
            <a:r>
              <a:rPr b="0" lang="en-US" sz="2000" spc="-1" strike="noStrike">
                <a:latin typeface="Nimbus Sans"/>
              </a:rPr>
              <a:t>一个算法用高级语言实现后，在计算机上运行时所消耗的时间与很多因素有关，如计算机的运行速度、编写程序采用的计算机语言、编译产生的机器语言代码质量和问题的规模等。</a:t>
            </a:r>
            <a:endParaRPr b="0" lang="en-US" sz="2000" spc="-1" strike="noStrike">
              <a:latin typeface="Nimbus Sans"/>
            </a:endParaRPr>
          </a:p>
        </p:txBody>
      </p:sp>
      <p:sp>
        <p:nvSpPr>
          <p:cNvPr id="610" name="TextShape 3"/>
          <p:cNvSpPr txBox="1"/>
          <p:nvPr/>
        </p:nvSpPr>
        <p:spPr>
          <a:xfrm>
            <a:off x="3884760" y="8685360"/>
            <a:ext cx="2971440" cy="456840"/>
          </a:xfrm>
          <a:prstGeom prst="rect">
            <a:avLst/>
          </a:prstGeom>
          <a:noFill/>
          <a:ln w="9360">
            <a:noFill/>
          </a:ln>
        </p:spPr>
        <p:txBody>
          <a:bodyPr anchor="b">
            <a:noAutofit/>
          </a:bodyPr>
          <a:p>
            <a:pPr algn="r">
              <a:lnSpc>
                <a:spcPct val="100000"/>
              </a:lnSpc>
            </a:pPr>
            <a:fld id="{14784223-CD1B-41D6-9521-E28D0BDB1E8D}" type="slidenum">
              <a:rPr b="1" lang="en-US" sz="1200" spc="-1" strike="noStrike">
                <a:solidFill>
                  <a:srgbClr val="0033cc"/>
                </a:solidFill>
                <a:latin typeface="Times New Roman"/>
                <a:ea typeface="楷体_GB2312"/>
              </a:rPr>
              <a:t>&lt;number&gt;</a:t>
            </a:fld>
            <a:endParaRPr b="0" lang="en-US" sz="1200" spc="-1" strike="noStrike">
              <a:latin typeface="文泉驿微米黑"/>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5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Nimbus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52" name="PlaceHolder 2"/>
          <p:cNvSpPr>
            <a:spLocks noGrp="1"/>
          </p:cNvSpPr>
          <p:nvPr>
            <p:ph type="body"/>
          </p:nvPr>
        </p:nvSpPr>
        <p:spPr>
          <a:xfrm>
            <a:off x="457200" y="1604520"/>
            <a:ext cx="8229240" cy="397728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Nimbus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
        <p:nvSpPr>
          <p:cNvPr id="61" name="PlaceHolder 4"/>
          <p:cNvSpPr>
            <a:spLocks noGrp="1"/>
          </p:cNvSpPr>
          <p:nvPr>
            <p:ph type="body"/>
          </p:nvPr>
        </p:nvSpPr>
        <p:spPr>
          <a:xfrm>
            <a:off x="45720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Nimbus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69" name="PlaceHolder 4"/>
          <p:cNvSpPr>
            <a:spLocks noGrp="1"/>
          </p:cNvSpPr>
          <p:nvPr>
            <p:ph type="body"/>
          </p:nvPr>
        </p:nvSpPr>
        <p:spPr>
          <a:xfrm>
            <a:off x="457200" y="3682080"/>
            <a:ext cx="822924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71" name="PlaceHolder 2"/>
          <p:cNvSpPr>
            <a:spLocks noGrp="1"/>
          </p:cNvSpPr>
          <p:nvPr>
            <p:ph type="body"/>
          </p:nvPr>
        </p:nvSpPr>
        <p:spPr>
          <a:xfrm>
            <a:off x="457200" y="1604520"/>
            <a:ext cx="822924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72" name="PlaceHolder 3"/>
          <p:cNvSpPr>
            <a:spLocks noGrp="1"/>
          </p:cNvSpPr>
          <p:nvPr>
            <p:ph type="body"/>
          </p:nvPr>
        </p:nvSpPr>
        <p:spPr>
          <a:xfrm>
            <a:off x="457200" y="3682080"/>
            <a:ext cx="822924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74" name="PlaceHolder 2"/>
          <p:cNvSpPr>
            <a:spLocks noGrp="1"/>
          </p:cNvSpPr>
          <p:nvPr>
            <p:ph type="body"/>
          </p:nvPr>
        </p:nvSpPr>
        <p:spPr>
          <a:xfrm>
            <a:off x="45720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76" name="PlaceHolder 4"/>
          <p:cNvSpPr>
            <a:spLocks noGrp="1"/>
          </p:cNvSpPr>
          <p:nvPr>
            <p:ph type="body"/>
          </p:nvPr>
        </p:nvSpPr>
        <p:spPr>
          <a:xfrm>
            <a:off x="45720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77" name="PlaceHolder 5"/>
          <p:cNvSpPr>
            <a:spLocks noGrp="1"/>
          </p:cNvSpPr>
          <p:nvPr>
            <p:ph type="body"/>
          </p:nvPr>
        </p:nvSpPr>
        <p:spPr>
          <a:xfrm>
            <a:off x="467424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79" name="PlaceHolder 2"/>
          <p:cNvSpPr>
            <a:spLocks noGrp="1"/>
          </p:cNvSpPr>
          <p:nvPr>
            <p:ph type="body"/>
          </p:nvPr>
        </p:nvSpPr>
        <p:spPr>
          <a:xfrm>
            <a:off x="457200" y="160452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80" name="PlaceHolder 3"/>
          <p:cNvSpPr>
            <a:spLocks noGrp="1"/>
          </p:cNvSpPr>
          <p:nvPr>
            <p:ph type="body"/>
          </p:nvPr>
        </p:nvSpPr>
        <p:spPr>
          <a:xfrm>
            <a:off x="3239640" y="160452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81" name="PlaceHolder 4"/>
          <p:cNvSpPr>
            <a:spLocks noGrp="1"/>
          </p:cNvSpPr>
          <p:nvPr>
            <p:ph type="body"/>
          </p:nvPr>
        </p:nvSpPr>
        <p:spPr>
          <a:xfrm>
            <a:off x="6022080" y="160452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82" name="PlaceHolder 5"/>
          <p:cNvSpPr>
            <a:spLocks noGrp="1"/>
          </p:cNvSpPr>
          <p:nvPr>
            <p:ph type="body"/>
          </p:nvPr>
        </p:nvSpPr>
        <p:spPr>
          <a:xfrm>
            <a:off x="457200" y="368208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83" name="PlaceHolder 6"/>
          <p:cNvSpPr>
            <a:spLocks noGrp="1"/>
          </p:cNvSpPr>
          <p:nvPr>
            <p:ph type="body"/>
          </p:nvPr>
        </p:nvSpPr>
        <p:spPr>
          <a:xfrm>
            <a:off x="3239640" y="368208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84" name="PlaceHolder 7"/>
          <p:cNvSpPr>
            <a:spLocks noGrp="1"/>
          </p:cNvSpPr>
          <p:nvPr>
            <p:ph type="body"/>
          </p:nvPr>
        </p:nvSpPr>
        <p:spPr>
          <a:xfrm>
            <a:off x="6022080" y="368208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9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Nimbus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94" name="PlaceHolder 2"/>
          <p:cNvSpPr>
            <a:spLocks noGrp="1"/>
          </p:cNvSpPr>
          <p:nvPr>
            <p:ph type="body"/>
          </p:nvPr>
        </p:nvSpPr>
        <p:spPr>
          <a:xfrm>
            <a:off x="457200" y="1604520"/>
            <a:ext cx="8229240" cy="397728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96" name="PlaceHolder 2"/>
          <p:cNvSpPr>
            <a:spLocks noGrp="1"/>
          </p:cNvSpPr>
          <p:nvPr>
            <p:ph type="body"/>
          </p:nvPr>
        </p:nvSpPr>
        <p:spPr>
          <a:xfrm>
            <a:off x="45720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Nimbus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02" name="PlaceHolder 3"/>
          <p:cNvSpPr>
            <a:spLocks noGrp="1"/>
          </p:cNvSpPr>
          <p:nvPr>
            <p:ph type="body"/>
          </p:nvPr>
        </p:nvSpPr>
        <p:spPr>
          <a:xfrm>
            <a:off x="467424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
        <p:nvSpPr>
          <p:cNvPr id="103" name="PlaceHolder 4"/>
          <p:cNvSpPr>
            <a:spLocks noGrp="1"/>
          </p:cNvSpPr>
          <p:nvPr>
            <p:ph type="body"/>
          </p:nvPr>
        </p:nvSpPr>
        <p:spPr>
          <a:xfrm>
            <a:off x="45720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105" name="PlaceHolder 2"/>
          <p:cNvSpPr>
            <a:spLocks noGrp="1"/>
          </p:cNvSpPr>
          <p:nvPr>
            <p:ph type="body"/>
          </p:nvPr>
        </p:nvSpPr>
        <p:spPr>
          <a:xfrm>
            <a:off x="45720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07" name="PlaceHolder 4"/>
          <p:cNvSpPr>
            <a:spLocks noGrp="1"/>
          </p:cNvSpPr>
          <p:nvPr>
            <p:ph type="body"/>
          </p:nvPr>
        </p:nvSpPr>
        <p:spPr>
          <a:xfrm>
            <a:off x="467424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11" name="PlaceHolder 4"/>
          <p:cNvSpPr>
            <a:spLocks noGrp="1"/>
          </p:cNvSpPr>
          <p:nvPr>
            <p:ph type="body"/>
          </p:nvPr>
        </p:nvSpPr>
        <p:spPr>
          <a:xfrm>
            <a:off x="457200" y="3682080"/>
            <a:ext cx="822924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113" name="PlaceHolder 2"/>
          <p:cNvSpPr>
            <a:spLocks noGrp="1"/>
          </p:cNvSpPr>
          <p:nvPr>
            <p:ph type="body"/>
          </p:nvPr>
        </p:nvSpPr>
        <p:spPr>
          <a:xfrm>
            <a:off x="457200" y="1604520"/>
            <a:ext cx="822924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14" name="PlaceHolder 3"/>
          <p:cNvSpPr>
            <a:spLocks noGrp="1"/>
          </p:cNvSpPr>
          <p:nvPr>
            <p:ph type="body"/>
          </p:nvPr>
        </p:nvSpPr>
        <p:spPr>
          <a:xfrm>
            <a:off x="457200" y="3682080"/>
            <a:ext cx="822924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116" name="PlaceHolder 2"/>
          <p:cNvSpPr>
            <a:spLocks noGrp="1"/>
          </p:cNvSpPr>
          <p:nvPr>
            <p:ph type="body"/>
          </p:nvPr>
        </p:nvSpPr>
        <p:spPr>
          <a:xfrm>
            <a:off x="45720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18" name="PlaceHolder 4"/>
          <p:cNvSpPr>
            <a:spLocks noGrp="1"/>
          </p:cNvSpPr>
          <p:nvPr>
            <p:ph type="body"/>
          </p:nvPr>
        </p:nvSpPr>
        <p:spPr>
          <a:xfrm>
            <a:off x="45720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19" name="PlaceHolder 5"/>
          <p:cNvSpPr>
            <a:spLocks noGrp="1"/>
          </p:cNvSpPr>
          <p:nvPr>
            <p:ph type="body"/>
          </p:nvPr>
        </p:nvSpPr>
        <p:spPr>
          <a:xfrm>
            <a:off x="467424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121" name="PlaceHolder 2"/>
          <p:cNvSpPr>
            <a:spLocks noGrp="1"/>
          </p:cNvSpPr>
          <p:nvPr>
            <p:ph type="body"/>
          </p:nvPr>
        </p:nvSpPr>
        <p:spPr>
          <a:xfrm>
            <a:off x="457200" y="160452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22" name="PlaceHolder 3"/>
          <p:cNvSpPr>
            <a:spLocks noGrp="1"/>
          </p:cNvSpPr>
          <p:nvPr>
            <p:ph type="body"/>
          </p:nvPr>
        </p:nvSpPr>
        <p:spPr>
          <a:xfrm>
            <a:off x="3239640" y="160452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23" name="PlaceHolder 4"/>
          <p:cNvSpPr>
            <a:spLocks noGrp="1"/>
          </p:cNvSpPr>
          <p:nvPr>
            <p:ph type="body"/>
          </p:nvPr>
        </p:nvSpPr>
        <p:spPr>
          <a:xfrm>
            <a:off x="6022080" y="160452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24" name="PlaceHolder 5"/>
          <p:cNvSpPr>
            <a:spLocks noGrp="1"/>
          </p:cNvSpPr>
          <p:nvPr>
            <p:ph type="body"/>
          </p:nvPr>
        </p:nvSpPr>
        <p:spPr>
          <a:xfrm>
            <a:off x="457200" y="368208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25" name="PlaceHolder 6"/>
          <p:cNvSpPr>
            <a:spLocks noGrp="1"/>
          </p:cNvSpPr>
          <p:nvPr>
            <p:ph type="body"/>
          </p:nvPr>
        </p:nvSpPr>
        <p:spPr>
          <a:xfrm>
            <a:off x="3239640" y="368208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26" name="PlaceHolder 7"/>
          <p:cNvSpPr>
            <a:spLocks noGrp="1"/>
          </p:cNvSpPr>
          <p:nvPr>
            <p:ph type="body"/>
          </p:nvPr>
        </p:nvSpPr>
        <p:spPr>
          <a:xfrm>
            <a:off x="6022080" y="3682080"/>
            <a:ext cx="26496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Nimbus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zh-CN" sz="3200" spc="-1" strike="noStrike">
              <a:solidFill>
                <a:srgbClr val="000000"/>
              </a:solid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zh-CN" sz="2400" spc="-1" strike="noStrike">
              <a:solidFill>
                <a:srgbClr val="0033cc"/>
              </a:solidFill>
              <a:latin typeface="Times New Roman"/>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zh-CN" sz="3200" spc="-1" strike="noStrike">
              <a:solidFill>
                <a:srgbClr val="000000"/>
              </a:solidFill>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zh-CN"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0" y="3444840"/>
            <a:ext cx="7924680" cy="0"/>
          </a:xfrm>
          <a:prstGeom prst="line">
            <a:avLst/>
          </a:prstGeom>
          <a:ln w="50760">
            <a:solidFill>
              <a:srgbClr val="c94d4d"/>
            </a:solidFill>
            <a:round/>
          </a:ln>
        </p:spPr>
        <p:style>
          <a:lnRef idx="0"/>
          <a:fillRef idx="0"/>
          <a:effectRef idx="0"/>
          <a:fontRef idx="minor"/>
        </p:style>
      </p:sp>
      <p:pic>
        <p:nvPicPr>
          <p:cNvPr id="1" name="图片 17" descr=""/>
          <p:cNvPicPr/>
          <p:nvPr/>
        </p:nvPicPr>
        <p:blipFill>
          <a:blip r:embed="rId2"/>
          <a:stretch/>
        </p:blipFill>
        <p:spPr>
          <a:xfrm>
            <a:off x="150840" y="2030400"/>
            <a:ext cx="3773160" cy="3631680"/>
          </a:xfrm>
          <a:prstGeom prst="rect">
            <a:avLst/>
          </a:prstGeom>
          <a:ln w="9360">
            <a:noFill/>
          </a:ln>
        </p:spPr>
      </p:pic>
      <p:sp>
        <p:nvSpPr>
          <p:cNvPr id="2" name="Line 2"/>
          <p:cNvSpPr/>
          <p:nvPr/>
        </p:nvSpPr>
        <p:spPr>
          <a:xfrm>
            <a:off x="5041800" y="3541680"/>
            <a:ext cx="4102200" cy="0"/>
          </a:xfrm>
          <a:prstGeom prst="line">
            <a:avLst/>
          </a:prstGeom>
          <a:ln w="50760">
            <a:solidFill>
              <a:srgbClr val="c94d4d"/>
            </a:solidFill>
            <a:round/>
          </a:ln>
        </p:spPr>
        <p:style>
          <a:lnRef idx="0"/>
          <a:fillRef idx="0"/>
          <a:effectRef idx="0"/>
          <a:fontRef idx="minor"/>
        </p:style>
      </p:sp>
      <p:pic>
        <p:nvPicPr>
          <p:cNvPr id="3" name="Picture 8" descr="未标题-2"/>
          <p:cNvPicPr/>
          <p:nvPr/>
        </p:nvPicPr>
        <p:blipFill>
          <a:blip r:embed="rId3"/>
          <a:stretch/>
        </p:blipFill>
        <p:spPr>
          <a:xfrm>
            <a:off x="0" y="5197320"/>
            <a:ext cx="3287520" cy="1666440"/>
          </a:xfrm>
          <a:prstGeom prst="rect">
            <a:avLst/>
          </a:prstGeom>
          <a:ln w="9360">
            <a:noFill/>
          </a:ln>
        </p:spPr>
      </p:pic>
      <p:pic>
        <p:nvPicPr>
          <p:cNvPr id="4" name="Picture 9" descr="未标题-2"/>
          <p:cNvPicPr/>
          <p:nvPr/>
        </p:nvPicPr>
        <p:blipFill>
          <a:blip r:embed="rId4"/>
          <a:stretch/>
        </p:blipFill>
        <p:spPr>
          <a:xfrm>
            <a:off x="4635360" y="6480"/>
            <a:ext cx="4508280" cy="2612520"/>
          </a:xfrm>
          <a:prstGeom prst="rect">
            <a:avLst/>
          </a:prstGeom>
          <a:ln w="9360">
            <a:noFill/>
          </a:ln>
        </p:spPr>
      </p:pic>
      <p:sp>
        <p:nvSpPr>
          <p:cNvPr id="5" name="PlaceHolder 3"/>
          <p:cNvSpPr>
            <a:spLocks noGrp="1"/>
          </p:cNvSpPr>
          <p:nvPr>
            <p:ph type="title"/>
          </p:nvPr>
        </p:nvSpPr>
        <p:spPr>
          <a:xfrm>
            <a:off x="457200" y="273600"/>
            <a:ext cx="8229240" cy="1144800"/>
          </a:xfrm>
          <a:prstGeom prst="rect">
            <a:avLst/>
          </a:prstGeom>
        </p:spPr>
        <p:txBody>
          <a:bodyPr lIns="0" rIns="0" tIns="0" bIns="0" anchor="ctr">
            <a:noAutofit/>
          </a:bodyPr>
          <a:p>
            <a:r>
              <a:rPr b="0" lang="zh-CN" sz="2400" spc="-1" strike="noStrike">
                <a:solidFill>
                  <a:srgbClr val="0033cc"/>
                </a:solidFill>
                <a:latin typeface="Times New Roman"/>
              </a:rPr>
              <a:t>Click to edit the title text format</a:t>
            </a:r>
            <a:endParaRPr b="0" lang="zh-CN" sz="2400" spc="-1" strike="noStrike">
              <a:solidFill>
                <a:srgbClr val="0033cc"/>
              </a:solidFill>
              <a:latin typeface="Times New Roman"/>
            </a:endParaRPr>
          </a:p>
        </p:txBody>
      </p:sp>
      <p:sp>
        <p:nvSpPr>
          <p:cNvPr id="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3200" spc="-1" strike="noStrike">
                <a:solidFill>
                  <a:srgbClr val="000000"/>
                </a:solidFill>
                <a:latin typeface="Arial"/>
              </a:rPr>
              <a:t>Click to edit the outline text format</a:t>
            </a:r>
            <a:endParaRPr b="0" lang="zh-C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zh-CN" sz="2400" spc="-1" strike="noStrike">
                <a:solidFill>
                  <a:srgbClr val="000000"/>
                </a:solidFill>
                <a:latin typeface="Arial"/>
              </a:rPr>
              <a:t>Second Outline Level</a:t>
            </a:r>
            <a:endParaRPr b="0" lang="zh-C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zh-CN" sz="2000" spc="-1" strike="noStrike">
                <a:solidFill>
                  <a:srgbClr val="000000"/>
                </a:solidFill>
                <a:latin typeface="Arial"/>
              </a:rPr>
              <a:t>Third Outline Level</a:t>
            </a:r>
            <a:endParaRPr b="0" lang="zh-C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zh-CN" sz="2000" spc="-1" strike="noStrike">
                <a:solidFill>
                  <a:srgbClr val="000000"/>
                </a:solidFill>
                <a:latin typeface="Arial"/>
              </a:rPr>
              <a:t>Fourth Outline Level</a:t>
            </a:r>
            <a:endParaRPr b="0" lang="zh-C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zh-CN" sz="2000" spc="-1" strike="noStrike">
                <a:solidFill>
                  <a:srgbClr val="000000"/>
                </a:solidFill>
                <a:latin typeface="Arial"/>
              </a:rPr>
              <a:t>Fifth Outline Level</a:t>
            </a:r>
            <a:endParaRPr b="0" lang="zh-C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zh-CN" sz="2000" spc="-1" strike="noStrike">
                <a:solidFill>
                  <a:srgbClr val="000000"/>
                </a:solidFill>
                <a:latin typeface="Arial"/>
              </a:rPr>
              <a:t>Sixth Outline Level</a:t>
            </a:r>
            <a:endParaRPr b="0" lang="zh-C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zh-CN" sz="2000" spc="-1" strike="noStrike">
                <a:solidFill>
                  <a:srgbClr val="000000"/>
                </a:solidFill>
                <a:latin typeface="Arial"/>
              </a:rPr>
              <a:t>Seventh Outline Level</a:t>
            </a:r>
            <a:endParaRPr b="0" lang="zh-C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Line 1"/>
          <p:cNvSpPr/>
          <p:nvPr/>
        </p:nvSpPr>
        <p:spPr>
          <a:xfrm>
            <a:off x="684000" y="6237000"/>
            <a:ext cx="7924680" cy="0"/>
          </a:xfrm>
          <a:prstGeom prst="line">
            <a:avLst/>
          </a:prstGeom>
          <a:ln w="3240">
            <a:solidFill>
              <a:srgbClr val="ff0000"/>
            </a:solidFill>
            <a:round/>
          </a:ln>
        </p:spPr>
        <p:style>
          <a:lnRef idx="0"/>
          <a:fillRef idx="0"/>
          <a:effectRef idx="0"/>
          <a:fontRef idx="minor"/>
        </p:style>
      </p:sp>
      <p:sp>
        <p:nvSpPr>
          <p:cNvPr id="44" name="CustomShape 2"/>
          <p:cNvSpPr/>
          <p:nvPr/>
        </p:nvSpPr>
        <p:spPr>
          <a:xfrm>
            <a:off x="4427640" y="6381720"/>
            <a:ext cx="456840" cy="30348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700"/>
              </a:spcBef>
            </a:pPr>
            <a:fld id="{DBE9AF5C-C005-406C-9BF1-261281EF93A5}" type="slidenum">
              <a:rPr b="1" lang="en-US" sz="1400" spc="-1" strike="noStrike">
                <a:solidFill>
                  <a:srgbClr val="333399"/>
                </a:solidFill>
                <a:latin typeface="Times New Roman"/>
                <a:ea typeface="宋体"/>
              </a:rPr>
              <a:t>&lt;number&gt;</a:t>
            </a:fld>
            <a:endParaRPr b="0" lang="en-US" sz="1400" spc="-1" strike="noStrike">
              <a:latin typeface="Nimbus Sans"/>
            </a:endParaRPr>
          </a:p>
        </p:txBody>
      </p:sp>
      <p:sp>
        <p:nvSpPr>
          <p:cNvPr id="45" name="Line 3"/>
          <p:cNvSpPr/>
          <p:nvPr/>
        </p:nvSpPr>
        <p:spPr>
          <a:xfrm>
            <a:off x="304560" y="1017360"/>
            <a:ext cx="8839440" cy="0"/>
          </a:xfrm>
          <a:prstGeom prst="line">
            <a:avLst/>
          </a:prstGeom>
          <a:ln w="44280">
            <a:solidFill>
              <a:srgbClr val="c94d4d"/>
            </a:solidFill>
            <a:round/>
          </a:ln>
        </p:spPr>
        <p:style>
          <a:lnRef idx="0"/>
          <a:fillRef idx="0"/>
          <a:effectRef idx="0"/>
          <a:fontRef idx="minor"/>
        </p:style>
      </p:sp>
      <p:pic>
        <p:nvPicPr>
          <p:cNvPr id="46" name="Picture 10" descr="未标题-1"/>
          <p:cNvPicPr/>
          <p:nvPr/>
        </p:nvPicPr>
        <p:blipFill>
          <a:blip r:embed="rId2"/>
          <a:srcRect l="13531" t="19867" r="9787" b="18608"/>
          <a:stretch/>
        </p:blipFill>
        <p:spPr>
          <a:xfrm>
            <a:off x="9360" y="262080"/>
            <a:ext cx="1126800" cy="898200"/>
          </a:xfrm>
          <a:prstGeom prst="rect">
            <a:avLst/>
          </a:prstGeom>
          <a:ln w="9360">
            <a:noFill/>
          </a:ln>
        </p:spPr>
      </p:pic>
      <p:sp>
        <p:nvSpPr>
          <p:cNvPr id="47"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zh-CN" sz="2400" spc="-1" strike="noStrike">
                <a:solidFill>
                  <a:srgbClr val="0033cc"/>
                </a:solidFill>
                <a:latin typeface="Times New Roman"/>
              </a:rPr>
              <a:t>Click to edit the title text format</a:t>
            </a:r>
            <a:endParaRPr b="0" lang="zh-CN" sz="2400" spc="-1" strike="noStrike">
              <a:solidFill>
                <a:srgbClr val="0033cc"/>
              </a:solidFill>
              <a:latin typeface="Times New Roman"/>
            </a:endParaRPr>
          </a:p>
        </p:txBody>
      </p:sp>
      <p:sp>
        <p:nvSpPr>
          <p:cNvPr id="4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3200" spc="-1" strike="noStrike">
                <a:solidFill>
                  <a:srgbClr val="000000"/>
                </a:solidFill>
                <a:latin typeface="Arial"/>
              </a:rPr>
              <a:t>Click to edit the outline text format</a:t>
            </a:r>
            <a:endParaRPr b="0" lang="zh-C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zh-CN" sz="2400" spc="-1" strike="noStrike">
                <a:solidFill>
                  <a:srgbClr val="000000"/>
                </a:solidFill>
                <a:latin typeface="Arial"/>
              </a:rPr>
              <a:t>Second Outline Level</a:t>
            </a:r>
            <a:endParaRPr b="0" lang="zh-C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zh-CN" sz="2000" spc="-1" strike="noStrike">
                <a:solidFill>
                  <a:srgbClr val="000000"/>
                </a:solidFill>
                <a:latin typeface="Arial"/>
              </a:rPr>
              <a:t>Third Outline Level</a:t>
            </a:r>
            <a:endParaRPr b="0" lang="zh-C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zh-CN" sz="2000" spc="-1" strike="noStrike">
                <a:solidFill>
                  <a:srgbClr val="000000"/>
                </a:solidFill>
                <a:latin typeface="Arial"/>
              </a:rPr>
              <a:t>Fourth Outline Level</a:t>
            </a:r>
            <a:endParaRPr b="0" lang="zh-C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zh-CN" sz="2000" spc="-1" strike="noStrike">
                <a:solidFill>
                  <a:srgbClr val="000000"/>
                </a:solidFill>
                <a:latin typeface="Arial"/>
              </a:rPr>
              <a:t>Fifth Outline Level</a:t>
            </a:r>
            <a:endParaRPr b="0" lang="zh-C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zh-CN" sz="2000" spc="-1" strike="noStrike">
                <a:solidFill>
                  <a:srgbClr val="000000"/>
                </a:solidFill>
                <a:latin typeface="Arial"/>
              </a:rPr>
              <a:t>Sixth Outline Level</a:t>
            </a:r>
            <a:endParaRPr b="0" lang="zh-C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zh-CN" sz="2000" spc="-1" strike="noStrike">
                <a:solidFill>
                  <a:srgbClr val="000000"/>
                </a:solidFill>
                <a:latin typeface="Arial"/>
              </a:rPr>
              <a:t>Seventh Outline Level</a:t>
            </a:r>
            <a:endParaRPr b="0" lang="zh-C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Line 1"/>
          <p:cNvSpPr/>
          <p:nvPr/>
        </p:nvSpPr>
        <p:spPr>
          <a:xfrm>
            <a:off x="684000" y="6237000"/>
            <a:ext cx="7924680" cy="0"/>
          </a:xfrm>
          <a:prstGeom prst="line">
            <a:avLst/>
          </a:prstGeom>
          <a:ln w="3240">
            <a:solidFill>
              <a:srgbClr val="ff0000"/>
            </a:solidFill>
            <a:round/>
          </a:ln>
        </p:spPr>
        <p:style>
          <a:lnRef idx="0"/>
          <a:fillRef idx="0"/>
          <a:effectRef idx="0"/>
          <a:fontRef idx="minor"/>
        </p:style>
      </p:sp>
      <p:sp>
        <p:nvSpPr>
          <p:cNvPr id="86" name="CustomShape 2"/>
          <p:cNvSpPr/>
          <p:nvPr/>
        </p:nvSpPr>
        <p:spPr>
          <a:xfrm>
            <a:off x="4427640" y="6381720"/>
            <a:ext cx="456840" cy="30348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700"/>
              </a:spcBef>
            </a:pPr>
            <a:fld id="{8973340C-8BEC-4F12-9BA9-D58C02968E88}" type="slidenum">
              <a:rPr b="1" lang="en-US" sz="1400" spc="-1" strike="noStrike">
                <a:solidFill>
                  <a:srgbClr val="333399"/>
                </a:solidFill>
                <a:latin typeface="Times New Roman"/>
                <a:ea typeface="宋体"/>
              </a:rPr>
              <a:t>&lt;number&gt;</a:t>
            </a:fld>
            <a:endParaRPr b="0" lang="en-US" sz="1400" spc="-1" strike="noStrike">
              <a:latin typeface="Nimbus Sans"/>
            </a:endParaRPr>
          </a:p>
        </p:txBody>
      </p:sp>
      <p:sp>
        <p:nvSpPr>
          <p:cNvPr id="87" name="Line 3"/>
          <p:cNvSpPr/>
          <p:nvPr/>
        </p:nvSpPr>
        <p:spPr>
          <a:xfrm>
            <a:off x="304560" y="1017360"/>
            <a:ext cx="8839440" cy="0"/>
          </a:xfrm>
          <a:prstGeom prst="line">
            <a:avLst/>
          </a:prstGeom>
          <a:ln w="44280">
            <a:solidFill>
              <a:srgbClr val="c94d4d"/>
            </a:solidFill>
            <a:round/>
          </a:ln>
        </p:spPr>
        <p:style>
          <a:lnRef idx="0"/>
          <a:fillRef idx="0"/>
          <a:effectRef idx="0"/>
          <a:fontRef idx="minor"/>
        </p:style>
      </p:sp>
      <p:pic>
        <p:nvPicPr>
          <p:cNvPr id="88" name="Picture 10" descr="未标题-1"/>
          <p:cNvPicPr/>
          <p:nvPr/>
        </p:nvPicPr>
        <p:blipFill>
          <a:blip r:embed="rId2"/>
          <a:srcRect l="13531" t="19867" r="9787" b="18608"/>
          <a:stretch/>
        </p:blipFill>
        <p:spPr>
          <a:xfrm>
            <a:off x="9360" y="262080"/>
            <a:ext cx="1126800" cy="898200"/>
          </a:xfrm>
          <a:prstGeom prst="rect">
            <a:avLst/>
          </a:prstGeom>
          <a:ln w="9360">
            <a:noFill/>
          </a:ln>
        </p:spPr>
      </p:pic>
      <p:sp>
        <p:nvSpPr>
          <p:cNvPr id="89"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zh-CN" sz="2400" spc="-1" strike="noStrike">
                <a:solidFill>
                  <a:srgbClr val="0033cc"/>
                </a:solidFill>
                <a:latin typeface="Times New Roman"/>
              </a:rPr>
              <a:t>Click to edit the title text format</a:t>
            </a:r>
            <a:endParaRPr b="0" lang="zh-CN" sz="2400" spc="-1" strike="noStrike">
              <a:solidFill>
                <a:srgbClr val="0033cc"/>
              </a:solidFill>
              <a:latin typeface="Times New Roman"/>
            </a:endParaRPr>
          </a:p>
        </p:txBody>
      </p:sp>
      <p:sp>
        <p:nvSpPr>
          <p:cNvPr id="9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3200" spc="-1" strike="noStrike">
                <a:solidFill>
                  <a:srgbClr val="000000"/>
                </a:solidFill>
                <a:latin typeface="Arial"/>
              </a:rPr>
              <a:t>Click to edit the outline text format</a:t>
            </a:r>
            <a:endParaRPr b="0" lang="zh-C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zh-CN" sz="2400" spc="-1" strike="noStrike">
                <a:solidFill>
                  <a:srgbClr val="000000"/>
                </a:solidFill>
                <a:latin typeface="Arial"/>
              </a:rPr>
              <a:t>Second Outline Level</a:t>
            </a:r>
            <a:endParaRPr b="0" lang="zh-C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zh-CN" sz="2000" spc="-1" strike="noStrike">
                <a:solidFill>
                  <a:srgbClr val="000000"/>
                </a:solidFill>
                <a:latin typeface="Arial"/>
              </a:rPr>
              <a:t>Third Outline Level</a:t>
            </a:r>
            <a:endParaRPr b="0" lang="zh-C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zh-CN" sz="2000" spc="-1" strike="noStrike">
                <a:solidFill>
                  <a:srgbClr val="000000"/>
                </a:solidFill>
                <a:latin typeface="Arial"/>
              </a:rPr>
              <a:t>Fourth Outline Level</a:t>
            </a:r>
            <a:endParaRPr b="0" lang="zh-C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zh-CN" sz="2000" spc="-1" strike="noStrike">
                <a:solidFill>
                  <a:srgbClr val="000000"/>
                </a:solidFill>
                <a:latin typeface="Arial"/>
              </a:rPr>
              <a:t>Fifth Outline Level</a:t>
            </a:r>
            <a:endParaRPr b="0" lang="zh-C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zh-CN" sz="2000" spc="-1" strike="noStrike">
                <a:solidFill>
                  <a:srgbClr val="000000"/>
                </a:solidFill>
                <a:latin typeface="Arial"/>
              </a:rPr>
              <a:t>Sixth Outline Level</a:t>
            </a:r>
            <a:endParaRPr b="0" lang="zh-C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zh-CN" sz="2000" spc="-1" strike="noStrike">
                <a:solidFill>
                  <a:srgbClr val="000000"/>
                </a:solidFill>
                <a:latin typeface="Arial"/>
              </a:rPr>
              <a:t>Seventh Outline Level</a:t>
            </a:r>
            <a:endParaRPr b="0" lang="zh-C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25.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4.gif"/><Relationship Id="rId2" Type="http://schemas.openxmlformats.org/officeDocument/2006/relationships/image" Target="../media/image25.gif"/><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8.gif"/><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gif"/><Relationship Id="rId4"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gif"/><Relationship Id="rId3" Type="http://schemas.openxmlformats.org/officeDocument/2006/relationships/image" Target="../media/image34.wmf"/><Relationship Id="rId4" Type="http://schemas.openxmlformats.org/officeDocument/2006/relationships/slideLayout" Target="../slideLayouts/slideLayout25.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image" Target="../media/image7.gif"/><Relationship Id="rId3" Type="http://schemas.openxmlformats.org/officeDocument/2006/relationships/image" Target="../media/image8.gif"/><Relationship Id="rId4" Type="http://schemas.openxmlformats.org/officeDocument/2006/relationships/image" Target="../media/image9.gif"/><Relationship Id="rId5" Type="http://schemas.openxmlformats.org/officeDocument/2006/relationships/image" Target="../media/image10.gif"/><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gif"/><Relationship Id="rId3" Type="http://schemas.openxmlformats.org/officeDocument/2006/relationships/image" Target="../media/image37.wmf"/><Relationship Id="rId4"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25.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1.gif"/><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43.gif"/><Relationship Id="rId2" Type="http://schemas.openxmlformats.org/officeDocument/2006/relationships/image" Target="../media/image44.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45.gif"/><Relationship Id="rId2" Type="http://schemas.openxmlformats.org/officeDocument/2006/relationships/image" Target="../media/image46.gif"/><Relationship Id="rId3" Type="http://schemas.openxmlformats.org/officeDocument/2006/relationships/image" Target="../media/image47.wmf"/><Relationship Id="rId4"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48.gif"/><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49.gif"/><Relationship Id="rId2" Type="http://schemas.openxmlformats.org/officeDocument/2006/relationships/image" Target="../media/image50.pn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51.gif"/><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52.gif"/><Relationship Id="rId2" Type="http://schemas.openxmlformats.org/officeDocument/2006/relationships/image" Target="../media/image53.png"/><Relationship Id="rId3"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54.gif"/><Relationship Id="rId2" Type="http://schemas.openxmlformats.org/officeDocument/2006/relationships/image" Target="../media/image55.png"/><Relationship Id="rId3" Type="http://schemas.openxmlformats.org/officeDocument/2006/relationships/slideLayout" Target="../slideLayouts/slideLayout25.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56.gif"/><Relationship Id="rId2" Type="http://schemas.openxmlformats.org/officeDocument/2006/relationships/image" Target="../media/image57.gif"/><Relationship Id="rId3" Type="http://schemas.openxmlformats.org/officeDocument/2006/relationships/image" Target="../media/image58.gif"/><Relationship Id="rId4"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59.jpeg"/><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62.gif"/><Relationship Id="rId2" Type="http://schemas.openxmlformats.org/officeDocument/2006/relationships/image" Target="../media/image63.gif"/><Relationship Id="rId3"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64.wmf"/><Relationship Id="rId2" Type="http://schemas.openxmlformats.org/officeDocument/2006/relationships/slideLayout" Target="../slideLayouts/slideLayout25.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slideLayout" Target="../slideLayouts/slideLayout25.xml"/><Relationship Id="rId5"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25.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69.gif"/><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71.wmf"/><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79.wmf"/><Relationship Id="rId2" Type="http://schemas.openxmlformats.org/officeDocument/2006/relationships/image" Target="../media/image80.wmf"/><Relationship Id="rId3" Type="http://schemas.openxmlformats.org/officeDocument/2006/relationships/image" Target="../media/image81.wmf"/><Relationship Id="rId4" Type="http://schemas.openxmlformats.org/officeDocument/2006/relationships/image" Target="../media/image82.wmf"/><Relationship Id="rId5"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audio" Target="../media/audio1.wav"/><Relationship Id="rId2" Type="http://schemas.openxmlformats.org/officeDocument/2006/relationships/audio" Target="../media/audio1.wav"/><Relationship Id="rId3" Type="http://schemas.openxmlformats.org/officeDocument/2006/relationships/audio" Target="../media/audio1.wav"/><Relationship Id="rId4" Type="http://schemas.openxmlformats.org/officeDocument/2006/relationships/audio" Target="../media/audio1.wav"/><Relationship Id="rId5" Type="http://schemas.openxmlformats.org/officeDocument/2006/relationships/audio" Target="../media/audio1.wav"/><Relationship Id="rId6" Type="http://schemas.openxmlformats.org/officeDocument/2006/relationships/audio" Target="../media/audio1.wav"/><Relationship Id="rId7" Type="http://schemas.openxmlformats.org/officeDocument/2006/relationships/audio" Target="../media/audio1.wav"/><Relationship Id="rId8" Type="http://schemas.openxmlformats.org/officeDocument/2006/relationships/audio" Target="../media/audio2.wav"/><Relationship Id="rId9" Type="http://schemas.openxmlformats.org/officeDocument/2006/relationships/audio" Target="../media/audio1.wav"/><Relationship Id="rId10" Type="http://schemas.openxmlformats.org/officeDocument/2006/relationships/audio" Target="../media/audio2.wav"/><Relationship Id="rId11" Type="http://schemas.openxmlformats.org/officeDocument/2006/relationships/audio" Target="../media/audio1.wav"/><Relationship Id="rId12" Type="http://schemas.openxmlformats.org/officeDocument/2006/relationships/audio" Target="../media/audio2.wav"/><Relationship Id="rId13" Type="http://schemas.openxmlformats.org/officeDocument/2006/relationships/audio" Target="../media/audio1.wav"/><Relationship Id="rId14" Type="http://schemas.openxmlformats.org/officeDocument/2006/relationships/audio" Target="../media/audio2.wav"/><Relationship Id="rId15" Type="http://schemas.openxmlformats.org/officeDocument/2006/relationships/audio" Target="../media/audio1.wav"/><Relationship Id="rId16" Type="http://schemas.openxmlformats.org/officeDocument/2006/relationships/audio" Target="../media/audio1.wav"/><Relationship Id="rId17"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CustomShape 1"/>
          <p:cNvSpPr/>
          <p:nvPr/>
        </p:nvSpPr>
        <p:spPr>
          <a:xfrm>
            <a:off x="2928960" y="2060640"/>
            <a:ext cx="5928840" cy="1191960"/>
          </a:xfrm>
          <a:custGeom>
            <a:avLst/>
            <a:gdLst/>
            <a:ahLst/>
            <a:rect l="0" t="0" r="r" b="b"/>
            <a:pathLst>
              <a:path w="16471" h="3312">
                <a:moveTo>
                  <a:pt x="0" y="0"/>
                </a:moveTo>
                <a:lnTo>
                  <a:pt x="16470" y="0"/>
                </a:lnTo>
                <a:moveTo>
                  <a:pt x="0" y="3311"/>
                </a:moveTo>
                <a:lnTo>
                  <a:pt x="16470" y="3311"/>
                </a:lnTo>
              </a:path>
            </a:pathLst>
          </a:custGeom>
          <a:ln>
            <a:noFill/>
          </a:ln>
        </p:spPr>
        <p:style>
          <a:lnRef idx="0"/>
          <a:fillRef idx="0"/>
          <a:effectRef idx="0"/>
          <a:fontRef idx="minor"/>
        </p:style>
        <p:txBody>
          <a:bodyPr wrap="none" lIns="90000" rIns="90000" tIns="45000" bIns="45000" anchorCtr="1">
            <a:prstTxWarp prst="textPlain"/>
            <a:normAutofit/>
          </a:bodyPr>
          <a:p>
            <a:pPr algn="ctr">
              <a:lnSpc>
                <a:spcPct val="100000"/>
              </a:lnSpc>
            </a:pPr>
            <a:r>
              <a:rPr b="1" lang="en-US" sz="3600" spc="-1" strike="noStrike">
                <a:solidFill>
                  <a:srgbClr val="c94d4d"/>
                </a:solidFill>
                <a:latin typeface="华文隶书"/>
                <a:ea typeface="华文隶书"/>
              </a:rPr>
              <a:t>数据结构概论</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835560" y="1118520"/>
            <a:ext cx="8229240" cy="1139400"/>
          </a:xfrm>
          <a:prstGeom prst="rect">
            <a:avLst/>
          </a:prstGeom>
          <a:noFill/>
          <a:ln w="9360">
            <a:noFill/>
          </a:ln>
        </p:spPr>
        <p:txBody>
          <a:bodyPr lIns="90000" rIns="90000" tIns="45000" bIns="45000">
            <a:noAutofit/>
          </a:bodyPr>
          <a:p>
            <a:pPr algn="ctr">
              <a:lnSpc>
                <a:spcPct val="100000"/>
              </a:lnSpc>
            </a:pPr>
            <a:r>
              <a:rPr b="0" lang="zh-CN" sz="4400" spc="-1" strike="noStrike">
                <a:solidFill>
                  <a:srgbClr val="000000"/>
                </a:solidFill>
                <a:latin typeface="Arial"/>
                <a:ea typeface="宋体"/>
              </a:rPr>
              <a:t>非数值运算的例子</a:t>
            </a:r>
            <a:endParaRPr b="0" lang="zh-CN" sz="4400" spc="-1" strike="noStrike">
              <a:solidFill>
                <a:srgbClr val="0033cc"/>
              </a:solidFill>
              <a:latin typeface="Times New Roman"/>
            </a:endParaRPr>
          </a:p>
        </p:txBody>
      </p:sp>
      <p:sp>
        <p:nvSpPr>
          <p:cNvPr id="341" name="TextShape 2"/>
          <p:cNvSpPr txBox="1"/>
          <p:nvPr/>
        </p:nvSpPr>
        <p:spPr>
          <a:xfrm>
            <a:off x="743040" y="2166480"/>
            <a:ext cx="8229240" cy="4530240"/>
          </a:xfrm>
          <a:prstGeom prst="rect">
            <a:avLst/>
          </a:prstGeom>
          <a:noFill/>
          <a:ln w="9360">
            <a:noFill/>
          </a:ln>
        </p:spPr>
        <p:txBody>
          <a:bodyPr lIns="90000" rIns="90000" tIns="45000" bIns="45000">
            <a:noAutofit/>
          </a:bodyPr>
          <a:p>
            <a:pPr marL="343080" indent="-342720">
              <a:lnSpc>
                <a:spcPct val="100000"/>
              </a:lnSpc>
              <a:spcBef>
                <a:spcPts val="641"/>
              </a:spcBef>
              <a:buClr>
                <a:srgbClr val="000000"/>
              </a:buClr>
              <a:buFont typeface="Symbol" charset="2"/>
              <a:buChar char=""/>
            </a:pPr>
            <a:r>
              <a:rPr b="0" lang="zh-CN" sz="3200" spc="-1" strike="noStrike">
                <a:solidFill>
                  <a:srgbClr val="000000"/>
                </a:solidFill>
                <a:latin typeface="Arial"/>
                <a:ea typeface="宋体"/>
              </a:rPr>
              <a:t>人机对弈问题。 </a:t>
            </a:r>
            <a:endParaRPr b="0" lang="zh-CN" sz="3200" spc="-1" strike="noStrike">
              <a:solidFill>
                <a:srgbClr val="000000"/>
              </a:solidFill>
              <a:latin typeface="Arial"/>
            </a:endParaRPr>
          </a:p>
          <a:p>
            <a:pPr marL="343080" indent="-342720">
              <a:lnSpc>
                <a:spcPct val="100000"/>
              </a:lnSpc>
              <a:spcBef>
                <a:spcPts val="641"/>
              </a:spcBef>
              <a:buClr>
                <a:srgbClr val="000000"/>
              </a:buClr>
              <a:buFont typeface="Symbol" charset="2"/>
              <a:buChar char=""/>
            </a:pPr>
            <a:r>
              <a:rPr b="0" lang="zh-CN" sz="3200" spc="-1" strike="noStrike">
                <a:solidFill>
                  <a:srgbClr val="000000"/>
                </a:solidFill>
                <a:latin typeface="Arial"/>
                <a:ea typeface="宋体"/>
              </a:rPr>
              <a:t>算法：</a:t>
            </a:r>
            <a:endParaRPr b="0" lang="zh-CN" sz="3200" spc="-1" strike="noStrike">
              <a:solidFill>
                <a:srgbClr val="000000"/>
              </a:solidFill>
              <a:latin typeface="Arial"/>
            </a:endParaRPr>
          </a:p>
          <a:p>
            <a:pPr marL="343080" indent="-342720">
              <a:lnSpc>
                <a:spcPct val="100000"/>
              </a:lnSpc>
              <a:spcBef>
                <a:spcPts val="641"/>
              </a:spcBef>
              <a:buClr>
                <a:srgbClr val="000000"/>
              </a:buClr>
              <a:buFont typeface="Symbol" charset="2"/>
              <a:buChar char=""/>
            </a:pPr>
            <a:r>
              <a:rPr b="0" lang="zh-CN" sz="3200" spc="-1" strike="noStrike">
                <a:solidFill>
                  <a:srgbClr val="000000"/>
                </a:solidFill>
                <a:latin typeface="Arial"/>
                <a:ea typeface="宋体"/>
              </a:rPr>
              <a:t>模型：</a:t>
            </a:r>
            <a:endParaRPr b="0" lang="zh-CN" sz="3200" spc="-1" strike="noStrike">
              <a:solidFill>
                <a:srgbClr val="000000"/>
              </a:solidFill>
              <a:latin typeface="Arial"/>
            </a:endParaRPr>
          </a:p>
        </p:txBody>
      </p:sp>
      <p:sp>
        <p:nvSpPr>
          <p:cNvPr id="342" name="CustomShape 3"/>
          <p:cNvSpPr/>
          <p:nvPr/>
        </p:nvSpPr>
        <p:spPr>
          <a:xfrm>
            <a:off x="1779840" y="2634840"/>
            <a:ext cx="6155280" cy="723960"/>
          </a:xfrm>
          <a:prstGeom prst="rect">
            <a:avLst/>
          </a:prstGeom>
          <a:noFill/>
          <a:ln w="9360">
            <a:noFill/>
          </a:ln>
        </p:spPr>
        <p:style>
          <a:lnRef idx="0"/>
          <a:fillRef idx="0"/>
          <a:effectRef idx="0"/>
          <a:fontRef idx="minor"/>
        </p:style>
        <p:txBody>
          <a:bodyPr wrap="none" lIns="90000" rIns="90000" tIns="45000" bIns="45000">
            <a:spAutoFit/>
          </a:bodyPr>
          <a:p>
            <a:pPr marL="343080" indent="-342720" algn="just">
              <a:lnSpc>
                <a:spcPct val="130000"/>
              </a:lnSpc>
              <a:spcBef>
                <a:spcPts val="320"/>
              </a:spcBef>
            </a:pPr>
            <a:r>
              <a:rPr b="1" lang="en-US" sz="3200" spc="-1" strike="noStrike">
                <a:solidFill>
                  <a:srgbClr val="0033cc"/>
                </a:solidFill>
                <a:latin typeface="Times New Roman"/>
                <a:ea typeface="宋体"/>
              </a:rPr>
              <a:t>下棋（对弈）的规则和策略。</a:t>
            </a:r>
            <a:endParaRPr b="0" lang="en-US" sz="3200" spc="-1" strike="noStrike">
              <a:latin typeface="Nimbus Sans"/>
            </a:endParaRPr>
          </a:p>
        </p:txBody>
      </p:sp>
      <p:sp>
        <p:nvSpPr>
          <p:cNvPr id="343" name="CustomShape 4"/>
          <p:cNvSpPr/>
          <p:nvPr/>
        </p:nvSpPr>
        <p:spPr>
          <a:xfrm>
            <a:off x="1851840" y="3211200"/>
            <a:ext cx="5748480" cy="723960"/>
          </a:xfrm>
          <a:prstGeom prst="rect">
            <a:avLst/>
          </a:prstGeom>
          <a:noFill/>
          <a:ln w="9360">
            <a:noFill/>
          </a:ln>
        </p:spPr>
        <p:style>
          <a:lnRef idx="0"/>
          <a:fillRef idx="0"/>
          <a:effectRef idx="0"/>
          <a:fontRef idx="minor"/>
        </p:style>
        <p:txBody>
          <a:bodyPr wrap="none" lIns="90000" rIns="90000" tIns="45000" bIns="45000">
            <a:spAutoFit/>
          </a:bodyPr>
          <a:p>
            <a:pPr marL="343080" indent="-342720" algn="just">
              <a:lnSpc>
                <a:spcPct val="130000"/>
              </a:lnSpc>
              <a:spcBef>
                <a:spcPts val="320"/>
              </a:spcBef>
            </a:pPr>
            <a:r>
              <a:rPr b="1" lang="en-US" sz="3200" spc="-1" strike="noStrike">
                <a:solidFill>
                  <a:srgbClr val="0033cc"/>
                </a:solidFill>
                <a:latin typeface="Times New Roman"/>
                <a:ea typeface="宋体"/>
              </a:rPr>
              <a:t>棋盘和棋谱是怎么表示的。</a:t>
            </a:r>
            <a:endParaRPr b="0" lang="en-US" sz="3200" spc="-1" strike="noStrike">
              <a:latin typeface="Nimbus Sans"/>
            </a:endParaRPr>
          </a:p>
        </p:txBody>
      </p:sp>
      <p:pic>
        <p:nvPicPr>
          <p:cNvPr id="344" name="图片 1" descr=""/>
          <p:cNvPicPr/>
          <p:nvPr/>
        </p:nvPicPr>
        <p:blipFill>
          <a:blip r:embed="rId1"/>
          <a:stretch/>
        </p:blipFill>
        <p:spPr>
          <a:xfrm>
            <a:off x="744120" y="93240"/>
            <a:ext cx="8227800" cy="1142640"/>
          </a:xfrm>
          <a:prstGeom prst="rect">
            <a:avLst/>
          </a:prstGeom>
          <a:ln>
            <a:noFill/>
          </a:ln>
        </p:spPr>
      </p:pic>
    </p:spTree>
  </p:cSld>
  <p:transition>
    <p:cover dir="d"/>
  </p:transition>
  <p:timing>
    <p:tnLst>
      <p:par>
        <p:cTn id="300" dur="indefinite" restart="never" nodeType="tmRoot">
          <p:childTnLst>
            <p:seq>
              <p:cTn id="301" dur="indefinite" nodeType="mainSeq">
                <p:childTnLst>
                  <p:par>
                    <p:cTn id="302" fill="hold">
                      <p:stCondLst>
                        <p:cond delay="indefinite"/>
                      </p:stCondLst>
                      <p:childTnLst>
                        <p:par>
                          <p:cTn id="303" fill="hold">
                            <p:stCondLst>
                              <p:cond delay="0"/>
                            </p:stCondLst>
                            <p:childTnLst>
                              <p:par>
                                <p:cTn id="304" nodeType="clickEffect" fill="hold" presetClass="entr" presetID="18" presetSubtype="12">
                                  <p:stCondLst>
                                    <p:cond delay="0"/>
                                  </p:stCondLst>
                                  <p:childTnLst>
                                    <p:set>
                                      <p:cBhvr>
                                        <p:cTn id="305" dur="1" fill="hold">
                                          <p:stCondLst>
                                            <p:cond delay="0"/>
                                          </p:stCondLst>
                                        </p:cTn>
                                        <p:tgtEl>
                                          <p:spTgt spid="342"/>
                                        </p:tgtEl>
                                        <p:attrNameLst>
                                          <p:attrName>style.visibility</p:attrName>
                                        </p:attrNameLst>
                                      </p:cBhvr>
                                      <p:to>
                                        <p:strVal val="visible"/>
                                      </p:to>
                                    </p:set>
                                    <p:animEffect filter="strips(downLeft)" transition="in">
                                      <p:cBhvr additive="repl">
                                        <p:cTn id="306" dur="500"/>
                                        <p:tgtEl>
                                          <p:spTgt spid="342"/>
                                        </p:tgtEl>
                                      </p:cBhvr>
                                    </p:animEffec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8" presetSubtype="12">
                                  <p:stCondLst>
                                    <p:cond delay="0"/>
                                  </p:stCondLst>
                                  <p:childTnLst>
                                    <p:set>
                                      <p:cBhvr>
                                        <p:cTn id="310" dur="1" fill="hold">
                                          <p:stCondLst>
                                            <p:cond delay="0"/>
                                          </p:stCondLst>
                                        </p:cTn>
                                        <p:tgtEl>
                                          <p:spTgt spid="343"/>
                                        </p:tgtEl>
                                        <p:attrNameLst>
                                          <p:attrName>style.visibility</p:attrName>
                                        </p:attrNameLst>
                                      </p:cBhvr>
                                      <p:to>
                                        <p:strVal val="visible"/>
                                      </p:to>
                                    </p:set>
                                    <p:animEffect filter="strips(downLeft)" transition="in">
                                      <p:cBhvr additive="repl">
                                        <p:cTn id="311" dur="5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324000" y="3357720"/>
            <a:ext cx="8588160" cy="1552680"/>
          </a:xfrm>
          <a:prstGeom prst="rect">
            <a:avLst/>
          </a:prstGeom>
          <a:noFill/>
          <a:ln w="1908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66"/>
                </a:solidFill>
                <a:latin typeface="Arial"/>
                <a:ea typeface="宋体"/>
              </a:rPr>
              <a:t>因此，可以认为：</a:t>
            </a:r>
            <a:r>
              <a:rPr b="1" lang="en-US" sz="3200" spc="-1" strike="noStrike">
                <a:solidFill>
                  <a:srgbClr val="ff0000"/>
                </a:solidFill>
                <a:latin typeface="Arial"/>
                <a:ea typeface="黑体"/>
              </a:rPr>
              <a:t>数据结构</a:t>
            </a:r>
            <a:r>
              <a:rPr b="1" lang="en-US" sz="3200" spc="-1" strike="noStrike">
                <a:solidFill>
                  <a:srgbClr val="000066"/>
                </a:solidFill>
                <a:latin typeface="Arial"/>
                <a:ea typeface="黑体"/>
              </a:rPr>
              <a:t>是一门研究</a:t>
            </a:r>
            <a:r>
              <a:rPr b="1" lang="en-US" sz="3200" spc="-1" strike="noStrike">
                <a:solidFill>
                  <a:srgbClr val="cc00cc"/>
                </a:solidFill>
                <a:latin typeface="Arial"/>
                <a:ea typeface="黑体"/>
              </a:rPr>
              <a:t>非数值计算</a:t>
            </a:r>
            <a:r>
              <a:rPr b="1" lang="en-US" sz="3200" spc="-1" strike="noStrike">
                <a:solidFill>
                  <a:srgbClr val="000066"/>
                </a:solidFill>
                <a:latin typeface="Arial"/>
                <a:ea typeface="黑体"/>
              </a:rPr>
              <a:t>的程序设计问题中计算机的</a:t>
            </a:r>
            <a:r>
              <a:rPr b="1" lang="en-US" sz="3200" spc="-1" strike="noStrike">
                <a:solidFill>
                  <a:srgbClr val="ff0066"/>
                </a:solidFill>
                <a:latin typeface="Arial"/>
                <a:ea typeface="黑体"/>
              </a:rPr>
              <a:t>操作对象</a:t>
            </a:r>
            <a:r>
              <a:rPr b="1" lang="en-US" sz="3200" spc="-1" strike="noStrike">
                <a:solidFill>
                  <a:srgbClr val="000066"/>
                </a:solidFill>
                <a:latin typeface="Arial"/>
                <a:ea typeface="黑体"/>
              </a:rPr>
              <a:t>以及它们之间的</a:t>
            </a:r>
            <a:r>
              <a:rPr b="1" lang="en-US" sz="3200" spc="-1" strike="noStrike">
                <a:solidFill>
                  <a:srgbClr val="ff0066"/>
                </a:solidFill>
                <a:latin typeface="Arial"/>
                <a:ea typeface="黑体"/>
              </a:rPr>
              <a:t>关系</a:t>
            </a:r>
            <a:r>
              <a:rPr b="1" lang="en-US" sz="3200" spc="-1" strike="noStrike">
                <a:solidFill>
                  <a:srgbClr val="000066"/>
                </a:solidFill>
                <a:latin typeface="Arial"/>
                <a:ea typeface="黑体"/>
              </a:rPr>
              <a:t>和</a:t>
            </a:r>
            <a:r>
              <a:rPr b="1" lang="en-US" sz="3200" spc="-1" strike="noStrike">
                <a:solidFill>
                  <a:srgbClr val="ff0066"/>
                </a:solidFill>
                <a:latin typeface="Arial"/>
                <a:ea typeface="黑体"/>
              </a:rPr>
              <a:t>操作</a:t>
            </a:r>
            <a:r>
              <a:rPr b="1" lang="en-US" sz="3200" spc="-1" strike="noStrike">
                <a:solidFill>
                  <a:srgbClr val="000066"/>
                </a:solidFill>
                <a:latin typeface="Arial"/>
                <a:ea typeface="黑体"/>
              </a:rPr>
              <a:t>等的学科。</a:t>
            </a:r>
            <a:endParaRPr b="0" lang="en-US" sz="3200" spc="-1" strike="noStrike">
              <a:latin typeface="Nimbus Sans"/>
            </a:endParaRPr>
          </a:p>
        </p:txBody>
      </p:sp>
      <p:sp>
        <p:nvSpPr>
          <p:cNvPr id="346" name="CustomShape 2"/>
          <p:cNvSpPr/>
          <p:nvPr/>
        </p:nvSpPr>
        <p:spPr>
          <a:xfrm>
            <a:off x="380880" y="1828800"/>
            <a:ext cx="8457840" cy="1299240"/>
          </a:xfrm>
          <a:prstGeom prst="rect">
            <a:avLst/>
          </a:prstGeom>
          <a:noFill/>
          <a:ln w="19080">
            <a:noFill/>
          </a:ln>
        </p:spPr>
        <p:style>
          <a:lnRef idx="0"/>
          <a:fillRef idx="0"/>
          <a:effectRef idx="0"/>
          <a:fontRef idx="minor"/>
        </p:style>
        <p:txBody>
          <a:bodyPr lIns="90000" rIns="90000" tIns="45000" bIns="45000">
            <a:spAutoFit/>
          </a:bodyPr>
          <a:p>
            <a:pPr>
              <a:lnSpc>
                <a:spcPct val="100000"/>
              </a:lnSpc>
              <a:spcBef>
                <a:spcPts val="2801"/>
              </a:spcBef>
              <a:buClr>
                <a:srgbClr val="000066"/>
              </a:buClr>
              <a:buFont typeface="Symbol" charset="2"/>
              <a:buChar char=""/>
            </a:pPr>
            <a:r>
              <a:rPr b="1" lang="en-US" sz="2800" spc="-1" strike="noStrike">
                <a:solidFill>
                  <a:srgbClr val="000066"/>
                </a:solidFill>
                <a:latin typeface="Times New Roman"/>
                <a:ea typeface="黑体"/>
              </a:rPr>
              <a:t>由此可见：对于解决非数值计算的问题首先要考虑</a:t>
            </a:r>
            <a:endParaRPr b="0" lang="en-US" sz="2800" spc="-1" strike="noStrike">
              <a:latin typeface="Nimbus Sans"/>
            </a:endParaRPr>
          </a:p>
          <a:p>
            <a:pPr>
              <a:lnSpc>
                <a:spcPct val="100000"/>
              </a:lnSpc>
              <a:spcBef>
                <a:spcPts val="2801"/>
              </a:spcBef>
              <a:buClr>
                <a:srgbClr val="ff0066"/>
              </a:buClr>
              <a:buFont typeface="Symbol" charset="2"/>
              <a:buChar char=""/>
            </a:pPr>
            <a:r>
              <a:rPr b="1" i="1" lang="en-US" sz="2800" spc="-1" strike="noStrike">
                <a:solidFill>
                  <a:srgbClr val="ff0066"/>
                </a:solidFill>
                <a:latin typeface="Times New Roman"/>
                <a:ea typeface="黑体"/>
              </a:rPr>
              <a:t>对相关的各种信息如何表示、组织和存储？</a:t>
            </a:r>
            <a:endParaRPr b="0" lang="en-US" sz="2800" spc="-1" strike="noStrike">
              <a:latin typeface="Nimbus Sans"/>
            </a:endParaRPr>
          </a:p>
        </p:txBody>
      </p:sp>
      <p:sp>
        <p:nvSpPr>
          <p:cNvPr id="347" name="CustomShape 3"/>
          <p:cNvSpPr/>
          <p:nvPr/>
        </p:nvSpPr>
        <p:spPr>
          <a:xfrm>
            <a:off x="5219640" y="3860640"/>
            <a:ext cx="1728360" cy="576000"/>
          </a:xfrm>
          <a:prstGeom prst="ellipse">
            <a:avLst/>
          </a:prstGeom>
          <a:noFill/>
          <a:ln w="38160">
            <a:solidFill>
              <a:schemeClr val="tx1"/>
            </a:solidFill>
            <a:miter/>
          </a:ln>
        </p:spPr>
        <p:style>
          <a:lnRef idx="0"/>
          <a:fillRef idx="0"/>
          <a:effectRef idx="0"/>
          <a:fontRef idx="minor"/>
        </p:style>
      </p:sp>
      <p:sp>
        <p:nvSpPr>
          <p:cNvPr id="348" name="CustomShape 4"/>
          <p:cNvSpPr/>
          <p:nvPr/>
        </p:nvSpPr>
        <p:spPr>
          <a:xfrm>
            <a:off x="1619280" y="4365720"/>
            <a:ext cx="936360" cy="576000"/>
          </a:xfrm>
          <a:prstGeom prst="ellipse">
            <a:avLst/>
          </a:prstGeom>
          <a:noFill/>
          <a:ln w="38160">
            <a:solidFill>
              <a:schemeClr val="tx1"/>
            </a:solidFill>
            <a:miter/>
          </a:ln>
        </p:spPr>
        <p:style>
          <a:lnRef idx="0"/>
          <a:fillRef idx="0"/>
          <a:effectRef idx="0"/>
          <a:fontRef idx="minor"/>
        </p:style>
      </p:sp>
      <p:sp>
        <p:nvSpPr>
          <p:cNvPr id="349" name="CustomShape 5"/>
          <p:cNvSpPr/>
          <p:nvPr/>
        </p:nvSpPr>
        <p:spPr>
          <a:xfrm>
            <a:off x="2843280" y="4365720"/>
            <a:ext cx="864720" cy="576000"/>
          </a:xfrm>
          <a:prstGeom prst="ellipse">
            <a:avLst/>
          </a:prstGeom>
          <a:noFill/>
          <a:ln w="38160">
            <a:solidFill>
              <a:schemeClr val="tx1"/>
            </a:solidFill>
            <a:miter/>
          </a:ln>
        </p:spPr>
        <p:style>
          <a:lnRef idx="0"/>
          <a:fillRef idx="0"/>
          <a:effectRef idx="0"/>
          <a:fontRef idx="minor"/>
        </p:style>
      </p:sp>
      <p:sp>
        <p:nvSpPr>
          <p:cNvPr id="350" name="CustomShape 6"/>
          <p:cNvSpPr/>
          <p:nvPr/>
        </p:nvSpPr>
        <p:spPr>
          <a:xfrm>
            <a:off x="5929200" y="311040"/>
            <a:ext cx="2966760" cy="529920"/>
          </a:xfrm>
          <a:custGeom>
            <a:avLst/>
            <a:gdLst/>
            <a:ahLst/>
            <a:rect l="0" t="0" r="r" b="b"/>
            <a:pathLst>
              <a:path w="8243" h="1474">
                <a:moveTo>
                  <a:pt x="0" y="0"/>
                </a:moveTo>
                <a:lnTo>
                  <a:pt x="8242" y="0"/>
                </a:lnTo>
                <a:moveTo>
                  <a:pt x="0" y="1473"/>
                </a:moveTo>
                <a:lnTo>
                  <a:pt x="8242"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什么是数据结构</a:t>
            </a:r>
            <a:endParaRPr b="0" lang="en-US" sz="3600" spc="-1" strike="noStrike">
              <a:latin typeface="Nimbus Sans"/>
            </a:endParaRPr>
          </a:p>
        </p:txBody>
      </p:sp>
    </p:spTree>
  </p:cSld>
  <mc:AlternateContent>
    <mc:Choice Requires="p14">
      <p:transition spd="slow" p14:dur="2000"/>
    </mc:Choice>
    <mc:Fallback>
      <p:transition spd="slow"/>
    </mc:Fallback>
  </mc:AlternateContent>
  <p:timing>
    <p:tnLst>
      <p:par>
        <p:cTn id="312" dur="indefinite" restart="never" nodeType="tmRoot">
          <p:childTnLst>
            <p:seq>
              <p:cTn id="313" dur="indefinite" nodeType="mainSeq">
                <p:childTnLst>
                  <p:par>
                    <p:cTn id="314" fill="hold">
                      <p:stCondLst>
                        <p:cond delay="0"/>
                      </p:stCondLst>
                      <p:childTnLst>
                        <p:par>
                          <p:cTn id="315" fill="hold">
                            <p:stCondLst>
                              <p:cond delay="0"/>
                            </p:stCondLst>
                            <p:childTnLst>
                              <p:par>
                                <p:cTn id="316" nodeType="afterEffect" fill="hold" presetClass="entr" presetID="9">
                                  <p:stCondLst>
                                    <p:cond delay="0"/>
                                  </p:stCondLst>
                                  <p:childTnLst>
                                    <p:set>
                                      <p:cBhvr>
                                        <p:cTn id="317" dur="1" fill="hold">
                                          <p:stCondLst>
                                            <p:cond delay="0"/>
                                          </p:stCondLst>
                                        </p:cTn>
                                        <p:tgtEl>
                                          <p:spTgt spid="346"/>
                                        </p:tgtEl>
                                        <p:attrNameLst>
                                          <p:attrName>style.visibility</p:attrName>
                                        </p:attrNameLst>
                                      </p:cBhvr>
                                      <p:to>
                                        <p:strVal val="visible"/>
                                      </p:to>
                                    </p:set>
                                    <p:animEffect filter="dissolve" transition="in">
                                      <p:cBhvr additive="repl">
                                        <p:cTn id="318" dur="500"/>
                                        <p:tgtEl>
                                          <p:spTgt spid="346"/>
                                        </p:tgtEl>
                                      </p:cBhvr>
                                    </p:animEffec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9">
                                  <p:stCondLst>
                                    <p:cond delay="0"/>
                                  </p:stCondLst>
                                  <p:childTnLst>
                                    <p:set>
                                      <p:cBhvr>
                                        <p:cTn id="322" dur="1" fill="hold">
                                          <p:stCondLst>
                                            <p:cond delay="0"/>
                                          </p:stCondLst>
                                        </p:cTn>
                                        <p:tgtEl>
                                          <p:spTgt spid="345"/>
                                        </p:tgtEl>
                                        <p:attrNameLst>
                                          <p:attrName>style.visibility</p:attrName>
                                        </p:attrNameLst>
                                      </p:cBhvr>
                                      <p:to>
                                        <p:strVal val="visible"/>
                                      </p:to>
                                    </p:set>
                                    <p:animEffect filter="dissolve" transition="in">
                                      <p:cBhvr additive="repl">
                                        <p:cTn id="323" dur="500"/>
                                        <p:tgtEl>
                                          <p:spTgt spid="345"/>
                                        </p:tgtEl>
                                      </p:cBhvr>
                                    </p:animEffect>
                                  </p:childTnLst>
                                </p:cTn>
                              </p:par>
                            </p:childTnLst>
                          </p:cTn>
                        </p:par>
                      </p:childTnLst>
                    </p:cTn>
                  </p:par>
                  <p:par>
                    <p:cTn id="324" fill="hold">
                      <p:stCondLst>
                        <p:cond delay="indefinite"/>
                      </p:stCondLst>
                      <p:childTnLst>
                        <p:par>
                          <p:cTn id="325" fill="hold">
                            <p:stCondLst>
                              <p:cond delay="0"/>
                            </p:stCondLst>
                            <p:childTnLst>
                              <p:par>
                                <p:cTn id="326" nodeType="clickEffect" fill="hold" presetClass="entr" presetID="22" presetSubtype="1">
                                  <p:stCondLst>
                                    <p:cond delay="0"/>
                                  </p:stCondLst>
                                  <p:childTnLst>
                                    <p:set>
                                      <p:cBhvr>
                                        <p:cTn id="327" dur="1" fill="hold">
                                          <p:stCondLst>
                                            <p:cond delay="0"/>
                                          </p:stCondLst>
                                        </p:cTn>
                                        <p:tgtEl>
                                          <p:spTgt spid="347"/>
                                        </p:tgtEl>
                                        <p:attrNameLst>
                                          <p:attrName>style.visibility</p:attrName>
                                        </p:attrNameLst>
                                      </p:cBhvr>
                                      <p:to>
                                        <p:strVal val="visible"/>
                                      </p:to>
                                    </p:set>
                                    <p:animEffect filter="wipe(up)" transition="in">
                                      <p:cBhvr additive="repl">
                                        <p:cTn id="328" dur="500"/>
                                        <p:tgtEl>
                                          <p:spTgt spid="347"/>
                                        </p:tgtEl>
                                      </p:cBhvr>
                                    </p:animEffect>
                                  </p:childTnLst>
                                </p:cTn>
                              </p:par>
                            </p:childTnLst>
                          </p:cTn>
                        </p:par>
                        <p:par>
                          <p:cTn id="329" fill="hold">
                            <p:stCondLst>
                              <p:cond delay="500"/>
                            </p:stCondLst>
                            <p:childTnLst>
                              <p:par>
                                <p:cTn id="330" nodeType="afterEffect" fill="hold" presetClass="entr" presetID="22" presetSubtype="1">
                                  <p:stCondLst>
                                    <p:cond delay="0"/>
                                  </p:stCondLst>
                                  <p:childTnLst>
                                    <p:set>
                                      <p:cBhvr>
                                        <p:cTn id="331" dur="1" fill="hold">
                                          <p:stCondLst>
                                            <p:cond delay="0"/>
                                          </p:stCondLst>
                                        </p:cTn>
                                        <p:tgtEl>
                                          <p:spTgt spid="348"/>
                                        </p:tgtEl>
                                        <p:attrNameLst>
                                          <p:attrName>style.visibility</p:attrName>
                                        </p:attrNameLst>
                                      </p:cBhvr>
                                      <p:to>
                                        <p:strVal val="visible"/>
                                      </p:to>
                                    </p:set>
                                    <p:animEffect filter="wipe(up)" transition="in">
                                      <p:cBhvr additive="repl">
                                        <p:cTn id="332" dur="500"/>
                                        <p:tgtEl>
                                          <p:spTgt spid="348"/>
                                        </p:tgtEl>
                                      </p:cBhvr>
                                    </p:animEffect>
                                  </p:childTnLst>
                                </p:cTn>
                              </p:par>
                            </p:childTnLst>
                          </p:cTn>
                        </p:par>
                        <p:par>
                          <p:cTn id="333" fill="hold">
                            <p:stCondLst>
                              <p:cond delay="1000"/>
                            </p:stCondLst>
                            <p:childTnLst>
                              <p:par>
                                <p:cTn id="334" nodeType="afterEffect" fill="hold" presetClass="entr" presetID="22" presetSubtype="1">
                                  <p:stCondLst>
                                    <p:cond delay="0"/>
                                  </p:stCondLst>
                                  <p:childTnLst>
                                    <p:set>
                                      <p:cBhvr>
                                        <p:cTn id="335" dur="1" fill="hold">
                                          <p:stCondLst>
                                            <p:cond delay="0"/>
                                          </p:stCondLst>
                                        </p:cTn>
                                        <p:tgtEl>
                                          <p:spTgt spid="349"/>
                                        </p:tgtEl>
                                        <p:attrNameLst>
                                          <p:attrName>style.visibility</p:attrName>
                                        </p:attrNameLst>
                                      </p:cBhvr>
                                      <p:to>
                                        <p:strVal val="visible"/>
                                      </p:to>
                                    </p:set>
                                    <p:animEffect filter="wipe(up)" transition="in">
                                      <p:cBhvr additive="repl">
                                        <p:cTn id="336" dur="5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785880" y="1500120"/>
            <a:ext cx="7857720" cy="36864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buSzPct val="100014"/>
              <a:buBlip>
                <a:blip r:embed="rId1"/>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数据元素</a:t>
            </a:r>
            <a:r>
              <a:rPr b="1" lang="en-US" sz="2800" spc="-1" strike="noStrike">
                <a:solidFill>
                  <a:srgbClr val="000000"/>
                </a:solidFill>
                <a:latin typeface="Times New Roman"/>
                <a:ea typeface="楷体_GB2312"/>
              </a:rPr>
              <a:t>：数据的</a:t>
            </a:r>
            <a:r>
              <a:rPr b="1" lang="en-US" sz="2800" spc="-1" strike="noStrike">
                <a:solidFill>
                  <a:srgbClr val="0033cc"/>
                </a:solidFill>
                <a:latin typeface="Times New Roman"/>
                <a:ea typeface="楷体_GB2312"/>
              </a:rPr>
              <a:t>基本单位</a:t>
            </a:r>
            <a:endParaRPr b="0" lang="en-US" sz="2800" spc="-1" strike="noStrike">
              <a:latin typeface="Nimbus Sans"/>
            </a:endParaRPr>
          </a:p>
          <a:p>
            <a:pPr>
              <a:lnSpc>
                <a:spcPct val="100000"/>
              </a:lnSpc>
            </a:pPr>
            <a:r>
              <a:rPr b="1" lang="en-US" sz="2600" spc="-1" strike="noStrike">
                <a:solidFill>
                  <a:srgbClr val="ff0000"/>
                </a:solidFill>
                <a:latin typeface="Times New Roman"/>
                <a:ea typeface="楷体_GB2312"/>
              </a:rPr>
              <a:t>     </a:t>
            </a:r>
            <a:r>
              <a:rPr b="1" lang="en-US" sz="2400" spc="-1" strike="noStrike">
                <a:solidFill>
                  <a:srgbClr val="000000"/>
                </a:solidFill>
                <a:latin typeface="Times New Roman"/>
                <a:ea typeface="楷体_GB2312"/>
              </a:rPr>
              <a:t>数据元素又称为</a:t>
            </a:r>
            <a:r>
              <a:rPr b="1" lang="en-US" sz="2400" spc="-1" strike="noStrike">
                <a:solidFill>
                  <a:srgbClr val="0033cc"/>
                </a:solidFill>
                <a:latin typeface="Times New Roman"/>
                <a:ea typeface="楷体_GB2312"/>
              </a:rPr>
              <a:t>结点</a:t>
            </a:r>
            <a:r>
              <a:rPr b="1" lang="en-US" sz="2400" spc="-1" strike="noStrike">
                <a:solidFill>
                  <a:srgbClr val="000000"/>
                </a:solidFill>
                <a:latin typeface="Times New Roman"/>
                <a:ea typeface="楷体_GB2312"/>
              </a:rPr>
              <a:t>、</a:t>
            </a:r>
            <a:r>
              <a:rPr b="1" lang="en-US" sz="2400" spc="-1" strike="noStrike">
                <a:solidFill>
                  <a:srgbClr val="0033cc"/>
                </a:solidFill>
                <a:latin typeface="Times New Roman"/>
                <a:ea typeface="楷体_GB2312"/>
              </a:rPr>
              <a:t>记录</a:t>
            </a:r>
            <a:r>
              <a:rPr b="1" lang="en-US" sz="2400" spc="-1" strike="noStrike">
                <a:solidFill>
                  <a:srgbClr val="000000"/>
                </a:solidFill>
                <a:latin typeface="Times New Roman"/>
                <a:ea typeface="楷体_GB2312"/>
              </a:rPr>
              <a:t>等，通常把数据元素作为一个</a:t>
            </a:r>
            <a:r>
              <a:rPr b="1" lang="en-US" sz="2400" spc="-1" strike="noStrike">
                <a:solidFill>
                  <a:srgbClr val="0033cc"/>
                </a:solidFill>
                <a:latin typeface="Times New Roman"/>
                <a:ea typeface="楷体_GB2312"/>
              </a:rPr>
              <a:t>整体</a:t>
            </a:r>
            <a:r>
              <a:rPr b="1" lang="en-US" sz="2400" spc="-1" strike="noStrike">
                <a:solidFill>
                  <a:srgbClr val="000000"/>
                </a:solidFill>
                <a:latin typeface="Times New Roman"/>
                <a:ea typeface="楷体_GB2312"/>
              </a:rPr>
              <a:t>进行处理。</a:t>
            </a:r>
            <a:endParaRPr b="0" lang="en-US" sz="2400" spc="-1" strike="noStrike">
              <a:latin typeface="Nimbus Sans"/>
            </a:endParaRPr>
          </a:p>
          <a:p>
            <a:pPr>
              <a:lnSpc>
                <a:spcPct val="100000"/>
              </a:lnSpc>
              <a:spcBef>
                <a:spcPts val="1800"/>
              </a:spcBef>
              <a:buSzPct val="100014"/>
              <a:buBlip>
                <a:blip r:embed="rId2"/>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数据对象</a:t>
            </a:r>
            <a:r>
              <a:rPr b="1" lang="en-US" sz="2800" spc="-1" strike="noStrike">
                <a:solidFill>
                  <a:srgbClr val="000000"/>
                </a:solidFill>
                <a:latin typeface="Times New Roman"/>
                <a:ea typeface="楷体_GB2312"/>
              </a:rPr>
              <a:t>：具有</a:t>
            </a:r>
            <a:r>
              <a:rPr b="1" lang="en-US" sz="2800" spc="-1" strike="noStrike">
                <a:solidFill>
                  <a:srgbClr val="000099"/>
                </a:solidFill>
                <a:latin typeface="Times New Roman"/>
                <a:ea typeface="楷体_GB2312"/>
              </a:rPr>
              <a:t>相同类型</a:t>
            </a:r>
            <a:r>
              <a:rPr b="1" lang="en-US" sz="2800" spc="-1" strike="noStrike">
                <a:solidFill>
                  <a:srgbClr val="000000"/>
                </a:solidFill>
                <a:latin typeface="Times New Roman"/>
                <a:ea typeface="楷体_GB2312"/>
              </a:rPr>
              <a:t>的数据元素的集合</a:t>
            </a: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在</a:t>
            </a:r>
            <a:r>
              <a:rPr b="1" lang="en-US" sz="2400" spc="-1" strike="noStrike">
                <a:solidFill>
                  <a:srgbClr val="0033cc"/>
                </a:solidFill>
                <a:latin typeface="Times New Roman"/>
                <a:ea typeface="楷体_GB2312"/>
              </a:rPr>
              <a:t>数据结构</a:t>
            </a:r>
            <a:r>
              <a:rPr b="1" lang="en-US" sz="2400" spc="-1" strike="noStrike">
                <a:solidFill>
                  <a:srgbClr val="000000"/>
                </a:solidFill>
                <a:latin typeface="Times New Roman"/>
                <a:ea typeface="楷体_GB2312"/>
              </a:rPr>
              <a:t>中除特别指定外</a:t>
            </a:r>
            <a:r>
              <a:rPr b="1" lang="en-US" sz="2400" spc="-1" strike="noStrike">
                <a:solidFill>
                  <a:srgbClr val="0033cc"/>
                </a:solidFill>
                <a:latin typeface="Times New Roman"/>
                <a:ea typeface="楷体_GB2312"/>
              </a:rPr>
              <a:t>数据</a:t>
            </a:r>
            <a:r>
              <a:rPr b="1" lang="en-US" sz="2400" spc="-1" strike="noStrike">
                <a:solidFill>
                  <a:srgbClr val="000000"/>
                </a:solidFill>
                <a:latin typeface="Times New Roman"/>
                <a:ea typeface="楷体_GB2312"/>
              </a:rPr>
              <a:t>通常都是</a:t>
            </a:r>
            <a:r>
              <a:rPr b="1" lang="en-US" sz="2400" spc="-1" strike="noStrike">
                <a:solidFill>
                  <a:srgbClr val="0033cc"/>
                </a:solidFill>
                <a:latin typeface="Times New Roman"/>
                <a:ea typeface="楷体_GB2312"/>
              </a:rPr>
              <a:t>数据对象 </a:t>
            </a:r>
            <a:r>
              <a:rPr b="1" lang="en-US" sz="2400" spc="-1" strike="noStrike">
                <a:solidFill>
                  <a:srgbClr val="000000"/>
                </a:solidFill>
                <a:latin typeface="Times New Roman"/>
                <a:ea typeface="楷体_GB2312"/>
              </a:rPr>
              <a:t>。</a:t>
            </a:r>
            <a:endParaRPr b="0" lang="en-US" sz="2400" spc="-1" strike="noStrike">
              <a:latin typeface="Nimbus Sans"/>
            </a:endParaRPr>
          </a:p>
          <a:p>
            <a:pPr>
              <a:lnSpc>
                <a:spcPct val="100000"/>
              </a:lnSpc>
              <a:spcBef>
                <a:spcPts val="1800"/>
              </a:spcBef>
              <a:buSzPct val="100014"/>
              <a:buBlip>
                <a:blip r:embed="rId3"/>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数据项</a:t>
            </a:r>
            <a:r>
              <a:rPr b="1" lang="en-US" sz="2800" spc="-1" strike="noStrike">
                <a:solidFill>
                  <a:srgbClr val="000000"/>
                </a:solidFill>
                <a:latin typeface="Times New Roman"/>
                <a:ea typeface="楷体_GB2312"/>
              </a:rPr>
              <a:t>：有独立意义、不可分割的</a:t>
            </a:r>
            <a:r>
              <a:rPr b="1" lang="en-US" sz="2800" spc="-1" strike="noStrike">
                <a:solidFill>
                  <a:srgbClr val="0033cc"/>
                </a:solidFill>
                <a:latin typeface="Times New Roman"/>
                <a:ea typeface="楷体_GB2312"/>
              </a:rPr>
              <a:t>最小单位</a:t>
            </a: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一个数据元素可以由</a:t>
            </a:r>
            <a:r>
              <a:rPr b="1" lang="en-US" sz="2400" spc="-1" strike="noStrike">
                <a:solidFill>
                  <a:srgbClr val="0033cc"/>
                </a:solidFill>
                <a:latin typeface="Times New Roman"/>
                <a:ea typeface="楷体_GB2312"/>
              </a:rPr>
              <a:t>若干</a:t>
            </a:r>
            <a:r>
              <a:rPr b="1" lang="en-US" sz="2400" spc="-1" strike="noStrike">
                <a:solidFill>
                  <a:srgbClr val="000000"/>
                </a:solidFill>
                <a:latin typeface="Times New Roman"/>
                <a:ea typeface="楷体_GB2312"/>
              </a:rPr>
              <a:t>个</a:t>
            </a:r>
            <a:r>
              <a:rPr b="1" lang="en-US" sz="2400" spc="-1" strike="noStrike">
                <a:solidFill>
                  <a:srgbClr val="0033cc"/>
                </a:solidFill>
                <a:latin typeface="Times New Roman"/>
                <a:ea typeface="楷体_GB2312"/>
              </a:rPr>
              <a:t>数据项</a:t>
            </a:r>
            <a:r>
              <a:rPr b="1" lang="en-US" sz="2400" spc="-1" strike="noStrike">
                <a:solidFill>
                  <a:srgbClr val="000000"/>
                </a:solidFill>
                <a:latin typeface="黑体"/>
                <a:ea typeface="黑体"/>
              </a:rPr>
              <a:t>(</a:t>
            </a:r>
            <a:r>
              <a:rPr b="1" lang="en-US" sz="2400" spc="-1" strike="noStrike">
                <a:solidFill>
                  <a:srgbClr val="000000"/>
                </a:solidFill>
                <a:latin typeface="Times New Roman"/>
                <a:ea typeface="楷体_GB2312"/>
              </a:rPr>
              <a:t>又称为</a:t>
            </a:r>
            <a:r>
              <a:rPr b="1" lang="en-US" sz="2400" spc="-1" strike="noStrike">
                <a:solidFill>
                  <a:srgbClr val="0033cc"/>
                </a:solidFill>
                <a:latin typeface="Times New Roman"/>
                <a:ea typeface="楷体_GB2312"/>
              </a:rPr>
              <a:t>字段</a:t>
            </a:r>
            <a:r>
              <a:rPr b="1" lang="en-US" sz="2400" spc="-1" strike="noStrike">
                <a:solidFill>
                  <a:srgbClr val="000000"/>
                </a:solidFill>
                <a:latin typeface="Times New Roman"/>
                <a:ea typeface="楷体_GB2312"/>
              </a:rPr>
              <a:t>、</a:t>
            </a:r>
            <a:r>
              <a:rPr b="1" lang="en-US" sz="2400" spc="-1" strike="noStrike">
                <a:solidFill>
                  <a:srgbClr val="0033cc"/>
                </a:solidFill>
                <a:latin typeface="Times New Roman"/>
                <a:ea typeface="楷体_GB2312"/>
              </a:rPr>
              <a:t>域</a:t>
            </a:r>
            <a:r>
              <a:rPr b="1" lang="en-US" sz="2400" spc="-1" strike="noStrike">
                <a:solidFill>
                  <a:srgbClr val="000000"/>
                </a:solidFill>
                <a:latin typeface="Times New Roman"/>
                <a:ea typeface="楷体_GB2312"/>
              </a:rPr>
              <a:t>、</a:t>
            </a:r>
            <a:r>
              <a:rPr b="1" lang="en-US" sz="2400" spc="-1" strike="noStrike">
                <a:solidFill>
                  <a:srgbClr val="0033cc"/>
                </a:solidFill>
                <a:latin typeface="Times New Roman"/>
                <a:ea typeface="楷体_GB2312"/>
              </a:rPr>
              <a:t>属性</a:t>
            </a:r>
            <a:r>
              <a:rPr b="1" lang="en-US" sz="2400" spc="-1" strike="noStrike">
                <a:solidFill>
                  <a:srgbClr val="000000"/>
                </a:solidFill>
                <a:latin typeface="黑体"/>
                <a:ea typeface="黑体"/>
              </a:rPr>
              <a:t>)</a:t>
            </a:r>
            <a:r>
              <a:rPr b="1" lang="en-US" sz="2400" spc="-1" strike="noStrike">
                <a:solidFill>
                  <a:srgbClr val="000000"/>
                </a:solidFill>
                <a:latin typeface="Times New Roman"/>
                <a:ea typeface="楷体_GB2312"/>
              </a:rPr>
              <a:t>组成。</a:t>
            </a:r>
            <a:endParaRPr b="0" lang="en-US" sz="2400" spc="-1" strike="noStrike">
              <a:latin typeface="Nimbus Sans"/>
            </a:endParaRPr>
          </a:p>
        </p:txBody>
      </p:sp>
      <p:sp>
        <p:nvSpPr>
          <p:cNvPr id="352" name="CustomShape 2"/>
          <p:cNvSpPr/>
          <p:nvPr/>
        </p:nvSpPr>
        <p:spPr>
          <a:xfrm>
            <a:off x="5929200" y="311040"/>
            <a:ext cx="2966760" cy="529920"/>
          </a:xfrm>
          <a:custGeom>
            <a:avLst/>
            <a:gdLst/>
            <a:ahLst/>
            <a:rect l="0" t="0" r="r" b="b"/>
            <a:pathLst>
              <a:path w="8243" h="1474">
                <a:moveTo>
                  <a:pt x="0" y="0"/>
                </a:moveTo>
                <a:lnTo>
                  <a:pt x="8242" y="0"/>
                </a:lnTo>
                <a:moveTo>
                  <a:pt x="0" y="1473"/>
                </a:moveTo>
                <a:lnTo>
                  <a:pt x="8242"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基本概念和术语</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642960" y="5286240"/>
            <a:ext cx="8143560" cy="821880"/>
          </a:xfrm>
          <a:prstGeom prst="rect">
            <a:avLst/>
          </a:prstGeom>
          <a:solidFill>
            <a:srgbClr val="ffff00"/>
          </a:solidFill>
          <a:ln w="19080">
            <a:solidFill>
              <a:schemeClr val="tx1"/>
            </a:solidFill>
            <a:miter/>
          </a:ln>
        </p:spPr>
        <p:style>
          <a:lnRef idx="0"/>
          <a:fillRef idx="0"/>
          <a:effectRef idx="0"/>
          <a:fontRef idx="minor"/>
        </p:style>
        <p:txBody>
          <a:bodyPr lIns="90000" rIns="90000" tIns="45000" bIns="45000">
            <a:spAutoFit/>
          </a:bodyPr>
          <a:p>
            <a:pPr algn="just">
              <a:lnSpc>
                <a:spcPct val="100000"/>
              </a:lnSpc>
            </a:pPr>
            <a:r>
              <a:rPr b="1" lang="en-US" sz="2400" spc="-1" strike="noStrike">
                <a:solidFill>
                  <a:srgbClr val="0033cc"/>
                </a:solidFill>
                <a:latin typeface="Times New Roman"/>
                <a:ea typeface="楷体_GB2312"/>
              </a:rPr>
              <a:t>结构数组</a:t>
            </a:r>
            <a:r>
              <a:rPr b="1" lang="en-US" sz="2400" spc="-1" strike="noStrike">
                <a:solidFill>
                  <a:srgbClr val="0000cc"/>
                </a:solidFill>
                <a:latin typeface="Times New Roman"/>
                <a:ea typeface="楷体_GB2312"/>
              </a:rPr>
              <a:t>stu</a:t>
            </a:r>
            <a:r>
              <a:rPr b="1" lang="en-US" sz="2400" spc="-1" strike="noStrike">
                <a:solidFill>
                  <a:srgbClr val="0000cc"/>
                </a:solidFill>
                <a:latin typeface="Times New Roman"/>
                <a:ea typeface="楷体_GB2312"/>
              </a:rPr>
              <a:t>为</a:t>
            </a:r>
            <a:r>
              <a:rPr b="1" lang="en-US" sz="2400" spc="-1" strike="noStrike">
                <a:solidFill>
                  <a:srgbClr val="ff0000"/>
                </a:solidFill>
                <a:latin typeface="Times New Roman"/>
                <a:ea typeface="楷体_GB2312"/>
              </a:rPr>
              <a:t>数据对象</a:t>
            </a:r>
            <a:r>
              <a:rPr b="1" lang="en-US" sz="2400" spc="-1" strike="noStrike">
                <a:solidFill>
                  <a:srgbClr val="0000cc"/>
                </a:solidFill>
                <a:latin typeface="Times New Roman"/>
                <a:ea typeface="楷体_GB2312"/>
              </a:rPr>
              <a:t>，其中</a:t>
            </a:r>
            <a:r>
              <a:rPr b="1" lang="en-US" sz="2400" spc="-1" strike="noStrike">
                <a:solidFill>
                  <a:srgbClr val="0033cc"/>
                </a:solidFill>
                <a:latin typeface="Times New Roman"/>
                <a:ea typeface="楷体_GB2312"/>
              </a:rPr>
              <a:t>共有</a:t>
            </a:r>
            <a:r>
              <a:rPr b="1" lang="en-US" sz="2400" spc="-1" strike="noStrike">
                <a:solidFill>
                  <a:srgbClr val="0033cc"/>
                </a:solidFill>
                <a:latin typeface="Times New Roman"/>
                <a:ea typeface="楷体_GB2312"/>
              </a:rPr>
              <a:t>30</a:t>
            </a:r>
            <a:r>
              <a:rPr b="1" lang="en-US" sz="2400" spc="-1" strike="noStrike">
                <a:solidFill>
                  <a:srgbClr val="0033cc"/>
                </a:solidFill>
                <a:latin typeface="Times New Roman"/>
                <a:ea typeface="楷体_GB2312"/>
              </a:rPr>
              <a:t>个</a:t>
            </a:r>
            <a:r>
              <a:rPr b="1" lang="en-US" sz="2400" spc="-1" strike="noStrike">
                <a:solidFill>
                  <a:srgbClr val="ff0000"/>
                </a:solidFill>
                <a:latin typeface="Times New Roman"/>
                <a:ea typeface="楷体_GB2312"/>
              </a:rPr>
              <a:t>数据元素</a:t>
            </a:r>
            <a:r>
              <a:rPr b="1" lang="en-US" sz="2400" spc="-1" strike="noStrike">
                <a:solidFill>
                  <a:srgbClr val="0033cc"/>
                </a:solidFill>
                <a:latin typeface="Times New Roman"/>
                <a:ea typeface="楷体_GB2312"/>
              </a:rPr>
              <a:t>stu[0]</a:t>
            </a:r>
            <a:r>
              <a:rPr b="1" lang="en-US" sz="2400" spc="-1" strike="noStrike">
                <a:solidFill>
                  <a:srgbClr val="0033cc"/>
                </a:solidFill>
                <a:latin typeface="Times New Roman"/>
                <a:ea typeface="楷体_GB2312"/>
              </a:rPr>
              <a:t>～</a:t>
            </a:r>
            <a:r>
              <a:rPr b="1" lang="en-US" sz="2400" spc="-1" strike="noStrike">
                <a:solidFill>
                  <a:srgbClr val="0033cc"/>
                </a:solidFill>
                <a:latin typeface="Times New Roman"/>
                <a:ea typeface="楷体_GB2312"/>
              </a:rPr>
              <a:t>stu[29]</a:t>
            </a:r>
            <a:r>
              <a:rPr b="1" lang="en-US" sz="2400" spc="-1" strike="noStrike">
                <a:solidFill>
                  <a:srgbClr val="0033cc"/>
                </a:solidFill>
                <a:latin typeface="Times New Roman"/>
                <a:ea typeface="楷体_GB2312"/>
              </a:rPr>
              <a:t>，每个数组元素都包含</a:t>
            </a:r>
            <a:r>
              <a:rPr b="1" lang="en-US" sz="2400" spc="-1" strike="noStrike">
                <a:solidFill>
                  <a:srgbClr val="0033cc"/>
                </a:solidFill>
                <a:latin typeface="Times New Roman"/>
                <a:ea typeface="楷体_GB2312"/>
              </a:rPr>
              <a:t>4</a:t>
            </a:r>
            <a:r>
              <a:rPr b="1" lang="en-US" sz="2400" spc="-1" strike="noStrike">
                <a:solidFill>
                  <a:srgbClr val="0033cc"/>
                </a:solidFill>
                <a:latin typeface="Times New Roman"/>
                <a:ea typeface="楷体_GB2312"/>
              </a:rPr>
              <a:t>个</a:t>
            </a:r>
            <a:r>
              <a:rPr b="1" lang="en-US" sz="2400" spc="-1" strike="noStrike">
                <a:solidFill>
                  <a:srgbClr val="ff0000"/>
                </a:solidFill>
                <a:latin typeface="Times New Roman"/>
                <a:ea typeface="楷体_GB2312"/>
              </a:rPr>
              <a:t>数据项</a:t>
            </a:r>
            <a:r>
              <a:rPr b="1" lang="en-US" sz="2400" spc="-1" strike="noStrike">
                <a:solidFill>
                  <a:srgbClr val="0033cc"/>
                </a:solidFill>
                <a:latin typeface="Times New Roman"/>
                <a:ea typeface="楷体_GB2312"/>
              </a:rPr>
              <a:t>。</a:t>
            </a:r>
            <a:endParaRPr b="0" lang="en-US" sz="2400" spc="-1" strike="noStrike">
              <a:latin typeface="Nimbus Sans"/>
            </a:endParaRPr>
          </a:p>
        </p:txBody>
      </p:sp>
      <p:sp>
        <p:nvSpPr>
          <p:cNvPr id="354" name="CustomShape 2"/>
          <p:cNvSpPr/>
          <p:nvPr/>
        </p:nvSpPr>
        <p:spPr>
          <a:xfrm>
            <a:off x="857160" y="2071800"/>
            <a:ext cx="3315960" cy="2401200"/>
          </a:xfrm>
          <a:prstGeom prst="rect">
            <a:avLst/>
          </a:prstGeom>
          <a:solidFill>
            <a:srgbClr val="ffff00">
              <a:alpha val="80000"/>
            </a:srgbClr>
          </a:solidFill>
          <a:ln w="28440">
            <a:solidFill>
              <a:schemeClr val="tx1"/>
            </a:solidFill>
            <a:miter/>
          </a:ln>
        </p:spPr>
        <p:style>
          <a:lnRef idx="0"/>
          <a:fillRef idx="0"/>
          <a:effectRef idx="0"/>
          <a:fontRef idx="minor"/>
        </p:style>
        <p:txBody>
          <a:bodyPr lIns="90000" rIns="90000" tIns="45000" bIns="45000">
            <a:spAutoFit/>
          </a:bodyPr>
          <a:p>
            <a:pPr>
              <a:lnSpc>
                <a:spcPts val="2599"/>
              </a:lnSpc>
            </a:pPr>
            <a:r>
              <a:rPr b="1" lang="en-US" sz="2400" spc="-1" strike="noStrike">
                <a:solidFill>
                  <a:srgbClr val="ff0000"/>
                </a:solidFill>
                <a:latin typeface="Times New Roman"/>
                <a:ea typeface="楷体_GB2312"/>
              </a:rPr>
              <a:t>struct </a:t>
            </a:r>
            <a:r>
              <a:rPr b="1" lang="en-US" sz="2400" spc="-1" strike="noStrike">
                <a:solidFill>
                  <a:srgbClr val="0033cc"/>
                </a:solidFill>
                <a:latin typeface="Times New Roman"/>
                <a:ea typeface="楷体_GB2312"/>
              </a:rPr>
              <a:t> student</a:t>
            </a:r>
            <a:endParaRPr b="0" lang="en-US" sz="2400" spc="-1" strike="noStrike">
              <a:latin typeface="Nimbus Sans"/>
            </a:endParaRPr>
          </a:p>
          <a:p>
            <a:pPr>
              <a:lnSpc>
                <a:spcPts val="2599"/>
              </a:lnSpc>
            </a:pPr>
            <a:r>
              <a:rPr b="1" lang="en-US" sz="2400" spc="-1" strike="noStrike">
                <a:solidFill>
                  <a:srgbClr val="ff0000"/>
                </a:solidFill>
                <a:latin typeface="Times New Roman"/>
                <a:ea typeface="楷体_GB2312"/>
              </a:rPr>
              <a:t>{</a:t>
            </a:r>
            <a:endParaRPr b="0" lang="en-US" sz="2400" spc="-1" strike="noStrike">
              <a:latin typeface="Nimbus Sans"/>
            </a:endParaRPr>
          </a:p>
          <a:p>
            <a:pPr>
              <a:lnSpc>
                <a:spcPts val="2599"/>
              </a:lnSpc>
            </a:pPr>
            <a:r>
              <a:rPr b="1" lang="en-US" sz="2400" spc="-1" strike="noStrike">
                <a:solidFill>
                  <a:srgbClr val="0033cc"/>
                </a:solidFill>
                <a:latin typeface="Times New Roman"/>
                <a:ea typeface="楷体_GB2312"/>
              </a:rPr>
              <a:t>        </a:t>
            </a:r>
            <a:r>
              <a:rPr b="1" lang="en-US" sz="2400" spc="-1" strike="noStrike">
                <a:solidFill>
                  <a:srgbClr val="0033cc"/>
                </a:solidFill>
                <a:latin typeface="Times New Roman"/>
                <a:ea typeface="楷体_GB2312"/>
              </a:rPr>
              <a:t>int  num;</a:t>
            </a:r>
            <a:endParaRPr b="0" lang="en-US" sz="2400" spc="-1" strike="noStrike">
              <a:latin typeface="Nimbus Sans"/>
            </a:endParaRPr>
          </a:p>
          <a:p>
            <a:pPr>
              <a:lnSpc>
                <a:spcPts val="2599"/>
              </a:lnSpc>
            </a:pPr>
            <a:r>
              <a:rPr b="1" lang="en-US" sz="2400" spc="-1" strike="noStrike">
                <a:solidFill>
                  <a:srgbClr val="0033cc"/>
                </a:solidFill>
                <a:latin typeface="Times New Roman"/>
                <a:ea typeface="楷体_GB2312"/>
              </a:rPr>
              <a:t>        </a:t>
            </a:r>
            <a:r>
              <a:rPr b="1" lang="en-US" sz="2400" spc="-1" strike="noStrike">
                <a:solidFill>
                  <a:srgbClr val="0033cc"/>
                </a:solidFill>
                <a:latin typeface="Times New Roman"/>
                <a:ea typeface="楷体_GB2312"/>
              </a:rPr>
              <a:t>char  name[20];</a:t>
            </a:r>
            <a:endParaRPr b="0" lang="en-US" sz="2400" spc="-1" strike="noStrike">
              <a:latin typeface="Nimbus Sans"/>
            </a:endParaRPr>
          </a:p>
          <a:p>
            <a:pPr>
              <a:lnSpc>
                <a:spcPts val="2599"/>
              </a:lnSpc>
            </a:pPr>
            <a:r>
              <a:rPr b="1" lang="en-US" sz="2400" spc="-1" strike="noStrike">
                <a:solidFill>
                  <a:srgbClr val="0033cc"/>
                </a:solidFill>
                <a:latin typeface="Times New Roman"/>
                <a:ea typeface="楷体_GB2312"/>
              </a:rPr>
              <a:t>        </a:t>
            </a:r>
            <a:r>
              <a:rPr b="1" lang="en-US" sz="2400" spc="-1" strike="noStrike">
                <a:solidFill>
                  <a:srgbClr val="0033cc"/>
                </a:solidFill>
                <a:latin typeface="Times New Roman"/>
                <a:ea typeface="楷体_GB2312"/>
              </a:rPr>
              <a:t>char  sex;</a:t>
            </a:r>
            <a:endParaRPr b="0" lang="en-US" sz="2400" spc="-1" strike="noStrike">
              <a:latin typeface="Nimbus Sans"/>
            </a:endParaRPr>
          </a:p>
          <a:p>
            <a:pPr>
              <a:lnSpc>
                <a:spcPts val="2599"/>
              </a:lnSpc>
            </a:pPr>
            <a:r>
              <a:rPr b="1" lang="en-US" sz="2400" spc="-1" strike="noStrike">
                <a:solidFill>
                  <a:srgbClr val="0033cc"/>
                </a:solidFill>
                <a:latin typeface="Times New Roman"/>
                <a:ea typeface="楷体_GB2312"/>
              </a:rPr>
              <a:t>        </a:t>
            </a:r>
            <a:r>
              <a:rPr b="1" lang="en-US" sz="2400" spc="-1" strike="noStrike">
                <a:solidFill>
                  <a:srgbClr val="0033cc"/>
                </a:solidFill>
                <a:latin typeface="Times New Roman"/>
                <a:ea typeface="楷体_GB2312"/>
              </a:rPr>
              <a:t>float  score;</a:t>
            </a:r>
            <a:endParaRPr b="0" lang="en-US" sz="2400" spc="-1" strike="noStrike">
              <a:latin typeface="Nimbus Sans"/>
            </a:endParaRPr>
          </a:p>
          <a:p>
            <a:pPr>
              <a:lnSpc>
                <a:spcPts val="2599"/>
              </a:lnSpc>
            </a:pPr>
            <a:r>
              <a:rPr b="1" lang="en-US" sz="2400" spc="-1" strike="noStrike">
                <a:solidFill>
                  <a:srgbClr val="ff0000"/>
                </a:solidFill>
                <a:latin typeface="Times New Roman"/>
                <a:ea typeface="楷体_GB2312"/>
              </a:rPr>
              <a:t>}</a:t>
            </a:r>
            <a:r>
              <a:rPr b="1" lang="en-US" sz="2400" spc="-1" strike="noStrike">
                <a:solidFill>
                  <a:srgbClr val="0000cc"/>
                </a:solidFill>
                <a:latin typeface="Times New Roman"/>
                <a:ea typeface="楷体_GB2312"/>
              </a:rPr>
              <a:t> stu[30]</a:t>
            </a:r>
            <a:r>
              <a:rPr b="1" lang="en-US" sz="2400" spc="-1" strike="noStrike">
                <a:solidFill>
                  <a:srgbClr val="ff0000"/>
                </a:solidFill>
                <a:latin typeface="Times New Roman"/>
                <a:ea typeface="楷体_GB2312"/>
              </a:rPr>
              <a:t>;</a:t>
            </a:r>
            <a:endParaRPr b="0" lang="en-US" sz="2400" spc="-1" strike="noStrike">
              <a:latin typeface="Nimbus Sans"/>
            </a:endParaRPr>
          </a:p>
        </p:txBody>
      </p:sp>
      <p:sp>
        <p:nvSpPr>
          <p:cNvPr id="355" name="CustomShape 3"/>
          <p:cNvSpPr/>
          <p:nvPr/>
        </p:nvSpPr>
        <p:spPr>
          <a:xfrm>
            <a:off x="4765320" y="3017880"/>
            <a:ext cx="757080" cy="456120"/>
          </a:xfrm>
          <a:prstGeom prst="rect">
            <a:avLst/>
          </a:prstGeom>
          <a:solidFill>
            <a:schemeClr val="folHlink">
              <a:alpha val="71000"/>
            </a:schemeClr>
          </a:solidFill>
          <a:ln w="28440">
            <a:solidFill>
              <a:schemeClr val="tx2"/>
            </a:solidFill>
            <a:miter/>
          </a:ln>
        </p:spPr>
        <p:style>
          <a:lnRef idx="0"/>
          <a:fillRef idx="0"/>
          <a:effectRef idx="0"/>
          <a:fontRef idx="minor"/>
        </p:style>
        <p:txBody>
          <a:bodyPr wrap="none" lIns="90000" rIns="90000" tIns="45000" bIns="45000">
            <a:spAutoFit/>
          </a:bodyPr>
          <a:p>
            <a:pPr>
              <a:lnSpc>
                <a:spcPct val="100000"/>
              </a:lnSpc>
            </a:pPr>
            <a:r>
              <a:rPr b="1" i="1" lang="en-US" sz="2400" spc="-1" strike="noStrike">
                <a:solidFill>
                  <a:srgbClr val="0033cc"/>
                </a:solidFill>
                <a:latin typeface="Times New Roman"/>
                <a:ea typeface="楷体_GB2312"/>
              </a:rPr>
              <a:t>num</a:t>
            </a:r>
            <a:endParaRPr b="0" lang="en-US" sz="2400" spc="-1" strike="noStrike">
              <a:latin typeface="Nimbus Sans"/>
            </a:endParaRPr>
          </a:p>
        </p:txBody>
      </p:sp>
      <p:sp>
        <p:nvSpPr>
          <p:cNvPr id="356" name="CustomShape 4"/>
          <p:cNvSpPr/>
          <p:nvPr/>
        </p:nvSpPr>
        <p:spPr>
          <a:xfrm>
            <a:off x="5646600" y="3017880"/>
            <a:ext cx="875880" cy="456120"/>
          </a:xfrm>
          <a:prstGeom prst="rect">
            <a:avLst/>
          </a:prstGeom>
          <a:solidFill>
            <a:srgbClr val="ffff00">
              <a:alpha val="71000"/>
            </a:srgbClr>
          </a:solidFill>
          <a:ln w="28440">
            <a:solidFill>
              <a:schemeClr val="tx2"/>
            </a:solidFill>
            <a:miter/>
          </a:ln>
        </p:spPr>
        <p:style>
          <a:lnRef idx="0"/>
          <a:fillRef idx="0"/>
          <a:effectRef idx="0"/>
          <a:fontRef idx="minor"/>
        </p:style>
        <p:txBody>
          <a:bodyPr wrap="none" lIns="90000" rIns="90000" tIns="45000" bIns="45000">
            <a:spAutoFit/>
          </a:bodyPr>
          <a:p>
            <a:pPr>
              <a:lnSpc>
                <a:spcPct val="100000"/>
              </a:lnSpc>
            </a:pPr>
            <a:r>
              <a:rPr b="1" i="1" lang="en-US" sz="2400" spc="-1" strike="noStrike">
                <a:solidFill>
                  <a:srgbClr val="0033cc"/>
                </a:solidFill>
                <a:latin typeface="Times New Roman"/>
                <a:ea typeface="楷体_GB2312"/>
              </a:rPr>
              <a:t>name</a:t>
            </a:r>
            <a:endParaRPr b="0" lang="en-US" sz="2400" spc="-1" strike="noStrike">
              <a:latin typeface="Nimbus Sans"/>
            </a:endParaRPr>
          </a:p>
        </p:txBody>
      </p:sp>
      <p:sp>
        <p:nvSpPr>
          <p:cNvPr id="357" name="CustomShape 5"/>
          <p:cNvSpPr/>
          <p:nvPr/>
        </p:nvSpPr>
        <p:spPr>
          <a:xfrm>
            <a:off x="6657120" y="3017880"/>
            <a:ext cx="583560" cy="456120"/>
          </a:xfrm>
          <a:prstGeom prst="rect">
            <a:avLst/>
          </a:prstGeom>
          <a:solidFill>
            <a:srgbClr val="ff9900">
              <a:alpha val="71000"/>
            </a:srgbClr>
          </a:solidFill>
          <a:ln w="28440">
            <a:solidFill>
              <a:schemeClr val="tx2"/>
            </a:solidFill>
            <a:miter/>
          </a:ln>
        </p:spPr>
        <p:style>
          <a:lnRef idx="0"/>
          <a:fillRef idx="0"/>
          <a:effectRef idx="0"/>
          <a:fontRef idx="minor"/>
        </p:style>
        <p:txBody>
          <a:bodyPr wrap="none" lIns="90000" rIns="90000" tIns="45000" bIns="45000">
            <a:spAutoFit/>
          </a:bodyPr>
          <a:p>
            <a:pPr>
              <a:lnSpc>
                <a:spcPct val="100000"/>
              </a:lnSpc>
            </a:pPr>
            <a:r>
              <a:rPr b="1" i="1" lang="en-US" sz="2400" spc="-1" strike="noStrike">
                <a:solidFill>
                  <a:srgbClr val="0033cc"/>
                </a:solidFill>
                <a:latin typeface="Times New Roman"/>
                <a:ea typeface="楷体_GB2312"/>
              </a:rPr>
              <a:t>sex</a:t>
            </a:r>
            <a:endParaRPr b="0" lang="en-US" sz="2400" spc="-1" strike="noStrike">
              <a:latin typeface="Nimbus Sans"/>
            </a:endParaRPr>
          </a:p>
        </p:txBody>
      </p:sp>
      <p:sp>
        <p:nvSpPr>
          <p:cNvPr id="358" name="CustomShape 6"/>
          <p:cNvSpPr/>
          <p:nvPr/>
        </p:nvSpPr>
        <p:spPr>
          <a:xfrm>
            <a:off x="4643280" y="2560680"/>
            <a:ext cx="3785760" cy="456120"/>
          </a:xfrm>
          <a:prstGeom prst="rect">
            <a:avLst/>
          </a:prstGeom>
          <a:noFill/>
          <a:ln w="28440">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33cc"/>
                </a:solidFill>
                <a:latin typeface="Times New Roman"/>
                <a:ea typeface="楷体_GB2312"/>
              </a:rPr>
              <a:t>struct  student</a:t>
            </a:r>
            <a:endParaRPr b="0" lang="en-US" sz="2400" spc="-1" strike="noStrike">
              <a:latin typeface="Nimbus Sans"/>
            </a:endParaRPr>
          </a:p>
        </p:txBody>
      </p:sp>
      <p:sp>
        <p:nvSpPr>
          <p:cNvPr id="359" name="CustomShape 7"/>
          <p:cNvSpPr/>
          <p:nvPr/>
        </p:nvSpPr>
        <p:spPr>
          <a:xfrm>
            <a:off x="4643280" y="2967120"/>
            <a:ext cx="3816000" cy="626760"/>
          </a:xfrm>
          <a:prstGeom prst="rect">
            <a:avLst/>
          </a:prstGeom>
          <a:noFill/>
          <a:ln w="38160">
            <a:solidFill>
              <a:schemeClr val="tx1"/>
            </a:solidFill>
            <a:miter/>
          </a:ln>
        </p:spPr>
        <p:style>
          <a:lnRef idx="0"/>
          <a:fillRef idx="0"/>
          <a:effectRef idx="0"/>
          <a:fontRef idx="minor"/>
        </p:style>
      </p:sp>
      <p:sp>
        <p:nvSpPr>
          <p:cNvPr id="360" name="CustomShape 8"/>
          <p:cNvSpPr/>
          <p:nvPr/>
        </p:nvSpPr>
        <p:spPr>
          <a:xfrm>
            <a:off x="7405920" y="3017880"/>
            <a:ext cx="831960" cy="456120"/>
          </a:xfrm>
          <a:prstGeom prst="rect">
            <a:avLst/>
          </a:prstGeom>
          <a:solidFill>
            <a:schemeClr val="accent1">
              <a:alpha val="71000"/>
            </a:schemeClr>
          </a:solidFill>
          <a:ln w="28440">
            <a:solidFill>
              <a:schemeClr val="tx2"/>
            </a:solidFill>
            <a:miter/>
          </a:ln>
        </p:spPr>
        <p:style>
          <a:lnRef idx="0"/>
          <a:fillRef idx="0"/>
          <a:effectRef idx="0"/>
          <a:fontRef idx="minor"/>
        </p:style>
        <p:txBody>
          <a:bodyPr wrap="none" lIns="90000" rIns="90000" tIns="45000" bIns="45000">
            <a:spAutoFit/>
          </a:bodyPr>
          <a:p>
            <a:pPr>
              <a:lnSpc>
                <a:spcPct val="100000"/>
              </a:lnSpc>
            </a:pPr>
            <a:r>
              <a:rPr b="1" i="1" lang="en-US" sz="2400" spc="-1" strike="noStrike">
                <a:solidFill>
                  <a:srgbClr val="0033cc"/>
                </a:solidFill>
                <a:latin typeface="Times New Roman"/>
                <a:ea typeface="楷体_GB2312"/>
              </a:rPr>
              <a:t>score</a:t>
            </a:r>
            <a:endParaRPr b="0" lang="en-US" sz="2400" spc="-1" strike="noStrike">
              <a:latin typeface="Nimbus Sans"/>
            </a:endParaRPr>
          </a:p>
        </p:txBody>
      </p:sp>
      <p:sp>
        <p:nvSpPr>
          <p:cNvPr id="361" name="CustomShape 9"/>
          <p:cNvSpPr/>
          <p:nvPr/>
        </p:nvSpPr>
        <p:spPr>
          <a:xfrm>
            <a:off x="5072040" y="3467160"/>
            <a:ext cx="1071360" cy="999720"/>
          </a:xfrm>
          <a:custGeom>
            <a:avLst/>
            <a:gdLst/>
            <a:ahLst/>
            <a:rect l="l" t="t" r="r" b="b"/>
            <a:pathLst>
              <a:path w="21600" h="21600">
                <a:moveTo>
                  <a:pt x="0" y="0"/>
                </a:moveTo>
                <a:lnTo>
                  <a:pt x="21600" y="21600"/>
                </a:lnTo>
              </a:path>
            </a:pathLst>
          </a:custGeom>
          <a:noFill/>
          <a:ln w="28440">
            <a:solidFill>
              <a:schemeClr val="tx1"/>
            </a:solidFill>
            <a:round/>
            <a:tailEnd len="med" type="triangle" w="med"/>
          </a:ln>
        </p:spPr>
        <p:style>
          <a:lnRef idx="0"/>
          <a:fillRef idx="0"/>
          <a:effectRef idx="0"/>
          <a:fontRef idx="minor"/>
        </p:style>
      </p:sp>
      <p:sp>
        <p:nvSpPr>
          <p:cNvPr id="362" name="CustomShape 10"/>
          <p:cNvSpPr/>
          <p:nvPr/>
        </p:nvSpPr>
        <p:spPr>
          <a:xfrm flipH="1" rot="16200000">
            <a:off x="5807520" y="3773520"/>
            <a:ext cx="963360" cy="415440"/>
          </a:xfrm>
          <a:custGeom>
            <a:avLst/>
            <a:gdLst/>
            <a:ahLst/>
            <a:rect l="l" t="t" r="r" b="b"/>
            <a:pathLst>
              <a:path w="21600" h="21600">
                <a:moveTo>
                  <a:pt x="0" y="0"/>
                </a:moveTo>
                <a:lnTo>
                  <a:pt x="21600" y="21600"/>
                </a:lnTo>
              </a:path>
            </a:pathLst>
          </a:custGeom>
          <a:noFill/>
          <a:ln w="28440">
            <a:solidFill>
              <a:schemeClr val="tx1"/>
            </a:solidFill>
            <a:round/>
            <a:tailEnd len="med" type="triangle" w="med"/>
          </a:ln>
        </p:spPr>
        <p:style>
          <a:lnRef idx="0"/>
          <a:fillRef idx="0"/>
          <a:effectRef idx="0"/>
          <a:fontRef idx="minor"/>
        </p:style>
      </p:sp>
      <p:sp>
        <p:nvSpPr>
          <p:cNvPr id="363" name="CustomShape 11"/>
          <p:cNvSpPr/>
          <p:nvPr/>
        </p:nvSpPr>
        <p:spPr>
          <a:xfrm rot="5400000">
            <a:off x="6372360" y="3944880"/>
            <a:ext cx="999720" cy="36000"/>
          </a:xfrm>
          <a:custGeom>
            <a:avLst/>
            <a:gdLst/>
            <a:ahLst/>
            <a:rect l="l" t="t" r="r" b="b"/>
            <a:pathLst>
              <a:path w="21600" h="21600">
                <a:moveTo>
                  <a:pt x="0" y="0"/>
                </a:moveTo>
                <a:lnTo>
                  <a:pt x="21600" y="21600"/>
                </a:lnTo>
              </a:path>
            </a:pathLst>
          </a:custGeom>
          <a:noFill/>
          <a:ln w="28440">
            <a:solidFill>
              <a:schemeClr val="tx1"/>
            </a:solidFill>
            <a:round/>
            <a:tailEnd len="med" type="triangle" w="med"/>
          </a:ln>
        </p:spPr>
        <p:style>
          <a:lnRef idx="0"/>
          <a:fillRef idx="0"/>
          <a:effectRef idx="0"/>
          <a:fontRef idx="minor"/>
        </p:style>
      </p:sp>
      <p:sp>
        <p:nvSpPr>
          <p:cNvPr id="364" name="CustomShape 12"/>
          <p:cNvSpPr/>
          <p:nvPr/>
        </p:nvSpPr>
        <p:spPr>
          <a:xfrm rot="5400000">
            <a:off x="7032960" y="3641760"/>
            <a:ext cx="999720" cy="642600"/>
          </a:xfrm>
          <a:custGeom>
            <a:avLst/>
            <a:gdLst/>
            <a:ahLst/>
            <a:rect l="l" t="t" r="r" b="b"/>
            <a:pathLst>
              <a:path w="21600" h="21600">
                <a:moveTo>
                  <a:pt x="0" y="0"/>
                </a:moveTo>
                <a:lnTo>
                  <a:pt x="21600" y="21600"/>
                </a:lnTo>
              </a:path>
            </a:pathLst>
          </a:custGeom>
          <a:noFill/>
          <a:ln w="28440">
            <a:solidFill>
              <a:schemeClr val="tx1"/>
            </a:solidFill>
            <a:round/>
            <a:tailEnd len="med" type="triangle" w="med"/>
          </a:ln>
        </p:spPr>
        <p:style>
          <a:lnRef idx="0"/>
          <a:fillRef idx="0"/>
          <a:effectRef idx="0"/>
          <a:fontRef idx="minor"/>
        </p:style>
      </p:sp>
      <p:sp>
        <p:nvSpPr>
          <p:cNvPr id="365" name="CustomShape 13"/>
          <p:cNvSpPr/>
          <p:nvPr/>
        </p:nvSpPr>
        <p:spPr>
          <a:xfrm>
            <a:off x="5643720" y="4467240"/>
            <a:ext cx="2071440" cy="456120"/>
          </a:xfrm>
          <a:prstGeom prst="rect">
            <a:avLst/>
          </a:prstGeom>
          <a:solidFill>
            <a:srgbClr val="ffff00"/>
          </a:solidFill>
          <a:ln w="28440">
            <a:solidFill>
              <a:schemeClr val="tx1"/>
            </a:solidFill>
            <a:miter/>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33cc"/>
                </a:solidFill>
                <a:latin typeface="Times New Roman"/>
                <a:ea typeface="楷体_GB2312"/>
              </a:rPr>
              <a:t>数据项</a:t>
            </a:r>
            <a:endParaRPr b="0" lang="en-US" sz="2400" spc="-1" strike="noStrike">
              <a:latin typeface="Nimbus Sans"/>
            </a:endParaRPr>
          </a:p>
        </p:txBody>
      </p:sp>
      <p:sp>
        <p:nvSpPr>
          <p:cNvPr id="366" name="CustomShape 14"/>
          <p:cNvSpPr/>
          <p:nvPr/>
        </p:nvSpPr>
        <p:spPr>
          <a:xfrm>
            <a:off x="6357960" y="2143080"/>
            <a:ext cx="285480" cy="499680"/>
          </a:xfrm>
          <a:prstGeom prst="upArrow">
            <a:avLst>
              <a:gd name="adj1" fmla="val 50000"/>
              <a:gd name="adj2" fmla="val 49980"/>
            </a:avLst>
          </a:prstGeom>
          <a:solidFill>
            <a:srgbClr val="0033cc"/>
          </a:solidFill>
          <a:ln w="9360">
            <a:noFill/>
          </a:ln>
        </p:spPr>
        <p:style>
          <a:lnRef idx="0"/>
          <a:fillRef idx="0"/>
          <a:effectRef idx="0"/>
          <a:fontRef idx="minor"/>
        </p:style>
      </p:sp>
      <p:sp>
        <p:nvSpPr>
          <p:cNvPr id="367" name="CustomShape 15"/>
          <p:cNvSpPr/>
          <p:nvPr/>
        </p:nvSpPr>
        <p:spPr>
          <a:xfrm>
            <a:off x="5429160" y="1571760"/>
            <a:ext cx="2071440" cy="456120"/>
          </a:xfrm>
          <a:prstGeom prst="rect">
            <a:avLst/>
          </a:prstGeom>
          <a:solidFill>
            <a:srgbClr val="ffff00"/>
          </a:solidFill>
          <a:ln w="28440">
            <a:solidFill>
              <a:schemeClr val="tx1"/>
            </a:solidFill>
            <a:miter/>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33cc"/>
                </a:solidFill>
                <a:latin typeface="Times New Roman"/>
                <a:ea typeface="楷体_GB2312"/>
              </a:rPr>
              <a:t>数据元素</a:t>
            </a:r>
            <a:endParaRPr b="0" lang="en-US" sz="2400" spc="-1" strike="noStrike">
              <a:latin typeface="Nimbus Sans"/>
            </a:endParaRPr>
          </a:p>
        </p:txBody>
      </p:sp>
      <p:sp>
        <p:nvSpPr>
          <p:cNvPr id="368" name="CustomShape 16"/>
          <p:cNvSpPr/>
          <p:nvPr/>
        </p:nvSpPr>
        <p:spPr>
          <a:xfrm>
            <a:off x="5929200" y="311040"/>
            <a:ext cx="2966760" cy="529920"/>
          </a:xfrm>
          <a:custGeom>
            <a:avLst/>
            <a:gdLst/>
            <a:ahLst/>
            <a:rect l="0" t="0" r="r" b="b"/>
            <a:pathLst>
              <a:path w="8243" h="1474">
                <a:moveTo>
                  <a:pt x="0" y="0"/>
                </a:moveTo>
                <a:lnTo>
                  <a:pt x="8242" y="0"/>
                </a:lnTo>
                <a:moveTo>
                  <a:pt x="0" y="1473"/>
                </a:moveTo>
                <a:lnTo>
                  <a:pt x="8242"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基本概念和术语</a:t>
            </a:r>
            <a:endParaRPr b="0" lang="en-US" sz="3600" spc="-1" strike="noStrike">
              <a:latin typeface="Nimbus Sans"/>
            </a:endParaRPr>
          </a:p>
        </p:txBody>
      </p:sp>
    </p:spTree>
  </p:cSld>
  <mc:AlternateContent>
    <mc:Choice Requires="p14">
      <p:transition spd="slow" p14:dur="2000"/>
    </mc:Choice>
    <mc:Fallback>
      <p:transition spd="slow"/>
    </mc:Fallback>
  </mc:AlternateContent>
  <p:timing>
    <p:tnLst>
      <p:par>
        <p:cTn id="337" dur="indefinite" restart="never" nodeType="tmRoot">
          <p:childTnLst>
            <p:seq>
              <p:cTn id="338" dur="indefinite" nodeType="mainSeq">
                <p:childTnLst>
                  <p:par>
                    <p:cTn id="339" fill="hold">
                      <p:stCondLst>
                        <p:cond delay="0"/>
                      </p:stCondLst>
                      <p:childTnLst>
                        <p:par>
                          <p:cTn id="340" fill="hold">
                            <p:stCondLst>
                              <p:cond delay="0"/>
                            </p:stCondLst>
                            <p:childTnLst>
                              <p:par>
                                <p:cTn id="341" nodeType="afterEffect" fill="hold" presetClass="entr" presetID="17" presetSubtype="8">
                                  <p:stCondLst>
                                    <p:cond delay="0"/>
                                  </p:stCondLst>
                                  <p:childTnLst>
                                    <p:set>
                                      <p:cBhvr>
                                        <p:cTn id="342" dur="1" fill="hold">
                                          <p:stCondLst>
                                            <p:cond delay="0"/>
                                          </p:stCondLst>
                                        </p:cTn>
                                        <p:tgtEl>
                                          <p:spTgt spid="354"/>
                                        </p:tgtEl>
                                        <p:attrNameLst>
                                          <p:attrName>style.visibility</p:attrName>
                                        </p:attrNameLst>
                                      </p:cBhvr>
                                      <p:to>
                                        <p:strVal val="visible"/>
                                      </p:to>
                                    </p:set>
                                    <p:anim calcmode="lin" valueType="num">
                                      <p:cBhvr additive="repl">
                                        <p:cTn id="343" dur="500" fill="hold"/>
                                        <p:tgtEl>
                                          <p:spTgt spid="354"/>
                                        </p:tgtEl>
                                        <p:attrNameLst>
                                          <p:attrName>ppt_x</p:attrName>
                                        </p:attrNameLst>
                                      </p:cBhvr>
                                      <p:tavLst>
                                        <p:tav tm="0">
                                          <p:val>
                                            <p:strVal val="#ppt_x-#ppt_w/2"/>
                                          </p:val>
                                        </p:tav>
                                        <p:tav tm="100000">
                                          <p:val>
                                            <p:strVal val="#ppt_x"/>
                                          </p:val>
                                        </p:tav>
                                      </p:tavLst>
                                    </p:anim>
                                    <p:anim calcmode="lin" valueType="num">
                                      <p:cBhvr additive="repl">
                                        <p:cTn id="344" dur="500" fill="hold"/>
                                        <p:tgtEl>
                                          <p:spTgt spid="354"/>
                                        </p:tgtEl>
                                        <p:attrNameLst>
                                          <p:attrName>ppt_y</p:attrName>
                                        </p:attrNameLst>
                                      </p:cBhvr>
                                      <p:tavLst>
                                        <p:tav tm="0">
                                          <p:val>
                                            <p:strVal val="#ppt_y"/>
                                          </p:val>
                                        </p:tav>
                                        <p:tav tm="100000">
                                          <p:val>
                                            <p:strVal val="#ppt_y"/>
                                          </p:val>
                                        </p:tav>
                                      </p:tavLst>
                                    </p:anim>
                                    <p:anim calcmode="lin" valueType="num">
                                      <p:cBhvr additive="repl">
                                        <p:cTn id="345" dur="500" fill="hold"/>
                                        <p:tgtEl>
                                          <p:spTgt spid="354"/>
                                        </p:tgtEl>
                                        <p:attrNameLst>
                                          <p:attrName>ppt_w</p:attrName>
                                        </p:attrNameLst>
                                      </p:cBhvr>
                                      <p:tavLst>
                                        <p:tav tm="0">
                                          <p:val>
                                            <p:fltVal val="0"/>
                                          </p:val>
                                        </p:tav>
                                        <p:tav tm="100000">
                                          <p:val>
                                            <p:strVal val="#ppt_w"/>
                                          </p:val>
                                        </p:tav>
                                      </p:tavLst>
                                    </p:anim>
                                    <p:anim calcmode="lin" valueType="num">
                                      <p:cBhvr additive="repl">
                                        <p:cTn id="346" dur="500" fill="hold"/>
                                        <p:tgtEl>
                                          <p:spTgt spid="354"/>
                                        </p:tgtEl>
                                        <p:attrNameLst>
                                          <p:attrName>ppt_h</p:attrName>
                                        </p:attrNameLst>
                                      </p:cBhvr>
                                      <p:tavLst>
                                        <p:tav tm="0">
                                          <p:val>
                                            <p:strVal val="#ppt_h"/>
                                          </p:val>
                                        </p:tav>
                                        <p:tav tm="100000">
                                          <p:val>
                                            <p:strVal val="#ppt_h"/>
                                          </p:val>
                                        </p:tav>
                                      </p:tavLst>
                                    </p:anim>
                                  </p:childTnLst>
                                </p:cTn>
                              </p:par>
                            </p:childTnLst>
                          </p:cTn>
                        </p:par>
                        <p:par>
                          <p:cTn id="347" fill="hold">
                            <p:stCondLst>
                              <p:cond delay="500"/>
                            </p:stCondLst>
                            <p:childTnLst>
                              <p:par>
                                <p:cTn id="348" nodeType="afterEffect" fill="hold" presetClass="entr" presetID="50">
                                  <p:stCondLst>
                                    <p:cond delay="0"/>
                                  </p:stCondLst>
                                  <p:childTnLst>
                                    <p:set>
                                      <p:cBhvr>
                                        <p:cTn id="349" dur="1" fill="hold">
                                          <p:stCondLst>
                                            <p:cond delay="0"/>
                                          </p:stCondLst>
                                        </p:cTn>
                                        <p:tgtEl>
                                          <p:spTgt spid="359"/>
                                        </p:tgtEl>
                                        <p:attrNameLst>
                                          <p:attrName>style.visibility</p:attrName>
                                        </p:attrNameLst>
                                      </p:cBhvr>
                                      <p:to>
                                        <p:strVal val="visible"/>
                                      </p:to>
                                    </p:set>
                                    <p:anim calcmode="lin" valueType="num">
                                      <p:cBhvr additive="repl">
                                        <p:cTn id="350" dur="500" fill="hold"/>
                                        <p:tgtEl>
                                          <p:spTgt spid="359"/>
                                        </p:tgtEl>
                                        <p:attrNameLst>
                                          <p:attrName>ppt_w</p:attrName>
                                        </p:attrNameLst>
                                      </p:cBhvr>
                                      <p:tavLst>
                                        <p:tav tm="0">
                                          <p:val>
                                            <p:strVal val="#ppt_w+.3"/>
                                          </p:val>
                                        </p:tav>
                                        <p:tav tm="100000">
                                          <p:val>
                                            <p:strVal val="#ppt_w"/>
                                          </p:val>
                                        </p:tav>
                                      </p:tavLst>
                                    </p:anim>
                                    <p:anim calcmode="lin" valueType="num">
                                      <p:cBhvr additive="repl">
                                        <p:cTn id="351" dur="500" fill="hold"/>
                                        <p:tgtEl>
                                          <p:spTgt spid="359"/>
                                        </p:tgtEl>
                                        <p:attrNameLst>
                                          <p:attrName>ppt_h</p:attrName>
                                        </p:attrNameLst>
                                      </p:cBhvr>
                                      <p:tavLst>
                                        <p:tav tm="0">
                                          <p:val>
                                            <p:strVal val="#ppt_h"/>
                                          </p:val>
                                        </p:tav>
                                        <p:tav tm="100000">
                                          <p:val>
                                            <p:strVal val="#ppt_h"/>
                                          </p:val>
                                        </p:tav>
                                      </p:tavLst>
                                    </p:anim>
                                    <p:animEffect filter="fade" transition="in">
                                      <p:cBhvr additive="repl">
                                        <p:cTn id="352" dur="500"/>
                                        <p:tgtEl>
                                          <p:spTgt spid="359"/>
                                        </p:tgtEl>
                                      </p:cBhvr>
                                    </p:animEffect>
                                  </p:childTnLst>
                                </p:cTn>
                              </p:par>
                            </p:childTnLst>
                          </p:cTn>
                        </p:par>
                        <p:par>
                          <p:cTn id="353" fill="hold">
                            <p:stCondLst>
                              <p:cond delay="1000"/>
                            </p:stCondLst>
                            <p:childTnLst>
                              <p:par>
                                <p:cTn id="354" nodeType="afterEffect" fill="hold" presetClass="entr" presetID="12" presetSubtype="4">
                                  <p:stCondLst>
                                    <p:cond delay="0"/>
                                  </p:stCondLst>
                                  <p:childTnLst>
                                    <p:set>
                                      <p:cBhvr>
                                        <p:cTn id="355" dur="1" fill="hold">
                                          <p:stCondLst>
                                            <p:cond delay="0"/>
                                          </p:stCondLst>
                                        </p:cTn>
                                        <p:tgtEl>
                                          <p:spTgt spid="358"/>
                                        </p:tgtEl>
                                        <p:attrNameLst>
                                          <p:attrName>style.visibility</p:attrName>
                                        </p:attrNameLst>
                                      </p:cBhvr>
                                      <p:to>
                                        <p:strVal val="visible"/>
                                      </p:to>
                                    </p:set>
                                    <p:animEffect filter="slide(fromBottom)" transition="in">
                                      <p:cBhvr additive="repl">
                                        <p:cTn id="356" dur="500"/>
                                        <p:tgtEl>
                                          <p:spTgt spid="358"/>
                                        </p:tgtEl>
                                      </p:cBhvr>
                                    </p:animEffect>
                                  </p:childTnLst>
                                </p:cTn>
                              </p:par>
                            </p:childTnLst>
                          </p:cTn>
                        </p:par>
                        <p:par>
                          <p:cTn id="357" fill="hold">
                            <p:stCondLst>
                              <p:cond delay="1500"/>
                            </p:stCondLst>
                            <p:childTnLst>
                              <p:par>
                                <p:cTn id="358" nodeType="afterEffect" fill="hold" presetClass="entr" presetID="12" presetSubtype="1">
                                  <p:stCondLst>
                                    <p:cond delay="0"/>
                                  </p:stCondLst>
                                  <p:childTnLst>
                                    <p:set>
                                      <p:cBhvr>
                                        <p:cTn id="359" dur="1" fill="hold">
                                          <p:stCondLst>
                                            <p:cond delay="0"/>
                                          </p:stCondLst>
                                        </p:cTn>
                                        <p:tgtEl>
                                          <p:spTgt spid="355"/>
                                        </p:tgtEl>
                                        <p:attrNameLst>
                                          <p:attrName>style.visibility</p:attrName>
                                        </p:attrNameLst>
                                      </p:cBhvr>
                                      <p:to>
                                        <p:strVal val="visible"/>
                                      </p:to>
                                    </p:set>
                                    <p:animEffect filter="slide(fromTop)" transition="in">
                                      <p:cBhvr additive="repl">
                                        <p:cTn id="360" dur="500"/>
                                        <p:tgtEl>
                                          <p:spTgt spid="355"/>
                                        </p:tgtEl>
                                      </p:cBhvr>
                                    </p:animEffect>
                                  </p:childTnLst>
                                </p:cTn>
                              </p:par>
                            </p:childTnLst>
                          </p:cTn>
                        </p:par>
                        <p:par>
                          <p:cTn id="361" fill="hold">
                            <p:stCondLst>
                              <p:cond delay="2000"/>
                            </p:stCondLst>
                            <p:childTnLst>
                              <p:par>
                                <p:cTn id="362" nodeType="afterEffect" fill="hold" presetClass="entr" presetID="12" presetSubtype="1">
                                  <p:stCondLst>
                                    <p:cond delay="0"/>
                                  </p:stCondLst>
                                  <p:childTnLst>
                                    <p:set>
                                      <p:cBhvr>
                                        <p:cTn id="363" dur="1" fill="hold">
                                          <p:stCondLst>
                                            <p:cond delay="0"/>
                                          </p:stCondLst>
                                        </p:cTn>
                                        <p:tgtEl>
                                          <p:spTgt spid="356"/>
                                        </p:tgtEl>
                                        <p:attrNameLst>
                                          <p:attrName>style.visibility</p:attrName>
                                        </p:attrNameLst>
                                      </p:cBhvr>
                                      <p:to>
                                        <p:strVal val="visible"/>
                                      </p:to>
                                    </p:set>
                                    <p:animEffect filter="slide(fromTop)" transition="in">
                                      <p:cBhvr additive="repl">
                                        <p:cTn id="364" dur="500"/>
                                        <p:tgtEl>
                                          <p:spTgt spid="356"/>
                                        </p:tgtEl>
                                      </p:cBhvr>
                                    </p:animEffect>
                                  </p:childTnLst>
                                </p:cTn>
                              </p:par>
                            </p:childTnLst>
                          </p:cTn>
                        </p:par>
                        <p:par>
                          <p:cTn id="365" fill="hold">
                            <p:stCondLst>
                              <p:cond delay="2500"/>
                            </p:stCondLst>
                            <p:childTnLst>
                              <p:par>
                                <p:cTn id="366" nodeType="afterEffect" fill="hold" presetClass="entr" presetID="12" presetSubtype="1">
                                  <p:stCondLst>
                                    <p:cond delay="0"/>
                                  </p:stCondLst>
                                  <p:childTnLst>
                                    <p:set>
                                      <p:cBhvr>
                                        <p:cTn id="367" dur="1" fill="hold">
                                          <p:stCondLst>
                                            <p:cond delay="0"/>
                                          </p:stCondLst>
                                        </p:cTn>
                                        <p:tgtEl>
                                          <p:spTgt spid="357"/>
                                        </p:tgtEl>
                                        <p:attrNameLst>
                                          <p:attrName>style.visibility</p:attrName>
                                        </p:attrNameLst>
                                      </p:cBhvr>
                                      <p:to>
                                        <p:strVal val="visible"/>
                                      </p:to>
                                    </p:set>
                                    <p:animEffect filter="slide(fromTop)" transition="in">
                                      <p:cBhvr additive="repl">
                                        <p:cTn id="368" dur="500"/>
                                        <p:tgtEl>
                                          <p:spTgt spid="357"/>
                                        </p:tgtEl>
                                      </p:cBhvr>
                                    </p:animEffect>
                                  </p:childTnLst>
                                </p:cTn>
                              </p:par>
                            </p:childTnLst>
                          </p:cTn>
                        </p:par>
                        <p:par>
                          <p:cTn id="369" fill="hold">
                            <p:stCondLst>
                              <p:cond delay="3000"/>
                            </p:stCondLst>
                            <p:childTnLst>
                              <p:par>
                                <p:cTn id="370" nodeType="afterEffect" fill="hold" presetClass="entr" presetID="12" presetSubtype="1">
                                  <p:stCondLst>
                                    <p:cond delay="0"/>
                                  </p:stCondLst>
                                  <p:childTnLst>
                                    <p:set>
                                      <p:cBhvr>
                                        <p:cTn id="371" dur="1" fill="hold">
                                          <p:stCondLst>
                                            <p:cond delay="0"/>
                                          </p:stCondLst>
                                        </p:cTn>
                                        <p:tgtEl>
                                          <p:spTgt spid="360"/>
                                        </p:tgtEl>
                                        <p:attrNameLst>
                                          <p:attrName>style.visibility</p:attrName>
                                        </p:attrNameLst>
                                      </p:cBhvr>
                                      <p:to>
                                        <p:strVal val="visible"/>
                                      </p:to>
                                    </p:set>
                                    <p:animEffect filter="slide(fromTop)" transition="in">
                                      <p:cBhvr additive="repl">
                                        <p:cTn id="372" dur="500"/>
                                        <p:tgtEl>
                                          <p:spTgt spid="360"/>
                                        </p:tgtEl>
                                      </p:cBhvr>
                                    </p:animEffect>
                                  </p:childTnLst>
                                </p:cTn>
                              </p:par>
                            </p:childTnLst>
                          </p:cTn>
                        </p:par>
                      </p:childTnLst>
                    </p:cTn>
                  </p:par>
                  <p:par>
                    <p:cTn id="373" fill="hold">
                      <p:stCondLst>
                        <p:cond delay="indefinite"/>
                      </p:stCondLst>
                      <p:childTnLst>
                        <p:par>
                          <p:cTn id="374" fill="hold">
                            <p:stCondLst>
                              <p:cond delay="0"/>
                            </p:stCondLst>
                            <p:childTnLst>
                              <p:par>
                                <p:cTn id="375" nodeType="clickEffect" fill="hold" presetClass="entr" presetID="22" presetSubtype="4">
                                  <p:stCondLst>
                                    <p:cond delay="0"/>
                                  </p:stCondLst>
                                  <p:childTnLst>
                                    <p:set>
                                      <p:cBhvr>
                                        <p:cTn id="376" dur="1" fill="hold">
                                          <p:stCondLst>
                                            <p:cond delay="0"/>
                                          </p:stCondLst>
                                        </p:cTn>
                                        <p:tgtEl>
                                          <p:spTgt spid="366"/>
                                        </p:tgtEl>
                                        <p:attrNameLst>
                                          <p:attrName>style.visibility</p:attrName>
                                        </p:attrNameLst>
                                      </p:cBhvr>
                                      <p:to>
                                        <p:strVal val="visible"/>
                                      </p:to>
                                    </p:set>
                                    <p:animEffect filter="wipe(down)" transition="in">
                                      <p:cBhvr additive="repl">
                                        <p:cTn id="377" dur="500"/>
                                        <p:tgtEl>
                                          <p:spTgt spid="366"/>
                                        </p:tgtEl>
                                      </p:cBhvr>
                                    </p:animEffect>
                                  </p:childTnLst>
                                </p:cTn>
                              </p:par>
                            </p:childTnLst>
                          </p:cTn>
                        </p:par>
                        <p:par>
                          <p:cTn id="378" fill="hold">
                            <p:stCondLst>
                              <p:cond delay="500"/>
                            </p:stCondLst>
                            <p:childTnLst>
                              <p:par>
                                <p:cTn id="379" nodeType="afterEffect" fill="hold" presetClass="entr" presetID="22" presetSubtype="1">
                                  <p:stCondLst>
                                    <p:cond delay="0"/>
                                  </p:stCondLst>
                                  <p:childTnLst>
                                    <p:set>
                                      <p:cBhvr>
                                        <p:cTn id="380" dur="1" fill="hold">
                                          <p:stCondLst>
                                            <p:cond delay="0"/>
                                          </p:stCondLst>
                                        </p:cTn>
                                        <p:tgtEl>
                                          <p:spTgt spid="367"/>
                                        </p:tgtEl>
                                        <p:attrNameLst>
                                          <p:attrName>style.visibility</p:attrName>
                                        </p:attrNameLst>
                                      </p:cBhvr>
                                      <p:to>
                                        <p:strVal val="visible"/>
                                      </p:to>
                                    </p:set>
                                    <p:animEffect filter="wipe(up)" transition="in">
                                      <p:cBhvr additive="repl">
                                        <p:cTn id="381" dur="500"/>
                                        <p:tgtEl>
                                          <p:spTgt spid="367"/>
                                        </p:tgtEl>
                                      </p:cBhvr>
                                    </p:animEffect>
                                  </p:childTnLst>
                                </p:cTn>
                              </p:par>
                            </p:childTnLst>
                          </p:cTn>
                        </p:par>
                      </p:childTnLst>
                    </p:cTn>
                  </p:par>
                  <p:par>
                    <p:cTn id="382" fill="hold">
                      <p:stCondLst>
                        <p:cond delay="indefinite"/>
                      </p:stCondLst>
                      <p:childTnLst>
                        <p:par>
                          <p:cTn id="383" fill="hold">
                            <p:stCondLst>
                              <p:cond delay="0"/>
                            </p:stCondLst>
                            <p:childTnLst>
                              <p:par>
                                <p:cTn id="384" nodeType="clickEffect" fill="hold" presetClass="entr" presetID="22" presetSubtype="1">
                                  <p:stCondLst>
                                    <p:cond delay="0"/>
                                  </p:stCondLst>
                                  <p:childTnLst>
                                    <p:set>
                                      <p:cBhvr>
                                        <p:cTn id="385" dur="1" fill="hold">
                                          <p:stCondLst>
                                            <p:cond delay="0"/>
                                          </p:stCondLst>
                                        </p:cTn>
                                        <p:tgtEl>
                                          <p:spTgt spid="361"/>
                                        </p:tgtEl>
                                        <p:attrNameLst>
                                          <p:attrName>style.visibility</p:attrName>
                                        </p:attrNameLst>
                                      </p:cBhvr>
                                      <p:to>
                                        <p:strVal val="visible"/>
                                      </p:to>
                                    </p:set>
                                    <p:animEffect filter="wipe(up)" transition="in">
                                      <p:cBhvr additive="repl">
                                        <p:cTn id="386" dur="500"/>
                                        <p:tgtEl>
                                          <p:spTgt spid="361"/>
                                        </p:tgtEl>
                                      </p:cBhvr>
                                    </p:animEffect>
                                  </p:childTnLst>
                                </p:cTn>
                              </p:par>
                              <p:par>
                                <p:cTn id="387" nodeType="withEffect" fill="hold" presetClass="entr" presetID="22" presetSubtype="1">
                                  <p:stCondLst>
                                    <p:cond delay="0"/>
                                  </p:stCondLst>
                                  <p:childTnLst>
                                    <p:set>
                                      <p:cBhvr>
                                        <p:cTn id="388" dur="1" fill="hold">
                                          <p:stCondLst>
                                            <p:cond delay="0"/>
                                          </p:stCondLst>
                                        </p:cTn>
                                        <p:tgtEl>
                                          <p:spTgt spid="362"/>
                                        </p:tgtEl>
                                        <p:attrNameLst>
                                          <p:attrName>style.visibility</p:attrName>
                                        </p:attrNameLst>
                                      </p:cBhvr>
                                      <p:to>
                                        <p:strVal val="visible"/>
                                      </p:to>
                                    </p:set>
                                    <p:animEffect filter="wipe(up)" transition="in">
                                      <p:cBhvr additive="repl">
                                        <p:cTn id="389" dur="500"/>
                                        <p:tgtEl>
                                          <p:spTgt spid="362"/>
                                        </p:tgtEl>
                                      </p:cBhvr>
                                    </p:animEffect>
                                  </p:childTnLst>
                                </p:cTn>
                              </p:par>
                              <p:par>
                                <p:cTn id="390" nodeType="withEffect" fill="hold" presetClass="entr" presetID="22" presetSubtype="1">
                                  <p:stCondLst>
                                    <p:cond delay="0"/>
                                  </p:stCondLst>
                                  <p:childTnLst>
                                    <p:set>
                                      <p:cBhvr>
                                        <p:cTn id="391" dur="1" fill="hold">
                                          <p:stCondLst>
                                            <p:cond delay="0"/>
                                          </p:stCondLst>
                                        </p:cTn>
                                        <p:tgtEl>
                                          <p:spTgt spid="363"/>
                                        </p:tgtEl>
                                        <p:attrNameLst>
                                          <p:attrName>style.visibility</p:attrName>
                                        </p:attrNameLst>
                                      </p:cBhvr>
                                      <p:to>
                                        <p:strVal val="visible"/>
                                      </p:to>
                                    </p:set>
                                    <p:animEffect filter="wipe(up)" transition="in">
                                      <p:cBhvr additive="repl">
                                        <p:cTn id="392" dur="500"/>
                                        <p:tgtEl>
                                          <p:spTgt spid="363"/>
                                        </p:tgtEl>
                                      </p:cBhvr>
                                    </p:animEffect>
                                  </p:childTnLst>
                                </p:cTn>
                              </p:par>
                              <p:par>
                                <p:cTn id="393" nodeType="withEffect" fill="hold" presetClass="entr" presetID="22" presetSubtype="1">
                                  <p:stCondLst>
                                    <p:cond delay="0"/>
                                  </p:stCondLst>
                                  <p:childTnLst>
                                    <p:set>
                                      <p:cBhvr>
                                        <p:cTn id="394" dur="1" fill="hold">
                                          <p:stCondLst>
                                            <p:cond delay="0"/>
                                          </p:stCondLst>
                                        </p:cTn>
                                        <p:tgtEl>
                                          <p:spTgt spid="364"/>
                                        </p:tgtEl>
                                        <p:attrNameLst>
                                          <p:attrName>style.visibility</p:attrName>
                                        </p:attrNameLst>
                                      </p:cBhvr>
                                      <p:to>
                                        <p:strVal val="visible"/>
                                      </p:to>
                                    </p:set>
                                    <p:animEffect filter="wipe(up)" transition="in">
                                      <p:cBhvr additive="repl">
                                        <p:cTn id="395" dur="500"/>
                                        <p:tgtEl>
                                          <p:spTgt spid="364"/>
                                        </p:tgtEl>
                                      </p:cBhvr>
                                    </p:animEffect>
                                  </p:childTnLst>
                                </p:cTn>
                              </p:par>
                            </p:childTnLst>
                          </p:cTn>
                        </p:par>
                        <p:par>
                          <p:cTn id="396" fill="hold">
                            <p:stCondLst>
                              <p:cond delay="500"/>
                            </p:stCondLst>
                            <p:childTnLst>
                              <p:par>
                                <p:cTn id="397" nodeType="afterEffect" fill="hold" presetClass="entr" presetID="22" presetSubtype="1">
                                  <p:stCondLst>
                                    <p:cond delay="0"/>
                                  </p:stCondLst>
                                  <p:childTnLst>
                                    <p:set>
                                      <p:cBhvr>
                                        <p:cTn id="398" dur="1" fill="hold">
                                          <p:stCondLst>
                                            <p:cond delay="0"/>
                                          </p:stCondLst>
                                        </p:cTn>
                                        <p:tgtEl>
                                          <p:spTgt spid="365"/>
                                        </p:tgtEl>
                                        <p:attrNameLst>
                                          <p:attrName>style.visibility</p:attrName>
                                        </p:attrNameLst>
                                      </p:cBhvr>
                                      <p:to>
                                        <p:strVal val="visible"/>
                                      </p:to>
                                    </p:set>
                                    <p:animEffect filter="wipe(up)" transition="in">
                                      <p:cBhvr additive="repl">
                                        <p:cTn id="399" dur="500"/>
                                        <p:tgtEl>
                                          <p:spTgt spid="365"/>
                                        </p:tgtEl>
                                      </p:cBhvr>
                                    </p:animEffect>
                                  </p:childTnLst>
                                </p:cTn>
                              </p:par>
                            </p:childTnLst>
                          </p:cTn>
                        </p:par>
                        <p:par>
                          <p:cTn id="400" fill="hold">
                            <p:stCondLst>
                              <p:cond delay="1000"/>
                            </p:stCondLst>
                            <p:childTnLst>
                              <p:par>
                                <p:cTn id="401" nodeType="afterEffect" fill="hold" presetClass="entr" presetID="27">
                                  <p:stCondLst>
                                    <p:cond delay="0"/>
                                  </p:stCondLst>
                                  <p:iterate type="lt">
                                    <p:tmAbs val="500"/>
                                  </p:iterate>
                                  <p:childTnLst>
                                    <p:set>
                                      <p:cBhvr>
                                        <p:cTn id="402" dur="1" fill="hold">
                                          <p:stCondLst>
                                            <p:cond delay="0"/>
                                          </p:stCondLst>
                                        </p:cTn>
                                        <p:tgtEl>
                                          <p:spTgt spid="353"/>
                                        </p:tgtEl>
                                        <p:attrNameLst>
                                          <p:attrName>style.visibility</p:attrName>
                                        </p:attrNameLst>
                                      </p:cBhvr>
                                      <p:to>
                                        <p:strVal val="visible"/>
                                      </p:to>
                                    </p:set>
                                    <p:anim calcmode="discrete" valueType="clr">
                                      <p:cBhvr additive="repl">
                                        <p:cTn id="403" dur="80"/>
                                        <p:tgtEl>
                                          <p:spTgt spid="353"/>
                                        </p:tgtEl>
                                        <p:attrNameLst>
                                          <p:attrName>style.color</p:attrName>
                                        </p:attrNameLst>
                                      </p:cBhvr>
                                      <p:tavLst>
                                        <p:tav tm="0">
                                          <p:val>
                                            <p:strVal val="rgb(-103,51,51)"/>
                                          </p:val>
                                        </p:tav>
                                        <p:tav tm="50000">
                                          <p:val>
                                            <p:strVal val="rgb(-103,-103,0)"/>
                                          </p:val>
                                        </p:tav>
                                      </p:tavLst>
                                    </p:anim>
                                    <p:anim calcmode="discrete" valueType="clr">
                                      <p:cBhvr additive="repl">
                                        <p:cTn id="404" dur="80"/>
                                        <p:tgtEl>
                                          <p:spTgt spid="353"/>
                                        </p:tgtEl>
                                        <p:attrNameLst>
                                          <p:attrName>fillcolor</p:attrName>
                                        </p:attrNameLst>
                                      </p:cBhvr>
                                      <p:tavLst>
                                        <p:tav tm="0">
                                          <p:val>
                                            <p:strVal val="rgb(-103,51,51)"/>
                                          </p:val>
                                        </p:tav>
                                        <p:tav tm="50000">
                                          <p:val>
                                            <p:strVal val="rgb(-103,-103,0)"/>
                                          </p:val>
                                        </p:tav>
                                      </p:tavLst>
                                    </p:anim>
                                    <p:set>
                                      <p:cBhvr>
                                        <p:cTn id="405" dur="80"/>
                                        <p:tgtEl>
                                          <p:spTgt spid="353"/>
                                        </p:tgtEl>
                                        <p:attrNameLst>
                                          <p:attrName>fill.type</p:attrName>
                                        </p:attrNameLst>
                                      </p:cBhvr>
                                      <p:to>
                                        <p:strVal val="soli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785880" y="1112760"/>
            <a:ext cx="8357760" cy="5088600"/>
          </a:xfrm>
          <a:prstGeom prst="rect">
            <a:avLst/>
          </a:prstGeom>
          <a:noFill/>
          <a:ln w="9360">
            <a:noFill/>
          </a:ln>
        </p:spPr>
        <p:style>
          <a:lnRef idx="0"/>
          <a:fillRef idx="0"/>
          <a:effectRef idx="0"/>
          <a:fontRef idx="minor"/>
        </p:style>
        <p:txBody>
          <a:bodyPr lIns="90000" rIns="90000" tIns="45000" bIns="45000">
            <a:spAutoFit/>
          </a:bodyPr>
          <a:p>
            <a:pPr>
              <a:lnSpc>
                <a:spcPct val="100000"/>
              </a:lnSpc>
              <a:buSzPct val="100014"/>
              <a:buBlip>
                <a:blip r:embed="rId1"/>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数据结构：</a:t>
            </a:r>
            <a:r>
              <a:rPr b="1" lang="en-US" sz="2800" spc="-1" strike="noStrike">
                <a:solidFill>
                  <a:srgbClr val="0033cc"/>
                </a:solidFill>
                <a:latin typeface="Times New Roman"/>
                <a:ea typeface="楷体_GB2312"/>
              </a:rPr>
              <a:t>带结构</a:t>
            </a:r>
            <a:r>
              <a:rPr b="1" lang="en-US" sz="2800" spc="-1" strike="noStrike">
                <a:solidFill>
                  <a:srgbClr val="000000"/>
                </a:solidFill>
                <a:latin typeface="Times New Roman"/>
                <a:ea typeface="楷体_GB2312"/>
              </a:rPr>
              <a:t>的</a:t>
            </a:r>
            <a:r>
              <a:rPr b="1" lang="en-US" sz="2800" spc="-1" strike="noStrike">
                <a:solidFill>
                  <a:srgbClr val="0033cc"/>
                </a:solidFill>
                <a:latin typeface="Times New Roman"/>
                <a:ea typeface="楷体_GB2312"/>
              </a:rPr>
              <a:t>数据元素</a:t>
            </a:r>
            <a:r>
              <a:rPr b="1" lang="en-US" sz="2800" spc="-1" strike="noStrike">
                <a:solidFill>
                  <a:srgbClr val="000000"/>
                </a:solidFill>
                <a:latin typeface="Times New Roman"/>
                <a:ea typeface="楷体_GB2312"/>
              </a:rPr>
              <a:t>的集合。</a:t>
            </a:r>
            <a:endParaRPr b="0" lang="en-US" sz="2800" spc="-1" strike="noStrike">
              <a:latin typeface="Nimbus Sans"/>
            </a:endParaRPr>
          </a:p>
          <a:p>
            <a:pPr>
              <a:lnSpc>
                <a:spcPct val="100000"/>
              </a:lnSpc>
              <a:spcBef>
                <a:spcPts val="1199"/>
              </a:spcBef>
              <a:buSzPct val="100014"/>
              <a:buBlip>
                <a:blip r:embed="rId2"/>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数据结构</a:t>
            </a:r>
            <a:r>
              <a:rPr b="1" lang="en-US" sz="2800" spc="-1" strike="noStrike">
                <a:solidFill>
                  <a:srgbClr val="000000"/>
                </a:solidFill>
                <a:latin typeface="Times New Roman"/>
                <a:ea typeface="楷体_GB2312"/>
              </a:rPr>
              <a:t>研究的内容</a:t>
            </a:r>
            <a:endParaRPr b="0" lang="en-US" sz="2800" spc="-1" strike="noStrike">
              <a:latin typeface="Nimbus Sans"/>
            </a:endParaRPr>
          </a:p>
          <a:p>
            <a:pPr>
              <a:lnSpc>
                <a:spcPct val="10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(1) </a:t>
            </a:r>
            <a:r>
              <a:rPr b="1" lang="en-US" sz="2800" spc="-1" strike="noStrike">
                <a:solidFill>
                  <a:srgbClr val="ff0000"/>
                </a:solidFill>
                <a:latin typeface="宋体"/>
                <a:ea typeface="宋体"/>
              </a:rPr>
              <a:t>逻辑关系</a:t>
            </a:r>
            <a:r>
              <a:rPr b="1" lang="en-US" sz="2400" spc="-1" strike="noStrike">
                <a:solidFill>
                  <a:srgbClr val="000000"/>
                </a:solidFill>
                <a:latin typeface="宋体"/>
                <a:ea typeface="宋体"/>
              </a:rPr>
              <a:t>(</a:t>
            </a:r>
            <a:r>
              <a:rPr b="1" lang="en-US" sz="2400" spc="-1" strike="noStrike">
                <a:solidFill>
                  <a:srgbClr val="ff0000"/>
                </a:solidFill>
                <a:latin typeface="宋体"/>
                <a:ea typeface="宋体"/>
              </a:rPr>
              <a:t>逻辑结构</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a:t>
            </a:r>
            <a:endParaRPr b="0" lang="en-US" sz="2400" spc="-1" strike="noStrike">
              <a:latin typeface="Nimbus Sans"/>
            </a:endParaRPr>
          </a:p>
          <a:p>
            <a:pPr>
              <a:lnSpc>
                <a:spcPct val="10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逻辑结构是数据结构在</a:t>
            </a:r>
            <a:r>
              <a:rPr b="1" lang="en-US" sz="2400" spc="-1" strike="noStrike">
                <a:solidFill>
                  <a:srgbClr val="0033cc"/>
                </a:solidFill>
                <a:latin typeface="宋体"/>
                <a:ea typeface="宋体"/>
              </a:rPr>
              <a:t>用户面前</a:t>
            </a:r>
            <a:r>
              <a:rPr b="1" lang="en-US" sz="2400" spc="-1" strike="noStrike">
                <a:solidFill>
                  <a:srgbClr val="000000"/>
                </a:solidFill>
                <a:latin typeface="宋体"/>
                <a:ea typeface="宋体"/>
              </a:rPr>
              <a:t>呈现的形式。</a:t>
            </a:r>
            <a:endParaRPr b="0" lang="en-US" sz="2400" spc="-1" strike="noStrike">
              <a:latin typeface="Nimbus Sans"/>
            </a:endParaRPr>
          </a:p>
          <a:p>
            <a:pPr>
              <a:lnSpc>
                <a:spcPct val="100000"/>
              </a:lnSpc>
              <a:spcBef>
                <a:spcPts val="601"/>
              </a:spcBef>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(2) </a:t>
            </a:r>
            <a:r>
              <a:rPr b="1" lang="en-US" sz="2800" spc="-1" strike="noStrike">
                <a:solidFill>
                  <a:srgbClr val="ff0000"/>
                </a:solidFill>
                <a:latin typeface="宋体"/>
                <a:ea typeface="宋体"/>
              </a:rPr>
              <a:t>存储结构</a:t>
            </a:r>
            <a:r>
              <a:rPr b="1" lang="en-US" sz="2400" spc="-1" strike="noStrike">
                <a:solidFill>
                  <a:srgbClr val="000000"/>
                </a:solidFill>
                <a:latin typeface="宋体"/>
                <a:ea typeface="宋体"/>
              </a:rPr>
              <a:t>(</a:t>
            </a:r>
            <a:r>
              <a:rPr b="1" lang="en-US" sz="2400" spc="-1" strike="noStrike">
                <a:solidFill>
                  <a:srgbClr val="ff0000"/>
                </a:solidFill>
                <a:latin typeface="宋体"/>
                <a:ea typeface="宋体"/>
              </a:rPr>
              <a:t>物理结构</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a:t>
            </a:r>
            <a:endParaRPr b="0" lang="en-US" sz="2400" spc="-1" strike="noStrike">
              <a:latin typeface="Nimbus Sans"/>
            </a:endParaRPr>
          </a:p>
          <a:p>
            <a:pPr>
              <a:lnSpc>
                <a:spcPct val="100000"/>
              </a:lnSpc>
            </a:pPr>
            <a:r>
              <a:rPr b="1" lang="en-US" sz="2400" spc="-1" strike="noStrike">
                <a:solidFill>
                  <a:srgbClr val="ff0000"/>
                </a:solidFill>
                <a:latin typeface="宋体"/>
                <a:ea typeface="宋体"/>
              </a:rPr>
              <a:t>     </a:t>
            </a:r>
            <a:r>
              <a:rPr b="1" lang="en-US" sz="2400" spc="-1" strike="noStrike">
                <a:solidFill>
                  <a:srgbClr val="000000"/>
                </a:solidFill>
                <a:latin typeface="宋体"/>
                <a:ea typeface="宋体"/>
              </a:rPr>
              <a:t>物理结构是</a:t>
            </a:r>
            <a:r>
              <a:rPr b="1" lang="en-US" sz="2400" spc="-1" strike="noStrike">
                <a:solidFill>
                  <a:srgbClr val="0033cc"/>
                </a:solidFill>
                <a:latin typeface="宋体"/>
                <a:ea typeface="宋体"/>
              </a:rPr>
              <a:t>数据元素</a:t>
            </a:r>
            <a:r>
              <a:rPr b="1" lang="en-US" sz="2400" spc="-1" strike="noStrike">
                <a:solidFill>
                  <a:srgbClr val="000000"/>
                </a:solidFill>
                <a:latin typeface="宋体"/>
                <a:ea typeface="宋体"/>
              </a:rPr>
              <a:t>、</a:t>
            </a:r>
            <a:r>
              <a:rPr b="1" lang="en-US" sz="2400" spc="-1" strike="noStrike">
                <a:solidFill>
                  <a:srgbClr val="0033cc"/>
                </a:solidFill>
                <a:latin typeface="宋体"/>
                <a:ea typeface="宋体"/>
              </a:rPr>
              <a:t>数据元素关系</a:t>
            </a:r>
            <a:r>
              <a:rPr b="1" lang="en-US" sz="2400" spc="-1" strike="noStrike">
                <a:solidFill>
                  <a:srgbClr val="000000"/>
                </a:solidFill>
                <a:latin typeface="宋体"/>
                <a:ea typeface="宋体"/>
              </a:rPr>
              <a:t>在</a:t>
            </a:r>
            <a:r>
              <a:rPr b="1" lang="en-US" sz="2400" spc="-1" strike="noStrike">
                <a:solidFill>
                  <a:srgbClr val="0033cc"/>
                </a:solidFill>
                <a:latin typeface="宋体"/>
                <a:ea typeface="宋体"/>
              </a:rPr>
              <a:t>计算机存储器</a:t>
            </a:r>
            <a:endParaRPr b="0" lang="en-US" sz="2400" spc="-1" strike="noStrike">
              <a:latin typeface="Nimbus Sans"/>
            </a:endParaRPr>
          </a:p>
          <a:p>
            <a:pPr>
              <a:lnSpc>
                <a:spcPct val="10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中的存储方式。</a:t>
            </a:r>
            <a:endParaRPr b="0" lang="en-US" sz="2400" spc="-1" strike="noStrike">
              <a:latin typeface="Nimbus Sans"/>
            </a:endParaRPr>
          </a:p>
          <a:p>
            <a:pPr>
              <a:lnSpc>
                <a:spcPct val="100000"/>
              </a:lnSpc>
              <a:spcBef>
                <a:spcPts val="601"/>
              </a:spcBef>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(3) </a:t>
            </a:r>
            <a:r>
              <a:rPr b="1" lang="en-US" sz="2800" spc="-1" strike="noStrike">
                <a:solidFill>
                  <a:srgbClr val="ff0000"/>
                </a:solidFill>
                <a:latin typeface="宋体"/>
                <a:ea typeface="楷体_GB2312"/>
              </a:rPr>
              <a:t>运算</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施加在该数据上的操作</a:t>
            </a:r>
            <a:r>
              <a:rPr b="1" lang="en-US" sz="2400" spc="-1" strike="noStrike">
                <a:solidFill>
                  <a:srgbClr val="000000"/>
                </a:solidFill>
                <a:latin typeface="宋体"/>
                <a:ea typeface="宋体"/>
              </a:rPr>
              <a:t>)</a:t>
            </a:r>
            <a:endParaRPr b="0" lang="en-US" sz="2400" spc="-1" strike="noStrike">
              <a:latin typeface="Nimbus Sans"/>
            </a:endParaRPr>
          </a:p>
          <a:p>
            <a:pPr>
              <a:lnSpc>
                <a:spcPct val="100000"/>
              </a:lnSpc>
            </a:pPr>
            <a:r>
              <a:rPr b="1" lang="en-US" sz="2400" spc="-1" strike="noStrike">
                <a:solidFill>
                  <a:srgbClr val="000000"/>
                </a:solidFill>
                <a:latin typeface="宋体"/>
                <a:ea typeface="楷体_GB2312"/>
              </a:rPr>
              <a:t>     ①</a:t>
            </a:r>
            <a:r>
              <a:rPr b="1" lang="en-US" sz="2400" spc="-1" strike="noStrike">
                <a:solidFill>
                  <a:srgbClr val="000000"/>
                </a:solidFill>
                <a:latin typeface="宋体"/>
                <a:ea typeface="楷体_GB2312"/>
              </a:rPr>
              <a:t>数据运算的</a:t>
            </a:r>
            <a:r>
              <a:rPr b="1" lang="en-US" sz="2400" spc="-1" strike="noStrike">
                <a:solidFill>
                  <a:srgbClr val="ff0000"/>
                </a:solidFill>
                <a:latin typeface="宋体"/>
                <a:ea typeface="楷体_GB2312"/>
              </a:rPr>
              <a:t>定义</a:t>
            </a:r>
            <a:r>
              <a:rPr b="1" lang="en-US" sz="2400" spc="-1" strike="noStrike">
                <a:solidFill>
                  <a:srgbClr val="000000"/>
                </a:solidFill>
                <a:latin typeface="宋体"/>
                <a:ea typeface="楷体_GB2312"/>
              </a:rPr>
              <a:t>以</a:t>
            </a:r>
            <a:r>
              <a:rPr b="1" lang="en-US" sz="2400" spc="-1" strike="noStrike">
                <a:solidFill>
                  <a:srgbClr val="0033cc"/>
                </a:solidFill>
                <a:latin typeface="宋体"/>
                <a:ea typeface="楷体_GB2312"/>
              </a:rPr>
              <a:t>逻辑结构</a:t>
            </a:r>
            <a:r>
              <a:rPr b="1" lang="en-US" sz="2400" spc="-1" strike="noStrike">
                <a:solidFill>
                  <a:srgbClr val="000000"/>
                </a:solidFill>
                <a:latin typeface="宋体"/>
                <a:ea typeface="楷体_GB2312"/>
              </a:rPr>
              <a:t>为基础</a:t>
            </a:r>
            <a:endParaRPr b="0" lang="en-US" sz="2400" spc="-1" strike="noStrike">
              <a:latin typeface="Nimbus Sans"/>
            </a:endParaRPr>
          </a:p>
          <a:p>
            <a:pPr>
              <a:lnSpc>
                <a:spcPct val="100000"/>
              </a:lnSpc>
            </a:pPr>
            <a:r>
              <a:rPr b="1" lang="en-US" sz="2400" spc="-1" strike="noStrike">
                <a:solidFill>
                  <a:srgbClr val="000000"/>
                </a:solidFill>
                <a:latin typeface="宋体"/>
                <a:ea typeface="楷体_GB2312"/>
              </a:rPr>
              <a:t>       </a:t>
            </a:r>
            <a:r>
              <a:rPr b="1" lang="en-US" sz="2400" spc="-1" strike="noStrike">
                <a:solidFill>
                  <a:srgbClr val="0033cc"/>
                </a:solidFill>
                <a:latin typeface="宋体"/>
                <a:ea typeface="楷体_GB2312"/>
              </a:rPr>
              <a:t>常见数据运算</a:t>
            </a:r>
            <a:r>
              <a:rPr b="1" lang="en-US" sz="2400" spc="-1" strike="noStrike">
                <a:solidFill>
                  <a:srgbClr val="000000"/>
                </a:solidFill>
                <a:latin typeface="宋体"/>
                <a:ea typeface="楷体_GB2312"/>
              </a:rPr>
              <a:t>：检索、插入、删除、更新、排序等</a:t>
            </a:r>
            <a:endParaRPr b="0" lang="en-US" sz="2400" spc="-1" strike="noStrike">
              <a:latin typeface="Nimbus Sans"/>
            </a:endParaRPr>
          </a:p>
          <a:p>
            <a:pPr>
              <a:lnSpc>
                <a:spcPct val="100000"/>
              </a:lnSpc>
            </a:pPr>
            <a:r>
              <a:rPr b="1" lang="en-US" sz="2400" spc="-1" strike="noStrike">
                <a:solidFill>
                  <a:srgbClr val="000000"/>
                </a:solidFill>
                <a:latin typeface="宋体"/>
                <a:ea typeface="楷体_GB2312"/>
              </a:rPr>
              <a:t>     ②</a:t>
            </a:r>
            <a:r>
              <a:rPr b="1" lang="en-US" sz="2400" spc="-1" strike="noStrike">
                <a:solidFill>
                  <a:srgbClr val="000000"/>
                </a:solidFill>
                <a:latin typeface="宋体"/>
                <a:ea typeface="楷体_GB2312"/>
              </a:rPr>
              <a:t>数据运算的</a:t>
            </a:r>
            <a:r>
              <a:rPr b="1" lang="en-US" sz="2400" spc="-1" strike="noStrike">
                <a:solidFill>
                  <a:srgbClr val="ff0000"/>
                </a:solidFill>
                <a:latin typeface="宋体"/>
                <a:ea typeface="楷体_GB2312"/>
              </a:rPr>
              <a:t>实现</a:t>
            </a:r>
            <a:r>
              <a:rPr b="1" lang="en-US" sz="2400" spc="-1" strike="noStrike">
                <a:solidFill>
                  <a:srgbClr val="000000"/>
                </a:solidFill>
                <a:latin typeface="宋体"/>
                <a:ea typeface="楷体_GB2312"/>
              </a:rPr>
              <a:t>以</a:t>
            </a:r>
            <a:r>
              <a:rPr b="1" lang="en-US" sz="2400" spc="-1" strike="noStrike">
                <a:solidFill>
                  <a:srgbClr val="0033cc"/>
                </a:solidFill>
                <a:latin typeface="宋体"/>
                <a:ea typeface="楷体_GB2312"/>
              </a:rPr>
              <a:t>物理结构</a:t>
            </a:r>
            <a:r>
              <a:rPr b="1" lang="en-US" sz="2400" spc="-1" strike="noStrike">
                <a:solidFill>
                  <a:srgbClr val="000000"/>
                </a:solidFill>
                <a:latin typeface="宋体"/>
                <a:ea typeface="楷体_GB2312"/>
              </a:rPr>
              <a:t>为基础</a:t>
            </a:r>
            <a:endParaRPr b="0" lang="en-US" sz="2400" spc="-1" strike="noStrike">
              <a:latin typeface="Nimbus Sans"/>
            </a:endParaRPr>
          </a:p>
          <a:p>
            <a:pPr>
              <a:lnSpc>
                <a:spcPct val="100000"/>
              </a:lnSpc>
            </a:pPr>
            <a:r>
              <a:rPr b="1" lang="en-US" sz="2400" spc="-1" strike="noStrike">
                <a:solidFill>
                  <a:srgbClr val="000000"/>
                </a:solidFill>
                <a:latin typeface="宋体"/>
                <a:ea typeface="楷体_GB2312"/>
              </a:rPr>
              <a:t>       </a:t>
            </a:r>
            <a:r>
              <a:rPr b="1" lang="en-US" sz="2400" spc="-1" strike="noStrike">
                <a:solidFill>
                  <a:srgbClr val="000000"/>
                </a:solidFill>
                <a:latin typeface="宋体"/>
                <a:ea typeface="楷体_GB2312"/>
              </a:rPr>
              <a:t>用某种计算机语言编写的算法</a:t>
            </a:r>
            <a:endParaRPr b="0" lang="en-US" sz="2400" spc="-1" strike="noStrike">
              <a:latin typeface="Nimbus Sans"/>
            </a:endParaRPr>
          </a:p>
        </p:txBody>
      </p:sp>
      <p:sp>
        <p:nvSpPr>
          <p:cNvPr id="370" name="CustomShape 2"/>
          <p:cNvSpPr/>
          <p:nvPr/>
        </p:nvSpPr>
        <p:spPr>
          <a:xfrm>
            <a:off x="5929200" y="311040"/>
            <a:ext cx="2966760" cy="529920"/>
          </a:xfrm>
          <a:custGeom>
            <a:avLst/>
            <a:gdLst/>
            <a:ahLst/>
            <a:rect l="0" t="0" r="r" b="b"/>
            <a:pathLst>
              <a:path w="8243" h="1474">
                <a:moveTo>
                  <a:pt x="0" y="0"/>
                </a:moveTo>
                <a:lnTo>
                  <a:pt x="8242" y="0"/>
                </a:lnTo>
                <a:moveTo>
                  <a:pt x="0" y="1473"/>
                </a:moveTo>
                <a:lnTo>
                  <a:pt x="8242"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基本概念和术语</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455760" y="1295280"/>
            <a:ext cx="9372240" cy="456120"/>
          </a:xfrm>
          <a:prstGeom prst="rect">
            <a:avLst/>
          </a:prstGeom>
          <a:noFill/>
          <a:ln w="2844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ff0066"/>
                </a:solidFill>
                <a:latin typeface="黑体"/>
                <a:ea typeface="黑体"/>
              </a:rPr>
              <a:t>逻辑结构</a:t>
            </a:r>
            <a:r>
              <a:rPr b="1" lang="en-US" sz="2400" spc="-1" strike="noStrike">
                <a:solidFill>
                  <a:srgbClr val="000066"/>
                </a:solidFill>
                <a:latin typeface="隶书"/>
                <a:ea typeface="隶书"/>
              </a:rPr>
              <a:t>--</a:t>
            </a:r>
            <a:r>
              <a:rPr b="1" lang="en-US" sz="2400" spc="-1" strike="noStrike">
                <a:solidFill>
                  <a:srgbClr val="000066"/>
                </a:solidFill>
                <a:latin typeface="Arial"/>
                <a:ea typeface="楷体_GB2312"/>
              </a:rPr>
              <a:t>数据元素之间的逻辑关系，即结构中定义的</a:t>
            </a:r>
            <a:r>
              <a:rPr b="1" lang="en-US" sz="2400" spc="-1" strike="noStrike">
                <a:solidFill>
                  <a:srgbClr val="cc00ff"/>
                </a:solidFill>
                <a:latin typeface="Arial"/>
                <a:ea typeface="楷体_GB2312"/>
              </a:rPr>
              <a:t>“关系”</a:t>
            </a:r>
            <a:r>
              <a:rPr b="1" lang="en-US" sz="2400" spc="-1" strike="noStrike">
                <a:solidFill>
                  <a:srgbClr val="000066"/>
                </a:solidFill>
                <a:latin typeface="Arial"/>
                <a:ea typeface="楷体_GB2312"/>
              </a:rPr>
              <a:t>。</a:t>
            </a:r>
            <a:endParaRPr b="0" lang="en-US" sz="2400" spc="-1" strike="noStrike">
              <a:latin typeface="Nimbus Sans"/>
            </a:endParaRPr>
          </a:p>
        </p:txBody>
      </p:sp>
      <p:sp>
        <p:nvSpPr>
          <p:cNvPr id="372" name="CustomShape 2"/>
          <p:cNvSpPr/>
          <p:nvPr/>
        </p:nvSpPr>
        <p:spPr>
          <a:xfrm>
            <a:off x="461880" y="1889280"/>
            <a:ext cx="4038120" cy="456120"/>
          </a:xfrm>
          <a:prstGeom prst="rect">
            <a:avLst/>
          </a:prstGeom>
          <a:noFill/>
          <a:ln w="28440">
            <a:noFill/>
          </a:ln>
        </p:spPr>
        <p:style>
          <a:lnRef idx="0"/>
          <a:fillRef idx="0"/>
          <a:effectRef idx="0"/>
          <a:fontRef idx="minor"/>
        </p:style>
        <p:txBody>
          <a:bodyPr lIns="90000" rIns="90000" tIns="45000" bIns="45000">
            <a:spAutoFit/>
          </a:bodyPr>
          <a:p>
            <a:pPr>
              <a:lnSpc>
                <a:spcPct val="100000"/>
              </a:lnSpc>
              <a:spcBef>
                <a:spcPts val="1199"/>
              </a:spcBef>
            </a:pPr>
            <a:r>
              <a:rPr b="1" lang="en-US" sz="2400" spc="-1" strike="noStrike">
                <a:solidFill>
                  <a:srgbClr val="000066"/>
                </a:solidFill>
                <a:latin typeface="Tahoma"/>
                <a:ea typeface="黑体"/>
              </a:rPr>
              <a:t>逻辑结构可细分为</a:t>
            </a:r>
            <a:r>
              <a:rPr b="1" lang="en-US" sz="2400" spc="-1" strike="noStrike">
                <a:solidFill>
                  <a:srgbClr val="000066"/>
                </a:solidFill>
                <a:latin typeface="Tahoma"/>
                <a:ea typeface="黑体"/>
              </a:rPr>
              <a:t>4</a:t>
            </a:r>
            <a:r>
              <a:rPr b="1" lang="en-US" sz="2400" spc="-1" strike="noStrike">
                <a:solidFill>
                  <a:srgbClr val="000066"/>
                </a:solidFill>
                <a:latin typeface="Tahoma"/>
                <a:ea typeface="黑体"/>
              </a:rPr>
              <a:t>类：</a:t>
            </a:r>
            <a:endParaRPr b="0" lang="en-US" sz="2400" spc="-1" strike="noStrike">
              <a:latin typeface="Nimbus Sans"/>
            </a:endParaRPr>
          </a:p>
        </p:txBody>
      </p:sp>
      <p:sp>
        <p:nvSpPr>
          <p:cNvPr id="373" name="CustomShape 3"/>
          <p:cNvSpPr/>
          <p:nvPr/>
        </p:nvSpPr>
        <p:spPr>
          <a:xfrm>
            <a:off x="468360" y="2484360"/>
            <a:ext cx="1676160" cy="2468160"/>
          </a:xfrm>
          <a:prstGeom prst="rect">
            <a:avLst/>
          </a:prstGeom>
          <a:noFill/>
          <a:ln w="28440">
            <a:noFill/>
          </a:ln>
        </p:spPr>
        <p:style>
          <a:lnRef idx="0"/>
          <a:fillRef idx="0"/>
          <a:effectRef idx="0"/>
          <a:fontRef idx="minor"/>
        </p:style>
        <p:txBody>
          <a:bodyPr lIns="90000" rIns="90000" tIns="45000" bIns="45000">
            <a:spAutoFit/>
          </a:bodyPr>
          <a:p>
            <a:pPr>
              <a:lnSpc>
                <a:spcPct val="100000"/>
              </a:lnSpc>
              <a:spcBef>
                <a:spcPts val="2401"/>
              </a:spcBef>
            </a:pPr>
            <a:r>
              <a:rPr b="1" lang="en-US" sz="2400" spc="-1" strike="noStrike">
                <a:solidFill>
                  <a:srgbClr val="009999"/>
                </a:solidFill>
                <a:latin typeface="Tahoma"/>
                <a:ea typeface="黑体"/>
              </a:rPr>
              <a:t>集合结构</a:t>
            </a:r>
            <a:endParaRPr b="0" lang="en-US" sz="2400" spc="-1" strike="noStrike">
              <a:latin typeface="Nimbus Sans"/>
            </a:endParaRPr>
          </a:p>
          <a:p>
            <a:pPr>
              <a:lnSpc>
                <a:spcPct val="100000"/>
              </a:lnSpc>
              <a:spcBef>
                <a:spcPts val="2401"/>
              </a:spcBef>
            </a:pPr>
            <a:r>
              <a:rPr b="1" lang="en-US" sz="2400" spc="-1" strike="noStrike">
                <a:solidFill>
                  <a:srgbClr val="009999"/>
                </a:solidFill>
                <a:latin typeface="Tahoma"/>
                <a:ea typeface="黑体"/>
              </a:rPr>
              <a:t>线性结构</a:t>
            </a:r>
            <a:endParaRPr b="0" lang="en-US" sz="2400" spc="-1" strike="noStrike">
              <a:latin typeface="Nimbus Sans"/>
            </a:endParaRPr>
          </a:p>
          <a:p>
            <a:pPr>
              <a:lnSpc>
                <a:spcPct val="100000"/>
              </a:lnSpc>
              <a:spcBef>
                <a:spcPts val="2401"/>
              </a:spcBef>
            </a:pPr>
            <a:r>
              <a:rPr b="1" lang="en-US" sz="2400" spc="-1" strike="noStrike">
                <a:solidFill>
                  <a:srgbClr val="009999"/>
                </a:solidFill>
                <a:latin typeface="Tahoma"/>
                <a:ea typeface="黑体"/>
              </a:rPr>
              <a:t>树形结构</a:t>
            </a:r>
            <a:endParaRPr b="0" lang="en-US" sz="2400" spc="-1" strike="noStrike">
              <a:latin typeface="Nimbus Sans"/>
            </a:endParaRPr>
          </a:p>
          <a:p>
            <a:pPr>
              <a:lnSpc>
                <a:spcPct val="100000"/>
              </a:lnSpc>
              <a:spcBef>
                <a:spcPts val="2401"/>
              </a:spcBef>
            </a:pPr>
            <a:r>
              <a:rPr b="1" lang="en-US" sz="2400" spc="-1" strike="noStrike">
                <a:solidFill>
                  <a:srgbClr val="009999"/>
                </a:solidFill>
                <a:latin typeface="Tahoma"/>
                <a:ea typeface="黑体"/>
              </a:rPr>
              <a:t>图状结构</a:t>
            </a:r>
            <a:endParaRPr b="0" lang="en-US" sz="2400" spc="-1" strike="noStrike">
              <a:latin typeface="Nimbus Sans"/>
            </a:endParaRPr>
          </a:p>
        </p:txBody>
      </p:sp>
      <p:grpSp>
        <p:nvGrpSpPr>
          <p:cNvPr id="374" name="Group 4"/>
          <p:cNvGrpSpPr/>
          <p:nvPr/>
        </p:nvGrpSpPr>
        <p:grpSpPr>
          <a:xfrm>
            <a:off x="4470480" y="2484360"/>
            <a:ext cx="1294920" cy="609120"/>
            <a:chOff x="4470480" y="2484360"/>
            <a:chExt cx="1294920" cy="609120"/>
          </a:xfrm>
        </p:grpSpPr>
        <p:sp>
          <p:nvSpPr>
            <p:cNvPr id="375" name="CustomShape 5"/>
            <p:cNvSpPr/>
            <p:nvPr/>
          </p:nvSpPr>
          <p:spPr>
            <a:xfrm>
              <a:off x="4775040" y="2484360"/>
              <a:ext cx="151920" cy="151920"/>
            </a:xfrm>
            <a:prstGeom prst="ellipse">
              <a:avLst/>
            </a:prstGeom>
            <a:solidFill>
              <a:schemeClr val="accent1"/>
            </a:solidFill>
            <a:ln w="28440">
              <a:solidFill>
                <a:srgbClr val="ff0066"/>
              </a:solidFill>
              <a:miter/>
            </a:ln>
          </p:spPr>
          <p:style>
            <a:lnRef idx="0"/>
            <a:fillRef idx="0"/>
            <a:effectRef idx="0"/>
            <a:fontRef idx="minor"/>
          </p:style>
        </p:sp>
        <p:sp>
          <p:nvSpPr>
            <p:cNvPr id="376" name="CustomShape 6"/>
            <p:cNvSpPr/>
            <p:nvPr/>
          </p:nvSpPr>
          <p:spPr>
            <a:xfrm>
              <a:off x="4927680" y="2637000"/>
              <a:ext cx="151920" cy="151920"/>
            </a:xfrm>
            <a:prstGeom prst="ellipse">
              <a:avLst/>
            </a:prstGeom>
            <a:solidFill>
              <a:schemeClr val="accent1"/>
            </a:solidFill>
            <a:ln w="28440">
              <a:solidFill>
                <a:srgbClr val="ff0066"/>
              </a:solidFill>
              <a:miter/>
            </a:ln>
          </p:spPr>
          <p:style>
            <a:lnRef idx="0"/>
            <a:fillRef idx="0"/>
            <a:effectRef idx="0"/>
            <a:fontRef idx="minor"/>
          </p:style>
        </p:sp>
        <p:sp>
          <p:nvSpPr>
            <p:cNvPr id="377" name="CustomShape 7"/>
            <p:cNvSpPr/>
            <p:nvPr/>
          </p:nvSpPr>
          <p:spPr>
            <a:xfrm>
              <a:off x="4699080" y="2941560"/>
              <a:ext cx="151920" cy="151920"/>
            </a:xfrm>
            <a:prstGeom prst="ellipse">
              <a:avLst/>
            </a:prstGeom>
            <a:solidFill>
              <a:schemeClr val="accent1"/>
            </a:solidFill>
            <a:ln w="28440">
              <a:solidFill>
                <a:srgbClr val="ff0066"/>
              </a:solidFill>
              <a:miter/>
            </a:ln>
          </p:spPr>
          <p:style>
            <a:lnRef idx="0"/>
            <a:fillRef idx="0"/>
            <a:effectRef idx="0"/>
            <a:fontRef idx="minor"/>
          </p:style>
        </p:sp>
        <p:sp>
          <p:nvSpPr>
            <p:cNvPr id="378" name="CustomShape 8"/>
            <p:cNvSpPr/>
            <p:nvPr/>
          </p:nvSpPr>
          <p:spPr>
            <a:xfrm>
              <a:off x="5308560" y="2712960"/>
              <a:ext cx="151920" cy="151920"/>
            </a:xfrm>
            <a:prstGeom prst="ellipse">
              <a:avLst/>
            </a:prstGeom>
            <a:solidFill>
              <a:schemeClr val="accent1"/>
            </a:solidFill>
            <a:ln w="28440">
              <a:solidFill>
                <a:srgbClr val="ff0066"/>
              </a:solidFill>
              <a:miter/>
            </a:ln>
          </p:spPr>
          <p:style>
            <a:lnRef idx="0"/>
            <a:fillRef idx="0"/>
            <a:effectRef idx="0"/>
            <a:fontRef idx="minor"/>
          </p:style>
        </p:sp>
        <p:sp>
          <p:nvSpPr>
            <p:cNvPr id="379" name="CustomShape 9"/>
            <p:cNvSpPr/>
            <p:nvPr/>
          </p:nvSpPr>
          <p:spPr>
            <a:xfrm>
              <a:off x="5079960" y="2941560"/>
              <a:ext cx="151920" cy="151920"/>
            </a:xfrm>
            <a:prstGeom prst="ellipse">
              <a:avLst/>
            </a:prstGeom>
            <a:solidFill>
              <a:schemeClr val="accent1"/>
            </a:solidFill>
            <a:ln w="28440">
              <a:solidFill>
                <a:srgbClr val="ff0066"/>
              </a:solidFill>
              <a:miter/>
            </a:ln>
          </p:spPr>
          <p:style>
            <a:lnRef idx="0"/>
            <a:fillRef idx="0"/>
            <a:effectRef idx="0"/>
            <a:fontRef idx="minor"/>
          </p:style>
        </p:sp>
        <p:sp>
          <p:nvSpPr>
            <p:cNvPr id="380" name="CustomShape 10"/>
            <p:cNvSpPr/>
            <p:nvPr/>
          </p:nvSpPr>
          <p:spPr>
            <a:xfrm>
              <a:off x="5613480" y="2941560"/>
              <a:ext cx="151920" cy="151920"/>
            </a:xfrm>
            <a:prstGeom prst="ellipse">
              <a:avLst/>
            </a:prstGeom>
            <a:solidFill>
              <a:schemeClr val="accent1"/>
            </a:solidFill>
            <a:ln w="28440">
              <a:solidFill>
                <a:srgbClr val="ff0066"/>
              </a:solidFill>
              <a:miter/>
            </a:ln>
          </p:spPr>
          <p:style>
            <a:lnRef idx="0"/>
            <a:fillRef idx="0"/>
            <a:effectRef idx="0"/>
            <a:fontRef idx="minor"/>
          </p:style>
        </p:sp>
        <p:sp>
          <p:nvSpPr>
            <p:cNvPr id="381" name="CustomShape 11"/>
            <p:cNvSpPr/>
            <p:nvPr/>
          </p:nvSpPr>
          <p:spPr>
            <a:xfrm>
              <a:off x="4470480" y="2712960"/>
              <a:ext cx="151920" cy="151920"/>
            </a:xfrm>
            <a:prstGeom prst="ellipse">
              <a:avLst/>
            </a:prstGeom>
            <a:solidFill>
              <a:schemeClr val="accent1"/>
            </a:solidFill>
            <a:ln w="28440">
              <a:solidFill>
                <a:srgbClr val="ff0066"/>
              </a:solidFill>
              <a:miter/>
            </a:ln>
          </p:spPr>
          <p:style>
            <a:lnRef idx="0"/>
            <a:fillRef idx="0"/>
            <a:effectRef idx="0"/>
            <a:fontRef idx="minor"/>
          </p:style>
        </p:sp>
      </p:grpSp>
      <p:sp>
        <p:nvSpPr>
          <p:cNvPr id="382" name="CustomShape 12"/>
          <p:cNvSpPr/>
          <p:nvPr/>
        </p:nvSpPr>
        <p:spPr>
          <a:xfrm>
            <a:off x="1979640" y="3187800"/>
            <a:ext cx="2057040" cy="456120"/>
          </a:xfrm>
          <a:prstGeom prst="rect">
            <a:avLst/>
          </a:prstGeom>
          <a:noFill/>
          <a:ln w="28440">
            <a:noFill/>
          </a:ln>
        </p:spPr>
        <p:style>
          <a:lnRef idx="0"/>
          <a:fillRef idx="0"/>
          <a:effectRef idx="0"/>
          <a:fontRef idx="minor"/>
        </p:style>
        <p:txBody>
          <a:bodyPr lIns="90000" rIns="90000" tIns="45000" bIns="45000">
            <a:spAutoFit/>
          </a:bodyPr>
          <a:p>
            <a:pPr>
              <a:lnSpc>
                <a:spcPct val="100000"/>
              </a:lnSpc>
              <a:spcBef>
                <a:spcPts val="1199"/>
              </a:spcBef>
            </a:pPr>
            <a:r>
              <a:rPr b="1" lang="en-US" sz="2400" spc="-1" strike="noStrike">
                <a:solidFill>
                  <a:srgbClr val="cc00cc"/>
                </a:solidFill>
                <a:latin typeface="Tahoma"/>
                <a:ea typeface="黑体"/>
              </a:rPr>
              <a:t>一对一关系</a:t>
            </a:r>
            <a:endParaRPr b="0" lang="en-US" sz="2400" spc="-1" strike="noStrike">
              <a:latin typeface="Nimbus Sans"/>
            </a:endParaRPr>
          </a:p>
        </p:txBody>
      </p:sp>
      <p:sp>
        <p:nvSpPr>
          <p:cNvPr id="383" name="CustomShape 13"/>
          <p:cNvSpPr/>
          <p:nvPr/>
        </p:nvSpPr>
        <p:spPr>
          <a:xfrm>
            <a:off x="1979640" y="3979800"/>
            <a:ext cx="2057040" cy="456120"/>
          </a:xfrm>
          <a:prstGeom prst="rect">
            <a:avLst/>
          </a:prstGeom>
          <a:noFill/>
          <a:ln w="28440">
            <a:noFill/>
          </a:ln>
        </p:spPr>
        <p:style>
          <a:lnRef idx="0"/>
          <a:fillRef idx="0"/>
          <a:effectRef idx="0"/>
          <a:fontRef idx="minor"/>
        </p:style>
        <p:txBody>
          <a:bodyPr lIns="90000" rIns="90000" tIns="45000" bIns="45000">
            <a:spAutoFit/>
          </a:bodyPr>
          <a:p>
            <a:pPr>
              <a:lnSpc>
                <a:spcPct val="100000"/>
              </a:lnSpc>
              <a:spcBef>
                <a:spcPts val="1199"/>
              </a:spcBef>
            </a:pPr>
            <a:r>
              <a:rPr b="1" lang="en-US" sz="2400" spc="-1" strike="noStrike">
                <a:solidFill>
                  <a:srgbClr val="cc00cc"/>
                </a:solidFill>
                <a:latin typeface="Tahoma"/>
                <a:ea typeface="黑体"/>
              </a:rPr>
              <a:t>一对多关系</a:t>
            </a:r>
            <a:endParaRPr b="0" lang="en-US" sz="2400" spc="-1" strike="noStrike">
              <a:latin typeface="Nimbus Sans"/>
            </a:endParaRPr>
          </a:p>
        </p:txBody>
      </p:sp>
      <p:sp>
        <p:nvSpPr>
          <p:cNvPr id="384" name="CustomShape 14"/>
          <p:cNvSpPr/>
          <p:nvPr/>
        </p:nvSpPr>
        <p:spPr>
          <a:xfrm>
            <a:off x="1979640" y="4759200"/>
            <a:ext cx="2057040" cy="456120"/>
          </a:xfrm>
          <a:prstGeom prst="rect">
            <a:avLst/>
          </a:prstGeom>
          <a:noFill/>
          <a:ln w="28440">
            <a:noFill/>
          </a:ln>
        </p:spPr>
        <p:style>
          <a:lnRef idx="0"/>
          <a:fillRef idx="0"/>
          <a:effectRef idx="0"/>
          <a:fontRef idx="minor"/>
        </p:style>
        <p:txBody>
          <a:bodyPr lIns="90000" rIns="90000" tIns="45000" bIns="45000">
            <a:spAutoFit/>
          </a:bodyPr>
          <a:p>
            <a:pPr>
              <a:lnSpc>
                <a:spcPct val="100000"/>
              </a:lnSpc>
              <a:spcBef>
                <a:spcPts val="1199"/>
              </a:spcBef>
            </a:pPr>
            <a:r>
              <a:rPr b="1" lang="en-US" sz="2400" spc="-1" strike="noStrike">
                <a:solidFill>
                  <a:srgbClr val="cc00cc"/>
                </a:solidFill>
                <a:latin typeface="Tahoma"/>
                <a:ea typeface="黑体"/>
              </a:rPr>
              <a:t>多对多关系</a:t>
            </a:r>
            <a:endParaRPr b="0" lang="en-US" sz="2400" spc="-1" strike="noStrike">
              <a:latin typeface="Nimbus Sans"/>
            </a:endParaRPr>
          </a:p>
        </p:txBody>
      </p:sp>
      <p:grpSp>
        <p:nvGrpSpPr>
          <p:cNvPr id="385" name="Group 15"/>
          <p:cNvGrpSpPr/>
          <p:nvPr/>
        </p:nvGrpSpPr>
        <p:grpSpPr>
          <a:xfrm>
            <a:off x="3924360" y="3213000"/>
            <a:ext cx="2971440" cy="393480"/>
            <a:chOff x="3924360" y="3213000"/>
            <a:chExt cx="2971440" cy="393480"/>
          </a:xfrm>
        </p:grpSpPr>
        <p:sp>
          <p:nvSpPr>
            <p:cNvPr id="386" name="CustomShape 16"/>
            <p:cNvSpPr/>
            <p:nvPr/>
          </p:nvSpPr>
          <p:spPr>
            <a:xfrm>
              <a:off x="3924360" y="3238920"/>
              <a:ext cx="332280" cy="367560"/>
            </a:xfrm>
            <a:prstGeom prst="ellipse">
              <a:avLst/>
            </a:prstGeom>
            <a:solidFill>
              <a:srgbClr val="ccecff"/>
            </a:solidFill>
            <a:ln w="28440">
              <a:solidFill>
                <a:srgbClr val="ff00ff"/>
              </a:solidFill>
              <a:round/>
            </a:ln>
          </p:spPr>
          <p:style>
            <a:lnRef idx="0"/>
            <a:fillRef idx="0"/>
            <a:effectRef idx="0"/>
            <a:fontRef idx="minor"/>
          </p:style>
        </p:sp>
        <p:sp>
          <p:nvSpPr>
            <p:cNvPr id="387" name="CustomShape 17"/>
            <p:cNvSpPr/>
            <p:nvPr/>
          </p:nvSpPr>
          <p:spPr>
            <a:xfrm>
              <a:off x="4578480" y="3230280"/>
              <a:ext cx="332280" cy="367560"/>
            </a:xfrm>
            <a:prstGeom prst="ellipse">
              <a:avLst/>
            </a:prstGeom>
            <a:solidFill>
              <a:srgbClr val="ccecff"/>
            </a:solidFill>
            <a:ln w="28440">
              <a:solidFill>
                <a:srgbClr val="ff00ff"/>
              </a:solidFill>
              <a:round/>
            </a:ln>
          </p:spPr>
          <p:style>
            <a:lnRef idx="0"/>
            <a:fillRef idx="0"/>
            <a:effectRef idx="0"/>
            <a:fontRef idx="minor"/>
          </p:style>
        </p:sp>
        <p:sp>
          <p:nvSpPr>
            <p:cNvPr id="388" name="Line 18"/>
            <p:cNvSpPr/>
            <p:nvPr/>
          </p:nvSpPr>
          <p:spPr>
            <a:xfrm>
              <a:off x="4251240" y="3418200"/>
              <a:ext cx="326880" cy="0"/>
            </a:xfrm>
            <a:prstGeom prst="line">
              <a:avLst/>
            </a:prstGeom>
            <a:ln w="28440">
              <a:solidFill>
                <a:srgbClr val="ff00ff"/>
              </a:solidFill>
              <a:round/>
            </a:ln>
          </p:spPr>
          <p:style>
            <a:lnRef idx="0"/>
            <a:fillRef idx="0"/>
            <a:effectRef idx="0"/>
            <a:fontRef idx="minor"/>
          </p:style>
        </p:sp>
        <p:sp>
          <p:nvSpPr>
            <p:cNvPr id="389" name="Line 19"/>
            <p:cNvSpPr/>
            <p:nvPr/>
          </p:nvSpPr>
          <p:spPr>
            <a:xfrm>
              <a:off x="4910760" y="3418200"/>
              <a:ext cx="327240" cy="0"/>
            </a:xfrm>
            <a:prstGeom prst="line">
              <a:avLst/>
            </a:prstGeom>
            <a:ln w="28440">
              <a:solidFill>
                <a:srgbClr val="ff00ff"/>
              </a:solidFill>
              <a:round/>
            </a:ln>
          </p:spPr>
          <p:style>
            <a:lnRef idx="0"/>
            <a:fillRef idx="0"/>
            <a:effectRef idx="0"/>
            <a:fontRef idx="minor"/>
          </p:style>
        </p:sp>
        <p:sp>
          <p:nvSpPr>
            <p:cNvPr id="390" name="CustomShape 20"/>
            <p:cNvSpPr/>
            <p:nvPr/>
          </p:nvSpPr>
          <p:spPr>
            <a:xfrm>
              <a:off x="5238000" y="3230280"/>
              <a:ext cx="332280" cy="367560"/>
            </a:xfrm>
            <a:prstGeom prst="ellipse">
              <a:avLst/>
            </a:prstGeom>
            <a:solidFill>
              <a:srgbClr val="ccecff"/>
            </a:solidFill>
            <a:ln w="28440">
              <a:solidFill>
                <a:srgbClr val="ff00ff"/>
              </a:solidFill>
              <a:round/>
            </a:ln>
          </p:spPr>
          <p:style>
            <a:lnRef idx="0"/>
            <a:fillRef idx="0"/>
            <a:effectRef idx="0"/>
            <a:fontRef idx="minor"/>
          </p:style>
        </p:sp>
        <p:sp>
          <p:nvSpPr>
            <p:cNvPr id="391" name="Line 21"/>
            <p:cNvSpPr/>
            <p:nvPr/>
          </p:nvSpPr>
          <p:spPr>
            <a:xfrm>
              <a:off x="5570640" y="3418200"/>
              <a:ext cx="326880" cy="0"/>
            </a:xfrm>
            <a:prstGeom prst="line">
              <a:avLst/>
            </a:prstGeom>
            <a:ln w="28440">
              <a:solidFill>
                <a:srgbClr val="ff00ff"/>
              </a:solidFill>
              <a:round/>
            </a:ln>
          </p:spPr>
          <p:style>
            <a:lnRef idx="0"/>
            <a:fillRef idx="0"/>
            <a:effectRef idx="0"/>
            <a:fontRef idx="minor"/>
          </p:style>
        </p:sp>
        <p:sp>
          <p:nvSpPr>
            <p:cNvPr id="392" name="CustomShape 22"/>
            <p:cNvSpPr/>
            <p:nvPr/>
          </p:nvSpPr>
          <p:spPr>
            <a:xfrm>
              <a:off x="5903640" y="3230280"/>
              <a:ext cx="332280" cy="367560"/>
            </a:xfrm>
            <a:prstGeom prst="ellipse">
              <a:avLst/>
            </a:prstGeom>
            <a:solidFill>
              <a:srgbClr val="ccecff"/>
            </a:solidFill>
            <a:ln w="28440">
              <a:solidFill>
                <a:srgbClr val="ff00ff"/>
              </a:solidFill>
              <a:round/>
            </a:ln>
          </p:spPr>
          <p:style>
            <a:lnRef idx="0"/>
            <a:fillRef idx="0"/>
            <a:effectRef idx="0"/>
            <a:fontRef idx="minor"/>
          </p:style>
        </p:sp>
        <p:sp>
          <p:nvSpPr>
            <p:cNvPr id="393" name="Line 23"/>
            <p:cNvSpPr/>
            <p:nvPr/>
          </p:nvSpPr>
          <p:spPr>
            <a:xfrm>
              <a:off x="6236280" y="3409920"/>
              <a:ext cx="326880" cy="0"/>
            </a:xfrm>
            <a:prstGeom prst="line">
              <a:avLst/>
            </a:prstGeom>
            <a:ln w="28440">
              <a:solidFill>
                <a:srgbClr val="ff00ff"/>
              </a:solidFill>
              <a:round/>
            </a:ln>
          </p:spPr>
          <p:style>
            <a:lnRef idx="0"/>
            <a:fillRef idx="0"/>
            <a:effectRef idx="0"/>
            <a:fontRef idx="minor"/>
          </p:style>
        </p:sp>
        <p:sp>
          <p:nvSpPr>
            <p:cNvPr id="394" name="CustomShape 24"/>
            <p:cNvSpPr/>
            <p:nvPr/>
          </p:nvSpPr>
          <p:spPr>
            <a:xfrm>
              <a:off x="6563520" y="3213000"/>
              <a:ext cx="332280" cy="367560"/>
            </a:xfrm>
            <a:prstGeom prst="ellipse">
              <a:avLst/>
            </a:prstGeom>
            <a:solidFill>
              <a:srgbClr val="ccecff"/>
            </a:solidFill>
            <a:ln w="28440">
              <a:solidFill>
                <a:srgbClr val="ff00ff"/>
              </a:solidFill>
              <a:round/>
            </a:ln>
          </p:spPr>
          <p:style>
            <a:lnRef idx="0"/>
            <a:fillRef idx="0"/>
            <a:effectRef idx="0"/>
            <a:fontRef idx="minor"/>
          </p:style>
        </p:sp>
      </p:grpSp>
      <p:pic>
        <p:nvPicPr>
          <p:cNvPr id="395" name="图片 153625" descr="image005"/>
          <p:cNvPicPr/>
          <p:nvPr/>
        </p:nvPicPr>
        <p:blipFill>
          <a:blip r:embed="rId1"/>
          <a:stretch/>
        </p:blipFill>
        <p:spPr>
          <a:xfrm>
            <a:off x="5079960" y="3780000"/>
            <a:ext cx="2666520" cy="1834920"/>
          </a:xfrm>
          <a:prstGeom prst="rect">
            <a:avLst/>
          </a:prstGeom>
          <a:ln w="9360">
            <a:noFill/>
          </a:ln>
        </p:spPr>
      </p:pic>
      <p:pic>
        <p:nvPicPr>
          <p:cNvPr id="396" name="图片 153626" descr="image006"/>
          <p:cNvPicPr/>
          <p:nvPr/>
        </p:nvPicPr>
        <p:blipFill>
          <a:blip r:embed="rId2"/>
          <a:stretch/>
        </p:blipFill>
        <p:spPr>
          <a:xfrm>
            <a:off x="5384880" y="5342040"/>
            <a:ext cx="2047680" cy="1409400"/>
          </a:xfrm>
          <a:prstGeom prst="rect">
            <a:avLst/>
          </a:prstGeom>
          <a:ln w="9360">
            <a:noFill/>
          </a:ln>
        </p:spPr>
      </p:pic>
      <p:grpSp>
        <p:nvGrpSpPr>
          <p:cNvPr id="397" name="Group 25"/>
          <p:cNvGrpSpPr/>
          <p:nvPr/>
        </p:nvGrpSpPr>
        <p:grpSpPr>
          <a:xfrm>
            <a:off x="3708360" y="3703680"/>
            <a:ext cx="1785600" cy="1833120"/>
            <a:chOff x="3708360" y="3703680"/>
            <a:chExt cx="1785600" cy="1833120"/>
          </a:xfrm>
        </p:grpSpPr>
        <p:sp>
          <p:nvSpPr>
            <p:cNvPr id="398" name="Line 26"/>
            <p:cNvSpPr/>
            <p:nvPr/>
          </p:nvSpPr>
          <p:spPr>
            <a:xfrm flipH="1">
              <a:off x="4473360" y="3958920"/>
              <a:ext cx="63360" cy="311400"/>
            </a:xfrm>
            <a:prstGeom prst="line">
              <a:avLst/>
            </a:prstGeom>
            <a:ln w="28440">
              <a:solidFill>
                <a:schemeClr val="accent2"/>
              </a:solidFill>
              <a:round/>
            </a:ln>
          </p:spPr>
          <p:style>
            <a:lnRef idx="0"/>
            <a:fillRef idx="0"/>
            <a:effectRef idx="0"/>
            <a:fontRef idx="minor"/>
          </p:style>
        </p:sp>
        <p:sp>
          <p:nvSpPr>
            <p:cNvPr id="399" name="Line 27"/>
            <p:cNvSpPr/>
            <p:nvPr/>
          </p:nvSpPr>
          <p:spPr>
            <a:xfrm>
              <a:off x="4473360" y="4943160"/>
              <a:ext cx="407880" cy="432000"/>
            </a:xfrm>
            <a:prstGeom prst="line">
              <a:avLst/>
            </a:prstGeom>
            <a:ln w="28440">
              <a:solidFill>
                <a:schemeClr val="accent2"/>
              </a:solidFill>
              <a:round/>
            </a:ln>
          </p:spPr>
          <p:style>
            <a:lnRef idx="0"/>
            <a:fillRef idx="0"/>
            <a:effectRef idx="0"/>
            <a:fontRef idx="minor"/>
          </p:style>
        </p:sp>
        <p:sp>
          <p:nvSpPr>
            <p:cNvPr id="400" name="Line 28"/>
            <p:cNvSpPr/>
            <p:nvPr/>
          </p:nvSpPr>
          <p:spPr>
            <a:xfrm flipH="1">
              <a:off x="4032000" y="4943160"/>
              <a:ext cx="407880" cy="432000"/>
            </a:xfrm>
            <a:prstGeom prst="line">
              <a:avLst/>
            </a:prstGeom>
            <a:ln w="28440">
              <a:solidFill>
                <a:schemeClr val="accent2"/>
              </a:solidFill>
              <a:round/>
            </a:ln>
          </p:spPr>
          <p:style>
            <a:lnRef idx="0"/>
            <a:fillRef idx="0"/>
            <a:effectRef idx="0"/>
            <a:fontRef idx="minor"/>
          </p:style>
        </p:sp>
        <p:sp>
          <p:nvSpPr>
            <p:cNvPr id="401" name="Line 29"/>
            <p:cNvSpPr/>
            <p:nvPr/>
          </p:nvSpPr>
          <p:spPr>
            <a:xfrm>
              <a:off x="5057640" y="4351320"/>
              <a:ext cx="284040" cy="430200"/>
            </a:xfrm>
            <a:prstGeom prst="line">
              <a:avLst/>
            </a:prstGeom>
            <a:ln w="28440">
              <a:solidFill>
                <a:schemeClr val="accent2"/>
              </a:solidFill>
              <a:round/>
            </a:ln>
          </p:spPr>
          <p:style>
            <a:lnRef idx="0"/>
            <a:fillRef idx="0"/>
            <a:effectRef idx="0"/>
            <a:fontRef idx="minor"/>
          </p:style>
        </p:sp>
        <p:sp>
          <p:nvSpPr>
            <p:cNvPr id="402" name="Line 30"/>
            <p:cNvSpPr/>
            <p:nvPr/>
          </p:nvSpPr>
          <p:spPr>
            <a:xfrm flipH="1">
              <a:off x="4779720" y="4351320"/>
              <a:ext cx="255600" cy="430200"/>
            </a:xfrm>
            <a:prstGeom prst="line">
              <a:avLst/>
            </a:prstGeom>
            <a:ln w="28440">
              <a:solidFill>
                <a:schemeClr val="accent2"/>
              </a:solidFill>
              <a:round/>
            </a:ln>
          </p:spPr>
          <p:style>
            <a:lnRef idx="0"/>
            <a:fillRef idx="0"/>
            <a:effectRef idx="0"/>
            <a:fontRef idx="minor"/>
          </p:style>
        </p:sp>
        <p:sp>
          <p:nvSpPr>
            <p:cNvPr id="403" name="Line 31"/>
            <p:cNvSpPr/>
            <p:nvPr/>
          </p:nvSpPr>
          <p:spPr>
            <a:xfrm>
              <a:off x="4448160" y="4512960"/>
              <a:ext cx="0" cy="268560"/>
            </a:xfrm>
            <a:prstGeom prst="line">
              <a:avLst/>
            </a:prstGeom>
            <a:ln w="28440">
              <a:solidFill>
                <a:schemeClr val="accent2"/>
              </a:solidFill>
              <a:round/>
            </a:ln>
          </p:spPr>
          <p:style>
            <a:lnRef idx="0"/>
            <a:fillRef idx="0"/>
            <a:effectRef idx="0"/>
            <a:fontRef idx="minor"/>
          </p:style>
        </p:sp>
        <p:sp>
          <p:nvSpPr>
            <p:cNvPr id="404" name="Line 32"/>
            <p:cNvSpPr/>
            <p:nvPr/>
          </p:nvSpPr>
          <p:spPr>
            <a:xfrm>
              <a:off x="4014720" y="4512960"/>
              <a:ext cx="90360" cy="268560"/>
            </a:xfrm>
            <a:prstGeom prst="line">
              <a:avLst/>
            </a:prstGeom>
            <a:ln w="28440">
              <a:solidFill>
                <a:schemeClr val="accent2"/>
              </a:solidFill>
              <a:round/>
            </a:ln>
          </p:spPr>
          <p:style>
            <a:lnRef idx="0"/>
            <a:fillRef idx="0"/>
            <a:effectRef idx="0"/>
            <a:fontRef idx="minor"/>
          </p:style>
        </p:sp>
        <p:sp>
          <p:nvSpPr>
            <p:cNvPr id="405" name="Line 33"/>
            <p:cNvSpPr/>
            <p:nvPr/>
          </p:nvSpPr>
          <p:spPr>
            <a:xfrm flipH="1">
              <a:off x="3887640" y="4512960"/>
              <a:ext cx="74520" cy="268560"/>
            </a:xfrm>
            <a:prstGeom prst="line">
              <a:avLst/>
            </a:prstGeom>
            <a:ln w="28440">
              <a:solidFill>
                <a:schemeClr val="accent2"/>
              </a:solidFill>
              <a:round/>
            </a:ln>
          </p:spPr>
          <p:style>
            <a:lnRef idx="0"/>
            <a:fillRef idx="0"/>
            <a:effectRef idx="0"/>
            <a:fontRef idx="minor"/>
          </p:style>
        </p:sp>
        <p:sp>
          <p:nvSpPr>
            <p:cNvPr id="406" name="Line 34"/>
            <p:cNvSpPr/>
            <p:nvPr/>
          </p:nvSpPr>
          <p:spPr>
            <a:xfrm>
              <a:off x="4627440" y="3936960"/>
              <a:ext cx="407880" cy="414360"/>
            </a:xfrm>
            <a:prstGeom prst="line">
              <a:avLst/>
            </a:prstGeom>
            <a:ln w="28440">
              <a:solidFill>
                <a:schemeClr val="accent2"/>
              </a:solidFill>
              <a:round/>
            </a:ln>
          </p:spPr>
          <p:style>
            <a:lnRef idx="0"/>
            <a:fillRef idx="0"/>
            <a:effectRef idx="0"/>
            <a:fontRef idx="minor"/>
          </p:style>
        </p:sp>
        <p:sp>
          <p:nvSpPr>
            <p:cNvPr id="407" name="Line 35"/>
            <p:cNvSpPr/>
            <p:nvPr/>
          </p:nvSpPr>
          <p:spPr>
            <a:xfrm flipH="1">
              <a:off x="4032000" y="3936960"/>
              <a:ext cx="441360" cy="414360"/>
            </a:xfrm>
            <a:prstGeom prst="line">
              <a:avLst/>
            </a:prstGeom>
            <a:ln w="28440">
              <a:solidFill>
                <a:schemeClr val="accent2"/>
              </a:solidFill>
              <a:round/>
            </a:ln>
          </p:spPr>
          <p:style>
            <a:lnRef idx="0"/>
            <a:fillRef idx="0"/>
            <a:effectRef idx="0"/>
            <a:fontRef idx="minor"/>
          </p:style>
        </p:sp>
        <p:sp>
          <p:nvSpPr>
            <p:cNvPr id="408" name="CustomShape 36"/>
            <p:cNvSpPr/>
            <p:nvPr/>
          </p:nvSpPr>
          <p:spPr>
            <a:xfrm>
              <a:off x="3708360" y="4781520"/>
              <a:ext cx="255240" cy="269640"/>
            </a:xfrm>
            <a:prstGeom prst="ellipse">
              <a:avLst/>
            </a:prstGeom>
            <a:solidFill>
              <a:srgbClr val="ccff33"/>
            </a:solidFill>
            <a:ln w="28440">
              <a:solidFill>
                <a:schemeClr val="accent2"/>
              </a:solidFill>
              <a:round/>
            </a:ln>
          </p:spPr>
          <p:style>
            <a:lnRef idx="0"/>
            <a:fillRef idx="0"/>
            <a:effectRef idx="0"/>
            <a:fontRef idx="minor"/>
          </p:style>
        </p:sp>
        <p:sp>
          <p:nvSpPr>
            <p:cNvPr id="409" name="CustomShape 37"/>
            <p:cNvSpPr/>
            <p:nvPr/>
          </p:nvSpPr>
          <p:spPr>
            <a:xfrm>
              <a:off x="4014720" y="4781520"/>
              <a:ext cx="255240" cy="269640"/>
            </a:xfrm>
            <a:prstGeom prst="ellipse">
              <a:avLst/>
            </a:prstGeom>
            <a:solidFill>
              <a:srgbClr val="ccff33"/>
            </a:solidFill>
            <a:ln w="28440">
              <a:solidFill>
                <a:schemeClr val="accent2"/>
              </a:solidFill>
              <a:round/>
            </a:ln>
          </p:spPr>
          <p:style>
            <a:lnRef idx="0"/>
            <a:fillRef idx="0"/>
            <a:effectRef idx="0"/>
            <a:fontRef idx="minor"/>
          </p:style>
        </p:sp>
        <p:sp>
          <p:nvSpPr>
            <p:cNvPr id="410" name="CustomShape 38"/>
            <p:cNvSpPr/>
            <p:nvPr/>
          </p:nvSpPr>
          <p:spPr>
            <a:xfrm>
              <a:off x="4321080" y="4781520"/>
              <a:ext cx="253800" cy="269640"/>
            </a:xfrm>
            <a:prstGeom prst="ellipse">
              <a:avLst/>
            </a:prstGeom>
            <a:solidFill>
              <a:srgbClr val="ccff33"/>
            </a:solidFill>
            <a:ln w="28440">
              <a:solidFill>
                <a:schemeClr val="accent2"/>
              </a:solidFill>
              <a:round/>
            </a:ln>
          </p:spPr>
          <p:style>
            <a:lnRef idx="0"/>
            <a:fillRef idx="0"/>
            <a:effectRef idx="0"/>
            <a:fontRef idx="minor"/>
          </p:style>
        </p:sp>
        <p:sp>
          <p:nvSpPr>
            <p:cNvPr id="411" name="CustomShape 39"/>
            <p:cNvSpPr/>
            <p:nvPr/>
          </p:nvSpPr>
          <p:spPr>
            <a:xfrm>
              <a:off x="4627440" y="4781520"/>
              <a:ext cx="253800" cy="269640"/>
            </a:xfrm>
            <a:prstGeom prst="ellipse">
              <a:avLst/>
            </a:prstGeom>
            <a:solidFill>
              <a:srgbClr val="ccff33"/>
            </a:solidFill>
            <a:ln w="28440">
              <a:solidFill>
                <a:schemeClr val="accent2"/>
              </a:solidFill>
              <a:round/>
            </a:ln>
          </p:spPr>
          <p:style>
            <a:lnRef idx="0"/>
            <a:fillRef idx="0"/>
            <a:effectRef idx="0"/>
            <a:fontRef idx="minor"/>
          </p:style>
        </p:sp>
        <p:sp>
          <p:nvSpPr>
            <p:cNvPr id="412" name="CustomShape 40"/>
            <p:cNvSpPr/>
            <p:nvPr/>
          </p:nvSpPr>
          <p:spPr>
            <a:xfrm>
              <a:off x="5238720" y="4781520"/>
              <a:ext cx="255240" cy="269640"/>
            </a:xfrm>
            <a:prstGeom prst="ellipse">
              <a:avLst/>
            </a:prstGeom>
            <a:solidFill>
              <a:srgbClr val="ccff33"/>
            </a:solidFill>
            <a:ln w="28440">
              <a:solidFill>
                <a:schemeClr val="accent2"/>
              </a:solidFill>
              <a:round/>
            </a:ln>
          </p:spPr>
          <p:style>
            <a:lnRef idx="0"/>
            <a:fillRef idx="0"/>
            <a:effectRef idx="0"/>
            <a:fontRef idx="minor"/>
          </p:style>
        </p:sp>
        <p:sp>
          <p:nvSpPr>
            <p:cNvPr id="413" name="CustomShape 41"/>
            <p:cNvSpPr/>
            <p:nvPr/>
          </p:nvSpPr>
          <p:spPr>
            <a:xfrm>
              <a:off x="4167360" y="5267160"/>
              <a:ext cx="255240" cy="269640"/>
            </a:xfrm>
            <a:prstGeom prst="ellipse">
              <a:avLst/>
            </a:prstGeom>
            <a:solidFill>
              <a:srgbClr val="ccff33"/>
            </a:solidFill>
            <a:ln w="28440">
              <a:solidFill>
                <a:schemeClr val="accent2"/>
              </a:solidFill>
              <a:round/>
            </a:ln>
          </p:spPr>
          <p:style>
            <a:lnRef idx="0"/>
            <a:fillRef idx="0"/>
            <a:effectRef idx="0"/>
            <a:fontRef idx="minor"/>
          </p:style>
        </p:sp>
        <p:sp>
          <p:nvSpPr>
            <p:cNvPr id="414" name="CustomShape 42"/>
            <p:cNvSpPr/>
            <p:nvPr/>
          </p:nvSpPr>
          <p:spPr>
            <a:xfrm>
              <a:off x="4473720" y="5267160"/>
              <a:ext cx="255240" cy="269640"/>
            </a:xfrm>
            <a:prstGeom prst="ellipse">
              <a:avLst/>
            </a:prstGeom>
            <a:solidFill>
              <a:srgbClr val="ccff33"/>
            </a:solidFill>
            <a:ln w="28440">
              <a:solidFill>
                <a:schemeClr val="accent2"/>
              </a:solidFill>
              <a:round/>
            </a:ln>
          </p:spPr>
          <p:style>
            <a:lnRef idx="0"/>
            <a:fillRef idx="0"/>
            <a:effectRef idx="0"/>
            <a:fontRef idx="minor"/>
          </p:style>
        </p:sp>
        <p:sp>
          <p:nvSpPr>
            <p:cNvPr id="415" name="CustomShape 43"/>
            <p:cNvSpPr/>
            <p:nvPr/>
          </p:nvSpPr>
          <p:spPr>
            <a:xfrm>
              <a:off x="4780080" y="5267160"/>
              <a:ext cx="255240" cy="269640"/>
            </a:xfrm>
            <a:prstGeom prst="ellipse">
              <a:avLst/>
            </a:prstGeom>
            <a:solidFill>
              <a:srgbClr val="ccff33"/>
            </a:solidFill>
            <a:ln w="28440">
              <a:solidFill>
                <a:schemeClr val="accent2"/>
              </a:solidFill>
              <a:round/>
            </a:ln>
          </p:spPr>
          <p:style>
            <a:lnRef idx="0"/>
            <a:fillRef idx="0"/>
            <a:effectRef idx="0"/>
            <a:fontRef idx="minor"/>
          </p:style>
        </p:sp>
        <p:sp>
          <p:nvSpPr>
            <p:cNvPr id="416" name="CustomShape 44"/>
            <p:cNvSpPr/>
            <p:nvPr/>
          </p:nvSpPr>
          <p:spPr>
            <a:xfrm>
              <a:off x="3860640" y="5267160"/>
              <a:ext cx="255240" cy="269640"/>
            </a:xfrm>
            <a:prstGeom prst="ellipse">
              <a:avLst/>
            </a:prstGeom>
            <a:solidFill>
              <a:srgbClr val="ccff33"/>
            </a:solidFill>
            <a:ln w="28440">
              <a:solidFill>
                <a:schemeClr val="accent2"/>
              </a:solidFill>
              <a:round/>
            </a:ln>
          </p:spPr>
          <p:style>
            <a:lnRef idx="0"/>
            <a:fillRef idx="0"/>
            <a:effectRef idx="0"/>
            <a:fontRef idx="minor"/>
          </p:style>
        </p:sp>
        <p:sp>
          <p:nvSpPr>
            <p:cNvPr id="417" name="CustomShape 45"/>
            <p:cNvSpPr/>
            <p:nvPr/>
          </p:nvSpPr>
          <p:spPr>
            <a:xfrm>
              <a:off x="3860640" y="4243320"/>
              <a:ext cx="255240" cy="269640"/>
            </a:xfrm>
            <a:prstGeom prst="ellipse">
              <a:avLst/>
            </a:prstGeom>
            <a:solidFill>
              <a:srgbClr val="ccff33"/>
            </a:solidFill>
            <a:ln w="28440">
              <a:solidFill>
                <a:schemeClr val="accent2"/>
              </a:solidFill>
              <a:round/>
            </a:ln>
          </p:spPr>
          <p:style>
            <a:lnRef idx="0"/>
            <a:fillRef idx="0"/>
            <a:effectRef idx="0"/>
            <a:fontRef idx="minor"/>
          </p:style>
        </p:sp>
        <p:sp>
          <p:nvSpPr>
            <p:cNvPr id="418" name="CustomShape 46"/>
            <p:cNvSpPr/>
            <p:nvPr/>
          </p:nvSpPr>
          <p:spPr>
            <a:xfrm>
              <a:off x="4321080" y="4243320"/>
              <a:ext cx="253800" cy="269640"/>
            </a:xfrm>
            <a:prstGeom prst="ellipse">
              <a:avLst/>
            </a:prstGeom>
            <a:solidFill>
              <a:srgbClr val="ccff33"/>
            </a:solidFill>
            <a:ln w="28440">
              <a:solidFill>
                <a:schemeClr val="accent2"/>
              </a:solidFill>
              <a:round/>
            </a:ln>
          </p:spPr>
          <p:style>
            <a:lnRef idx="0"/>
            <a:fillRef idx="0"/>
            <a:effectRef idx="0"/>
            <a:fontRef idx="minor"/>
          </p:style>
        </p:sp>
        <p:sp>
          <p:nvSpPr>
            <p:cNvPr id="419" name="CustomShape 47"/>
            <p:cNvSpPr/>
            <p:nvPr/>
          </p:nvSpPr>
          <p:spPr>
            <a:xfrm>
              <a:off x="4932360" y="4243320"/>
              <a:ext cx="255240" cy="269640"/>
            </a:xfrm>
            <a:prstGeom prst="ellipse">
              <a:avLst/>
            </a:prstGeom>
            <a:solidFill>
              <a:srgbClr val="ccff33"/>
            </a:solidFill>
            <a:ln w="28440">
              <a:solidFill>
                <a:schemeClr val="accent2"/>
              </a:solidFill>
              <a:round/>
            </a:ln>
          </p:spPr>
          <p:style>
            <a:lnRef idx="0"/>
            <a:fillRef idx="0"/>
            <a:effectRef idx="0"/>
            <a:fontRef idx="minor"/>
          </p:style>
        </p:sp>
        <p:sp>
          <p:nvSpPr>
            <p:cNvPr id="420" name="CustomShape 48"/>
            <p:cNvSpPr/>
            <p:nvPr/>
          </p:nvSpPr>
          <p:spPr>
            <a:xfrm>
              <a:off x="4422600" y="3703680"/>
              <a:ext cx="255240" cy="269640"/>
            </a:xfrm>
            <a:prstGeom prst="ellipse">
              <a:avLst/>
            </a:prstGeom>
            <a:solidFill>
              <a:srgbClr val="ccff33"/>
            </a:solidFill>
            <a:ln w="28440">
              <a:solidFill>
                <a:schemeClr val="accent2"/>
              </a:solidFill>
              <a:round/>
            </a:ln>
          </p:spPr>
          <p:style>
            <a:lnRef idx="0"/>
            <a:fillRef idx="0"/>
            <a:effectRef idx="0"/>
            <a:fontRef idx="minor"/>
          </p:style>
        </p:sp>
        <p:sp>
          <p:nvSpPr>
            <p:cNvPr id="421" name="Line 49"/>
            <p:cNvSpPr/>
            <p:nvPr/>
          </p:nvSpPr>
          <p:spPr>
            <a:xfrm>
              <a:off x="5057640" y="4512960"/>
              <a:ext cx="0" cy="268560"/>
            </a:xfrm>
            <a:prstGeom prst="line">
              <a:avLst/>
            </a:prstGeom>
            <a:ln w="28440">
              <a:solidFill>
                <a:schemeClr val="accent2"/>
              </a:solidFill>
              <a:round/>
            </a:ln>
          </p:spPr>
          <p:style>
            <a:lnRef idx="0"/>
            <a:fillRef idx="0"/>
            <a:effectRef idx="0"/>
            <a:fontRef idx="minor"/>
          </p:style>
        </p:sp>
        <p:sp>
          <p:nvSpPr>
            <p:cNvPr id="422" name="Line 50"/>
            <p:cNvSpPr/>
            <p:nvPr/>
          </p:nvSpPr>
          <p:spPr>
            <a:xfrm flipH="1">
              <a:off x="4338360" y="5051160"/>
              <a:ext cx="84240" cy="216000"/>
            </a:xfrm>
            <a:prstGeom prst="line">
              <a:avLst/>
            </a:prstGeom>
            <a:ln w="28440">
              <a:solidFill>
                <a:schemeClr val="accent2"/>
              </a:solidFill>
              <a:round/>
            </a:ln>
          </p:spPr>
          <p:style>
            <a:lnRef idx="0"/>
            <a:fillRef idx="0"/>
            <a:effectRef idx="0"/>
            <a:fontRef idx="minor"/>
          </p:style>
        </p:sp>
        <p:sp>
          <p:nvSpPr>
            <p:cNvPr id="423" name="Line 51"/>
            <p:cNvSpPr/>
            <p:nvPr/>
          </p:nvSpPr>
          <p:spPr>
            <a:xfrm>
              <a:off x="4473360" y="5051160"/>
              <a:ext cx="95400" cy="216000"/>
            </a:xfrm>
            <a:prstGeom prst="line">
              <a:avLst/>
            </a:prstGeom>
            <a:ln w="28440">
              <a:solidFill>
                <a:schemeClr val="accent2"/>
              </a:solidFill>
              <a:round/>
            </a:ln>
          </p:spPr>
          <p:style>
            <a:lnRef idx="0"/>
            <a:fillRef idx="0"/>
            <a:effectRef idx="0"/>
            <a:fontRef idx="minor"/>
          </p:style>
        </p:sp>
        <p:sp>
          <p:nvSpPr>
            <p:cNvPr id="424" name="CustomShape 52"/>
            <p:cNvSpPr/>
            <p:nvPr/>
          </p:nvSpPr>
          <p:spPr>
            <a:xfrm>
              <a:off x="4927680" y="4770360"/>
              <a:ext cx="255240" cy="269640"/>
            </a:xfrm>
            <a:prstGeom prst="ellipse">
              <a:avLst/>
            </a:prstGeom>
            <a:solidFill>
              <a:srgbClr val="ccff33"/>
            </a:solidFill>
            <a:ln w="28440">
              <a:solidFill>
                <a:schemeClr val="accent2"/>
              </a:solidFill>
              <a:round/>
            </a:ln>
          </p:spPr>
          <p:style>
            <a:lnRef idx="0"/>
            <a:fillRef idx="0"/>
            <a:effectRef idx="0"/>
            <a:fontRef idx="minor"/>
          </p:style>
        </p:sp>
      </p:grpSp>
      <p:grpSp>
        <p:nvGrpSpPr>
          <p:cNvPr id="425" name="Group 53"/>
          <p:cNvGrpSpPr/>
          <p:nvPr/>
        </p:nvGrpSpPr>
        <p:grpSpPr>
          <a:xfrm>
            <a:off x="7308720" y="4084560"/>
            <a:ext cx="1510920" cy="2285640"/>
            <a:chOff x="7308720" y="4084560"/>
            <a:chExt cx="1510920" cy="2285640"/>
          </a:xfrm>
        </p:grpSpPr>
        <p:sp>
          <p:nvSpPr>
            <p:cNvPr id="426" name="CustomShape 54"/>
            <p:cNvSpPr/>
            <p:nvPr/>
          </p:nvSpPr>
          <p:spPr>
            <a:xfrm>
              <a:off x="7308720" y="4084560"/>
              <a:ext cx="241560" cy="2285640"/>
            </a:xfrm>
            <a:prstGeom prst="rightBrace">
              <a:avLst>
                <a:gd name="adj1" fmla="val 62500"/>
                <a:gd name="adj2" fmla="val 50000"/>
              </a:avLst>
            </a:prstGeom>
            <a:noFill/>
            <a:ln w="19080">
              <a:solidFill>
                <a:schemeClr val="tx1"/>
              </a:solidFill>
              <a:miter/>
            </a:ln>
          </p:spPr>
          <p:style>
            <a:lnRef idx="0"/>
            <a:fillRef idx="0"/>
            <a:effectRef idx="0"/>
            <a:fontRef idx="minor"/>
          </p:style>
        </p:sp>
        <p:sp>
          <p:nvSpPr>
            <p:cNvPr id="427" name="CustomShape 55"/>
            <p:cNvSpPr/>
            <p:nvPr/>
          </p:nvSpPr>
          <p:spPr>
            <a:xfrm>
              <a:off x="7550640" y="4694400"/>
              <a:ext cx="1269000" cy="821880"/>
            </a:xfrm>
            <a:prstGeom prst="rect">
              <a:avLst/>
            </a:prstGeom>
            <a:noFill/>
            <a:ln w="19080">
              <a:noFill/>
            </a:ln>
          </p:spPr>
          <p:style>
            <a:lnRef idx="0"/>
            <a:fillRef idx="0"/>
            <a:effectRef idx="0"/>
            <a:fontRef idx="minor"/>
          </p:style>
          <p:txBody>
            <a:bodyPr lIns="90000" rIns="90000" tIns="45000" bIns="45000">
              <a:spAutoFit/>
            </a:bodyPr>
            <a:p>
              <a:pPr>
                <a:lnSpc>
                  <a:spcPct val="100000"/>
                </a:lnSpc>
                <a:spcBef>
                  <a:spcPts val="1199"/>
                </a:spcBef>
              </a:pPr>
              <a:r>
                <a:rPr b="1" lang="en-US" sz="2400" spc="-1" strike="noStrike">
                  <a:solidFill>
                    <a:srgbClr val="000066"/>
                  </a:solidFill>
                  <a:latin typeface="Tahoma"/>
                  <a:ea typeface="黑体"/>
                </a:rPr>
                <a:t>非线性结构</a:t>
              </a:r>
              <a:endParaRPr b="0" lang="en-US" sz="2400" spc="-1" strike="noStrike">
                <a:latin typeface="Nimbus Sans"/>
              </a:endParaRPr>
            </a:p>
          </p:txBody>
        </p:sp>
      </p:grpSp>
      <p:grpSp>
        <p:nvGrpSpPr>
          <p:cNvPr id="428" name="Group 56"/>
          <p:cNvGrpSpPr/>
          <p:nvPr/>
        </p:nvGrpSpPr>
        <p:grpSpPr>
          <a:xfrm>
            <a:off x="3784680" y="5630760"/>
            <a:ext cx="1599840" cy="1120680"/>
            <a:chOff x="3784680" y="5630760"/>
            <a:chExt cx="1599840" cy="1120680"/>
          </a:xfrm>
        </p:grpSpPr>
        <p:sp>
          <p:nvSpPr>
            <p:cNvPr id="429" name="Line 57"/>
            <p:cNvSpPr/>
            <p:nvPr/>
          </p:nvSpPr>
          <p:spPr>
            <a:xfrm flipH="1">
              <a:off x="4881240" y="6284880"/>
              <a:ext cx="260640" cy="263520"/>
            </a:xfrm>
            <a:prstGeom prst="line">
              <a:avLst/>
            </a:prstGeom>
            <a:ln w="28440">
              <a:solidFill>
                <a:schemeClr val="hlink"/>
              </a:solidFill>
              <a:round/>
            </a:ln>
          </p:spPr>
          <p:style>
            <a:lnRef idx="0"/>
            <a:fillRef idx="0"/>
            <a:effectRef idx="0"/>
            <a:fontRef idx="minor"/>
          </p:style>
        </p:sp>
        <p:sp>
          <p:nvSpPr>
            <p:cNvPr id="430" name="Line 58"/>
            <p:cNvSpPr/>
            <p:nvPr/>
          </p:nvSpPr>
          <p:spPr>
            <a:xfrm>
              <a:off x="4860720" y="5840280"/>
              <a:ext cx="252360" cy="255600"/>
            </a:xfrm>
            <a:prstGeom prst="line">
              <a:avLst/>
            </a:prstGeom>
            <a:ln w="28440">
              <a:solidFill>
                <a:schemeClr val="hlink"/>
              </a:solidFill>
              <a:round/>
            </a:ln>
          </p:spPr>
          <p:style>
            <a:lnRef idx="0"/>
            <a:fillRef idx="0"/>
            <a:effectRef idx="0"/>
            <a:fontRef idx="minor"/>
          </p:style>
        </p:sp>
        <p:sp>
          <p:nvSpPr>
            <p:cNvPr id="431" name="Line 59"/>
            <p:cNvSpPr/>
            <p:nvPr/>
          </p:nvSpPr>
          <p:spPr>
            <a:xfrm>
              <a:off x="4014720" y="5848200"/>
              <a:ext cx="693720" cy="684360"/>
            </a:xfrm>
            <a:prstGeom prst="line">
              <a:avLst/>
            </a:prstGeom>
            <a:ln w="28440">
              <a:solidFill>
                <a:schemeClr val="hlink"/>
              </a:solidFill>
              <a:round/>
            </a:ln>
          </p:spPr>
          <p:style>
            <a:lnRef idx="0"/>
            <a:fillRef idx="0"/>
            <a:effectRef idx="0"/>
            <a:fontRef idx="minor"/>
          </p:style>
        </p:sp>
        <p:sp>
          <p:nvSpPr>
            <p:cNvPr id="432" name="Line 60"/>
            <p:cNvSpPr/>
            <p:nvPr/>
          </p:nvSpPr>
          <p:spPr>
            <a:xfrm flipH="1">
              <a:off x="4000320" y="5870520"/>
              <a:ext cx="700200" cy="677880"/>
            </a:xfrm>
            <a:prstGeom prst="line">
              <a:avLst/>
            </a:prstGeom>
            <a:ln w="28440">
              <a:solidFill>
                <a:schemeClr val="hlink"/>
              </a:solidFill>
              <a:round/>
            </a:ln>
          </p:spPr>
          <p:style>
            <a:lnRef idx="0"/>
            <a:fillRef idx="0"/>
            <a:effectRef idx="0"/>
            <a:fontRef idx="minor"/>
          </p:style>
        </p:sp>
        <p:sp>
          <p:nvSpPr>
            <p:cNvPr id="433" name="Line 61"/>
            <p:cNvSpPr/>
            <p:nvPr/>
          </p:nvSpPr>
          <p:spPr>
            <a:xfrm>
              <a:off x="4059000" y="6611760"/>
              <a:ext cx="587520" cy="0"/>
            </a:xfrm>
            <a:prstGeom prst="line">
              <a:avLst/>
            </a:prstGeom>
            <a:ln w="28440">
              <a:solidFill>
                <a:schemeClr val="hlink"/>
              </a:solidFill>
              <a:round/>
            </a:ln>
          </p:spPr>
          <p:style>
            <a:lnRef idx="0"/>
            <a:fillRef idx="0"/>
            <a:effectRef idx="0"/>
            <a:fontRef idx="minor"/>
          </p:style>
        </p:sp>
        <p:sp>
          <p:nvSpPr>
            <p:cNvPr id="434" name="Line 62"/>
            <p:cNvSpPr/>
            <p:nvPr/>
          </p:nvSpPr>
          <p:spPr>
            <a:xfrm>
              <a:off x="4060800" y="5776560"/>
              <a:ext cx="587160" cy="0"/>
            </a:xfrm>
            <a:prstGeom prst="line">
              <a:avLst/>
            </a:prstGeom>
            <a:ln w="28440">
              <a:solidFill>
                <a:schemeClr val="hlink"/>
              </a:solidFill>
              <a:round/>
            </a:ln>
          </p:spPr>
          <p:style>
            <a:lnRef idx="0"/>
            <a:fillRef idx="0"/>
            <a:effectRef idx="0"/>
            <a:fontRef idx="minor"/>
          </p:style>
        </p:sp>
        <p:sp>
          <p:nvSpPr>
            <p:cNvPr id="435" name="Line 63"/>
            <p:cNvSpPr/>
            <p:nvPr/>
          </p:nvSpPr>
          <p:spPr>
            <a:xfrm>
              <a:off x="3938400" y="5902200"/>
              <a:ext cx="0" cy="568440"/>
            </a:xfrm>
            <a:prstGeom prst="line">
              <a:avLst/>
            </a:prstGeom>
            <a:ln w="28440">
              <a:solidFill>
                <a:schemeClr val="hlink"/>
              </a:solidFill>
              <a:round/>
            </a:ln>
          </p:spPr>
          <p:style>
            <a:lnRef idx="0"/>
            <a:fillRef idx="0"/>
            <a:effectRef idx="0"/>
            <a:fontRef idx="minor"/>
          </p:style>
        </p:sp>
        <p:sp>
          <p:nvSpPr>
            <p:cNvPr id="436" name="CustomShape 64"/>
            <p:cNvSpPr/>
            <p:nvPr/>
          </p:nvSpPr>
          <p:spPr>
            <a:xfrm>
              <a:off x="5075280" y="6051600"/>
              <a:ext cx="309240" cy="279000"/>
            </a:xfrm>
            <a:prstGeom prst="ellipse">
              <a:avLst/>
            </a:prstGeom>
            <a:solidFill>
              <a:srgbClr val="ffff00"/>
            </a:solidFill>
            <a:ln w="28440">
              <a:solidFill>
                <a:schemeClr val="hlink"/>
              </a:solidFill>
              <a:round/>
            </a:ln>
          </p:spPr>
          <p:style>
            <a:lnRef idx="0"/>
            <a:fillRef idx="0"/>
            <a:effectRef idx="0"/>
            <a:fontRef idx="minor"/>
          </p:style>
        </p:sp>
        <p:sp>
          <p:nvSpPr>
            <p:cNvPr id="437" name="CustomShape 65"/>
            <p:cNvSpPr/>
            <p:nvPr/>
          </p:nvSpPr>
          <p:spPr>
            <a:xfrm>
              <a:off x="4622760" y="6431040"/>
              <a:ext cx="310680" cy="280800"/>
            </a:xfrm>
            <a:prstGeom prst="ellipse">
              <a:avLst/>
            </a:prstGeom>
            <a:solidFill>
              <a:srgbClr val="ffff00"/>
            </a:solidFill>
            <a:ln w="28440">
              <a:solidFill>
                <a:schemeClr val="hlink"/>
              </a:solidFill>
              <a:round/>
            </a:ln>
          </p:spPr>
          <p:style>
            <a:lnRef idx="0"/>
            <a:fillRef idx="0"/>
            <a:effectRef idx="0"/>
            <a:fontRef idx="minor"/>
          </p:style>
        </p:sp>
        <p:sp>
          <p:nvSpPr>
            <p:cNvPr id="438" name="CustomShape 66"/>
            <p:cNvSpPr/>
            <p:nvPr/>
          </p:nvSpPr>
          <p:spPr>
            <a:xfrm>
              <a:off x="4616280" y="5630760"/>
              <a:ext cx="310680" cy="279000"/>
            </a:xfrm>
            <a:prstGeom prst="ellipse">
              <a:avLst/>
            </a:prstGeom>
            <a:solidFill>
              <a:srgbClr val="ffff00"/>
            </a:solidFill>
            <a:ln w="28440">
              <a:solidFill>
                <a:schemeClr val="hlink"/>
              </a:solidFill>
              <a:round/>
            </a:ln>
          </p:spPr>
          <p:style>
            <a:lnRef idx="0"/>
            <a:fillRef idx="0"/>
            <a:effectRef idx="0"/>
            <a:fontRef idx="minor"/>
          </p:style>
        </p:sp>
        <p:sp>
          <p:nvSpPr>
            <p:cNvPr id="439" name="CustomShape 67"/>
            <p:cNvSpPr/>
            <p:nvPr/>
          </p:nvSpPr>
          <p:spPr>
            <a:xfrm>
              <a:off x="3784680" y="6470640"/>
              <a:ext cx="310680" cy="280800"/>
            </a:xfrm>
            <a:prstGeom prst="ellipse">
              <a:avLst/>
            </a:prstGeom>
            <a:solidFill>
              <a:srgbClr val="ffff00"/>
            </a:solidFill>
            <a:ln w="28440">
              <a:solidFill>
                <a:schemeClr val="hlink"/>
              </a:solidFill>
              <a:round/>
            </a:ln>
          </p:spPr>
          <p:style>
            <a:lnRef idx="0"/>
            <a:fillRef idx="0"/>
            <a:effectRef idx="0"/>
            <a:fontRef idx="minor"/>
          </p:style>
        </p:sp>
        <p:sp>
          <p:nvSpPr>
            <p:cNvPr id="440" name="CustomShape 68"/>
            <p:cNvSpPr/>
            <p:nvPr/>
          </p:nvSpPr>
          <p:spPr>
            <a:xfrm>
              <a:off x="3784680" y="5630760"/>
              <a:ext cx="310680" cy="279000"/>
            </a:xfrm>
            <a:prstGeom prst="ellipse">
              <a:avLst/>
            </a:prstGeom>
            <a:solidFill>
              <a:srgbClr val="ffff00"/>
            </a:solidFill>
            <a:ln w="28440">
              <a:solidFill>
                <a:schemeClr val="hlink"/>
              </a:solidFill>
              <a:round/>
            </a:ln>
          </p:spPr>
          <p:style>
            <a:lnRef idx="0"/>
            <a:fillRef idx="0"/>
            <a:effectRef idx="0"/>
            <a:fontRef idx="minor"/>
          </p:style>
        </p:sp>
        <p:sp>
          <p:nvSpPr>
            <p:cNvPr id="441" name="CustomShape 69"/>
            <p:cNvSpPr/>
            <p:nvPr/>
          </p:nvSpPr>
          <p:spPr>
            <a:xfrm>
              <a:off x="4195800" y="6051600"/>
              <a:ext cx="310680" cy="279000"/>
            </a:xfrm>
            <a:prstGeom prst="ellipse">
              <a:avLst/>
            </a:prstGeom>
            <a:solidFill>
              <a:srgbClr val="ffff00"/>
            </a:solidFill>
            <a:ln w="28440">
              <a:solidFill>
                <a:schemeClr val="hlink"/>
              </a:solidFill>
              <a:round/>
            </a:ln>
          </p:spPr>
          <p:style>
            <a:lnRef idx="0"/>
            <a:fillRef idx="0"/>
            <a:effectRef idx="0"/>
            <a:fontRef idx="minor"/>
          </p:style>
        </p:sp>
        <p:sp>
          <p:nvSpPr>
            <p:cNvPr id="442" name="Line 70"/>
            <p:cNvSpPr/>
            <p:nvPr/>
          </p:nvSpPr>
          <p:spPr>
            <a:xfrm>
              <a:off x="4790880" y="5902200"/>
              <a:ext cx="0" cy="568440"/>
            </a:xfrm>
            <a:prstGeom prst="line">
              <a:avLst/>
            </a:prstGeom>
            <a:ln w="28440">
              <a:solidFill>
                <a:schemeClr val="hlink"/>
              </a:solidFill>
              <a:round/>
            </a:ln>
          </p:spPr>
          <p:style>
            <a:lnRef idx="0"/>
            <a:fillRef idx="0"/>
            <a:effectRef idx="0"/>
            <a:fontRef idx="minor"/>
          </p:style>
        </p:sp>
      </p:grpSp>
      <p:sp>
        <p:nvSpPr>
          <p:cNvPr id="443" name="CustomShape 71"/>
          <p:cNvSpPr/>
          <p:nvPr/>
        </p:nvSpPr>
        <p:spPr>
          <a:xfrm>
            <a:off x="5929200" y="311040"/>
            <a:ext cx="2966760" cy="529920"/>
          </a:xfrm>
          <a:custGeom>
            <a:avLst/>
            <a:gdLst/>
            <a:ahLst/>
            <a:rect l="0" t="0" r="r" b="b"/>
            <a:pathLst>
              <a:path w="8243" h="1474">
                <a:moveTo>
                  <a:pt x="0" y="0"/>
                </a:moveTo>
                <a:lnTo>
                  <a:pt x="8242" y="0"/>
                </a:lnTo>
                <a:moveTo>
                  <a:pt x="0" y="1473"/>
                </a:moveTo>
                <a:lnTo>
                  <a:pt x="8242"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基本概念和术语</a:t>
            </a:r>
            <a:endParaRPr b="0" lang="en-US" sz="3600" spc="-1" strike="noStrike">
              <a:latin typeface="Nimbus Sans"/>
            </a:endParaRPr>
          </a:p>
        </p:txBody>
      </p:sp>
    </p:spTree>
  </p:cSld>
  <mc:AlternateContent>
    <mc:Choice Requires="p14">
      <p:transition spd="slow" p14:dur="2000"/>
    </mc:Choice>
    <mc:Fallback>
      <p:transition spd="slow"/>
    </mc:Fallback>
  </mc:AlternateContent>
  <p:timing>
    <p:tnLst>
      <p:par>
        <p:cTn id="406" dur="indefinite" restart="never" nodeType="tmRoot">
          <p:childTnLst>
            <p:seq>
              <p:cTn id="407" dur="indefinite" nodeType="mainSeq">
                <p:childTnLst>
                  <p:par>
                    <p:cTn id="408" fill="hold">
                      <p:stCondLst>
                        <p:cond delay="indefinite"/>
                      </p:stCondLst>
                      <p:childTnLst>
                        <p:par>
                          <p:cTn id="409" fill="hold">
                            <p:stCondLst>
                              <p:cond delay="0"/>
                            </p:stCondLst>
                            <p:childTnLst>
                              <p:par>
                                <p:cTn id="410" nodeType="clickEffect" fill="hold" presetClass="entr" presetID="9">
                                  <p:stCondLst>
                                    <p:cond delay="0"/>
                                  </p:stCondLst>
                                  <p:childTnLst>
                                    <p:set>
                                      <p:cBhvr>
                                        <p:cTn id="411" dur="1" fill="hold">
                                          <p:stCondLst>
                                            <p:cond delay="0"/>
                                          </p:stCondLst>
                                        </p:cTn>
                                        <p:tgtEl>
                                          <p:spTgt spid="372"/>
                                        </p:tgtEl>
                                        <p:attrNameLst>
                                          <p:attrName>style.visibility</p:attrName>
                                        </p:attrNameLst>
                                      </p:cBhvr>
                                      <p:to>
                                        <p:strVal val="visible"/>
                                      </p:to>
                                    </p:set>
                                    <p:animEffect filter="dissolve" transition="in">
                                      <p:cBhvr additive="repl">
                                        <p:cTn id="412" dur="500"/>
                                        <p:tgtEl>
                                          <p:spTgt spid="372"/>
                                        </p:tgtEl>
                                      </p:cBhvr>
                                    </p:animEffect>
                                  </p:childTnLst>
                                </p:cTn>
                              </p:par>
                            </p:childTnLst>
                          </p:cTn>
                        </p:par>
                        <p:par>
                          <p:cTn id="413" fill="hold">
                            <p:stCondLst>
                              <p:cond delay="500"/>
                            </p:stCondLst>
                            <p:childTnLst>
                              <p:par>
                                <p:cTn id="414" nodeType="afterEffect" fill="hold" presetClass="entr" presetID="22" presetSubtype="1">
                                  <p:stCondLst>
                                    <p:cond delay="0"/>
                                  </p:stCondLst>
                                  <p:childTnLst>
                                    <p:set>
                                      <p:cBhvr>
                                        <p:cTn id="415" dur="1" fill="hold">
                                          <p:stCondLst>
                                            <p:cond delay="0"/>
                                          </p:stCondLst>
                                        </p:cTn>
                                        <p:tgtEl>
                                          <p:spTgt spid="373"/>
                                        </p:tgtEl>
                                        <p:attrNameLst>
                                          <p:attrName>style.visibility</p:attrName>
                                        </p:attrNameLst>
                                      </p:cBhvr>
                                      <p:to>
                                        <p:strVal val="visible"/>
                                      </p:to>
                                    </p:set>
                                    <p:animEffect filter="wipe(up)" transition="in">
                                      <p:cBhvr additive="repl">
                                        <p:cTn id="416" dur="500"/>
                                        <p:tgtEl>
                                          <p:spTgt spid="373"/>
                                        </p:tgtEl>
                                      </p:cBhvr>
                                    </p:animEffec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499"/>
                                          </p:stCondLst>
                                        </p:cTn>
                                        <p:tgtEl>
                                          <p:spTgt spid="374"/>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9">
                                  <p:stCondLst>
                                    <p:cond delay="0"/>
                                  </p:stCondLst>
                                  <p:childTnLst>
                                    <p:set>
                                      <p:cBhvr>
                                        <p:cTn id="424" dur="1" fill="hold">
                                          <p:stCondLst>
                                            <p:cond delay="0"/>
                                          </p:stCondLst>
                                        </p:cTn>
                                        <p:tgtEl>
                                          <p:spTgt spid="382"/>
                                        </p:tgtEl>
                                        <p:attrNameLst>
                                          <p:attrName>style.visibility</p:attrName>
                                        </p:attrNameLst>
                                      </p:cBhvr>
                                      <p:to>
                                        <p:strVal val="visible"/>
                                      </p:to>
                                    </p:set>
                                    <p:animEffect filter="dissolve" transition="in">
                                      <p:cBhvr additive="repl">
                                        <p:cTn id="425" dur="500"/>
                                        <p:tgtEl>
                                          <p:spTgt spid="382"/>
                                        </p:tgtEl>
                                      </p:cBhvr>
                                    </p:animEffect>
                                  </p:childTnLst>
                                </p:cTn>
                              </p:par>
                            </p:childTnLst>
                          </p:cTn>
                        </p:par>
                      </p:childTnLst>
                    </p:cTn>
                  </p:par>
                  <p:par>
                    <p:cTn id="426" fill="hold">
                      <p:stCondLst>
                        <p:cond delay="indefinite"/>
                      </p:stCondLst>
                      <p:childTnLst>
                        <p:par>
                          <p:cTn id="427" fill="hold">
                            <p:stCondLst>
                              <p:cond delay="0"/>
                            </p:stCondLst>
                            <p:childTnLst>
                              <p:par>
                                <p:cTn id="428" nodeType="clickEffect" fill="hold" presetClass="entr" presetID="22" presetSubtype="1">
                                  <p:stCondLst>
                                    <p:cond delay="0"/>
                                  </p:stCondLst>
                                  <p:childTnLst>
                                    <p:set>
                                      <p:cBhvr>
                                        <p:cTn id="429" dur="1" fill="hold">
                                          <p:stCondLst>
                                            <p:cond delay="0"/>
                                          </p:stCondLst>
                                        </p:cTn>
                                        <p:tgtEl>
                                          <p:spTgt spid="385"/>
                                        </p:tgtEl>
                                        <p:attrNameLst>
                                          <p:attrName>style.visibility</p:attrName>
                                        </p:attrNameLst>
                                      </p:cBhvr>
                                      <p:to>
                                        <p:strVal val="visible"/>
                                      </p:to>
                                    </p:set>
                                    <p:animEffect filter="wipe(up)" transition="in">
                                      <p:cBhvr additive="repl">
                                        <p:cTn id="430" dur="500"/>
                                        <p:tgtEl>
                                          <p:spTgt spid="385"/>
                                        </p:tgtEl>
                                      </p:cBhvr>
                                    </p:animEffec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9">
                                  <p:stCondLst>
                                    <p:cond delay="0"/>
                                  </p:stCondLst>
                                  <p:childTnLst>
                                    <p:set>
                                      <p:cBhvr>
                                        <p:cTn id="434" dur="1" fill="hold">
                                          <p:stCondLst>
                                            <p:cond delay="0"/>
                                          </p:stCondLst>
                                        </p:cTn>
                                        <p:tgtEl>
                                          <p:spTgt spid="383"/>
                                        </p:tgtEl>
                                        <p:attrNameLst>
                                          <p:attrName>style.visibility</p:attrName>
                                        </p:attrNameLst>
                                      </p:cBhvr>
                                      <p:to>
                                        <p:strVal val="visible"/>
                                      </p:to>
                                    </p:set>
                                    <p:animEffect filter="dissolve" transition="in">
                                      <p:cBhvr additive="repl">
                                        <p:cTn id="435" dur="500"/>
                                        <p:tgtEl>
                                          <p:spTgt spid="383"/>
                                        </p:tgtEl>
                                      </p:cBhvr>
                                    </p:animEffect>
                                  </p:childTnLst>
                                </p:cTn>
                              </p:par>
                            </p:childTnLst>
                          </p:cTn>
                        </p:par>
                      </p:childTnLst>
                    </p:cTn>
                  </p:par>
                  <p:par>
                    <p:cTn id="436" fill="hold">
                      <p:stCondLst>
                        <p:cond delay="indefinite"/>
                      </p:stCondLst>
                      <p:childTnLst>
                        <p:par>
                          <p:cTn id="437" fill="hold">
                            <p:stCondLst>
                              <p:cond delay="0"/>
                            </p:stCondLst>
                            <p:childTnLst>
                              <p:par>
                                <p:cTn id="438" nodeType="clickEffect" fill="hold" presetClass="entr" presetID="22" presetSubtype="1">
                                  <p:stCondLst>
                                    <p:cond delay="0"/>
                                  </p:stCondLst>
                                  <p:childTnLst>
                                    <p:set>
                                      <p:cBhvr>
                                        <p:cTn id="439" dur="1" fill="hold">
                                          <p:stCondLst>
                                            <p:cond delay="0"/>
                                          </p:stCondLst>
                                        </p:cTn>
                                        <p:tgtEl>
                                          <p:spTgt spid="397"/>
                                        </p:tgtEl>
                                        <p:attrNameLst>
                                          <p:attrName>style.visibility</p:attrName>
                                        </p:attrNameLst>
                                      </p:cBhvr>
                                      <p:to>
                                        <p:strVal val="visible"/>
                                      </p:to>
                                    </p:set>
                                    <p:animEffect filter="wipe(up)" transition="in">
                                      <p:cBhvr additive="repl">
                                        <p:cTn id="440" dur="500"/>
                                        <p:tgtEl>
                                          <p:spTgt spid="397"/>
                                        </p:tgtEl>
                                      </p:cBhvr>
                                    </p:animEffec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22" presetSubtype="1">
                                  <p:stCondLst>
                                    <p:cond delay="0"/>
                                  </p:stCondLst>
                                  <p:childTnLst>
                                    <p:set>
                                      <p:cBhvr>
                                        <p:cTn id="444" dur="1" fill="hold">
                                          <p:stCondLst>
                                            <p:cond delay="0"/>
                                          </p:stCondLst>
                                        </p:cTn>
                                        <p:tgtEl>
                                          <p:spTgt spid="395"/>
                                        </p:tgtEl>
                                        <p:attrNameLst>
                                          <p:attrName>style.visibility</p:attrName>
                                        </p:attrNameLst>
                                      </p:cBhvr>
                                      <p:to>
                                        <p:strVal val="visible"/>
                                      </p:to>
                                    </p:set>
                                    <p:animEffect filter="wipe(up)" transition="in">
                                      <p:cBhvr additive="repl">
                                        <p:cTn id="445" dur="500"/>
                                        <p:tgtEl>
                                          <p:spTgt spid="395"/>
                                        </p:tgtEl>
                                      </p:cBhvr>
                                    </p:animEffect>
                                  </p:childTnLst>
                                </p:cTn>
                              </p:par>
                            </p:childTnLst>
                          </p:cTn>
                        </p:par>
                      </p:childTnLst>
                    </p:cTn>
                  </p:par>
                  <p:par>
                    <p:cTn id="446" fill="hold">
                      <p:stCondLst>
                        <p:cond delay="indefinite"/>
                      </p:stCondLst>
                      <p:childTnLst>
                        <p:par>
                          <p:cTn id="447" fill="hold">
                            <p:stCondLst>
                              <p:cond delay="0"/>
                            </p:stCondLst>
                            <p:childTnLst>
                              <p:par>
                                <p:cTn id="448" nodeType="clickEffect" fill="hold" presetClass="entr" presetID="9">
                                  <p:stCondLst>
                                    <p:cond delay="0"/>
                                  </p:stCondLst>
                                  <p:childTnLst>
                                    <p:set>
                                      <p:cBhvr>
                                        <p:cTn id="449" dur="1" fill="hold">
                                          <p:stCondLst>
                                            <p:cond delay="0"/>
                                          </p:stCondLst>
                                        </p:cTn>
                                        <p:tgtEl>
                                          <p:spTgt spid="384"/>
                                        </p:tgtEl>
                                        <p:attrNameLst>
                                          <p:attrName>style.visibility</p:attrName>
                                        </p:attrNameLst>
                                      </p:cBhvr>
                                      <p:to>
                                        <p:strVal val="visible"/>
                                      </p:to>
                                    </p:set>
                                    <p:animEffect filter="dissolve" transition="in">
                                      <p:cBhvr additive="repl">
                                        <p:cTn id="450" dur="500"/>
                                        <p:tgtEl>
                                          <p:spTgt spid="384"/>
                                        </p:tgtEl>
                                      </p:cBhvr>
                                    </p:animEffec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22" presetSubtype="1">
                                  <p:stCondLst>
                                    <p:cond delay="0"/>
                                  </p:stCondLst>
                                  <p:childTnLst>
                                    <p:set>
                                      <p:cBhvr>
                                        <p:cTn id="454" dur="1" fill="hold">
                                          <p:stCondLst>
                                            <p:cond delay="0"/>
                                          </p:stCondLst>
                                        </p:cTn>
                                        <p:tgtEl>
                                          <p:spTgt spid="428"/>
                                        </p:tgtEl>
                                        <p:attrNameLst>
                                          <p:attrName>style.visibility</p:attrName>
                                        </p:attrNameLst>
                                      </p:cBhvr>
                                      <p:to>
                                        <p:strVal val="visible"/>
                                      </p:to>
                                    </p:set>
                                    <p:animEffect filter="wipe(up)" transition="in">
                                      <p:cBhvr additive="repl">
                                        <p:cTn id="455" dur="500"/>
                                        <p:tgtEl>
                                          <p:spTgt spid="428"/>
                                        </p:tgtEl>
                                      </p:cBhvr>
                                    </p:animEffect>
                                  </p:childTnLst>
                                </p:cTn>
                              </p:par>
                            </p:childTnLst>
                          </p:cTn>
                        </p:par>
                      </p:childTnLst>
                    </p:cTn>
                  </p:par>
                  <p:par>
                    <p:cTn id="456" fill="hold">
                      <p:stCondLst>
                        <p:cond delay="indefinite"/>
                      </p:stCondLst>
                      <p:childTnLst>
                        <p:par>
                          <p:cTn id="457" fill="hold">
                            <p:stCondLst>
                              <p:cond delay="0"/>
                            </p:stCondLst>
                            <p:childTnLst>
                              <p:par>
                                <p:cTn id="458" nodeType="clickEffect" fill="hold" presetClass="entr" presetID="22" presetSubtype="1">
                                  <p:stCondLst>
                                    <p:cond delay="0"/>
                                  </p:stCondLst>
                                  <p:childTnLst>
                                    <p:set>
                                      <p:cBhvr>
                                        <p:cTn id="459" dur="1" fill="hold">
                                          <p:stCondLst>
                                            <p:cond delay="0"/>
                                          </p:stCondLst>
                                        </p:cTn>
                                        <p:tgtEl>
                                          <p:spTgt spid="396"/>
                                        </p:tgtEl>
                                        <p:attrNameLst>
                                          <p:attrName>style.visibility</p:attrName>
                                        </p:attrNameLst>
                                      </p:cBhvr>
                                      <p:to>
                                        <p:strVal val="visible"/>
                                      </p:to>
                                    </p:set>
                                    <p:animEffect filter="wipe(up)" transition="in">
                                      <p:cBhvr additive="repl">
                                        <p:cTn id="460" dur="500"/>
                                        <p:tgtEl>
                                          <p:spTgt spid="396"/>
                                        </p:tgtEl>
                                      </p:cBhvr>
                                    </p:animEffec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22" presetSubtype="1">
                                  <p:stCondLst>
                                    <p:cond delay="0"/>
                                  </p:stCondLst>
                                  <p:childTnLst>
                                    <p:set>
                                      <p:cBhvr>
                                        <p:cTn id="464" dur="1" fill="hold">
                                          <p:stCondLst>
                                            <p:cond delay="0"/>
                                          </p:stCondLst>
                                        </p:cTn>
                                        <p:tgtEl>
                                          <p:spTgt spid="425"/>
                                        </p:tgtEl>
                                        <p:attrNameLst>
                                          <p:attrName>style.visibility</p:attrName>
                                        </p:attrNameLst>
                                      </p:cBhvr>
                                      <p:to>
                                        <p:strVal val="visible"/>
                                      </p:to>
                                    </p:set>
                                    <p:animEffect filter="wipe(up)" transition="in">
                                      <p:cBhvr additive="repl">
                                        <p:cTn id="465" dur="5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714240" y="1357200"/>
            <a:ext cx="8143560" cy="41500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buSzPct val="100014"/>
              <a:buBlip>
                <a:blip r:embed="rId1"/>
              </a:buBlip>
            </a:pPr>
            <a:r>
              <a:rPr b="1" lang="en-US" sz="2800" spc="-1" strike="noStrike">
                <a:solidFill>
                  <a:srgbClr val="ff0000"/>
                </a:solidFill>
                <a:latin typeface="黑体"/>
                <a:ea typeface="黑体"/>
              </a:rPr>
              <a:t> </a:t>
            </a:r>
            <a:r>
              <a:rPr b="1" lang="en-US" sz="2800" spc="-1" strike="noStrike">
                <a:solidFill>
                  <a:srgbClr val="ff0000"/>
                </a:solidFill>
                <a:latin typeface="黑体"/>
                <a:ea typeface="黑体"/>
              </a:rPr>
              <a:t>数据逻辑结构的描述</a:t>
            </a:r>
            <a:r>
              <a:rPr b="1" lang="en-US" sz="2800" spc="-1" strike="noStrike">
                <a:solidFill>
                  <a:srgbClr val="000000"/>
                </a:solidFill>
                <a:latin typeface="黑体"/>
                <a:ea typeface="黑体"/>
              </a:rPr>
              <a:t>：二元组</a:t>
            </a:r>
            <a:endParaRPr b="0" lang="en-US" sz="2800" spc="-1" strike="noStrike">
              <a:latin typeface="Nimbus Sans"/>
            </a:endParaRPr>
          </a:p>
          <a:p>
            <a:pPr>
              <a:lnSpc>
                <a:spcPct val="100000"/>
              </a:lnSpc>
            </a:pPr>
            <a:r>
              <a:rPr b="1" lang="en-US" sz="2600" spc="-1" strike="noStrike">
                <a:solidFill>
                  <a:srgbClr val="000000"/>
                </a:solidFill>
                <a:latin typeface="Vrinda"/>
                <a:ea typeface="楷体_GB2312"/>
              </a:rPr>
              <a:t>     </a:t>
            </a:r>
            <a:r>
              <a:rPr b="1" lang="en-US" sz="2600" spc="-1" strike="noStrike">
                <a:solidFill>
                  <a:srgbClr val="0033cc"/>
                </a:solidFill>
                <a:latin typeface="Vrinda"/>
                <a:ea typeface="楷体_GB2312"/>
              </a:rPr>
              <a:t>S=(D,R)</a:t>
            </a:r>
            <a:endParaRPr b="0" lang="en-US" sz="2600" spc="-1" strike="noStrike">
              <a:latin typeface="Nimbus Sans"/>
            </a:endParaRPr>
          </a:p>
          <a:p>
            <a:pPr>
              <a:lnSpc>
                <a:spcPct val="100000"/>
              </a:lnSpc>
            </a:pPr>
            <a:r>
              <a:rPr b="1" i="1" lang="en-US" sz="2600" spc="-1" strike="noStrike">
                <a:solidFill>
                  <a:srgbClr val="0033cc"/>
                </a:solidFill>
                <a:latin typeface="Vrinda"/>
                <a:ea typeface="楷体_GB2312"/>
              </a:rPr>
              <a:t>     </a:t>
            </a:r>
            <a:r>
              <a:rPr b="1" lang="en-US" sz="2600" spc="-1" strike="noStrike">
                <a:solidFill>
                  <a:srgbClr val="0033cc"/>
                </a:solidFill>
                <a:latin typeface="Vrinda"/>
                <a:ea typeface="楷体_GB2312"/>
              </a:rPr>
              <a:t>D={ </a:t>
            </a:r>
            <a:r>
              <a:rPr b="1" i="1" lang="en-US" sz="2600" spc="-1" strike="noStrike">
                <a:solidFill>
                  <a:srgbClr val="0033cc"/>
                </a:solidFill>
                <a:latin typeface="Vrinda"/>
                <a:ea typeface="楷体_GB2312"/>
              </a:rPr>
              <a:t>d</a:t>
            </a:r>
            <a:r>
              <a:rPr b="1" i="1" lang="en-US" sz="2600" spc="-1" strike="noStrike" baseline="-25000">
                <a:solidFill>
                  <a:srgbClr val="0033cc"/>
                </a:solidFill>
                <a:latin typeface="Vrinda"/>
                <a:ea typeface="楷体_GB2312"/>
              </a:rPr>
              <a:t>i</a:t>
            </a:r>
            <a:r>
              <a:rPr b="1" i="1" lang="en-US" sz="2600" spc="-1" strike="noStrike">
                <a:solidFill>
                  <a:srgbClr val="0033cc"/>
                </a:solidFill>
                <a:latin typeface="Vrinda"/>
                <a:ea typeface="楷体_GB2312"/>
              </a:rPr>
              <a:t> </a:t>
            </a:r>
            <a:r>
              <a:rPr b="1" lang="en-US" sz="2600" spc="-1" strike="noStrike">
                <a:solidFill>
                  <a:srgbClr val="0033cc"/>
                </a:solidFill>
                <a:latin typeface="Vrinda"/>
                <a:ea typeface="楷体_GB2312"/>
              </a:rPr>
              <a:t>| 1≤</a:t>
            </a:r>
            <a:r>
              <a:rPr b="1" i="1" lang="en-US" sz="2600" spc="-1" strike="noStrike">
                <a:solidFill>
                  <a:srgbClr val="0033cc"/>
                </a:solidFill>
                <a:latin typeface="Vrinda"/>
                <a:ea typeface="楷体_GB2312"/>
              </a:rPr>
              <a:t>i</a:t>
            </a:r>
            <a:r>
              <a:rPr b="1" lang="en-US" sz="2600" spc="-1" strike="noStrike">
                <a:solidFill>
                  <a:srgbClr val="0033cc"/>
                </a:solidFill>
                <a:latin typeface="Vrinda"/>
                <a:ea typeface="楷体_GB2312"/>
              </a:rPr>
              <a:t>≤</a:t>
            </a:r>
            <a:r>
              <a:rPr b="1" i="1" lang="en-US" sz="2600" spc="-1" strike="noStrike">
                <a:solidFill>
                  <a:srgbClr val="0033cc"/>
                </a:solidFill>
                <a:latin typeface="Vrinda"/>
                <a:ea typeface="楷体_GB2312"/>
              </a:rPr>
              <a:t>n</a:t>
            </a:r>
            <a:r>
              <a:rPr b="1" lang="en-US" sz="2600" spc="-1" strike="noStrike">
                <a:solidFill>
                  <a:srgbClr val="0033cc"/>
                </a:solidFill>
                <a:latin typeface="Vrinda"/>
                <a:ea typeface="楷体_GB2312"/>
              </a:rPr>
              <a:t> }</a:t>
            </a:r>
            <a:endParaRPr b="0" lang="en-US" sz="2600" spc="-1" strike="noStrike">
              <a:latin typeface="Nimbus Sans"/>
            </a:endParaRPr>
          </a:p>
          <a:p>
            <a:pPr>
              <a:lnSpc>
                <a:spcPct val="100000"/>
              </a:lnSpc>
            </a:pPr>
            <a:r>
              <a:rPr b="1" i="1" lang="en-US" sz="2600" spc="-1" strike="noStrike">
                <a:solidFill>
                  <a:srgbClr val="0033cc"/>
                </a:solidFill>
                <a:latin typeface="Vrinda"/>
                <a:ea typeface="楷体_GB2312"/>
              </a:rPr>
              <a:t>     </a:t>
            </a:r>
            <a:r>
              <a:rPr b="1" lang="en-US" sz="2600" spc="-1" strike="noStrike">
                <a:solidFill>
                  <a:srgbClr val="0033cc"/>
                </a:solidFill>
                <a:latin typeface="Vrinda"/>
                <a:ea typeface="楷体_GB2312"/>
              </a:rPr>
              <a:t>R={ </a:t>
            </a:r>
            <a:r>
              <a:rPr b="1" i="1" lang="en-US" sz="2600" spc="-1" strike="noStrike">
                <a:solidFill>
                  <a:srgbClr val="0033cc"/>
                </a:solidFill>
                <a:latin typeface="Vrinda"/>
                <a:ea typeface="楷体_GB2312"/>
              </a:rPr>
              <a:t>r</a:t>
            </a:r>
            <a:r>
              <a:rPr b="1" i="1" lang="en-US" sz="2600" spc="-1" strike="noStrike" baseline="-25000">
                <a:solidFill>
                  <a:srgbClr val="0033cc"/>
                </a:solidFill>
                <a:latin typeface="Vrinda"/>
                <a:ea typeface="楷体_GB2312"/>
              </a:rPr>
              <a:t>j</a:t>
            </a:r>
            <a:r>
              <a:rPr b="1" lang="en-US" sz="2600" spc="-1" strike="noStrike" baseline="-25000">
                <a:solidFill>
                  <a:srgbClr val="0033cc"/>
                </a:solidFill>
                <a:latin typeface="Vrinda"/>
                <a:ea typeface="楷体_GB2312"/>
              </a:rPr>
              <a:t> </a:t>
            </a:r>
            <a:r>
              <a:rPr b="1" lang="en-US" sz="2600" spc="-1" strike="noStrike">
                <a:solidFill>
                  <a:srgbClr val="0033cc"/>
                </a:solidFill>
                <a:latin typeface="Vrinda"/>
                <a:ea typeface="楷体_GB2312"/>
              </a:rPr>
              <a:t>| 1≤</a:t>
            </a:r>
            <a:r>
              <a:rPr b="1" i="1" lang="en-US" sz="2600" spc="-1" strike="noStrike">
                <a:solidFill>
                  <a:srgbClr val="0033cc"/>
                </a:solidFill>
                <a:latin typeface="Vrinda"/>
                <a:ea typeface="楷体_GB2312"/>
              </a:rPr>
              <a:t>j</a:t>
            </a:r>
            <a:r>
              <a:rPr b="1" lang="en-US" sz="2600" spc="-1" strike="noStrike">
                <a:solidFill>
                  <a:srgbClr val="0033cc"/>
                </a:solidFill>
                <a:latin typeface="Vrinda"/>
                <a:ea typeface="楷体_GB2312"/>
              </a:rPr>
              <a:t>≤</a:t>
            </a:r>
            <a:r>
              <a:rPr b="1" i="1" lang="en-US" sz="2600" spc="-1" strike="noStrike">
                <a:solidFill>
                  <a:srgbClr val="0033cc"/>
                </a:solidFill>
                <a:latin typeface="Vrinda"/>
                <a:ea typeface="楷体_GB2312"/>
              </a:rPr>
              <a:t>m</a:t>
            </a:r>
            <a:r>
              <a:rPr b="1" lang="en-US" sz="2600" spc="-1" strike="noStrike">
                <a:solidFill>
                  <a:srgbClr val="0033cc"/>
                </a:solidFill>
                <a:latin typeface="Vrinda"/>
                <a:ea typeface="楷体_GB2312"/>
              </a:rPr>
              <a:t> }</a:t>
            </a:r>
            <a:endParaRPr b="0" lang="en-US" sz="2600" spc="-1" strike="noStrike">
              <a:latin typeface="Nimbus Sans"/>
            </a:endParaRPr>
          </a:p>
          <a:p>
            <a:pPr>
              <a:lnSpc>
                <a:spcPct val="100000"/>
              </a:lnSpc>
              <a:spcBef>
                <a:spcPts val="1800"/>
              </a:spcBef>
            </a:pPr>
            <a:r>
              <a:rPr b="1" lang="en-US" sz="2400" spc="-1" strike="noStrike">
                <a:solidFill>
                  <a:srgbClr val="000000"/>
                </a:solidFill>
                <a:latin typeface="宋体"/>
                <a:ea typeface="宋体"/>
              </a:rPr>
              <a:t>1</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D(Data)</a:t>
            </a:r>
            <a:r>
              <a:rPr b="1" lang="en-US" sz="2400" spc="-1" strike="noStrike">
                <a:solidFill>
                  <a:srgbClr val="000000"/>
                </a:solidFill>
                <a:latin typeface="宋体"/>
                <a:ea typeface="宋体"/>
              </a:rPr>
              <a:t>是</a:t>
            </a:r>
            <a:r>
              <a:rPr b="1" lang="en-US" sz="2400" spc="-1" strike="noStrike">
                <a:solidFill>
                  <a:srgbClr val="ff0000"/>
                </a:solidFill>
                <a:latin typeface="宋体"/>
                <a:ea typeface="宋体"/>
              </a:rPr>
              <a:t>数据元素</a:t>
            </a:r>
            <a:r>
              <a:rPr b="1" lang="en-US" sz="2400" spc="-1" strike="noStrike">
                <a:solidFill>
                  <a:srgbClr val="000000"/>
                </a:solidFill>
                <a:latin typeface="宋体"/>
                <a:ea typeface="宋体"/>
              </a:rPr>
              <a:t>的</a:t>
            </a:r>
            <a:r>
              <a:rPr b="1" lang="en-US" sz="2400" spc="-1" strike="noStrike">
                <a:solidFill>
                  <a:srgbClr val="0033cc"/>
                </a:solidFill>
                <a:latin typeface="宋体"/>
                <a:ea typeface="宋体"/>
              </a:rPr>
              <a:t>有限集合</a:t>
            </a:r>
            <a:endParaRPr b="0" lang="en-US" sz="2400" spc="-1" strike="noStrike">
              <a:latin typeface="Nimbus Sans"/>
            </a:endParaRPr>
          </a:p>
          <a:p>
            <a:pPr>
              <a:lnSpc>
                <a:spcPct val="10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D</a:t>
            </a:r>
            <a:r>
              <a:rPr b="1" lang="en-US" sz="2400" spc="-1" strike="noStrike">
                <a:solidFill>
                  <a:srgbClr val="000000"/>
                </a:solidFill>
                <a:latin typeface="宋体"/>
                <a:ea typeface="宋体"/>
              </a:rPr>
              <a:t>是由</a:t>
            </a:r>
            <a:r>
              <a:rPr b="1" lang="en-US" sz="2400" spc="-1" strike="noStrike">
                <a:solidFill>
                  <a:srgbClr val="0033cc"/>
                </a:solidFill>
                <a:latin typeface="宋体"/>
                <a:ea typeface="宋体"/>
              </a:rPr>
              <a:t>有限个</a:t>
            </a:r>
            <a:r>
              <a:rPr b="1" lang="en-US" sz="2400" spc="-1" strike="noStrike">
                <a:solidFill>
                  <a:srgbClr val="000000"/>
                </a:solidFill>
                <a:latin typeface="宋体"/>
                <a:ea typeface="宋体"/>
              </a:rPr>
              <a:t>数据元素</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简称元素</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所构成的集合。</a:t>
            </a:r>
            <a:endParaRPr b="0" lang="en-US" sz="2400" spc="-1" strike="noStrike">
              <a:latin typeface="Nimbus Sans"/>
            </a:endParaRPr>
          </a:p>
          <a:p>
            <a:pPr>
              <a:lnSpc>
                <a:spcPct val="100000"/>
              </a:lnSpc>
              <a:spcBef>
                <a:spcPts val="1800"/>
              </a:spcBef>
            </a:pPr>
            <a:r>
              <a:rPr b="1" lang="en-US" sz="2400" spc="-1" strike="noStrike">
                <a:solidFill>
                  <a:srgbClr val="000000"/>
                </a:solidFill>
                <a:latin typeface="宋体"/>
                <a:ea typeface="宋体"/>
              </a:rPr>
              <a:t>2</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R(Relation)</a:t>
            </a:r>
            <a:r>
              <a:rPr b="1" lang="en-US" sz="2400" spc="-1" strike="noStrike">
                <a:solidFill>
                  <a:srgbClr val="000000"/>
                </a:solidFill>
                <a:latin typeface="宋体"/>
                <a:ea typeface="宋体"/>
              </a:rPr>
              <a:t>是</a:t>
            </a:r>
            <a:r>
              <a:rPr b="1" lang="en-US" sz="2400" spc="-1" strike="noStrike">
                <a:solidFill>
                  <a:srgbClr val="000000"/>
                </a:solidFill>
                <a:latin typeface="宋体"/>
                <a:ea typeface="宋体"/>
              </a:rPr>
              <a:t>D</a:t>
            </a:r>
            <a:r>
              <a:rPr b="1" lang="en-US" sz="2400" spc="-1" strike="noStrike">
                <a:solidFill>
                  <a:srgbClr val="000000"/>
                </a:solidFill>
                <a:latin typeface="宋体"/>
                <a:ea typeface="宋体"/>
              </a:rPr>
              <a:t>上关系的</a:t>
            </a:r>
            <a:r>
              <a:rPr b="1" lang="en-US" sz="2400" spc="-1" strike="noStrike">
                <a:solidFill>
                  <a:srgbClr val="0033cc"/>
                </a:solidFill>
                <a:latin typeface="宋体"/>
                <a:ea typeface="宋体"/>
              </a:rPr>
              <a:t>有限集合</a:t>
            </a:r>
            <a:endParaRPr b="0" lang="en-US" sz="2400" spc="-1" strike="noStrike">
              <a:latin typeface="Nimbus Sans"/>
            </a:endParaRPr>
          </a:p>
          <a:p>
            <a:pPr>
              <a:lnSpc>
                <a:spcPct val="10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R</a:t>
            </a:r>
            <a:r>
              <a:rPr b="1" lang="en-US" sz="2400" spc="-1" strike="noStrike">
                <a:solidFill>
                  <a:srgbClr val="000000"/>
                </a:solidFill>
                <a:latin typeface="宋体"/>
                <a:ea typeface="宋体"/>
              </a:rPr>
              <a:t>是由</a:t>
            </a:r>
            <a:r>
              <a:rPr b="1" lang="en-US" sz="2400" spc="-1" strike="noStrike">
                <a:solidFill>
                  <a:srgbClr val="0033cc"/>
                </a:solidFill>
                <a:latin typeface="宋体"/>
                <a:ea typeface="宋体"/>
              </a:rPr>
              <a:t>有限个</a:t>
            </a:r>
            <a:r>
              <a:rPr b="1" lang="en-US" sz="2400" spc="-1" strike="noStrike">
                <a:solidFill>
                  <a:srgbClr val="000000"/>
                </a:solidFill>
                <a:latin typeface="宋体"/>
                <a:ea typeface="宋体"/>
              </a:rPr>
              <a:t>关系</a:t>
            </a:r>
            <a:r>
              <a:rPr b="1" i="1" lang="en-US" sz="2400" spc="-1" strike="noStrike">
                <a:solidFill>
                  <a:srgbClr val="000000"/>
                </a:solidFill>
                <a:latin typeface="宋体"/>
                <a:ea typeface="宋体"/>
              </a:rPr>
              <a:t>r</a:t>
            </a:r>
            <a:r>
              <a:rPr b="1" i="1" lang="en-US" sz="2400" spc="-1" strike="noStrike" baseline="-25000">
                <a:solidFill>
                  <a:srgbClr val="000000"/>
                </a:solidFill>
                <a:latin typeface="宋体"/>
                <a:ea typeface="宋体"/>
              </a:rPr>
              <a:t>j</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1≤</a:t>
            </a:r>
            <a:r>
              <a:rPr b="1" i="1" lang="en-US" sz="2400" spc="-1" strike="noStrike">
                <a:solidFill>
                  <a:srgbClr val="000000"/>
                </a:solidFill>
                <a:latin typeface="宋体"/>
                <a:ea typeface="宋体"/>
              </a:rPr>
              <a:t>j</a:t>
            </a:r>
            <a:r>
              <a:rPr b="1" lang="en-US" sz="2400" spc="-1" strike="noStrike">
                <a:solidFill>
                  <a:srgbClr val="000000"/>
                </a:solidFill>
                <a:latin typeface="宋体"/>
                <a:ea typeface="宋体"/>
              </a:rPr>
              <a:t>≤</a:t>
            </a:r>
            <a:r>
              <a:rPr b="1" i="1" lang="en-US" sz="2400" spc="-1" strike="noStrike">
                <a:solidFill>
                  <a:srgbClr val="000000"/>
                </a:solidFill>
                <a:latin typeface="宋体"/>
                <a:ea typeface="宋体"/>
              </a:rPr>
              <a:t>m</a:t>
            </a:r>
            <a:r>
              <a:rPr b="1" lang="en-US" sz="2400" spc="-1" strike="noStrike">
                <a:solidFill>
                  <a:srgbClr val="000000"/>
                </a:solidFill>
                <a:latin typeface="宋体"/>
                <a:ea typeface="宋体"/>
              </a:rPr>
              <a:t>）所构成的集合，每个</a:t>
            </a:r>
            <a:endParaRPr b="0" lang="en-US" sz="2400" spc="-1" strike="noStrike">
              <a:latin typeface="Nimbus Sans"/>
            </a:endParaRPr>
          </a:p>
          <a:p>
            <a:pPr>
              <a:lnSpc>
                <a:spcPct val="10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关系都是指从</a:t>
            </a:r>
            <a:r>
              <a:rPr b="1" lang="en-US" sz="2400" spc="-1" strike="noStrike">
                <a:solidFill>
                  <a:srgbClr val="000000"/>
                </a:solidFill>
                <a:latin typeface="宋体"/>
                <a:ea typeface="宋体"/>
              </a:rPr>
              <a:t>D→D</a:t>
            </a:r>
            <a:r>
              <a:rPr b="1" lang="en-US" sz="2400" spc="-1" strike="noStrike">
                <a:solidFill>
                  <a:srgbClr val="000000"/>
                </a:solidFill>
                <a:latin typeface="宋体"/>
                <a:ea typeface="宋体"/>
              </a:rPr>
              <a:t>的关系。</a:t>
            </a:r>
            <a:endParaRPr b="0" lang="en-US" sz="2400" spc="-1" strike="noStrike">
              <a:latin typeface="Nimbus Sans"/>
            </a:endParaRPr>
          </a:p>
        </p:txBody>
      </p:sp>
      <p:sp>
        <p:nvSpPr>
          <p:cNvPr id="445" name="CustomShape 2"/>
          <p:cNvSpPr/>
          <p:nvPr/>
        </p:nvSpPr>
        <p:spPr>
          <a:xfrm>
            <a:off x="6572160" y="311040"/>
            <a:ext cx="2323800" cy="529920"/>
          </a:xfrm>
          <a:custGeom>
            <a:avLst/>
            <a:gdLst/>
            <a:ahLst/>
            <a:rect l="0" t="0" r="r" b="b"/>
            <a:pathLst>
              <a:path w="6457" h="1474">
                <a:moveTo>
                  <a:pt x="0" y="0"/>
                </a:moveTo>
                <a:lnTo>
                  <a:pt x="6456" y="0"/>
                </a:lnTo>
                <a:moveTo>
                  <a:pt x="0" y="1473"/>
                </a:moveTo>
                <a:lnTo>
                  <a:pt x="6456"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逻辑结构</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684360" y="1268280"/>
            <a:ext cx="8143560" cy="475776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601"/>
              </a:spcBef>
            </a:pPr>
            <a:r>
              <a:rPr b="1" lang="en-US" sz="2400" spc="-1" strike="noStrike">
                <a:solidFill>
                  <a:srgbClr val="000000"/>
                </a:solidFill>
                <a:latin typeface="宋体"/>
                <a:ea typeface="宋体"/>
              </a:rPr>
              <a:t>3</a:t>
            </a:r>
            <a:r>
              <a:rPr b="1" lang="en-US" sz="2400" spc="-1" strike="noStrike">
                <a:solidFill>
                  <a:srgbClr val="000000"/>
                </a:solidFill>
                <a:latin typeface="宋体"/>
                <a:ea typeface="宋体"/>
              </a:rPr>
              <a:t>、</a:t>
            </a:r>
            <a:r>
              <a:rPr b="1" lang="en-US" sz="2400" spc="-1" strike="noStrike">
                <a:solidFill>
                  <a:srgbClr val="000000"/>
                </a:solidFill>
                <a:latin typeface="宋体"/>
                <a:ea typeface="楷体_GB2312"/>
              </a:rPr>
              <a:t>用</a:t>
            </a:r>
            <a:r>
              <a:rPr b="1" lang="en-US" sz="2400" spc="-1" strike="noStrike">
                <a:solidFill>
                  <a:srgbClr val="0033cc"/>
                </a:solidFill>
                <a:latin typeface="宋体"/>
                <a:ea typeface="楷体_GB2312"/>
              </a:rPr>
              <a:t>序偶</a:t>
            </a:r>
            <a:r>
              <a:rPr b="1" lang="en-US" sz="2400" spc="-1" strike="noStrike">
                <a:solidFill>
                  <a:srgbClr val="000000"/>
                </a:solidFill>
                <a:latin typeface="宋体"/>
                <a:ea typeface="楷体_GB2312"/>
              </a:rPr>
              <a:t>集合来表示元素之间的</a:t>
            </a:r>
            <a:r>
              <a:rPr b="1" lang="en-US" sz="2400" spc="-1" strike="noStrike">
                <a:solidFill>
                  <a:srgbClr val="0033cc"/>
                </a:solidFill>
                <a:latin typeface="宋体"/>
                <a:ea typeface="宋体"/>
              </a:rPr>
              <a:t>关系</a:t>
            </a:r>
            <a:r>
              <a:rPr b="1" i="1" lang="en-US" sz="2400" spc="-1" strike="noStrike">
                <a:solidFill>
                  <a:srgbClr val="000000"/>
                </a:solidFill>
                <a:latin typeface="宋体"/>
                <a:ea typeface="楷体_GB2312"/>
              </a:rPr>
              <a:t>r</a:t>
            </a:r>
            <a:r>
              <a:rPr b="1" i="1" lang="en-US" sz="2400" spc="-1" strike="noStrike" baseline="-25000">
                <a:solidFill>
                  <a:srgbClr val="000000"/>
                </a:solidFill>
                <a:latin typeface="宋体"/>
                <a:ea typeface="楷体_GB2312"/>
              </a:rPr>
              <a:t>j</a:t>
            </a:r>
            <a:endParaRPr b="0" lang="en-US" sz="2400" spc="-1" strike="noStrike">
              <a:latin typeface="Nimbus Sans"/>
            </a:endParaRPr>
          </a:p>
          <a:p>
            <a:pPr>
              <a:lnSpc>
                <a:spcPct val="100000"/>
              </a:lnSpc>
            </a:pPr>
            <a:r>
              <a:rPr b="1" lang="en-US" sz="2400" spc="-1" strike="noStrike">
                <a:solidFill>
                  <a:srgbClr val="000000"/>
                </a:solidFill>
                <a:latin typeface="Arial"/>
                <a:ea typeface="宋体"/>
              </a:rPr>
              <a:t>   </a:t>
            </a:r>
            <a:r>
              <a:rPr b="1" lang="en-US" sz="2400" spc="-1" strike="noStrike">
                <a:solidFill>
                  <a:srgbClr val="000000"/>
                </a:solidFill>
                <a:latin typeface="Arial"/>
                <a:ea typeface="宋体"/>
              </a:rPr>
              <a:t>(1)</a:t>
            </a:r>
            <a:r>
              <a:rPr b="1" lang="en-US" sz="2400" spc="-1" strike="noStrike">
                <a:solidFill>
                  <a:srgbClr val="ff0000"/>
                </a:solidFill>
                <a:latin typeface="Arial"/>
                <a:ea typeface="宋体"/>
              </a:rPr>
              <a:t>尖括号</a:t>
            </a:r>
            <a:r>
              <a:rPr b="1" lang="en-US" sz="2400" spc="-1" strike="noStrike">
                <a:solidFill>
                  <a:srgbClr val="000000"/>
                </a:solidFill>
                <a:latin typeface="Arial"/>
                <a:ea typeface="宋体"/>
              </a:rPr>
              <a:t>：</a:t>
            </a:r>
            <a:r>
              <a:rPr b="1" lang="en-US" sz="2400" spc="-1" strike="noStrike">
                <a:solidFill>
                  <a:srgbClr val="0033cc"/>
                </a:solidFill>
                <a:latin typeface="Arial"/>
                <a:ea typeface="宋体"/>
              </a:rPr>
              <a:t>有向</a:t>
            </a:r>
            <a:r>
              <a:rPr b="1" lang="en-US" sz="2400" spc="-1" strike="noStrike">
                <a:solidFill>
                  <a:srgbClr val="000000"/>
                </a:solidFill>
                <a:latin typeface="Arial"/>
                <a:ea typeface="宋体"/>
              </a:rPr>
              <a:t>关系</a:t>
            </a:r>
            <a:endParaRPr b="0" lang="en-US" sz="2400" spc="-1" strike="noStrike">
              <a:latin typeface="Nimbus Sans"/>
            </a:endParaRPr>
          </a:p>
          <a:p>
            <a:pPr>
              <a:lnSpc>
                <a:spcPct val="100000"/>
              </a:lnSpc>
            </a:pPr>
            <a:r>
              <a:rPr b="1" lang="en-US" sz="2400" spc="-1" strike="noStrike">
                <a:solidFill>
                  <a:srgbClr val="000000"/>
                </a:solidFill>
                <a:latin typeface="Arial"/>
                <a:ea typeface="宋体"/>
              </a:rPr>
              <a:t>   </a:t>
            </a:r>
            <a:r>
              <a:rPr b="1" lang="en-US" sz="2400" spc="-1" strike="noStrike">
                <a:solidFill>
                  <a:srgbClr val="000000"/>
                </a:solidFill>
                <a:latin typeface="Arial"/>
                <a:ea typeface="宋体"/>
              </a:rPr>
              <a:t>(2)</a:t>
            </a:r>
            <a:r>
              <a:rPr b="1" lang="en-US" sz="2400" spc="-1" strike="noStrike">
                <a:solidFill>
                  <a:srgbClr val="ff0000"/>
                </a:solidFill>
                <a:latin typeface="Arial"/>
                <a:ea typeface="楷体_GB2312"/>
              </a:rPr>
              <a:t>圆括号</a:t>
            </a:r>
            <a:r>
              <a:rPr b="1" lang="en-US" sz="2400" spc="-1" strike="noStrike">
                <a:solidFill>
                  <a:srgbClr val="000000"/>
                </a:solidFill>
                <a:latin typeface="Arial"/>
                <a:ea typeface="楷体_GB2312"/>
              </a:rPr>
              <a:t>：</a:t>
            </a:r>
            <a:r>
              <a:rPr b="1" lang="en-US" sz="2400" spc="-1" strike="noStrike">
                <a:solidFill>
                  <a:srgbClr val="0033cc"/>
                </a:solidFill>
                <a:latin typeface="Arial"/>
                <a:ea typeface="楷体_GB2312"/>
              </a:rPr>
              <a:t>无向</a:t>
            </a:r>
            <a:r>
              <a:rPr b="1" lang="en-US" sz="2400" spc="-1" strike="noStrike">
                <a:solidFill>
                  <a:srgbClr val="000000"/>
                </a:solidFill>
                <a:latin typeface="Arial"/>
                <a:ea typeface="楷体_GB2312"/>
              </a:rPr>
              <a:t>关系</a:t>
            </a:r>
            <a:endParaRPr b="0" lang="en-US" sz="2400" spc="-1" strike="noStrike">
              <a:latin typeface="Nimbus Sans"/>
            </a:endParaRPr>
          </a:p>
          <a:p>
            <a:pPr>
              <a:lnSpc>
                <a:spcPct val="10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&lt;a,b&gt;</a:t>
            </a:r>
            <a:r>
              <a:rPr b="1" lang="en-US" sz="2400" spc="-1" strike="noStrike">
                <a:solidFill>
                  <a:srgbClr val="000000"/>
                </a:solidFill>
                <a:latin typeface="宋体"/>
                <a:ea typeface="宋体"/>
              </a:rPr>
              <a:t>表示存在元素</a:t>
            </a:r>
            <a:r>
              <a:rPr b="1" lang="en-US" sz="2400" spc="-1" strike="noStrike">
                <a:solidFill>
                  <a:srgbClr val="000000"/>
                </a:solidFill>
                <a:latin typeface="宋体"/>
                <a:ea typeface="宋体"/>
              </a:rPr>
              <a:t>a</a:t>
            </a:r>
            <a:r>
              <a:rPr b="1" lang="en-US" sz="2400" spc="-1" strike="noStrike">
                <a:solidFill>
                  <a:srgbClr val="000000"/>
                </a:solidFill>
                <a:latin typeface="宋体"/>
                <a:ea typeface="宋体"/>
              </a:rPr>
              <a:t>到</a:t>
            </a:r>
            <a:r>
              <a:rPr b="1" lang="en-US" sz="2400" spc="-1" strike="noStrike">
                <a:solidFill>
                  <a:srgbClr val="000000"/>
                </a:solidFill>
                <a:latin typeface="宋体"/>
                <a:ea typeface="宋体"/>
              </a:rPr>
              <a:t>b</a:t>
            </a:r>
            <a:r>
              <a:rPr b="1" lang="en-US" sz="2400" spc="-1" strike="noStrike">
                <a:solidFill>
                  <a:srgbClr val="000000"/>
                </a:solidFill>
                <a:latin typeface="宋体"/>
                <a:ea typeface="宋体"/>
              </a:rPr>
              <a:t>之间的关系；</a:t>
            </a:r>
            <a:r>
              <a:rPr b="1" lang="en-US" sz="2400" spc="-1" strike="noStrike">
                <a:solidFill>
                  <a:srgbClr val="000000"/>
                </a:solidFill>
                <a:latin typeface="宋体"/>
                <a:ea typeface="宋体"/>
              </a:rPr>
              <a:t>(a,b)</a:t>
            </a:r>
            <a:r>
              <a:rPr b="1" lang="en-US" sz="2400" spc="-1" strike="noStrike">
                <a:solidFill>
                  <a:srgbClr val="000000"/>
                </a:solidFill>
                <a:latin typeface="宋体"/>
                <a:ea typeface="宋体"/>
              </a:rPr>
              <a:t>表示既存在元素</a:t>
            </a:r>
            <a:r>
              <a:rPr b="1" lang="en-US" sz="2400" spc="-1" strike="noStrike">
                <a:solidFill>
                  <a:srgbClr val="000000"/>
                </a:solidFill>
                <a:latin typeface="宋体"/>
                <a:ea typeface="宋体"/>
              </a:rPr>
              <a:t>a</a:t>
            </a:r>
            <a:r>
              <a:rPr b="1" lang="en-US" sz="2400" spc="-1" strike="noStrike">
                <a:solidFill>
                  <a:srgbClr val="000000"/>
                </a:solidFill>
                <a:latin typeface="宋体"/>
                <a:ea typeface="宋体"/>
              </a:rPr>
              <a:t>到</a:t>
            </a:r>
            <a:r>
              <a:rPr b="1" lang="en-US" sz="2400" spc="-1" strike="noStrike">
                <a:solidFill>
                  <a:srgbClr val="000000"/>
                </a:solidFill>
                <a:latin typeface="宋体"/>
                <a:ea typeface="宋体"/>
              </a:rPr>
              <a:t>b</a:t>
            </a:r>
            <a:r>
              <a:rPr b="1" lang="en-US" sz="2400" spc="-1" strike="noStrike">
                <a:solidFill>
                  <a:srgbClr val="000000"/>
                </a:solidFill>
                <a:latin typeface="宋体"/>
                <a:ea typeface="宋体"/>
              </a:rPr>
              <a:t>之间的关系，又存在元素</a:t>
            </a:r>
            <a:r>
              <a:rPr b="1" lang="en-US" sz="2400" spc="-1" strike="noStrike">
                <a:solidFill>
                  <a:srgbClr val="000000"/>
                </a:solidFill>
                <a:latin typeface="宋体"/>
                <a:ea typeface="宋体"/>
              </a:rPr>
              <a:t>b</a:t>
            </a:r>
            <a:r>
              <a:rPr b="1" lang="en-US" sz="2400" spc="-1" strike="noStrike">
                <a:solidFill>
                  <a:srgbClr val="000000"/>
                </a:solidFill>
                <a:latin typeface="宋体"/>
                <a:ea typeface="宋体"/>
              </a:rPr>
              <a:t>到</a:t>
            </a:r>
            <a:r>
              <a:rPr b="1" lang="en-US" sz="2400" spc="-1" strike="noStrike">
                <a:solidFill>
                  <a:srgbClr val="000000"/>
                </a:solidFill>
                <a:latin typeface="宋体"/>
                <a:ea typeface="宋体"/>
              </a:rPr>
              <a:t>a</a:t>
            </a:r>
            <a:r>
              <a:rPr b="1" lang="en-US" sz="2400" spc="-1" strike="noStrike">
                <a:solidFill>
                  <a:srgbClr val="000000"/>
                </a:solidFill>
                <a:latin typeface="宋体"/>
                <a:ea typeface="宋体"/>
              </a:rPr>
              <a:t>之间的关系。</a:t>
            </a:r>
            <a:endParaRPr b="0" lang="en-US" sz="2400" spc="-1" strike="noStrike">
              <a:latin typeface="Nimbus Sans"/>
            </a:endParaRPr>
          </a:p>
          <a:p>
            <a:pPr>
              <a:lnSpc>
                <a:spcPct val="100000"/>
              </a:lnSpc>
              <a:spcBef>
                <a:spcPts val="1800"/>
              </a:spcBef>
            </a:pPr>
            <a:r>
              <a:rPr b="1" lang="en-US" sz="2400" spc="-1" strike="noStrike">
                <a:solidFill>
                  <a:srgbClr val="000000"/>
                </a:solidFill>
                <a:latin typeface="宋体"/>
                <a:ea typeface="宋体"/>
              </a:rPr>
              <a:t>4</a:t>
            </a:r>
            <a:r>
              <a:rPr b="1" lang="en-US" sz="2400" spc="-1" strike="noStrike">
                <a:solidFill>
                  <a:srgbClr val="000000"/>
                </a:solidFill>
                <a:latin typeface="宋体"/>
                <a:ea typeface="宋体"/>
              </a:rPr>
              <a:t>、</a:t>
            </a:r>
            <a:r>
              <a:rPr b="1" lang="en-US" sz="2400" spc="-1" strike="noStrike">
                <a:solidFill>
                  <a:srgbClr val="000000"/>
                </a:solidFill>
                <a:latin typeface="Times New Roman"/>
                <a:ea typeface="楷体_GB2312"/>
              </a:rPr>
              <a:t> 存在关系</a:t>
            </a:r>
            <a:r>
              <a:rPr b="1" lang="en-US" sz="2400" spc="-1" strike="noStrike">
                <a:solidFill>
                  <a:srgbClr val="000000"/>
                </a:solidFill>
                <a:latin typeface="宋体"/>
                <a:ea typeface="楷体_GB2312"/>
              </a:rPr>
              <a:t>&lt;a,b&gt;</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(1) b</a:t>
            </a:r>
            <a:r>
              <a:rPr b="1" lang="en-US" sz="2400" spc="-1" strike="noStrike">
                <a:solidFill>
                  <a:srgbClr val="000000"/>
                </a:solidFill>
                <a:latin typeface="Arial"/>
                <a:ea typeface="楷体_GB2312"/>
              </a:rPr>
              <a:t>是</a:t>
            </a:r>
            <a:r>
              <a:rPr b="1" lang="en-US" sz="2400" spc="-1" strike="noStrike">
                <a:solidFill>
                  <a:srgbClr val="000000"/>
                </a:solidFill>
                <a:latin typeface="Arial"/>
                <a:ea typeface="楷体_GB2312"/>
              </a:rPr>
              <a:t>a</a:t>
            </a:r>
            <a:r>
              <a:rPr b="1" lang="en-US" sz="2400" spc="-1" strike="noStrike">
                <a:solidFill>
                  <a:srgbClr val="000000"/>
                </a:solidFill>
                <a:latin typeface="Arial"/>
                <a:ea typeface="楷体_GB2312"/>
              </a:rPr>
              <a:t>的</a:t>
            </a:r>
            <a:r>
              <a:rPr b="1" lang="en-US" sz="2400" spc="-1" strike="noStrike">
                <a:solidFill>
                  <a:srgbClr val="ff0000"/>
                </a:solidFill>
                <a:latin typeface="Arial"/>
                <a:ea typeface="楷体_GB2312"/>
              </a:rPr>
              <a:t>后继元素</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(2) a</a:t>
            </a:r>
            <a:r>
              <a:rPr b="1" lang="en-US" sz="2400" spc="-1" strike="noStrike">
                <a:solidFill>
                  <a:srgbClr val="000000"/>
                </a:solidFill>
                <a:latin typeface="Times New Roman"/>
                <a:ea typeface="楷体_GB2312"/>
              </a:rPr>
              <a:t>是</a:t>
            </a:r>
            <a:r>
              <a:rPr b="1" lang="en-US" sz="2400" spc="-1" strike="noStrike">
                <a:solidFill>
                  <a:srgbClr val="000000"/>
                </a:solidFill>
                <a:latin typeface="Times New Roman"/>
                <a:ea typeface="楷体_GB2312"/>
              </a:rPr>
              <a:t>b</a:t>
            </a:r>
            <a:r>
              <a:rPr b="1" lang="en-US" sz="2400" spc="-1" strike="noStrike">
                <a:solidFill>
                  <a:srgbClr val="000000"/>
                </a:solidFill>
                <a:latin typeface="Times New Roman"/>
                <a:ea typeface="楷体_GB2312"/>
              </a:rPr>
              <a:t>的</a:t>
            </a:r>
            <a:r>
              <a:rPr b="1" lang="en-US" sz="2400" spc="-1" strike="noStrike">
                <a:solidFill>
                  <a:srgbClr val="ff0000"/>
                </a:solidFill>
                <a:latin typeface="Times New Roman"/>
                <a:ea typeface="楷体_GB2312"/>
              </a:rPr>
              <a:t>前驱元素    </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(3)</a:t>
            </a:r>
            <a:r>
              <a:rPr b="1" lang="en-US" sz="2400" spc="-1" strike="noStrike">
                <a:solidFill>
                  <a:srgbClr val="000000"/>
                </a:solidFill>
                <a:latin typeface="Times New Roman"/>
                <a:ea typeface="楷体_GB2312"/>
              </a:rPr>
              <a:t> a</a:t>
            </a:r>
            <a:r>
              <a:rPr b="1" lang="en-US" sz="2400" spc="-1" strike="noStrike">
                <a:solidFill>
                  <a:srgbClr val="000000"/>
                </a:solidFill>
                <a:latin typeface="Times New Roman"/>
                <a:ea typeface="楷体_GB2312"/>
              </a:rPr>
              <a:t>和</a:t>
            </a:r>
            <a:r>
              <a:rPr b="1" lang="en-US" sz="2400" spc="-1" strike="noStrike">
                <a:solidFill>
                  <a:srgbClr val="000000"/>
                </a:solidFill>
                <a:latin typeface="Times New Roman"/>
                <a:ea typeface="楷体_GB2312"/>
              </a:rPr>
              <a:t>b</a:t>
            </a:r>
            <a:r>
              <a:rPr b="1" lang="en-US" sz="2400" spc="-1" strike="noStrike">
                <a:solidFill>
                  <a:srgbClr val="000000"/>
                </a:solidFill>
                <a:latin typeface="Times New Roman"/>
                <a:ea typeface="楷体_GB2312"/>
              </a:rPr>
              <a:t>是</a:t>
            </a:r>
            <a:r>
              <a:rPr b="1" lang="en-US" sz="2400" spc="-1" strike="noStrike">
                <a:solidFill>
                  <a:srgbClr val="0033cc"/>
                </a:solidFill>
                <a:latin typeface="Times New Roman"/>
                <a:ea typeface="楷体_GB2312"/>
              </a:rPr>
              <a:t>相邻元素</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(4)</a:t>
            </a:r>
            <a:r>
              <a:rPr b="1" lang="en-US" sz="2400" spc="-1" strike="noStrike">
                <a:solidFill>
                  <a:srgbClr val="ff0000"/>
                </a:solidFill>
                <a:latin typeface="Arial"/>
                <a:ea typeface="楷体_GB2312"/>
              </a:rPr>
              <a:t>开始元素</a:t>
            </a:r>
            <a:r>
              <a:rPr b="1" lang="en-US" sz="2400" spc="-1" strike="noStrike">
                <a:solidFill>
                  <a:srgbClr val="000000"/>
                </a:solidFill>
                <a:latin typeface="Arial"/>
                <a:ea typeface="楷体_GB2312"/>
              </a:rPr>
              <a:t>：没有前驱元素的元素</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(5)</a:t>
            </a:r>
            <a:r>
              <a:rPr b="1" lang="en-US" sz="2400" spc="-1" strike="noStrike">
                <a:solidFill>
                  <a:srgbClr val="ff0000"/>
                </a:solidFill>
                <a:latin typeface="Arial"/>
                <a:ea typeface="楷体_GB2312"/>
              </a:rPr>
              <a:t>终端元素</a:t>
            </a:r>
            <a:r>
              <a:rPr b="1" lang="en-US" sz="2400" spc="-1" strike="noStrike">
                <a:solidFill>
                  <a:srgbClr val="000000"/>
                </a:solidFill>
                <a:latin typeface="Arial"/>
                <a:ea typeface="楷体_GB2312"/>
              </a:rPr>
              <a:t>：没有后继元素的元素</a:t>
            </a:r>
            <a:endParaRPr b="0" lang="en-US" sz="2400" spc="-1" strike="noStrike">
              <a:latin typeface="Nimbus Sans"/>
            </a:endParaRPr>
          </a:p>
        </p:txBody>
      </p:sp>
      <p:sp>
        <p:nvSpPr>
          <p:cNvPr id="447" name="CustomShape 2"/>
          <p:cNvSpPr/>
          <p:nvPr/>
        </p:nvSpPr>
        <p:spPr>
          <a:xfrm>
            <a:off x="6572160" y="311040"/>
            <a:ext cx="2323800" cy="529920"/>
          </a:xfrm>
          <a:custGeom>
            <a:avLst/>
            <a:gdLst/>
            <a:ahLst/>
            <a:rect l="0" t="0" r="r" b="b"/>
            <a:pathLst>
              <a:path w="6457" h="1474">
                <a:moveTo>
                  <a:pt x="0" y="0"/>
                </a:moveTo>
                <a:lnTo>
                  <a:pt x="6456" y="0"/>
                </a:lnTo>
                <a:moveTo>
                  <a:pt x="0" y="1473"/>
                </a:moveTo>
                <a:lnTo>
                  <a:pt x="6456"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逻辑结构</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571680" y="1143000"/>
            <a:ext cx="8064000" cy="1248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buSzPct val="100014"/>
              <a:buBlip>
                <a:blip r:embed="rId1"/>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线性结构</a:t>
            </a: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所有元素都只有</a:t>
            </a:r>
            <a:r>
              <a:rPr b="1" lang="en-US" sz="2400" spc="-1" strike="noStrike">
                <a:solidFill>
                  <a:srgbClr val="0033cc"/>
                </a:solidFill>
                <a:latin typeface="Times New Roman"/>
                <a:ea typeface="楷体_GB2312"/>
              </a:rPr>
              <a:t>一个</a:t>
            </a:r>
            <a:r>
              <a:rPr b="1" lang="en-US" sz="2400" spc="-1" strike="noStrike">
                <a:solidFill>
                  <a:srgbClr val="000000"/>
                </a:solidFill>
                <a:latin typeface="Times New Roman"/>
                <a:ea typeface="楷体_GB2312"/>
              </a:rPr>
              <a:t>前驱元素和</a:t>
            </a:r>
            <a:r>
              <a:rPr b="1" lang="en-US" sz="2400" spc="-1" strike="noStrike">
                <a:solidFill>
                  <a:srgbClr val="0033cc"/>
                </a:solidFill>
                <a:latin typeface="Times New Roman"/>
                <a:ea typeface="楷体_GB2312"/>
              </a:rPr>
              <a:t>一个</a:t>
            </a:r>
            <a:r>
              <a:rPr b="1" lang="en-US" sz="2400" spc="-1" strike="noStrike">
                <a:solidFill>
                  <a:srgbClr val="000000"/>
                </a:solidFill>
                <a:latin typeface="Times New Roman"/>
                <a:ea typeface="楷体_GB2312"/>
              </a:rPr>
              <a:t>后继元素，只有</a:t>
            </a:r>
            <a:r>
              <a:rPr b="1" lang="en-US" sz="2400" spc="-1" strike="noStrike">
                <a:solidFill>
                  <a:srgbClr val="0033cc"/>
                </a:solidFill>
                <a:latin typeface="Times New Roman"/>
                <a:ea typeface="楷体_GB2312"/>
              </a:rPr>
              <a:t>唯一</a:t>
            </a:r>
            <a:r>
              <a:rPr b="1" lang="en-US" sz="2400" spc="-1" strike="noStrike">
                <a:solidFill>
                  <a:srgbClr val="000000"/>
                </a:solidFill>
                <a:latin typeface="Times New Roman"/>
                <a:ea typeface="楷体_GB2312"/>
              </a:rPr>
              <a:t>的</a:t>
            </a:r>
            <a:r>
              <a:rPr b="1" lang="en-US" sz="2400" spc="-1" strike="noStrike">
                <a:solidFill>
                  <a:srgbClr val="ff0000"/>
                </a:solidFill>
                <a:latin typeface="Times New Roman"/>
                <a:ea typeface="楷体_GB2312"/>
              </a:rPr>
              <a:t>开始元素</a:t>
            </a:r>
            <a:r>
              <a:rPr b="1" lang="en-US" sz="2400" spc="-1" strike="noStrike">
                <a:solidFill>
                  <a:srgbClr val="000000"/>
                </a:solidFill>
                <a:latin typeface="Times New Roman"/>
                <a:ea typeface="楷体_GB2312"/>
              </a:rPr>
              <a:t>，</a:t>
            </a:r>
            <a:r>
              <a:rPr b="1" lang="en-US" sz="2400" spc="-1" strike="noStrike">
                <a:solidFill>
                  <a:srgbClr val="0033cc"/>
                </a:solidFill>
                <a:latin typeface="Times New Roman"/>
                <a:ea typeface="楷体_GB2312"/>
              </a:rPr>
              <a:t>唯一</a:t>
            </a:r>
            <a:r>
              <a:rPr b="1" lang="en-US" sz="2400" spc="-1" strike="noStrike">
                <a:solidFill>
                  <a:srgbClr val="000000"/>
                </a:solidFill>
                <a:latin typeface="Times New Roman"/>
                <a:ea typeface="楷体_GB2312"/>
              </a:rPr>
              <a:t>的</a:t>
            </a:r>
            <a:r>
              <a:rPr b="1" lang="en-US" sz="2400" spc="-1" strike="noStrike">
                <a:solidFill>
                  <a:srgbClr val="ff0000"/>
                </a:solidFill>
                <a:latin typeface="Times New Roman"/>
                <a:ea typeface="楷体_GB2312"/>
              </a:rPr>
              <a:t>终端元素</a:t>
            </a:r>
            <a:r>
              <a:rPr b="1" lang="en-US" sz="2400" spc="-1" strike="noStrike">
                <a:solidFill>
                  <a:srgbClr val="000000"/>
                </a:solidFill>
                <a:latin typeface="Times New Roman"/>
                <a:ea typeface="楷体_GB2312"/>
              </a:rPr>
              <a:t>。</a:t>
            </a:r>
            <a:endParaRPr b="0" lang="en-US" sz="2400" spc="-1" strike="noStrike">
              <a:latin typeface="Nimbus Sans"/>
            </a:endParaRPr>
          </a:p>
        </p:txBody>
      </p:sp>
      <p:sp>
        <p:nvSpPr>
          <p:cNvPr id="449" name="CustomShape 2"/>
          <p:cNvSpPr/>
          <p:nvPr/>
        </p:nvSpPr>
        <p:spPr>
          <a:xfrm>
            <a:off x="5143680" y="311040"/>
            <a:ext cx="3779640" cy="529920"/>
          </a:xfrm>
          <a:custGeom>
            <a:avLst/>
            <a:gdLst/>
            <a:ahLst/>
            <a:rect l="0" t="0" r="r" b="b"/>
            <a:pathLst>
              <a:path w="10501" h="1474">
                <a:moveTo>
                  <a:pt x="0" y="0"/>
                </a:moveTo>
                <a:lnTo>
                  <a:pt x="10500" y="0"/>
                </a:lnTo>
                <a:moveTo>
                  <a:pt x="0" y="1473"/>
                </a:moveTo>
                <a:lnTo>
                  <a:pt x="10500"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逻辑结构：线性结构</a:t>
            </a:r>
            <a:endParaRPr b="0" lang="en-US" sz="3600" spc="-1" strike="noStrike">
              <a:latin typeface="Nimbus Sans"/>
            </a:endParaRPr>
          </a:p>
        </p:txBody>
      </p:sp>
      <p:pic>
        <p:nvPicPr>
          <p:cNvPr id="450" name="Picture 8" descr=""/>
          <p:cNvPicPr/>
          <p:nvPr/>
        </p:nvPicPr>
        <p:blipFill>
          <a:blip r:embed="rId2"/>
          <a:stretch/>
        </p:blipFill>
        <p:spPr>
          <a:xfrm>
            <a:off x="428760" y="2428920"/>
            <a:ext cx="3499920" cy="2271240"/>
          </a:xfrm>
          <a:prstGeom prst="rect">
            <a:avLst/>
          </a:prstGeom>
          <a:ln w="9360">
            <a:noFill/>
          </a:ln>
        </p:spPr>
      </p:pic>
      <p:sp>
        <p:nvSpPr>
          <p:cNvPr id="451" name="CustomShape 3"/>
          <p:cNvSpPr/>
          <p:nvPr/>
        </p:nvSpPr>
        <p:spPr>
          <a:xfrm>
            <a:off x="571680" y="5072760"/>
            <a:ext cx="8064000" cy="1248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buSzPct val="100014"/>
              <a:buBlip>
                <a:blip r:embed="rId3"/>
              </a:buBlip>
            </a:pPr>
            <a:r>
              <a:rPr b="1" lang="en-US" sz="2800" spc="-1" strike="noStrike">
                <a:solidFill>
                  <a:srgbClr val="ff0000"/>
                </a:solidFill>
                <a:latin typeface="Times New Roman"/>
                <a:ea typeface="楷体_GB2312"/>
              </a:rPr>
              <a:t>  </a:t>
            </a:r>
            <a:r>
              <a:rPr b="1" lang="en-US" sz="2800" spc="-1" strike="noStrike">
                <a:solidFill>
                  <a:srgbClr val="000000"/>
                </a:solidFill>
                <a:latin typeface="Times New Roman"/>
                <a:ea typeface="楷体_GB2312"/>
              </a:rPr>
              <a:t>例</a:t>
            </a:r>
            <a:r>
              <a:rPr b="1" lang="en-US" sz="2800" spc="-1" strike="noStrike">
                <a:solidFill>
                  <a:srgbClr val="000000"/>
                </a:solidFill>
                <a:latin typeface="Times New Roman"/>
                <a:ea typeface="楷体_GB2312"/>
              </a:rPr>
              <a:t>:</a:t>
            </a:r>
            <a:r>
              <a:rPr b="1" lang="en-US" sz="2800" spc="-1" strike="noStrike">
                <a:solidFill>
                  <a:srgbClr val="000000"/>
                </a:solidFill>
                <a:latin typeface="Times New Roman"/>
                <a:ea typeface="楷体_GB2312"/>
              </a:rPr>
              <a:t>学生成绩表是线性结构</a:t>
            </a: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1</a:t>
            </a:r>
            <a:r>
              <a:rPr b="1" lang="en-US" sz="2400" spc="-1" strike="noStrike">
                <a:solidFill>
                  <a:srgbClr val="000000"/>
                </a:solidFill>
                <a:latin typeface="Times New Roman"/>
                <a:ea typeface="楷体_GB2312"/>
              </a:rPr>
              <a:t>、</a:t>
            </a:r>
            <a:r>
              <a:rPr b="1" lang="en-US" sz="2400" spc="-1" strike="noStrike">
                <a:solidFill>
                  <a:srgbClr val="0033cc"/>
                </a:solidFill>
                <a:latin typeface="Times New Roman"/>
                <a:ea typeface="楷体_GB2312"/>
              </a:rPr>
              <a:t>开始元素</a:t>
            </a:r>
            <a:r>
              <a:rPr b="1" lang="en-US" sz="2400" spc="-1" strike="noStrike">
                <a:solidFill>
                  <a:srgbClr val="000000"/>
                </a:solidFill>
                <a:latin typeface="Times New Roman"/>
                <a:ea typeface="楷体_GB2312"/>
              </a:rPr>
              <a:t>：学号为</a:t>
            </a:r>
            <a:r>
              <a:rPr b="1" lang="en-US" sz="2400" spc="-1" strike="noStrike">
                <a:solidFill>
                  <a:srgbClr val="000000"/>
                </a:solidFill>
                <a:latin typeface="Times New Roman"/>
                <a:ea typeface="楷体_GB2312"/>
              </a:rPr>
              <a:t>201201</a:t>
            </a:r>
            <a:r>
              <a:rPr b="1" lang="en-US" sz="2400" spc="-1" strike="noStrike">
                <a:solidFill>
                  <a:srgbClr val="000000"/>
                </a:solidFill>
                <a:latin typeface="Times New Roman"/>
                <a:ea typeface="楷体_GB2312"/>
              </a:rPr>
              <a:t>的元素</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没有前驱元素</a:t>
            </a:r>
            <a:r>
              <a:rPr b="1" lang="en-US" sz="2400" spc="-1" strike="noStrike">
                <a:solidFill>
                  <a:srgbClr val="000000"/>
                </a:solidFill>
                <a:latin typeface="宋体"/>
                <a:ea typeface="宋体"/>
              </a:rPr>
              <a:t>)</a:t>
            </a:r>
            <a:endParaRPr b="0" lang="en-US" sz="2400" spc="-1" strike="noStrike">
              <a:latin typeface="Nimbus Sans"/>
            </a:endParaRPr>
          </a:p>
          <a:p>
            <a:pPr>
              <a:lnSpc>
                <a:spcPct val="10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2</a:t>
            </a:r>
            <a:r>
              <a:rPr b="1" lang="en-US" sz="2400" spc="-1" strike="noStrike">
                <a:solidFill>
                  <a:srgbClr val="000000"/>
                </a:solidFill>
                <a:latin typeface="宋体"/>
                <a:ea typeface="宋体"/>
              </a:rPr>
              <a:t>、</a:t>
            </a:r>
            <a:r>
              <a:rPr b="1" lang="en-US" sz="2400" spc="-1" strike="noStrike">
                <a:solidFill>
                  <a:srgbClr val="0033cc"/>
                </a:solidFill>
                <a:latin typeface="Times New Roman"/>
                <a:ea typeface="楷体_GB2312"/>
              </a:rPr>
              <a:t>终端元素</a:t>
            </a:r>
            <a:r>
              <a:rPr b="1" lang="en-US" sz="2400" spc="-1" strike="noStrike">
                <a:solidFill>
                  <a:srgbClr val="000000"/>
                </a:solidFill>
                <a:latin typeface="宋体"/>
                <a:ea typeface="宋体"/>
              </a:rPr>
              <a:t>：学</a:t>
            </a:r>
            <a:r>
              <a:rPr b="1" lang="en-US" sz="2400" spc="-1" strike="noStrike">
                <a:solidFill>
                  <a:srgbClr val="000000"/>
                </a:solidFill>
                <a:latin typeface="Times New Roman"/>
                <a:ea typeface="楷体_GB2312"/>
              </a:rPr>
              <a:t>号为</a:t>
            </a:r>
            <a:r>
              <a:rPr b="1" lang="en-US" sz="2400" spc="-1" strike="noStrike">
                <a:solidFill>
                  <a:srgbClr val="000000"/>
                </a:solidFill>
                <a:latin typeface="Times New Roman"/>
                <a:ea typeface="楷体_GB2312"/>
              </a:rPr>
              <a:t>201204</a:t>
            </a:r>
            <a:r>
              <a:rPr b="1" lang="en-US" sz="2400" spc="-1" strike="noStrike">
                <a:solidFill>
                  <a:srgbClr val="000000"/>
                </a:solidFill>
                <a:latin typeface="Times New Roman"/>
                <a:ea typeface="楷体_GB2312"/>
              </a:rPr>
              <a:t>的元素</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没有后继元素</a:t>
            </a:r>
            <a:r>
              <a:rPr b="1" lang="en-US" sz="2400" spc="-1" strike="noStrike">
                <a:solidFill>
                  <a:srgbClr val="000000"/>
                </a:solidFill>
                <a:latin typeface="宋体"/>
                <a:ea typeface="宋体"/>
              </a:rPr>
              <a:t>)</a:t>
            </a:r>
            <a:endParaRPr b="0" lang="en-US" sz="2400" spc="-1" strike="noStrike">
              <a:latin typeface="Nimbus Sans"/>
            </a:endParaRPr>
          </a:p>
        </p:txBody>
      </p:sp>
      <p:sp>
        <p:nvSpPr>
          <p:cNvPr id="452" name="CustomShape 4"/>
          <p:cNvSpPr/>
          <p:nvPr/>
        </p:nvSpPr>
        <p:spPr>
          <a:xfrm>
            <a:off x="3929040" y="2857680"/>
            <a:ext cx="1356840" cy="821880"/>
          </a:xfrm>
          <a:prstGeom prst="rect">
            <a:avLst/>
          </a:prstGeom>
          <a:noFill/>
          <a:ln w="9360">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ff0000"/>
                </a:solidFill>
                <a:latin typeface="Times New Roman"/>
                <a:ea typeface="楷体_GB2312"/>
              </a:rPr>
              <a:t>二元组</a:t>
            </a:r>
            <a:endParaRPr b="0" lang="en-US" sz="2400" spc="-1" strike="noStrike">
              <a:latin typeface="Nimbus Sans"/>
            </a:endParaRPr>
          </a:p>
          <a:p>
            <a:pPr algn="ctr">
              <a:lnSpc>
                <a:spcPct val="100000"/>
              </a:lnSpc>
            </a:pPr>
            <a:r>
              <a:rPr b="1" lang="en-US" sz="2400" spc="-1" strike="noStrike">
                <a:solidFill>
                  <a:srgbClr val="ff0000"/>
                </a:solidFill>
                <a:latin typeface="Times New Roman"/>
                <a:ea typeface="楷体_GB2312"/>
              </a:rPr>
              <a:t>描述</a:t>
            </a:r>
            <a:endParaRPr b="0" lang="en-US" sz="2400" spc="-1" strike="noStrike">
              <a:latin typeface="Nimbus Sans"/>
            </a:endParaRPr>
          </a:p>
        </p:txBody>
      </p:sp>
      <p:sp>
        <p:nvSpPr>
          <p:cNvPr id="453" name="CustomShape 5"/>
          <p:cNvSpPr/>
          <p:nvPr/>
        </p:nvSpPr>
        <p:spPr>
          <a:xfrm>
            <a:off x="4071960" y="3571920"/>
            <a:ext cx="1158480" cy="571320"/>
          </a:xfrm>
          <a:prstGeom prst="rightArrow">
            <a:avLst>
              <a:gd name="adj1" fmla="val 50000"/>
              <a:gd name="adj2" fmla="val 50009"/>
            </a:avLst>
          </a:prstGeom>
          <a:solidFill>
            <a:srgbClr val="ff0000"/>
          </a:solidFill>
          <a:ln w="9360">
            <a:noFill/>
          </a:ln>
        </p:spPr>
        <p:style>
          <a:lnRef idx="0"/>
          <a:fillRef idx="0"/>
          <a:effectRef idx="0"/>
          <a:fontRef idx="minor"/>
        </p:style>
      </p:sp>
      <p:sp>
        <p:nvSpPr>
          <p:cNvPr id="454" name="CustomShape 6"/>
          <p:cNvSpPr/>
          <p:nvPr/>
        </p:nvSpPr>
        <p:spPr>
          <a:xfrm>
            <a:off x="5286240" y="2270160"/>
            <a:ext cx="3787920" cy="338148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33cc"/>
                </a:solidFill>
                <a:latin typeface="Vrinda"/>
                <a:ea typeface="Vrinda"/>
              </a:rPr>
              <a:t>Score=(D,R)</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D=</a:t>
            </a:r>
            <a:r>
              <a:rPr b="1" lang="en-US" sz="2400" spc="-1" strike="noStrike">
                <a:solidFill>
                  <a:srgbClr val="ff0000"/>
                </a:solidFill>
                <a:latin typeface="Vrinda"/>
                <a:ea typeface="Vrinda"/>
              </a:rPr>
              <a:t>{</a:t>
            </a:r>
            <a:r>
              <a:rPr b="1" lang="en-US" sz="2400" spc="-1" strike="noStrike">
                <a:solidFill>
                  <a:srgbClr val="0033cc"/>
                </a:solidFill>
                <a:latin typeface="Vrinda"/>
                <a:ea typeface="Vrinda"/>
              </a:rPr>
              <a:t>201201,201202,201204,</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     </a:t>
            </a:r>
            <a:r>
              <a:rPr b="1" lang="en-US" sz="2400" spc="-1" strike="noStrike">
                <a:solidFill>
                  <a:srgbClr val="0033cc"/>
                </a:solidFill>
                <a:latin typeface="Vrinda"/>
                <a:ea typeface="Vrinda"/>
              </a:rPr>
              <a:t>201205,201206</a:t>
            </a:r>
            <a:r>
              <a:rPr b="1" lang="en-US" sz="2400" spc="-1" strike="noStrike">
                <a:solidFill>
                  <a:srgbClr val="ff0000"/>
                </a:solidFill>
                <a:latin typeface="Vrinda"/>
                <a:ea typeface="Vrinda"/>
              </a:rPr>
              <a:t>}</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R={r}</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r=</a:t>
            </a:r>
            <a:r>
              <a:rPr b="1" lang="en-US" sz="2400" spc="-1" strike="noStrike">
                <a:solidFill>
                  <a:srgbClr val="ff0000"/>
                </a:solidFill>
                <a:latin typeface="Vrinda"/>
                <a:ea typeface="Vrinda"/>
              </a:rPr>
              <a:t>{</a:t>
            </a:r>
            <a:r>
              <a:rPr b="1" lang="en-US" sz="2400" spc="-1" strike="noStrike">
                <a:solidFill>
                  <a:srgbClr val="0033cc"/>
                </a:solidFill>
                <a:latin typeface="Vrinda"/>
                <a:ea typeface="Vrinda"/>
              </a:rPr>
              <a:t>&lt;201201,201205&gt;,</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&lt;201205,201206&gt;,</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&lt;201206,201202&gt;,</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&lt;201202,201204&gt;</a:t>
            </a:r>
            <a:r>
              <a:rPr b="1" lang="en-US" sz="2400" spc="-1" strike="noStrike">
                <a:solidFill>
                  <a:srgbClr val="ff0000"/>
                </a:solidFill>
                <a:latin typeface="Vrinda"/>
                <a:ea typeface="Vrinda"/>
              </a:rPr>
              <a:t>}</a:t>
            </a:r>
            <a:endParaRPr b="0" lang="en-US" sz="2400" spc="-1" strike="noStrike">
              <a:latin typeface="Nimbus Sans"/>
            </a:endParaRPr>
          </a:p>
        </p:txBody>
      </p:sp>
    </p:spTree>
  </p:cSld>
  <mc:AlternateContent>
    <mc:Choice Requires="p14">
      <p:transition spd="slow" p14:dur="2000"/>
    </mc:Choice>
    <mc:Fallback>
      <p:transition spd="slow"/>
    </mc:Fallback>
  </mc:AlternateContent>
  <p:timing>
    <p:tnLst>
      <p:par>
        <p:cTn id="466" dur="indefinite" restart="never" nodeType="tmRoot">
          <p:childTnLst>
            <p:seq>
              <p:cTn id="467" dur="indefinite" nodeType="mainSeq">
                <p:childTnLst>
                  <p:par>
                    <p:cTn id="468" fill="hold">
                      <p:stCondLst>
                        <p:cond delay="0"/>
                      </p:stCondLst>
                      <p:childTnLst>
                        <p:par>
                          <p:cTn id="469" fill="hold">
                            <p:stCondLst>
                              <p:cond delay="0"/>
                            </p:stCondLst>
                            <p:childTnLst>
                              <p:par>
                                <p:cTn id="470" nodeType="afterEffect" fill="hold" presetClass="entr" presetID="22" presetSubtype="1">
                                  <p:stCondLst>
                                    <p:cond delay="0"/>
                                  </p:stCondLst>
                                  <p:childTnLst>
                                    <p:set>
                                      <p:cBhvr>
                                        <p:cTn id="471" dur="1" fill="hold">
                                          <p:stCondLst>
                                            <p:cond delay="0"/>
                                          </p:stCondLst>
                                        </p:cTn>
                                        <p:tgtEl>
                                          <p:spTgt spid="448"/>
                                        </p:tgtEl>
                                        <p:attrNameLst>
                                          <p:attrName>style.visibility</p:attrName>
                                        </p:attrNameLst>
                                      </p:cBhvr>
                                      <p:to>
                                        <p:strVal val="visible"/>
                                      </p:to>
                                    </p:set>
                                    <p:animEffect filter="wipe(up)" transition="in">
                                      <p:cBhvr additive="repl">
                                        <p:cTn id="472" dur="500"/>
                                        <p:tgtEl>
                                          <p:spTgt spid="448"/>
                                        </p:tgtEl>
                                      </p:cBhvr>
                                    </p:animEffect>
                                  </p:childTnLst>
                                </p:cTn>
                              </p:par>
                            </p:childTnLst>
                          </p:cTn>
                        </p:par>
                        <p:par>
                          <p:cTn id="473" fill="hold">
                            <p:stCondLst>
                              <p:cond delay="500"/>
                            </p:stCondLst>
                            <p:childTnLst>
                              <p:par>
                                <p:cTn id="474" nodeType="afterEffect" fill="hold" presetClass="entr" presetID="22" presetSubtype="8">
                                  <p:stCondLst>
                                    <p:cond delay="0"/>
                                  </p:stCondLst>
                                  <p:childTnLst>
                                    <p:set>
                                      <p:cBhvr>
                                        <p:cTn id="475" dur="1" fill="hold">
                                          <p:stCondLst>
                                            <p:cond delay="0"/>
                                          </p:stCondLst>
                                        </p:cTn>
                                        <p:tgtEl>
                                          <p:spTgt spid="450"/>
                                        </p:tgtEl>
                                        <p:attrNameLst>
                                          <p:attrName>style.visibility</p:attrName>
                                        </p:attrNameLst>
                                      </p:cBhvr>
                                      <p:to>
                                        <p:strVal val="visible"/>
                                      </p:to>
                                    </p:set>
                                    <p:animEffect filter="wipe(left)" transition="in">
                                      <p:cBhvr additive="repl">
                                        <p:cTn id="476" dur="500"/>
                                        <p:tgtEl>
                                          <p:spTgt spid="450"/>
                                        </p:tgtEl>
                                      </p:cBhvr>
                                    </p:animEffect>
                                  </p:childTnLst>
                                </p:cTn>
                              </p:par>
                            </p:childTnLst>
                          </p:cTn>
                        </p:par>
                        <p:par>
                          <p:cTn id="477" fill="hold">
                            <p:stCondLst>
                              <p:cond delay="1000"/>
                            </p:stCondLst>
                            <p:childTnLst>
                              <p:par>
                                <p:cTn id="478" nodeType="afterEffect" fill="hold" presetClass="entr" presetID="22" presetSubtype="8">
                                  <p:stCondLst>
                                    <p:cond delay="0"/>
                                  </p:stCondLst>
                                  <p:childTnLst>
                                    <p:set>
                                      <p:cBhvr>
                                        <p:cTn id="479" dur="1" fill="hold">
                                          <p:stCondLst>
                                            <p:cond delay="0"/>
                                          </p:stCondLst>
                                        </p:cTn>
                                        <p:tgtEl>
                                          <p:spTgt spid="453"/>
                                        </p:tgtEl>
                                        <p:attrNameLst>
                                          <p:attrName>style.visibility</p:attrName>
                                        </p:attrNameLst>
                                      </p:cBhvr>
                                      <p:to>
                                        <p:strVal val="visible"/>
                                      </p:to>
                                    </p:set>
                                    <p:animEffect filter="wipe(left)" transition="in">
                                      <p:cBhvr additive="repl">
                                        <p:cTn id="480" dur="500"/>
                                        <p:tgtEl>
                                          <p:spTgt spid="453"/>
                                        </p:tgtEl>
                                      </p:cBhvr>
                                    </p:animEffect>
                                  </p:childTnLst>
                                </p:cTn>
                              </p:par>
                              <p:par>
                                <p:cTn id="481" nodeType="withEffect" fill="hold" presetClass="entr" presetID="22" presetSubtype="8">
                                  <p:stCondLst>
                                    <p:cond delay="0"/>
                                  </p:stCondLst>
                                  <p:childTnLst>
                                    <p:set>
                                      <p:cBhvr>
                                        <p:cTn id="482" dur="1" fill="hold">
                                          <p:stCondLst>
                                            <p:cond delay="0"/>
                                          </p:stCondLst>
                                        </p:cTn>
                                        <p:tgtEl>
                                          <p:spTgt spid="452"/>
                                        </p:tgtEl>
                                        <p:attrNameLst>
                                          <p:attrName>style.visibility</p:attrName>
                                        </p:attrNameLst>
                                      </p:cBhvr>
                                      <p:to>
                                        <p:strVal val="visible"/>
                                      </p:to>
                                    </p:set>
                                    <p:animEffect filter="wipe(left)" transition="in">
                                      <p:cBhvr additive="repl">
                                        <p:cTn id="483" dur="500"/>
                                        <p:tgtEl>
                                          <p:spTgt spid="452"/>
                                        </p:tgtEl>
                                      </p:cBhvr>
                                    </p:animEffect>
                                  </p:childTnLst>
                                </p:cTn>
                              </p:par>
                            </p:childTnLst>
                          </p:cTn>
                        </p:par>
                        <p:par>
                          <p:cTn id="484" fill="hold">
                            <p:stCondLst>
                              <p:cond delay="1500"/>
                            </p:stCondLst>
                            <p:childTnLst>
                              <p:par>
                                <p:cTn id="485" nodeType="afterEffect" fill="hold" presetClass="entr" presetID="22" presetSubtype="8">
                                  <p:stCondLst>
                                    <p:cond delay="0"/>
                                  </p:stCondLst>
                                  <p:childTnLst>
                                    <p:set>
                                      <p:cBhvr>
                                        <p:cTn id="486" dur="1" fill="hold">
                                          <p:stCondLst>
                                            <p:cond delay="0"/>
                                          </p:stCondLst>
                                        </p:cTn>
                                        <p:tgtEl>
                                          <p:spTgt spid="454"/>
                                        </p:tgtEl>
                                        <p:attrNameLst>
                                          <p:attrName>style.visibility</p:attrName>
                                        </p:attrNameLst>
                                      </p:cBhvr>
                                      <p:to>
                                        <p:strVal val="visible"/>
                                      </p:to>
                                    </p:set>
                                    <p:animEffect filter="wipe(left)" transition="in">
                                      <p:cBhvr additive="repl">
                                        <p:cTn id="487" dur="500"/>
                                        <p:tgtEl>
                                          <p:spTgt spid="454"/>
                                        </p:tgtEl>
                                      </p:cBhvr>
                                    </p:animEffect>
                                  </p:childTnLst>
                                </p:cTn>
                              </p:par>
                            </p:childTnLst>
                          </p:cTn>
                        </p:par>
                        <p:par>
                          <p:cTn id="488" fill="hold">
                            <p:stCondLst>
                              <p:cond delay="2000"/>
                            </p:stCondLst>
                            <p:childTnLst>
                              <p:par>
                                <p:cTn id="489" nodeType="afterEffect" fill="hold" presetClass="entr" presetID="22" presetSubtype="1">
                                  <p:stCondLst>
                                    <p:cond delay="0"/>
                                  </p:stCondLst>
                                  <p:childTnLst>
                                    <p:set>
                                      <p:cBhvr>
                                        <p:cTn id="490" dur="1" fill="hold">
                                          <p:stCondLst>
                                            <p:cond delay="0"/>
                                          </p:stCondLst>
                                        </p:cTn>
                                        <p:tgtEl>
                                          <p:spTgt spid="451"/>
                                        </p:tgtEl>
                                        <p:attrNameLst>
                                          <p:attrName>style.visibility</p:attrName>
                                        </p:attrNameLst>
                                      </p:cBhvr>
                                      <p:to>
                                        <p:strVal val="visible"/>
                                      </p:to>
                                    </p:set>
                                    <p:animEffect filter="wipe(up)" transition="in">
                                      <p:cBhvr additive="repl">
                                        <p:cTn id="491" dur="5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0" y="3641760"/>
            <a:ext cx="9143640" cy="360"/>
          </a:xfrm>
          <a:prstGeom prst="rect">
            <a:avLst/>
          </a:prstGeom>
          <a:noFill/>
          <a:ln w="9360">
            <a:noFill/>
          </a:ln>
        </p:spPr>
        <p:style>
          <a:lnRef idx="0"/>
          <a:fillRef idx="0"/>
          <a:effectRef idx="0"/>
          <a:fontRef idx="minor"/>
        </p:style>
      </p:sp>
      <p:sp>
        <p:nvSpPr>
          <p:cNvPr id="456" name="CustomShape 2"/>
          <p:cNvSpPr/>
          <p:nvPr/>
        </p:nvSpPr>
        <p:spPr>
          <a:xfrm>
            <a:off x="5143680" y="311040"/>
            <a:ext cx="3779640" cy="529920"/>
          </a:xfrm>
          <a:custGeom>
            <a:avLst/>
            <a:gdLst/>
            <a:ahLst/>
            <a:rect l="0" t="0" r="r" b="b"/>
            <a:pathLst>
              <a:path w="10501" h="1474">
                <a:moveTo>
                  <a:pt x="0" y="0"/>
                </a:moveTo>
                <a:lnTo>
                  <a:pt x="10500" y="0"/>
                </a:lnTo>
                <a:moveTo>
                  <a:pt x="0" y="1473"/>
                </a:moveTo>
                <a:lnTo>
                  <a:pt x="10500"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逻辑结构：树形结构</a:t>
            </a:r>
            <a:endParaRPr b="0" lang="en-US" sz="3600" spc="-1" strike="noStrike">
              <a:latin typeface="Nimbus Sans"/>
            </a:endParaRPr>
          </a:p>
        </p:txBody>
      </p:sp>
      <p:sp>
        <p:nvSpPr>
          <p:cNvPr id="457" name="CustomShape 3"/>
          <p:cNvSpPr/>
          <p:nvPr/>
        </p:nvSpPr>
        <p:spPr>
          <a:xfrm>
            <a:off x="571680" y="1143000"/>
            <a:ext cx="8214840" cy="16135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buSzPct val="100014"/>
              <a:buBlip>
                <a:blip r:embed="rId1"/>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树形结构</a:t>
            </a: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只有</a:t>
            </a:r>
            <a:r>
              <a:rPr b="1" lang="en-US" sz="2400" spc="-1" strike="noStrike">
                <a:solidFill>
                  <a:srgbClr val="0033cc"/>
                </a:solidFill>
                <a:latin typeface="Times New Roman"/>
                <a:ea typeface="楷体_GB2312"/>
              </a:rPr>
              <a:t>唯一</a:t>
            </a:r>
            <a:r>
              <a:rPr b="1" lang="en-US" sz="2400" spc="-1" strike="noStrike">
                <a:solidFill>
                  <a:srgbClr val="000000"/>
                </a:solidFill>
                <a:latin typeface="Times New Roman"/>
                <a:ea typeface="楷体_GB2312"/>
              </a:rPr>
              <a:t>的</a:t>
            </a:r>
            <a:r>
              <a:rPr b="1" lang="en-US" sz="2400" spc="-1" strike="noStrike">
                <a:solidFill>
                  <a:srgbClr val="ff0000"/>
                </a:solidFill>
                <a:latin typeface="Times New Roman"/>
                <a:ea typeface="楷体_GB2312"/>
              </a:rPr>
              <a:t>开始元素</a:t>
            </a:r>
            <a:r>
              <a:rPr b="1" lang="en-US" sz="2400" spc="-1" strike="noStrike">
                <a:solidFill>
                  <a:srgbClr val="000000"/>
                </a:solidFill>
                <a:latin typeface="Times New Roman"/>
                <a:ea typeface="楷体_GB2312"/>
              </a:rPr>
              <a:t>，除开始元素外，其他元素都只有</a:t>
            </a:r>
            <a:r>
              <a:rPr b="1" lang="en-US" sz="2400" spc="-1" strike="noStrike">
                <a:solidFill>
                  <a:srgbClr val="0033cc"/>
                </a:solidFill>
                <a:latin typeface="Times New Roman"/>
                <a:ea typeface="楷体_GB2312"/>
              </a:rPr>
              <a:t>一个</a:t>
            </a:r>
            <a:r>
              <a:rPr b="1" lang="en-US" sz="2400" spc="-1" strike="noStrike">
                <a:solidFill>
                  <a:srgbClr val="000000"/>
                </a:solidFill>
                <a:latin typeface="Times New Roman"/>
                <a:ea typeface="楷体_GB2312"/>
              </a:rPr>
              <a:t>前驱元素，但允许</a:t>
            </a:r>
            <a:r>
              <a:rPr b="1" lang="en-US" sz="2400" spc="-1" strike="noStrike">
                <a:solidFill>
                  <a:srgbClr val="0033cc"/>
                </a:solidFill>
                <a:latin typeface="Times New Roman"/>
                <a:ea typeface="楷体_GB2312"/>
              </a:rPr>
              <a:t>多个</a:t>
            </a:r>
            <a:r>
              <a:rPr b="1" lang="en-US" sz="2400" spc="-1" strike="noStrike">
                <a:solidFill>
                  <a:srgbClr val="000000"/>
                </a:solidFill>
                <a:latin typeface="Times New Roman"/>
                <a:ea typeface="楷体_GB2312"/>
              </a:rPr>
              <a:t>后继元素，可以有</a:t>
            </a:r>
            <a:r>
              <a:rPr b="1" lang="en-US" sz="2400" spc="-1" strike="noStrike">
                <a:solidFill>
                  <a:srgbClr val="0033cc"/>
                </a:solidFill>
                <a:latin typeface="Times New Roman"/>
                <a:ea typeface="楷体_GB2312"/>
              </a:rPr>
              <a:t>多个</a:t>
            </a:r>
            <a:r>
              <a:rPr b="1" lang="en-US" sz="2400" spc="-1" strike="noStrike">
                <a:solidFill>
                  <a:srgbClr val="ff0000"/>
                </a:solidFill>
                <a:latin typeface="Times New Roman"/>
                <a:ea typeface="楷体_GB2312"/>
              </a:rPr>
              <a:t>终端元素</a:t>
            </a:r>
            <a:r>
              <a:rPr b="1" lang="en-US" sz="2400" spc="-1" strike="noStrike">
                <a:solidFill>
                  <a:srgbClr val="000000"/>
                </a:solidFill>
                <a:latin typeface="Times New Roman"/>
                <a:ea typeface="楷体_GB2312"/>
              </a:rPr>
              <a:t>。</a:t>
            </a:r>
            <a:endParaRPr b="0" lang="en-US" sz="2400" spc="-1" strike="noStrike">
              <a:latin typeface="Nimbus Sans"/>
            </a:endParaRPr>
          </a:p>
        </p:txBody>
      </p:sp>
      <p:sp>
        <p:nvSpPr>
          <p:cNvPr id="458" name="CustomShape 4"/>
          <p:cNvSpPr/>
          <p:nvPr/>
        </p:nvSpPr>
        <p:spPr>
          <a:xfrm>
            <a:off x="3714840" y="3057480"/>
            <a:ext cx="1356840" cy="821880"/>
          </a:xfrm>
          <a:prstGeom prst="rect">
            <a:avLst/>
          </a:prstGeom>
          <a:noFill/>
          <a:ln w="9360">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ff0000"/>
                </a:solidFill>
                <a:latin typeface="Times New Roman"/>
                <a:ea typeface="楷体_GB2312"/>
              </a:rPr>
              <a:t>二元组</a:t>
            </a:r>
            <a:endParaRPr b="0" lang="en-US" sz="2400" spc="-1" strike="noStrike">
              <a:latin typeface="Nimbus Sans"/>
            </a:endParaRPr>
          </a:p>
          <a:p>
            <a:pPr algn="ctr">
              <a:lnSpc>
                <a:spcPct val="100000"/>
              </a:lnSpc>
            </a:pPr>
            <a:r>
              <a:rPr b="1" lang="en-US" sz="2400" spc="-1" strike="noStrike">
                <a:solidFill>
                  <a:srgbClr val="ff0000"/>
                </a:solidFill>
                <a:latin typeface="Times New Roman"/>
                <a:ea typeface="楷体_GB2312"/>
              </a:rPr>
              <a:t>描述</a:t>
            </a:r>
            <a:endParaRPr b="0" lang="en-US" sz="2400" spc="-1" strike="noStrike">
              <a:latin typeface="Nimbus Sans"/>
            </a:endParaRPr>
          </a:p>
        </p:txBody>
      </p:sp>
      <p:sp>
        <p:nvSpPr>
          <p:cNvPr id="459" name="CustomShape 5"/>
          <p:cNvSpPr/>
          <p:nvPr/>
        </p:nvSpPr>
        <p:spPr>
          <a:xfrm>
            <a:off x="3857760" y="3772080"/>
            <a:ext cx="1158480" cy="571320"/>
          </a:xfrm>
          <a:prstGeom prst="rightArrow">
            <a:avLst>
              <a:gd name="adj1" fmla="val 50000"/>
              <a:gd name="adj2" fmla="val 50009"/>
            </a:avLst>
          </a:prstGeom>
          <a:solidFill>
            <a:srgbClr val="ff0000"/>
          </a:solidFill>
          <a:ln w="9360">
            <a:noFill/>
          </a:ln>
        </p:spPr>
        <p:style>
          <a:lnRef idx="0"/>
          <a:fillRef idx="0"/>
          <a:effectRef idx="0"/>
          <a:fontRef idx="minor"/>
        </p:style>
      </p:sp>
      <p:sp>
        <p:nvSpPr>
          <p:cNvPr id="460" name="CustomShape 6"/>
          <p:cNvSpPr/>
          <p:nvPr/>
        </p:nvSpPr>
        <p:spPr>
          <a:xfrm>
            <a:off x="5214960" y="2928960"/>
            <a:ext cx="3928680" cy="264996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33cc"/>
                </a:solidFill>
                <a:latin typeface="Vrinda"/>
                <a:ea typeface="Vrinda"/>
              </a:rPr>
              <a:t>Family_tree=(D,R)</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D=</a:t>
            </a:r>
            <a:r>
              <a:rPr b="1" lang="en-US" sz="2400" spc="-1" strike="noStrike">
                <a:solidFill>
                  <a:srgbClr val="ff0000"/>
                </a:solidFill>
                <a:latin typeface="Vrinda"/>
                <a:ea typeface="Vrinda"/>
              </a:rPr>
              <a:t>{</a:t>
            </a:r>
            <a:r>
              <a:rPr b="1" lang="en-US" sz="2400" spc="-1" strike="noStrike">
                <a:solidFill>
                  <a:srgbClr val="0033cc"/>
                </a:solidFill>
                <a:latin typeface="Vrinda"/>
                <a:ea typeface="Vrinda"/>
              </a:rPr>
              <a:t>1,2,3,4,5,6,7,8,9</a:t>
            </a:r>
            <a:r>
              <a:rPr b="1" lang="en-US" sz="2400" spc="-1" strike="noStrike">
                <a:solidFill>
                  <a:srgbClr val="ff0000"/>
                </a:solidFill>
                <a:latin typeface="Vrinda"/>
                <a:ea typeface="Vrinda"/>
              </a:rPr>
              <a:t>}</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R={r}</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r=</a:t>
            </a:r>
            <a:r>
              <a:rPr b="1" lang="en-US" sz="2400" spc="-1" strike="noStrike">
                <a:solidFill>
                  <a:srgbClr val="ff0000"/>
                </a:solidFill>
                <a:latin typeface="Vrinda"/>
                <a:ea typeface="Vrinda"/>
              </a:rPr>
              <a:t>{</a:t>
            </a:r>
            <a:r>
              <a:rPr b="1" lang="en-US" sz="2400" spc="-1" strike="noStrike">
                <a:solidFill>
                  <a:srgbClr val="0033cc"/>
                </a:solidFill>
                <a:latin typeface="Vrinda"/>
                <a:ea typeface="Vrinda"/>
              </a:rPr>
              <a:t>&lt;1,2 &gt;,&lt;1,3&gt;,&lt;3,4&gt;,&lt;3,5&gt;,</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    </a:t>
            </a:r>
            <a:r>
              <a:rPr b="1" lang="en-US" sz="2400" spc="-1" strike="noStrike">
                <a:solidFill>
                  <a:srgbClr val="0033cc"/>
                </a:solidFill>
                <a:latin typeface="Vrinda"/>
                <a:ea typeface="Vrinda"/>
              </a:rPr>
              <a:t>&lt;4,6&gt;,&lt;4,7&gt;,&lt;5,8&gt;,&lt;7,9&gt;</a:t>
            </a:r>
            <a:r>
              <a:rPr b="1" lang="en-US" sz="2400" spc="-1" strike="noStrike">
                <a:solidFill>
                  <a:srgbClr val="ff0000"/>
                </a:solidFill>
                <a:latin typeface="Vrinda"/>
                <a:ea typeface="Vrinda"/>
              </a:rPr>
              <a:t>}</a:t>
            </a:r>
            <a:endParaRPr b="0" lang="en-US" sz="2400" spc="-1" strike="noStrike">
              <a:latin typeface="Nimbus Sans"/>
            </a:endParaRPr>
          </a:p>
        </p:txBody>
      </p:sp>
      <p:sp>
        <p:nvSpPr>
          <p:cNvPr id="461" name="CustomShape 7"/>
          <p:cNvSpPr/>
          <p:nvPr/>
        </p:nvSpPr>
        <p:spPr>
          <a:xfrm>
            <a:off x="571680" y="4989600"/>
            <a:ext cx="8064000" cy="1248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buSzPct val="100014"/>
              <a:buBlip>
                <a:blip r:embed="rId2"/>
              </a:buBlip>
            </a:pPr>
            <a:r>
              <a:rPr b="1" lang="en-US" sz="2800" spc="-1" strike="noStrike">
                <a:solidFill>
                  <a:srgbClr val="ff0000"/>
                </a:solidFill>
                <a:latin typeface="Times New Roman"/>
                <a:ea typeface="楷体_GB2312"/>
              </a:rPr>
              <a:t>  </a:t>
            </a:r>
            <a:r>
              <a:rPr b="1" lang="en-US" sz="2800" spc="-1" strike="noStrike">
                <a:solidFill>
                  <a:srgbClr val="000000"/>
                </a:solidFill>
                <a:latin typeface="Times New Roman"/>
                <a:ea typeface="楷体_GB2312"/>
              </a:rPr>
              <a:t>例</a:t>
            </a:r>
            <a:r>
              <a:rPr b="1" lang="en-US" sz="2800" spc="-1" strike="noStrike">
                <a:solidFill>
                  <a:srgbClr val="000000"/>
                </a:solidFill>
                <a:latin typeface="Times New Roman"/>
                <a:ea typeface="楷体_GB2312"/>
              </a:rPr>
              <a:t>:</a:t>
            </a:r>
            <a:r>
              <a:rPr b="1" lang="en-US" sz="2800" spc="-1" strike="noStrike">
                <a:solidFill>
                  <a:srgbClr val="000000"/>
                </a:solidFill>
                <a:latin typeface="Times New Roman"/>
                <a:ea typeface="楷体_GB2312"/>
              </a:rPr>
              <a:t>家谱是树形结构</a:t>
            </a: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1</a:t>
            </a:r>
            <a:r>
              <a:rPr b="1" lang="en-US" sz="2400" spc="-1" strike="noStrike">
                <a:solidFill>
                  <a:srgbClr val="000000"/>
                </a:solidFill>
                <a:latin typeface="Times New Roman"/>
                <a:ea typeface="楷体_GB2312"/>
              </a:rPr>
              <a:t>、</a:t>
            </a:r>
            <a:r>
              <a:rPr b="1" lang="en-US" sz="2400" spc="-1" strike="noStrike">
                <a:solidFill>
                  <a:srgbClr val="0033cc"/>
                </a:solidFill>
                <a:latin typeface="Times New Roman"/>
                <a:ea typeface="楷体_GB2312"/>
              </a:rPr>
              <a:t>开始元素</a:t>
            </a:r>
            <a:r>
              <a:rPr b="1" lang="en-US" sz="2400" spc="-1" strike="noStrike">
                <a:solidFill>
                  <a:srgbClr val="000000"/>
                </a:solidFill>
                <a:latin typeface="Times New Roman"/>
                <a:ea typeface="楷体_GB2312"/>
              </a:rPr>
              <a:t>：</a:t>
            </a:r>
            <a:r>
              <a:rPr b="1" lang="en-US" sz="2400" spc="-1" strike="noStrike">
                <a:solidFill>
                  <a:srgbClr val="000000"/>
                </a:solidFill>
                <a:latin typeface="Times New Roman"/>
                <a:ea typeface="楷体_GB2312"/>
              </a:rPr>
              <a:t>1</a:t>
            </a:r>
            <a:endParaRPr b="0" lang="en-US" sz="2400" spc="-1" strike="noStrike">
              <a:latin typeface="Nimbus Sans"/>
            </a:endParaRPr>
          </a:p>
          <a:p>
            <a:pPr>
              <a:lnSpc>
                <a:spcPct val="10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2</a:t>
            </a:r>
            <a:r>
              <a:rPr b="1" lang="en-US" sz="2400" spc="-1" strike="noStrike">
                <a:solidFill>
                  <a:srgbClr val="000000"/>
                </a:solidFill>
                <a:latin typeface="宋体"/>
                <a:ea typeface="宋体"/>
              </a:rPr>
              <a:t>、</a:t>
            </a:r>
            <a:r>
              <a:rPr b="1" lang="en-US" sz="2400" spc="-1" strike="noStrike">
                <a:solidFill>
                  <a:srgbClr val="0033cc"/>
                </a:solidFill>
                <a:latin typeface="Times New Roman"/>
                <a:ea typeface="楷体_GB2312"/>
              </a:rPr>
              <a:t>终端元素</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2</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6</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8</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9</a:t>
            </a:r>
            <a:endParaRPr b="0" lang="en-US" sz="2400" spc="-1" strike="noStrike">
              <a:latin typeface="Nimbus Sans"/>
            </a:endParaRPr>
          </a:p>
        </p:txBody>
      </p:sp>
      <p:pic>
        <p:nvPicPr>
          <p:cNvPr id="462" name="" descr=""/>
          <p:cNvPicPr/>
          <p:nvPr/>
        </p:nvPicPr>
        <p:blipFill>
          <a:blip r:embed="rId3"/>
          <a:stretch/>
        </p:blipFill>
        <p:spPr>
          <a:xfrm>
            <a:off x="571680" y="2565360"/>
            <a:ext cx="3009960" cy="2425680"/>
          </a:xfrm>
          <a:prstGeom prst="rect">
            <a:avLst/>
          </a:prstGeom>
          <a:ln>
            <a:noFill/>
          </a:ln>
        </p:spPr>
      </p:pic>
    </p:spTree>
  </p:cSld>
  <mc:AlternateContent>
    <mc:Choice Requires="p14">
      <p:transition spd="slow" p14:dur="2000"/>
    </mc:Choice>
    <mc:Fallback>
      <p:transition spd="slow"/>
    </mc:Fallback>
  </mc:AlternateContent>
  <p:timing>
    <p:tnLst>
      <p:par>
        <p:cTn id="492" dur="indefinite" restart="never" nodeType="tmRoot">
          <p:childTnLst>
            <p:seq>
              <p:cTn id="493" dur="indefinite" nodeType="mainSeq">
                <p:childTnLst>
                  <p:par>
                    <p:cTn id="494" fill="hold">
                      <p:stCondLst>
                        <p:cond delay="0"/>
                      </p:stCondLst>
                      <p:childTnLst>
                        <p:par>
                          <p:cTn id="495" fill="hold">
                            <p:stCondLst>
                              <p:cond delay="0"/>
                            </p:stCondLst>
                            <p:childTnLst>
                              <p:par>
                                <p:cTn id="496" nodeType="afterEffect" fill="hold" presetClass="entr" presetID="22" presetSubtype="1">
                                  <p:stCondLst>
                                    <p:cond delay="0"/>
                                  </p:stCondLst>
                                  <p:childTnLst>
                                    <p:set>
                                      <p:cBhvr>
                                        <p:cTn id="497" dur="1" fill="hold">
                                          <p:stCondLst>
                                            <p:cond delay="0"/>
                                          </p:stCondLst>
                                        </p:cTn>
                                        <p:tgtEl>
                                          <p:spTgt spid="457"/>
                                        </p:tgtEl>
                                        <p:attrNameLst>
                                          <p:attrName>style.visibility</p:attrName>
                                        </p:attrNameLst>
                                      </p:cBhvr>
                                      <p:to>
                                        <p:strVal val="visible"/>
                                      </p:to>
                                    </p:set>
                                    <p:animEffect filter="wipe(up)" transition="in">
                                      <p:cBhvr additive="repl">
                                        <p:cTn id="498" dur="500"/>
                                        <p:tgtEl>
                                          <p:spTgt spid="457"/>
                                        </p:tgtEl>
                                      </p:cBhvr>
                                    </p:animEffect>
                                  </p:childTnLst>
                                </p:cTn>
                              </p:par>
                            </p:childTnLst>
                          </p:cTn>
                        </p:par>
                        <p:par>
                          <p:cTn id="499" fill="hold">
                            <p:stCondLst>
                              <p:cond delay="500"/>
                            </p:stCondLst>
                            <p:childTnLst>
                              <p:par>
                                <p:cTn id="500" nodeType="afterEffect" fill="hold" presetClass="entr" presetID="22" presetSubtype="8">
                                  <p:stCondLst>
                                    <p:cond delay="0"/>
                                  </p:stCondLst>
                                  <p:childTnLst>
                                    <p:set>
                                      <p:cBhvr>
                                        <p:cTn id="501" dur="1" fill="hold">
                                          <p:stCondLst>
                                            <p:cond delay="0"/>
                                          </p:stCondLst>
                                        </p:cTn>
                                        <p:tgtEl>
                                          <p:spTgt spid="-1"/>
                                        </p:tgtEl>
                                        <p:attrNameLst>
                                          <p:attrName>style.visibility</p:attrName>
                                        </p:attrNameLst>
                                      </p:cBhvr>
                                      <p:to>
                                        <p:strVal val="visible"/>
                                      </p:to>
                                    </p:set>
                                    <p:animEffect filter="wipe(left)" transition="in">
                                      <p:cBhvr additive="repl">
                                        <p:cTn id="502" dur="500"/>
                                        <p:tgtEl>
                                          <p:spTgt spid="-1"/>
                                        </p:tgtEl>
                                      </p:cBhvr>
                                    </p:animEffect>
                                  </p:childTnLst>
                                </p:cTn>
                              </p:par>
                            </p:childTnLst>
                          </p:cTn>
                        </p:par>
                        <p:par>
                          <p:cTn id="503" fill="hold">
                            <p:stCondLst>
                              <p:cond delay="1000"/>
                            </p:stCondLst>
                            <p:childTnLst>
                              <p:par>
                                <p:cTn id="504" nodeType="afterEffect" fill="hold" presetClass="entr" presetID="22" presetSubtype="8">
                                  <p:stCondLst>
                                    <p:cond delay="0"/>
                                  </p:stCondLst>
                                  <p:childTnLst>
                                    <p:set>
                                      <p:cBhvr>
                                        <p:cTn id="505" dur="1" fill="hold">
                                          <p:stCondLst>
                                            <p:cond delay="0"/>
                                          </p:stCondLst>
                                        </p:cTn>
                                        <p:tgtEl>
                                          <p:spTgt spid="459"/>
                                        </p:tgtEl>
                                        <p:attrNameLst>
                                          <p:attrName>style.visibility</p:attrName>
                                        </p:attrNameLst>
                                      </p:cBhvr>
                                      <p:to>
                                        <p:strVal val="visible"/>
                                      </p:to>
                                    </p:set>
                                    <p:animEffect filter="wipe(left)" transition="in">
                                      <p:cBhvr additive="repl">
                                        <p:cTn id="506" dur="500"/>
                                        <p:tgtEl>
                                          <p:spTgt spid="459"/>
                                        </p:tgtEl>
                                      </p:cBhvr>
                                    </p:animEffect>
                                  </p:childTnLst>
                                </p:cTn>
                              </p:par>
                              <p:par>
                                <p:cTn id="507" nodeType="withEffect" fill="hold" presetClass="entr" presetID="22" presetSubtype="8">
                                  <p:stCondLst>
                                    <p:cond delay="0"/>
                                  </p:stCondLst>
                                  <p:childTnLst>
                                    <p:set>
                                      <p:cBhvr>
                                        <p:cTn id="508" dur="1" fill="hold">
                                          <p:stCondLst>
                                            <p:cond delay="0"/>
                                          </p:stCondLst>
                                        </p:cTn>
                                        <p:tgtEl>
                                          <p:spTgt spid="458"/>
                                        </p:tgtEl>
                                        <p:attrNameLst>
                                          <p:attrName>style.visibility</p:attrName>
                                        </p:attrNameLst>
                                      </p:cBhvr>
                                      <p:to>
                                        <p:strVal val="visible"/>
                                      </p:to>
                                    </p:set>
                                    <p:animEffect filter="wipe(left)" transition="in">
                                      <p:cBhvr additive="repl">
                                        <p:cTn id="509" dur="500"/>
                                        <p:tgtEl>
                                          <p:spTgt spid="458"/>
                                        </p:tgtEl>
                                      </p:cBhvr>
                                    </p:animEffect>
                                  </p:childTnLst>
                                </p:cTn>
                              </p:par>
                            </p:childTnLst>
                          </p:cTn>
                        </p:par>
                        <p:par>
                          <p:cTn id="510" fill="hold">
                            <p:stCondLst>
                              <p:cond delay="1500"/>
                            </p:stCondLst>
                            <p:childTnLst>
                              <p:par>
                                <p:cTn id="511" nodeType="afterEffect" fill="hold" presetClass="entr" presetID="22" presetSubtype="8">
                                  <p:stCondLst>
                                    <p:cond delay="0"/>
                                  </p:stCondLst>
                                  <p:childTnLst>
                                    <p:set>
                                      <p:cBhvr>
                                        <p:cTn id="512" dur="1" fill="hold">
                                          <p:stCondLst>
                                            <p:cond delay="0"/>
                                          </p:stCondLst>
                                        </p:cTn>
                                        <p:tgtEl>
                                          <p:spTgt spid="460"/>
                                        </p:tgtEl>
                                        <p:attrNameLst>
                                          <p:attrName>style.visibility</p:attrName>
                                        </p:attrNameLst>
                                      </p:cBhvr>
                                      <p:to>
                                        <p:strVal val="visible"/>
                                      </p:to>
                                    </p:set>
                                    <p:animEffect filter="wipe(left)" transition="in">
                                      <p:cBhvr additive="repl">
                                        <p:cTn id="513" dur="500"/>
                                        <p:tgtEl>
                                          <p:spTgt spid="460"/>
                                        </p:tgtEl>
                                      </p:cBhvr>
                                    </p:animEffect>
                                  </p:childTnLst>
                                </p:cTn>
                              </p:par>
                            </p:childTnLst>
                          </p:cTn>
                        </p:par>
                        <p:par>
                          <p:cTn id="514" fill="hold">
                            <p:stCondLst>
                              <p:cond delay="2000"/>
                            </p:stCondLst>
                            <p:childTnLst>
                              <p:par>
                                <p:cTn id="515" nodeType="afterEffect" fill="hold" presetClass="entr" presetID="22" presetSubtype="1">
                                  <p:stCondLst>
                                    <p:cond delay="0"/>
                                  </p:stCondLst>
                                  <p:childTnLst>
                                    <p:set>
                                      <p:cBhvr>
                                        <p:cTn id="516" dur="1" fill="hold">
                                          <p:stCondLst>
                                            <p:cond delay="0"/>
                                          </p:stCondLst>
                                        </p:cTn>
                                        <p:tgtEl>
                                          <p:spTgt spid="461"/>
                                        </p:tgtEl>
                                        <p:attrNameLst>
                                          <p:attrName>style.visibility</p:attrName>
                                        </p:attrNameLst>
                                      </p:cBhvr>
                                      <p:to>
                                        <p:strVal val="visible"/>
                                      </p:to>
                                    </p:set>
                                    <p:animEffect filter="wipe(up)" transition="in">
                                      <p:cBhvr additive="repl">
                                        <p:cTn id="517" dur="5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072200" y="311040"/>
            <a:ext cx="1823760" cy="529920"/>
          </a:xfrm>
          <a:custGeom>
            <a:avLst/>
            <a:gdLst/>
            <a:ahLst/>
            <a:rect l="0" t="0" r="r" b="b"/>
            <a:pathLst>
              <a:path w="5068" h="1474">
                <a:moveTo>
                  <a:pt x="0" y="0"/>
                </a:moveTo>
                <a:lnTo>
                  <a:pt x="5067" y="0"/>
                </a:lnTo>
                <a:moveTo>
                  <a:pt x="0" y="1473"/>
                </a:moveTo>
                <a:lnTo>
                  <a:pt x="5067"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知识点</a:t>
            </a:r>
            <a:endParaRPr b="0" lang="en-US" sz="3600" spc="-1" strike="noStrike">
              <a:latin typeface="Nimbus Sans"/>
            </a:endParaRPr>
          </a:p>
        </p:txBody>
      </p:sp>
      <p:sp>
        <p:nvSpPr>
          <p:cNvPr id="135" name="CustomShape 2"/>
          <p:cNvSpPr/>
          <p:nvPr/>
        </p:nvSpPr>
        <p:spPr>
          <a:xfrm>
            <a:off x="857160" y="1571760"/>
            <a:ext cx="6515280" cy="3373560"/>
          </a:xfrm>
          <a:prstGeom prst="rect">
            <a:avLst/>
          </a:prstGeom>
          <a:noFill/>
          <a:ln>
            <a:noFill/>
          </a:ln>
        </p:spPr>
        <p:style>
          <a:lnRef idx="0"/>
          <a:fillRef idx="0"/>
          <a:effectRef idx="0"/>
          <a:fontRef idx="minor"/>
        </p:style>
        <p:txBody>
          <a:bodyPr lIns="90000" rIns="90000" tIns="45000" bIns="45000">
            <a:noAutofit/>
          </a:bodyPr>
          <a:p>
            <a:pPr marL="380880" indent="-380520">
              <a:lnSpc>
                <a:spcPct val="125000"/>
              </a:lnSpc>
              <a:buSzPct val="100014"/>
              <a:buBlip>
                <a:blip r:embed="rId1"/>
              </a:buBlip>
            </a:pPr>
            <a:r>
              <a:rPr b="1" lang="en-US" sz="2800" spc="-1" strike="noStrike">
                <a:solidFill>
                  <a:srgbClr val="0033cc"/>
                </a:solidFill>
                <a:latin typeface="Arial"/>
                <a:ea typeface="宋体"/>
              </a:rPr>
              <a:t>数据结构概念</a:t>
            </a:r>
            <a:endParaRPr b="0" lang="en-US" sz="2800" spc="-1" strike="noStrike">
              <a:latin typeface="Nimbus Sans"/>
            </a:endParaRPr>
          </a:p>
          <a:p>
            <a:pPr marL="380880" indent="-380520">
              <a:lnSpc>
                <a:spcPct val="125000"/>
              </a:lnSpc>
              <a:buSzPct val="100014"/>
              <a:buBlip>
                <a:blip r:embed="rId2"/>
              </a:buBlip>
            </a:pPr>
            <a:r>
              <a:rPr b="1" lang="en-US" sz="2800" spc="-1" strike="noStrike">
                <a:solidFill>
                  <a:srgbClr val="0033cc"/>
                </a:solidFill>
                <a:latin typeface="Arial"/>
                <a:ea typeface="宋体"/>
              </a:rPr>
              <a:t>数据对象、数据元素、数据项</a:t>
            </a:r>
            <a:endParaRPr b="0" lang="en-US" sz="2800" spc="-1" strike="noStrike">
              <a:latin typeface="Nimbus Sans"/>
            </a:endParaRPr>
          </a:p>
          <a:p>
            <a:pPr marL="380880" indent="-380520">
              <a:lnSpc>
                <a:spcPct val="125000"/>
              </a:lnSpc>
              <a:buSzPct val="100014"/>
              <a:buBlip>
                <a:blip r:embed="rId3"/>
              </a:buBlip>
            </a:pPr>
            <a:r>
              <a:rPr b="1" lang="en-US" sz="2800" spc="-1" strike="noStrike">
                <a:solidFill>
                  <a:srgbClr val="0033cc"/>
                </a:solidFill>
                <a:latin typeface="Arial"/>
                <a:ea typeface="宋体"/>
              </a:rPr>
              <a:t>数据类型、抽象数据类型</a:t>
            </a:r>
            <a:endParaRPr b="0" lang="en-US" sz="2800" spc="-1" strike="noStrike">
              <a:latin typeface="Nimbus Sans"/>
            </a:endParaRPr>
          </a:p>
          <a:p>
            <a:pPr marL="380880" indent="-380520">
              <a:lnSpc>
                <a:spcPct val="125000"/>
              </a:lnSpc>
              <a:buSzPct val="100014"/>
              <a:buBlip>
                <a:blip r:embed="rId4"/>
              </a:buBlip>
            </a:pPr>
            <a:r>
              <a:rPr b="1" lang="en-US" sz="2800" spc="-1" strike="noStrike">
                <a:solidFill>
                  <a:srgbClr val="0033cc"/>
                </a:solidFill>
                <a:latin typeface="Arial"/>
                <a:ea typeface="宋体"/>
              </a:rPr>
              <a:t>算法概念、算法分析</a:t>
            </a:r>
            <a:endParaRPr b="0" lang="en-US" sz="2800" spc="-1" strike="noStrike">
              <a:latin typeface="Nimbus Sans"/>
            </a:endParaRPr>
          </a:p>
          <a:p>
            <a:pPr marL="380880" indent="-380520">
              <a:lnSpc>
                <a:spcPct val="125000"/>
              </a:lnSpc>
              <a:buSzPct val="100014"/>
              <a:buBlip>
                <a:blip r:embed="rId5"/>
              </a:buBlip>
            </a:pPr>
            <a:r>
              <a:rPr b="1" lang="en-US" sz="2800" spc="-1" strike="noStrike">
                <a:solidFill>
                  <a:srgbClr val="0033cc"/>
                </a:solidFill>
                <a:latin typeface="Arial"/>
                <a:ea typeface="宋体"/>
              </a:rPr>
              <a:t>时间复杂度、空间复杂度</a:t>
            </a:r>
            <a:endParaRPr b="0" lang="en-US" sz="2800" spc="-1" strike="noStrike">
              <a:latin typeface="Nimbus Sans"/>
            </a:endParaRPr>
          </a:p>
        </p:txBody>
      </p:sp>
    </p:spTree>
  </p:cSld>
  <p:transition>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 presetSubtype="8">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repl">
                                        <p:cTn id="7" dur="500" fill="hold"/>
                                        <p:tgtEl>
                                          <p:spTgt spid="135">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13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nodeType="afterEffect" fill="hold" presetClass="entr" presetID="2" presetSubtype="8">
                                  <p:stCondLst>
                                    <p:cond delay="0"/>
                                  </p:stCondLst>
                                  <p:childTnLst>
                                    <p:set>
                                      <p:cBhvr>
                                        <p:cTn id="11" dur="1" fill="hold">
                                          <p:stCondLst>
                                            <p:cond delay="0"/>
                                          </p:stCondLst>
                                        </p:cTn>
                                        <p:tgtEl>
                                          <p:spTgt spid="135">
                                            <p:txEl>
                                              <p:pRg st="1" end="1"/>
                                            </p:txEl>
                                          </p:spTgt>
                                        </p:tgtEl>
                                        <p:attrNameLst>
                                          <p:attrName>style.visibility</p:attrName>
                                        </p:attrNameLst>
                                      </p:cBhvr>
                                      <p:to>
                                        <p:strVal val="visible"/>
                                      </p:to>
                                    </p:set>
                                    <p:anim calcmode="lin" valueType="num">
                                      <p:cBhvr additive="repl">
                                        <p:cTn id="12" dur="500" fill="hold"/>
                                        <p:tgtEl>
                                          <p:spTgt spid="135">
                                            <p:txEl>
                                              <p:pRg st="1" end="1"/>
                                            </p:txEl>
                                          </p:spTgt>
                                        </p:tgtEl>
                                        <p:attrNameLst>
                                          <p:attrName>ppt_x</p:attrName>
                                        </p:attrNameLst>
                                      </p:cBhvr>
                                      <p:tavLst>
                                        <p:tav tm="0">
                                          <p:val>
                                            <p:strVal val="0-#ppt_w/2"/>
                                          </p:val>
                                        </p:tav>
                                        <p:tav tm="100000">
                                          <p:val>
                                            <p:strVal val="#ppt_x"/>
                                          </p:val>
                                        </p:tav>
                                      </p:tavLst>
                                    </p:anim>
                                    <p:anim calcmode="lin" valueType="num">
                                      <p:cBhvr additive="repl">
                                        <p:cTn id="13" dur="500" fill="hold"/>
                                        <p:tgtEl>
                                          <p:spTgt spid="13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nodeType="afterEffect" fill="hold" presetClass="entr" presetID="2" presetSubtype="8">
                                  <p:stCondLst>
                                    <p:cond delay="0"/>
                                  </p:stCondLst>
                                  <p:childTnLst>
                                    <p:set>
                                      <p:cBhvr>
                                        <p:cTn id="16" dur="1" fill="hold">
                                          <p:stCondLst>
                                            <p:cond delay="0"/>
                                          </p:stCondLst>
                                        </p:cTn>
                                        <p:tgtEl>
                                          <p:spTgt spid="135">
                                            <p:txEl>
                                              <p:pRg st="2" end="2"/>
                                            </p:txEl>
                                          </p:spTgt>
                                        </p:tgtEl>
                                        <p:attrNameLst>
                                          <p:attrName>style.visibility</p:attrName>
                                        </p:attrNameLst>
                                      </p:cBhvr>
                                      <p:to>
                                        <p:strVal val="visible"/>
                                      </p:to>
                                    </p:set>
                                    <p:anim calcmode="lin" valueType="num">
                                      <p:cBhvr additive="repl">
                                        <p:cTn id="17" dur="500" fill="hold"/>
                                        <p:tgtEl>
                                          <p:spTgt spid="135">
                                            <p:txEl>
                                              <p:pRg st="2" end="2"/>
                                            </p:txEl>
                                          </p:spTgt>
                                        </p:tgtEl>
                                        <p:attrNameLst>
                                          <p:attrName>ppt_x</p:attrName>
                                        </p:attrNameLst>
                                      </p:cBhvr>
                                      <p:tavLst>
                                        <p:tav tm="0">
                                          <p:val>
                                            <p:strVal val="0-#ppt_w/2"/>
                                          </p:val>
                                        </p:tav>
                                        <p:tav tm="100000">
                                          <p:val>
                                            <p:strVal val="#ppt_x"/>
                                          </p:val>
                                        </p:tav>
                                      </p:tavLst>
                                    </p:anim>
                                    <p:anim calcmode="lin" valueType="num">
                                      <p:cBhvr additive="repl">
                                        <p:cTn id="18" dur="500" fill="hold"/>
                                        <p:tgtEl>
                                          <p:spTgt spid="13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nodeType="afterEffect" fill="hold" presetClass="entr" presetID="2" presetSubtype="8">
                                  <p:stCondLst>
                                    <p:cond delay="0"/>
                                  </p:stCondLst>
                                  <p:childTnLst>
                                    <p:set>
                                      <p:cBhvr>
                                        <p:cTn id="21" dur="1" fill="hold">
                                          <p:stCondLst>
                                            <p:cond delay="0"/>
                                          </p:stCondLst>
                                        </p:cTn>
                                        <p:tgtEl>
                                          <p:spTgt spid="135">
                                            <p:txEl>
                                              <p:pRg st="3" end="3"/>
                                            </p:txEl>
                                          </p:spTgt>
                                        </p:tgtEl>
                                        <p:attrNameLst>
                                          <p:attrName>style.visibility</p:attrName>
                                        </p:attrNameLst>
                                      </p:cBhvr>
                                      <p:to>
                                        <p:strVal val="visible"/>
                                      </p:to>
                                    </p:set>
                                    <p:anim calcmode="lin" valueType="num">
                                      <p:cBhvr additive="repl">
                                        <p:cTn id="22" dur="500" fill="hold"/>
                                        <p:tgtEl>
                                          <p:spTgt spid="135">
                                            <p:txEl>
                                              <p:pRg st="3" end="3"/>
                                            </p:txEl>
                                          </p:spTgt>
                                        </p:tgtEl>
                                        <p:attrNameLst>
                                          <p:attrName>ppt_x</p:attrName>
                                        </p:attrNameLst>
                                      </p:cBhvr>
                                      <p:tavLst>
                                        <p:tav tm="0">
                                          <p:val>
                                            <p:strVal val="0-#ppt_w/2"/>
                                          </p:val>
                                        </p:tav>
                                        <p:tav tm="100000">
                                          <p:val>
                                            <p:strVal val="#ppt_x"/>
                                          </p:val>
                                        </p:tav>
                                      </p:tavLst>
                                    </p:anim>
                                    <p:anim calcmode="lin" valueType="num">
                                      <p:cBhvr additive="repl">
                                        <p:cTn id="23" dur="500" fill="hold"/>
                                        <p:tgtEl>
                                          <p:spTgt spid="13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nodeType="afterEffect" fill="hold" presetClass="entr" presetID="2" presetSubtype="8">
                                  <p:stCondLst>
                                    <p:cond delay="0"/>
                                  </p:stCondLst>
                                  <p:childTnLst>
                                    <p:set>
                                      <p:cBhvr>
                                        <p:cTn id="26" dur="1" fill="hold">
                                          <p:stCondLst>
                                            <p:cond delay="0"/>
                                          </p:stCondLst>
                                        </p:cTn>
                                        <p:tgtEl>
                                          <p:spTgt spid="135">
                                            <p:txEl>
                                              <p:pRg st="4" end="4"/>
                                            </p:txEl>
                                          </p:spTgt>
                                        </p:tgtEl>
                                        <p:attrNameLst>
                                          <p:attrName>style.visibility</p:attrName>
                                        </p:attrNameLst>
                                      </p:cBhvr>
                                      <p:to>
                                        <p:strVal val="visible"/>
                                      </p:to>
                                    </p:set>
                                    <p:anim calcmode="lin" valueType="num">
                                      <p:cBhvr additive="repl">
                                        <p:cTn id="27" dur="500" fill="hold"/>
                                        <p:tgtEl>
                                          <p:spTgt spid="135">
                                            <p:txEl>
                                              <p:pRg st="4" end="4"/>
                                            </p:txEl>
                                          </p:spTgt>
                                        </p:tgtEl>
                                        <p:attrNameLst>
                                          <p:attrName>ppt_x</p:attrName>
                                        </p:attrNameLst>
                                      </p:cBhvr>
                                      <p:tavLst>
                                        <p:tav tm="0">
                                          <p:val>
                                            <p:strVal val="0-#ppt_w/2"/>
                                          </p:val>
                                        </p:tav>
                                        <p:tav tm="100000">
                                          <p:val>
                                            <p:strVal val="#ppt_x"/>
                                          </p:val>
                                        </p:tav>
                                      </p:tavLst>
                                    </p:anim>
                                    <p:anim calcmode="lin" valueType="num">
                                      <p:cBhvr additive="repl">
                                        <p:cTn id="28" dur="500" fill="hold"/>
                                        <p:tgtEl>
                                          <p:spTgt spid="1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0" y="4735440"/>
            <a:ext cx="9143640" cy="360"/>
          </a:xfrm>
          <a:prstGeom prst="rect">
            <a:avLst/>
          </a:prstGeom>
          <a:noFill/>
          <a:ln w="9360">
            <a:noFill/>
          </a:ln>
        </p:spPr>
        <p:style>
          <a:lnRef idx="0"/>
          <a:fillRef idx="0"/>
          <a:effectRef idx="0"/>
          <a:fontRef idx="minor"/>
        </p:style>
      </p:sp>
      <p:sp>
        <p:nvSpPr>
          <p:cNvPr id="464" name="CustomShape 2"/>
          <p:cNvSpPr/>
          <p:nvPr/>
        </p:nvSpPr>
        <p:spPr>
          <a:xfrm>
            <a:off x="5072040" y="311040"/>
            <a:ext cx="3779640" cy="529920"/>
          </a:xfrm>
          <a:custGeom>
            <a:avLst/>
            <a:gdLst/>
            <a:ahLst/>
            <a:rect l="0" t="0" r="r" b="b"/>
            <a:pathLst>
              <a:path w="10501" h="1474">
                <a:moveTo>
                  <a:pt x="0" y="0"/>
                </a:moveTo>
                <a:lnTo>
                  <a:pt x="10500" y="0"/>
                </a:lnTo>
                <a:moveTo>
                  <a:pt x="0" y="1473"/>
                </a:moveTo>
                <a:lnTo>
                  <a:pt x="10500"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逻辑结构：图形结构</a:t>
            </a:r>
            <a:endParaRPr b="0" lang="en-US" sz="3600" spc="-1" strike="noStrike">
              <a:latin typeface="Nimbus Sans"/>
            </a:endParaRPr>
          </a:p>
        </p:txBody>
      </p:sp>
      <p:sp>
        <p:nvSpPr>
          <p:cNvPr id="465" name="CustomShape 3"/>
          <p:cNvSpPr/>
          <p:nvPr/>
        </p:nvSpPr>
        <p:spPr>
          <a:xfrm>
            <a:off x="571680" y="1143000"/>
            <a:ext cx="8214840" cy="1248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buSzPct val="100014"/>
              <a:buBlip>
                <a:blip r:embed="rId1"/>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图形结构</a:t>
            </a: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每个元素都有</a:t>
            </a:r>
            <a:r>
              <a:rPr b="1" lang="en-US" sz="2400" spc="-1" strike="noStrike">
                <a:solidFill>
                  <a:srgbClr val="0033cc"/>
                </a:solidFill>
                <a:latin typeface="Times New Roman"/>
                <a:ea typeface="楷体_GB2312"/>
              </a:rPr>
              <a:t>零个</a:t>
            </a:r>
            <a:r>
              <a:rPr b="1" lang="en-US" sz="2400" spc="-1" strike="noStrike">
                <a:solidFill>
                  <a:srgbClr val="000000"/>
                </a:solidFill>
                <a:latin typeface="Times New Roman"/>
                <a:ea typeface="楷体_GB2312"/>
              </a:rPr>
              <a:t>或</a:t>
            </a:r>
            <a:r>
              <a:rPr b="1" lang="en-US" sz="2400" spc="-1" strike="noStrike">
                <a:solidFill>
                  <a:srgbClr val="0033cc"/>
                </a:solidFill>
                <a:latin typeface="Times New Roman"/>
                <a:ea typeface="楷体_GB2312"/>
              </a:rPr>
              <a:t>多个</a:t>
            </a:r>
            <a:r>
              <a:rPr b="1" lang="en-US" sz="2400" spc="-1" strike="noStrike">
                <a:solidFill>
                  <a:srgbClr val="000000"/>
                </a:solidFill>
                <a:latin typeface="Times New Roman"/>
                <a:ea typeface="楷体_GB2312"/>
              </a:rPr>
              <a:t>前驱元素，每个元素都有</a:t>
            </a:r>
            <a:r>
              <a:rPr b="1" lang="en-US" sz="2400" spc="-1" strike="noStrike">
                <a:solidFill>
                  <a:srgbClr val="0033cc"/>
                </a:solidFill>
                <a:latin typeface="Times New Roman"/>
                <a:ea typeface="楷体_GB2312"/>
              </a:rPr>
              <a:t>零个</a:t>
            </a:r>
            <a:r>
              <a:rPr b="1" lang="en-US" sz="2400" spc="-1" strike="noStrike">
                <a:solidFill>
                  <a:srgbClr val="000000"/>
                </a:solidFill>
                <a:latin typeface="Times New Roman"/>
                <a:ea typeface="楷体_GB2312"/>
              </a:rPr>
              <a:t>或</a:t>
            </a:r>
            <a:r>
              <a:rPr b="1" lang="en-US" sz="2400" spc="-1" strike="noStrike">
                <a:solidFill>
                  <a:srgbClr val="0033cc"/>
                </a:solidFill>
                <a:latin typeface="Times New Roman"/>
                <a:ea typeface="楷体_GB2312"/>
              </a:rPr>
              <a:t>多个</a:t>
            </a:r>
            <a:r>
              <a:rPr b="1" lang="en-US" sz="2400" spc="-1" strike="noStrike">
                <a:solidFill>
                  <a:srgbClr val="000000"/>
                </a:solidFill>
                <a:latin typeface="Times New Roman"/>
                <a:ea typeface="楷体_GB2312"/>
              </a:rPr>
              <a:t>后继元素。</a:t>
            </a:r>
            <a:endParaRPr b="0" lang="en-US" sz="2400" spc="-1" strike="noStrike">
              <a:latin typeface="Nimbus Sans"/>
            </a:endParaRPr>
          </a:p>
        </p:txBody>
      </p:sp>
      <p:sp>
        <p:nvSpPr>
          <p:cNvPr id="466" name="CustomShape 4"/>
          <p:cNvSpPr/>
          <p:nvPr/>
        </p:nvSpPr>
        <p:spPr>
          <a:xfrm>
            <a:off x="3571920" y="3057480"/>
            <a:ext cx="1356840" cy="821880"/>
          </a:xfrm>
          <a:prstGeom prst="rect">
            <a:avLst/>
          </a:prstGeom>
          <a:noFill/>
          <a:ln w="9360">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ff0000"/>
                </a:solidFill>
                <a:latin typeface="Times New Roman"/>
                <a:ea typeface="楷体_GB2312"/>
              </a:rPr>
              <a:t>二元组</a:t>
            </a:r>
            <a:endParaRPr b="0" lang="en-US" sz="2400" spc="-1" strike="noStrike">
              <a:latin typeface="Nimbus Sans"/>
            </a:endParaRPr>
          </a:p>
          <a:p>
            <a:pPr algn="ctr">
              <a:lnSpc>
                <a:spcPct val="100000"/>
              </a:lnSpc>
            </a:pPr>
            <a:r>
              <a:rPr b="1" lang="en-US" sz="2400" spc="-1" strike="noStrike">
                <a:solidFill>
                  <a:srgbClr val="ff0000"/>
                </a:solidFill>
                <a:latin typeface="Times New Roman"/>
                <a:ea typeface="楷体_GB2312"/>
              </a:rPr>
              <a:t>描述</a:t>
            </a:r>
            <a:endParaRPr b="0" lang="en-US" sz="2400" spc="-1" strike="noStrike">
              <a:latin typeface="Nimbus Sans"/>
            </a:endParaRPr>
          </a:p>
        </p:txBody>
      </p:sp>
      <p:sp>
        <p:nvSpPr>
          <p:cNvPr id="467" name="CustomShape 5"/>
          <p:cNvSpPr/>
          <p:nvPr/>
        </p:nvSpPr>
        <p:spPr>
          <a:xfrm>
            <a:off x="3714840" y="3772080"/>
            <a:ext cx="1158480" cy="571320"/>
          </a:xfrm>
          <a:prstGeom prst="rightArrow">
            <a:avLst>
              <a:gd name="adj1" fmla="val 50000"/>
              <a:gd name="adj2" fmla="val 50009"/>
            </a:avLst>
          </a:prstGeom>
          <a:solidFill>
            <a:srgbClr val="ff0000"/>
          </a:solidFill>
          <a:ln w="9360">
            <a:noFill/>
          </a:ln>
        </p:spPr>
        <p:style>
          <a:lnRef idx="0"/>
          <a:fillRef idx="0"/>
          <a:effectRef idx="0"/>
          <a:fontRef idx="minor"/>
        </p:style>
      </p:sp>
      <p:sp>
        <p:nvSpPr>
          <p:cNvPr id="468" name="CustomShape 6"/>
          <p:cNvSpPr/>
          <p:nvPr/>
        </p:nvSpPr>
        <p:spPr>
          <a:xfrm>
            <a:off x="5214960" y="2928960"/>
            <a:ext cx="3428640" cy="228420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33cc"/>
                </a:solidFill>
                <a:latin typeface="Times New Roman"/>
                <a:ea typeface="楷体_GB2312"/>
              </a:rPr>
              <a:t>Traffic_route</a:t>
            </a:r>
            <a:r>
              <a:rPr b="1" lang="en-US" sz="2400" spc="-1" strike="noStrike">
                <a:solidFill>
                  <a:srgbClr val="0033cc"/>
                </a:solidFill>
                <a:latin typeface="Vrinda"/>
                <a:ea typeface="Vrinda"/>
              </a:rPr>
              <a:t>=(D,R)</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D=</a:t>
            </a:r>
            <a:r>
              <a:rPr b="1" lang="en-US" sz="2400" spc="-1" strike="noStrike">
                <a:solidFill>
                  <a:srgbClr val="ff0000"/>
                </a:solidFill>
                <a:latin typeface="Vrinda"/>
                <a:ea typeface="Vrinda"/>
              </a:rPr>
              <a:t>{</a:t>
            </a:r>
            <a:r>
              <a:rPr b="1" lang="en-US" sz="2400" spc="-1" strike="noStrike">
                <a:solidFill>
                  <a:srgbClr val="0033cc"/>
                </a:solidFill>
                <a:latin typeface="Vrinda"/>
                <a:ea typeface="Vrinda"/>
              </a:rPr>
              <a:t>1,2,3,4,5,6</a:t>
            </a:r>
            <a:r>
              <a:rPr b="1" lang="en-US" sz="2400" spc="-1" strike="noStrike">
                <a:solidFill>
                  <a:srgbClr val="ff0000"/>
                </a:solidFill>
                <a:latin typeface="Vrinda"/>
                <a:ea typeface="Vrinda"/>
              </a:rPr>
              <a:t>}</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R={r}</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r=</a:t>
            </a:r>
            <a:r>
              <a:rPr b="1" lang="en-US" sz="2400" spc="-1" strike="noStrike">
                <a:solidFill>
                  <a:srgbClr val="ff0000"/>
                </a:solidFill>
                <a:latin typeface="Vrinda"/>
                <a:ea typeface="Vrinda"/>
              </a:rPr>
              <a:t>{</a:t>
            </a:r>
            <a:r>
              <a:rPr b="1" lang="en-US" sz="2400" spc="-1" strike="noStrike">
                <a:solidFill>
                  <a:srgbClr val="0033cc"/>
                </a:solidFill>
                <a:latin typeface="Vrinda"/>
                <a:ea typeface="Vrinda"/>
              </a:rPr>
              <a:t>&lt;1,2 &gt;,&lt;1,3&gt;,&lt;2,4&gt;,</a:t>
            </a:r>
            <a:endParaRPr b="0" lang="en-US" sz="2400" spc="-1" strike="noStrike">
              <a:latin typeface="Nimbus Sans"/>
            </a:endParaRPr>
          </a:p>
          <a:p>
            <a:pPr>
              <a:lnSpc>
                <a:spcPct val="100000"/>
              </a:lnSpc>
            </a:pPr>
            <a:r>
              <a:rPr b="1" lang="en-US" sz="2400" spc="-1" strike="noStrike">
                <a:solidFill>
                  <a:srgbClr val="0033cc"/>
                </a:solidFill>
                <a:latin typeface="Vrinda"/>
                <a:ea typeface="Vrinda"/>
              </a:rPr>
              <a:t>&lt;3,4&gt;,&lt;3,5&gt;,&lt;3,6&gt;,&lt;5,6&gt;</a:t>
            </a:r>
            <a:r>
              <a:rPr b="1" lang="en-US" sz="2400" spc="-1" strike="noStrike">
                <a:solidFill>
                  <a:srgbClr val="ff0000"/>
                </a:solidFill>
                <a:latin typeface="Vrinda"/>
                <a:ea typeface="Vrinda"/>
              </a:rPr>
              <a:t>}</a:t>
            </a:r>
            <a:endParaRPr b="0" lang="en-US" sz="2400" spc="-1" strike="noStrike">
              <a:latin typeface="Nimbus Sans"/>
            </a:endParaRPr>
          </a:p>
        </p:txBody>
      </p:sp>
      <p:sp>
        <p:nvSpPr>
          <p:cNvPr id="469" name="CustomShape 7"/>
          <p:cNvSpPr/>
          <p:nvPr/>
        </p:nvSpPr>
        <p:spPr>
          <a:xfrm>
            <a:off x="571680" y="4989600"/>
            <a:ext cx="8064000" cy="1248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buSzPct val="100014"/>
              <a:buBlip>
                <a:blip r:embed="rId2"/>
              </a:buBlip>
            </a:pPr>
            <a:r>
              <a:rPr b="1" lang="en-US" sz="2800" spc="-1" strike="noStrike">
                <a:solidFill>
                  <a:srgbClr val="ff0000"/>
                </a:solidFill>
                <a:latin typeface="Times New Roman"/>
                <a:ea typeface="楷体_GB2312"/>
              </a:rPr>
              <a:t>  </a:t>
            </a:r>
            <a:r>
              <a:rPr b="1" lang="en-US" sz="2800" spc="-1" strike="noStrike">
                <a:solidFill>
                  <a:srgbClr val="000000"/>
                </a:solidFill>
                <a:latin typeface="Times New Roman"/>
                <a:ea typeface="楷体_GB2312"/>
              </a:rPr>
              <a:t>例</a:t>
            </a:r>
            <a:r>
              <a:rPr b="1" lang="en-US" sz="2800" spc="-1" strike="noStrike">
                <a:solidFill>
                  <a:srgbClr val="000000"/>
                </a:solidFill>
                <a:latin typeface="Times New Roman"/>
                <a:ea typeface="楷体_GB2312"/>
              </a:rPr>
              <a:t>:</a:t>
            </a:r>
            <a:r>
              <a:rPr b="1" lang="en-US" sz="2800" spc="-1" strike="noStrike">
                <a:solidFill>
                  <a:srgbClr val="000000"/>
                </a:solidFill>
                <a:latin typeface="Times New Roman"/>
                <a:ea typeface="楷体_GB2312"/>
              </a:rPr>
              <a:t>交通线路图是图形结构</a:t>
            </a: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1</a:t>
            </a:r>
            <a:r>
              <a:rPr b="1" lang="en-US" sz="2400" spc="-1" strike="noStrike">
                <a:solidFill>
                  <a:srgbClr val="000000"/>
                </a:solidFill>
                <a:latin typeface="Times New Roman"/>
                <a:ea typeface="楷体_GB2312"/>
              </a:rPr>
              <a:t>、</a:t>
            </a:r>
            <a:r>
              <a:rPr b="1" lang="en-US" sz="2400" spc="-1" strike="noStrike">
                <a:solidFill>
                  <a:srgbClr val="0033cc"/>
                </a:solidFill>
                <a:latin typeface="Times New Roman"/>
                <a:ea typeface="楷体_GB2312"/>
              </a:rPr>
              <a:t>开始元素</a:t>
            </a:r>
            <a:r>
              <a:rPr b="1" lang="en-US" sz="2400" spc="-1" strike="noStrike">
                <a:solidFill>
                  <a:srgbClr val="000000"/>
                </a:solidFill>
                <a:latin typeface="Times New Roman"/>
                <a:ea typeface="楷体_GB2312"/>
              </a:rPr>
              <a:t>：</a:t>
            </a:r>
            <a:r>
              <a:rPr b="1" lang="en-US" sz="2400" spc="-1" strike="noStrike">
                <a:solidFill>
                  <a:srgbClr val="000000"/>
                </a:solidFill>
                <a:latin typeface="Times New Roman"/>
                <a:ea typeface="楷体_GB2312"/>
              </a:rPr>
              <a:t>1</a:t>
            </a:r>
            <a:endParaRPr b="0" lang="en-US" sz="2400" spc="-1" strike="noStrike">
              <a:latin typeface="Nimbus Sans"/>
            </a:endParaRPr>
          </a:p>
          <a:p>
            <a:pPr>
              <a:lnSpc>
                <a:spcPct val="10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2</a:t>
            </a:r>
            <a:r>
              <a:rPr b="1" lang="en-US" sz="2400" spc="-1" strike="noStrike">
                <a:solidFill>
                  <a:srgbClr val="000000"/>
                </a:solidFill>
                <a:latin typeface="宋体"/>
                <a:ea typeface="宋体"/>
              </a:rPr>
              <a:t>、</a:t>
            </a:r>
            <a:r>
              <a:rPr b="1" lang="en-US" sz="2400" spc="-1" strike="noStrike">
                <a:solidFill>
                  <a:srgbClr val="0033cc"/>
                </a:solidFill>
                <a:latin typeface="Times New Roman"/>
                <a:ea typeface="楷体_GB2312"/>
              </a:rPr>
              <a:t>终端元素</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4</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6</a:t>
            </a:r>
            <a:endParaRPr b="0" lang="en-US" sz="2400" spc="-1" strike="noStrike">
              <a:latin typeface="Nimbus Sans"/>
            </a:endParaRPr>
          </a:p>
        </p:txBody>
      </p:sp>
      <p:pic>
        <p:nvPicPr>
          <p:cNvPr id="470" name="" descr=""/>
          <p:cNvPicPr/>
          <p:nvPr/>
        </p:nvPicPr>
        <p:blipFill>
          <a:blip r:embed="rId3"/>
          <a:stretch/>
        </p:blipFill>
        <p:spPr>
          <a:xfrm>
            <a:off x="279360" y="2921040"/>
            <a:ext cx="2997360" cy="1854360"/>
          </a:xfrm>
          <a:prstGeom prst="rect">
            <a:avLst/>
          </a:prstGeom>
          <a:ln>
            <a:noFill/>
          </a:ln>
        </p:spPr>
      </p:pic>
    </p:spTree>
  </p:cSld>
  <mc:AlternateContent>
    <mc:Choice Requires="p14">
      <p:transition spd="slow" p14:dur="2000"/>
    </mc:Choice>
    <mc:Fallback>
      <p:transition spd="slow"/>
    </mc:Fallback>
  </mc:AlternateContent>
  <p:timing>
    <p:tnLst>
      <p:par>
        <p:cTn id="518" dur="indefinite" restart="never" nodeType="tmRoot">
          <p:childTnLst>
            <p:seq>
              <p:cTn id="519" dur="indefinite" nodeType="mainSeq">
                <p:childTnLst>
                  <p:par>
                    <p:cTn id="520" fill="hold">
                      <p:stCondLst>
                        <p:cond delay="0"/>
                      </p:stCondLst>
                      <p:childTnLst>
                        <p:par>
                          <p:cTn id="521" fill="hold">
                            <p:stCondLst>
                              <p:cond delay="0"/>
                            </p:stCondLst>
                            <p:childTnLst>
                              <p:par>
                                <p:cTn id="522" nodeType="afterEffect" fill="hold" presetClass="entr" presetID="22" presetSubtype="1">
                                  <p:stCondLst>
                                    <p:cond delay="0"/>
                                  </p:stCondLst>
                                  <p:childTnLst>
                                    <p:set>
                                      <p:cBhvr>
                                        <p:cTn id="523" dur="1" fill="hold">
                                          <p:stCondLst>
                                            <p:cond delay="0"/>
                                          </p:stCondLst>
                                        </p:cTn>
                                        <p:tgtEl>
                                          <p:spTgt spid="465"/>
                                        </p:tgtEl>
                                        <p:attrNameLst>
                                          <p:attrName>style.visibility</p:attrName>
                                        </p:attrNameLst>
                                      </p:cBhvr>
                                      <p:to>
                                        <p:strVal val="visible"/>
                                      </p:to>
                                    </p:set>
                                    <p:animEffect filter="wipe(up)" transition="in">
                                      <p:cBhvr additive="repl">
                                        <p:cTn id="524" dur="500"/>
                                        <p:tgtEl>
                                          <p:spTgt spid="465"/>
                                        </p:tgtEl>
                                      </p:cBhvr>
                                    </p:animEffect>
                                  </p:childTnLst>
                                </p:cTn>
                              </p:par>
                            </p:childTnLst>
                          </p:cTn>
                        </p:par>
                        <p:par>
                          <p:cTn id="525" fill="hold">
                            <p:stCondLst>
                              <p:cond delay="500"/>
                            </p:stCondLst>
                            <p:childTnLst>
                              <p:par>
                                <p:cTn id="526" nodeType="afterEffect" fill="hold" presetClass="entr" presetID="22" presetSubtype="8">
                                  <p:stCondLst>
                                    <p:cond delay="0"/>
                                  </p:stCondLst>
                                  <p:childTnLst>
                                    <p:set>
                                      <p:cBhvr>
                                        <p:cTn id="527" dur="1" fill="hold">
                                          <p:stCondLst>
                                            <p:cond delay="0"/>
                                          </p:stCondLst>
                                        </p:cTn>
                                        <p:tgtEl>
                                          <p:spTgt spid="467"/>
                                        </p:tgtEl>
                                        <p:attrNameLst>
                                          <p:attrName>style.visibility</p:attrName>
                                        </p:attrNameLst>
                                      </p:cBhvr>
                                      <p:to>
                                        <p:strVal val="visible"/>
                                      </p:to>
                                    </p:set>
                                    <p:animEffect filter="wipe(left)" transition="in">
                                      <p:cBhvr additive="repl">
                                        <p:cTn id="528" dur="500"/>
                                        <p:tgtEl>
                                          <p:spTgt spid="467"/>
                                        </p:tgtEl>
                                      </p:cBhvr>
                                    </p:animEffect>
                                  </p:childTnLst>
                                </p:cTn>
                              </p:par>
                              <p:par>
                                <p:cTn id="529" nodeType="withEffect" fill="hold" presetClass="entr" presetID="22" presetSubtype="8">
                                  <p:stCondLst>
                                    <p:cond delay="0"/>
                                  </p:stCondLst>
                                  <p:childTnLst>
                                    <p:set>
                                      <p:cBhvr>
                                        <p:cTn id="530" dur="1" fill="hold">
                                          <p:stCondLst>
                                            <p:cond delay="0"/>
                                          </p:stCondLst>
                                        </p:cTn>
                                        <p:tgtEl>
                                          <p:spTgt spid="466"/>
                                        </p:tgtEl>
                                        <p:attrNameLst>
                                          <p:attrName>style.visibility</p:attrName>
                                        </p:attrNameLst>
                                      </p:cBhvr>
                                      <p:to>
                                        <p:strVal val="visible"/>
                                      </p:to>
                                    </p:set>
                                    <p:animEffect filter="wipe(left)" transition="in">
                                      <p:cBhvr additive="repl">
                                        <p:cTn id="531" dur="500"/>
                                        <p:tgtEl>
                                          <p:spTgt spid="466"/>
                                        </p:tgtEl>
                                      </p:cBhvr>
                                    </p:animEffect>
                                  </p:childTnLst>
                                </p:cTn>
                              </p:par>
                            </p:childTnLst>
                          </p:cTn>
                        </p:par>
                        <p:par>
                          <p:cTn id="532" fill="hold">
                            <p:stCondLst>
                              <p:cond delay="1000"/>
                            </p:stCondLst>
                            <p:childTnLst>
                              <p:par>
                                <p:cTn id="533" nodeType="afterEffect" fill="hold" presetClass="entr" presetID="22" presetSubtype="8">
                                  <p:stCondLst>
                                    <p:cond delay="0"/>
                                  </p:stCondLst>
                                  <p:childTnLst>
                                    <p:set>
                                      <p:cBhvr>
                                        <p:cTn id="534" dur="1" fill="hold">
                                          <p:stCondLst>
                                            <p:cond delay="0"/>
                                          </p:stCondLst>
                                        </p:cTn>
                                        <p:tgtEl>
                                          <p:spTgt spid="468"/>
                                        </p:tgtEl>
                                        <p:attrNameLst>
                                          <p:attrName>style.visibility</p:attrName>
                                        </p:attrNameLst>
                                      </p:cBhvr>
                                      <p:to>
                                        <p:strVal val="visible"/>
                                      </p:to>
                                    </p:set>
                                    <p:animEffect filter="wipe(left)" transition="in">
                                      <p:cBhvr additive="repl">
                                        <p:cTn id="535" dur="500"/>
                                        <p:tgtEl>
                                          <p:spTgt spid="468"/>
                                        </p:tgtEl>
                                      </p:cBhvr>
                                    </p:animEffect>
                                  </p:childTnLst>
                                </p:cTn>
                              </p:par>
                            </p:childTnLst>
                          </p:cTn>
                        </p:par>
                        <p:par>
                          <p:cTn id="536" fill="hold">
                            <p:stCondLst>
                              <p:cond delay="1500"/>
                            </p:stCondLst>
                            <p:childTnLst>
                              <p:par>
                                <p:cTn id="537" nodeType="afterEffect" fill="hold" presetClass="entr" presetID="22" presetSubtype="1">
                                  <p:stCondLst>
                                    <p:cond delay="0"/>
                                  </p:stCondLst>
                                  <p:childTnLst>
                                    <p:set>
                                      <p:cBhvr>
                                        <p:cTn id="538" dur="1" fill="hold">
                                          <p:stCondLst>
                                            <p:cond delay="0"/>
                                          </p:stCondLst>
                                        </p:cTn>
                                        <p:tgtEl>
                                          <p:spTgt spid="469"/>
                                        </p:tgtEl>
                                        <p:attrNameLst>
                                          <p:attrName>style.visibility</p:attrName>
                                        </p:attrNameLst>
                                      </p:cBhvr>
                                      <p:to>
                                        <p:strVal val="visible"/>
                                      </p:to>
                                    </p:set>
                                    <p:animEffect filter="wipe(up)" transition="in">
                                      <p:cBhvr additive="repl">
                                        <p:cTn id="539" dur="5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714240" y="1015920"/>
            <a:ext cx="7929360" cy="5253120"/>
          </a:xfrm>
          <a:prstGeom prst="rect">
            <a:avLst/>
          </a:prstGeom>
          <a:noFill/>
          <a:ln w="9360">
            <a:noFill/>
          </a:ln>
        </p:spPr>
        <p:style>
          <a:lnRef idx="0"/>
          <a:fillRef idx="0"/>
          <a:effectRef idx="0"/>
          <a:fontRef idx="minor"/>
        </p:style>
        <p:txBody>
          <a:bodyPr lIns="90000" rIns="90000" tIns="45000" bIns="45000">
            <a:spAutoFit/>
          </a:bodyPr>
          <a:p>
            <a:pPr>
              <a:lnSpc>
                <a:spcPct val="130000"/>
              </a:lnSpc>
            </a:pPr>
            <a:r>
              <a:rPr b="1" lang="en-US" sz="2400" spc="-1" strike="noStrike">
                <a:solidFill>
                  <a:srgbClr val="000099"/>
                </a:solidFill>
                <a:latin typeface="Times New Roman"/>
                <a:ea typeface="楷体_GB2312"/>
              </a:rPr>
              <a:t>例</a:t>
            </a:r>
            <a:r>
              <a:rPr b="1" lang="en-US" sz="2400" spc="-1" strike="noStrike">
                <a:solidFill>
                  <a:srgbClr val="000099"/>
                </a:solidFill>
                <a:latin typeface="Times New Roman"/>
                <a:ea typeface="楷体_GB2312"/>
              </a:rPr>
              <a:t>1</a:t>
            </a:r>
            <a:r>
              <a:rPr b="1" lang="en-US" sz="2400" spc="-1" strike="noStrike">
                <a:solidFill>
                  <a:srgbClr val="000099"/>
                </a:solidFill>
                <a:latin typeface="Times New Roman"/>
                <a:ea typeface="楷体_GB2312"/>
              </a:rPr>
              <a:t>、设数据的逻辑结构如下：</a:t>
            </a:r>
            <a:endParaRPr b="0" lang="en-US" sz="2400" spc="-1" strike="noStrike">
              <a:latin typeface="Nimbus Sans"/>
            </a:endParaRPr>
          </a:p>
          <a:p>
            <a:pPr>
              <a:lnSpc>
                <a:spcPct val="100000"/>
              </a:lnSpc>
            </a:pPr>
            <a:r>
              <a:rPr b="1" lang="en-US" sz="2400" spc="-1" strike="noStrike">
                <a:solidFill>
                  <a:srgbClr val="000000"/>
                </a:solidFill>
                <a:latin typeface="Vrinda"/>
                <a:ea typeface="Vrinda"/>
              </a:rPr>
              <a:t>B1=(D,R)</a:t>
            </a:r>
            <a:endParaRPr b="0" lang="en-US" sz="2400" spc="-1" strike="noStrike">
              <a:latin typeface="Nimbus Sans"/>
            </a:endParaRPr>
          </a:p>
          <a:p>
            <a:pPr>
              <a:lnSpc>
                <a:spcPct val="100000"/>
              </a:lnSpc>
            </a:pPr>
            <a:r>
              <a:rPr b="1" lang="en-US" sz="2400" spc="-1" strike="noStrike">
                <a:solidFill>
                  <a:srgbClr val="000000"/>
                </a:solidFill>
                <a:latin typeface="Vrinda"/>
                <a:ea typeface="Vrinda"/>
              </a:rPr>
              <a:t>D={1,2,3,4,5,6,7,8,9}</a:t>
            </a:r>
            <a:endParaRPr b="0" lang="en-US" sz="2400" spc="-1" strike="noStrike">
              <a:latin typeface="Nimbus Sans"/>
            </a:endParaRPr>
          </a:p>
          <a:p>
            <a:pPr>
              <a:lnSpc>
                <a:spcPct val="100000"/>
              </a:lnSpc>
            </a:pPr>
            <a:r>
              <a:rPr b="1" lang="en-US" sz="2400" spc="-1" strike="noStrike">
                <a:solidFill>
                  <a:srgbClr val="000000"/>
                </a:solidFill>
                <a:latin typeface="Vrinda"/>
                <a:ea typeface="Vrinda"/>
              </a:rPr>
              <a:t>R={r}</a:t>
            </a:r>
            <a:endParaRPr b="0" lang="en-US" sz="2400" spc="-1" strike="noStrike">
              <a:latin typeface="Nimbus Sans"/>
            </a:endParaRPr>
          </a:p>
          <a:p>
            <a:pPr>
              <a:lnSpc>
                <a:spcPct val="100000"/>
              </a:lnSpc>
            </a:pPr>
            <a:r>
              <a:rPr b="1" lang="en-US" sz="2400" spc="-1" strike="noStrike">
                <a:solidFill>
                  <a:srgbClr val="000000"/>
                </a:solidFill>
                <a:latin typeface="Vrinda"/>
                <a:ea typeface="Vrinda"/>
              </a:rPr>
              <a:t>r={&lt;1,2&gt;,&lt;1,3&gt;,&lt;3,4&gt;,&lt;3,5&gt;,&lt;4,6&gt; ,&lt;4,7&gt;,&lt;5,8&gt;,&lt;7,9&gt;}</a:t>
            </a:r>
            <a:endParaRPr b="0" lang="en-US" sz="2400" spc="-1" strike="noStrike">
              <a:latin typeface="Nimbus Sans"/>
            </a:endParaRPr>
          </a:p>
          <a:p>
            <a:pPr>
              <a:lnSpc>
                <a:spcPct val="100000"/>
              </a:lnSpc>
            </a:pPr>
            <a:r>
              <a:rPr b="1" lang="en-US" sz="2400" spc="-1" strike="noStrike">
                <a:solidFill>
                  <a:srgbClr val="000000"/>
                </a:solidFill>
                <a:latin typeface="Times New Roman"/>
                <a:ea typeface="楷体_GB2312"/>
              </a:rPr>
              <a:t>试画出对应的</a:t>
            </a:r>
            <a:r>
              <a:rPr b="1" lang="en-US" sz="2400" spc="-1" strike="noStrike">
                <a:solidFill>
                  <a:srgbClr val="000099"/>
                </a:solidFill>
                <a:latin typeface="Times New Roman"/>
                <a:ea typeface="楷体_GB2312"/>
              </a:rPr>
              <a:t>逻辑结构图</a:t>
            </a:r>
            <a:r>
              <a:rPr b="1" lang="en-US" sz="2400" spc="-1" strike="noStrike">
                <a:solidFill>
                  <a:srgbClr val="000000"/>
                </a:solidFill>
                <a:latin typeface="Times New Roman"/>
                <a:ea typeface="楷体_GB2312"/>
              </a:rPr>
              <a:t>，并指出哪些是</a:t>
            </a:r>
            <a:r>
              <a:rPr b="1" lang="en-US" sz="2400" spc="-1" strike="noStrike">
                <a:solidFill>
                  <a:srgbClr val="000099"/>
                </a:solidFill>
                <a:latin typeface="Times New Roman"/>
                <a:ea typeface="楷体_GB2312"/>
              </a:rPr>
              <a:t>开始结点</a:t>
            </a:r>
            <a:r>
              <a:rPr b="1" lang="en-US" sz="2400" spc="-1" strike="noStrike">
                <a:solidFill>
                  <a:srgbClr val="000000"/>
                </a:solidFill>
                <a:latin typeface="Times New Roman"/>
                <a:ea typeface="楷体_GB2312"/>
              </a:rPr>
              <a:t>，哪些是</a:t>
            </a:r>
            <a:r>
              <a:rPr b="1" lang="en-US" sz="2400" spc="-1" strike="noStrike">
                <a:solidFill>
                  <a:srgbClr val="000099"/>
                </a:solidFill>
                <a:latin typeface="Times New Roman"/>
                <a:ea typeface="楷体_GB2312"/>
              </a:rPr>
              <a:t>终端结点</a:t>
            </a:r>
            <a:r>
              <a:rPr b="1" lang="en-US" sz="2400" spc="-1" strike="noStrike">
                <a:solidFill>
                  <a:srgbClr val="000000"/>
                </a:solidFill>
                <a:latin typeface="Times New Roman"/>
                <a:ea typeface="楷体_GB2312"/>
              </a:rPr>
              <a:t>，说明</a:t>
            </a:r>
            <a:r>
              <a:rPr b="1" lang="en-US" sz="2400" spc="-1" strike="noStrike">
                <a:solidFill>
                  <a:srgbClr val="ff0000"/>
                </a:solidFill>
                <a:latin typeface="Times New Roman"/>
                <a:ea typeface="楷体_GB2312"/>
              </a:rPr>
              <a:t>是何种数据结构</a:t>
            </a:r>
            <a:r>
              <a:rPr b="1" lang="en-US" sz="2400" spc="-1" strike="noStrike">
                <a:solidFill>
                  <a:srgbClr val="000000"/>
                </a:solidFill>
                <a:latin typeface="Times New Roman"/>
                <a:ea typeface="楷体_GB2312"/>
              </a:rPr>
              <a:t>。</a:t>
            </a:r>
            <a:endParaRPr b="0" lang="en-US" sz="2400" spc="-1" strike="noStrike">
              <a:latin typeface="Nimbus Sans"/>
            </a:endParaRPr>
          </a:p>
          <a:p>
            <a:pPr>
              <a:lnSpc>
                <a:spcPct val="120000"/>
              </a:lnSpc>
              <a:spcBef>
                <a:spcPts val="1199"/>
              </a:spcBef>
            </a:pPr>
            <a:r>
              <a:rPr b="1" lang="en-US" sz="2400" spc="-1" strike="noStrike">
                <a:solidFill>
                  <a:srgbClr val="000099"/>
                </a:solidFill>
                <a:latin typeface="Times New Roman"/>
                <a:ea typeface="楷体_GB2312"/>
              </a:rPr>
              <a:t>例</a:t>
            </a:r>
            <a:r>
              <a:rPr b="1" lang="en-US" sz="2400" spc="-1" strike="noStrike">
                <a:solidFill>
                  <a:srgbClr val="000099"/>
                </a:solidFill>
                <a:latin typeface="Times New Roman"/>
                <a:ea typeface="楷体_GB2312"/>
              </a:rPr>
              <a:t>2</a:t>
            </a:r>
            <a:r>
              <a:rPr b="1" lang="en-US" sz="2400" spc="-1" strike="noStrike">
                <a:solidFill>
                  <a:srgbClr val="000099"/>
                </a:solidFill>
                <a:latin typeface="Times New Roman"/>
                <a:ea typeface="楷体_GB2312"/>
              </a:rPr>
              <a:t>、设数据的逻辑结构如下：</a:t>
            </a:r>
            <a:endParaRPr b="0" lang="en-US" sz="2400" spc="-1" strike="noStrike">
              <a:latin typeface="Nimbus Sans"/>
            </a:endParaRPr>
          </a:p>
          <a:p>
            <a:pPr>
              <a:lnSpc>
                <a:spcPct val="100000"/>
              </a:lnSpc>
            </a:pPr>
            <a:r>
              <a:rPr b="1" lang="en-US" sz="2400" spc="-1" strike="noStrike">
                <a:solidFill>
                  <a:srgbClr val="000000"/>
                </a:solidFill>
                <a:latin typeface="Vrinda"/>
                <a:ea typeface="Vrinda"/>
              </a:rPr>
              <a:t>B2=(D,R)</a:t>
            </a:r>
            <a:endParaRPr b="0" lang="en-US" sz="2400" spc="-1" strike="noStrike">
              <a:latin typeface="Nimbus Sans"/>
            </a:endParaRPr>
          </a:p>
          <a:p>
            <a:pPr>
              <a:lnSpc>
                <a:spcPct val="100000"/>
              </a:lnSpc>
            </a:pPr>
            <a:r>
              <a:rPr b="1" lang="en-US" sz="2400" spc="-1" strike="noStrike">
                <a:solidFill>
                  <a:srgbClr val="000000"/>
                </a:solidFill>
                <a:latin typeface="Vrinda"/>
                <a:ea typeface="Vrinda"/>
              </a:rPr>
              <a:t>D={1,2,3,4,5,6}</a:t>
            </a:r>
            <a:endParaRPr b="0" lang="en-US" sz="2400" spc="-1" strike="noStrike">
              <a:latin typeface="Nimbus Sans"/>
            </a:endParaRPr>
          </a:p>
          <a:p>
            <a:pPr>
              <a:lnSpc>
                <a:spcPct val="100000"/>
              </a:lnSpc>
            </a:pPr>
            <a:r>
              <a:rPr b="1" lang="en-US" sz="2400" spc="-1" strike="noStrike">
                <a:solidFill>
                  <a:srgbClr val="000000"/>
                </a:solidFill>
                <a:latin typeface="Vrinda"/>
                <a:ea typeface="Vrinda"/>
              </a:rPr>
              <a:t>R={r}</a:t>
            </a:r>
            <a:endParaRPr b="0" lang="en-US" sz="2400" spc="-1" strike="noStrike">
              <a:latin typeface="Nimbus Sans"/>
            </a:endParaRPr>
          </a:p>
          <a:p>
            <a:pPr>
              <a:lnSpc>
                <a:spcPct val="100000"/>
              </a:lnSpc>
            </a:pPr>
            <a:r>
              <a:rPr b="1" lang="en-US" sz="2400" spc="-1" strike="noStrike">
                <a:solidFill>
                  <a:srgbClr val="000000"/>
                </a:solidFill>
                <a:latin typeface="Vrinda"/>
                <a:ea typeface="Vrinda"/>
              </a:rPr>
              <a:t>r={&lt;1,2&gt;,&lt;2,4&gt;,&lt;1,3&gt;,&lt;3,4&gt;,&lt;3,5&gt; ,&lt;3,6&gt;,&lt;5,6&gt;}</a:t>
            </a:r>
            <a:endParaRPr b="0" lang="en-US" sz="2400" spc="-1" strike="noStrike">
              <a:latin typeface="Nimbus Sans"/>
            </a:endParaRPr>
          </a:p>
          <a:p>
            <a:pPr>
              <a:lnSpc>
                <a:spcPct val="120000"/>
              </a:lnSpc>
            </a:pPr>
            <a:r>
              <a:rPr b="1" lang="en-US" sz="2400" spc="-1" strike="noStrike">
                <a:solidFill>
                  <a:srgbClr val="000000"/>
                </a:solidFill>
                <a:latin typeface="Times New Roman"/>
                <a:ea typeface="楷体_GB2312"/>
              </a:rPr>
              <a:t>试画出对应的</a:t>
            </a:r>
            <a:r>
              <a:rPr b="1" lang="en-US" sz="2400" spc="-1" strike="noStrike">
                <a:solidFill>
                  <a:srgbClr val="ff0000"/>
                </a:solidFill>
                <a:latin typeface="Times New Roman"/>
                <a:ea typeface="楷体_GB2312"/>
              </a:rPr>
              <a:t>逻辑结构图</a:t>
            </a:r>
            <a:r>
              <a:rPr b="1" lang="en-US" sz="2400" spc="-1" strike="noStrike">
                <a:solidFill>
                  <a:srgbClr val="000000"/>
                </a:solidFill>
                <a:latin typeface="Times New Roman"/>
                <a:ea typeface="楷体_GB2312"/>
              </a:rPr>
              <a:t>，说明</a:t>
            </a:r>
            <a:r>
              <a:rPr b="1" lang="en-US" sz="2400" spc="-1" strike="noStrike">
                <a:solidFill>
                  <a:srgbClr val="ff0000"/>
                </a:solidFill>
                <a:latin typeface="Times New Roman"/>
                <a:ea typeface="楷体_GB2312"/>
              </a:rPr>
              <a:t>是何种数据结构</a:t>
            </a:r>
            <a:r>
              <a:rPr b="1" lang="en-US" sz="2400" spc="-1" strike="noStrike">
                <a:solidFill>
                  <a:srgbClr val="000000"/>
                </a:solidFill>
                <a:latin typeface="Times New Roman"/>
                <a:ea typeface="楷体_GB2312"/>
              </a:rPr>
              <a:t>。</a:t>
            </a:r>
            <a:endParaRPr b="0" lang="en-US" sz="2400" spc="-1" strike="noStrike">
              <a:latin typeface="Nimbus Sans"/>
            </a:endParaRPr>
          </a:p>
        </p:txBody>
      </p:sp>
      <p:sp>
        <p:nvSpPr>
          <p:cNvPr id="472" name="CustomShape 2"/>
          <p:cNvSpPr/>
          <p:nvPr/>
        </p:nvSpPr>
        <p:spPr>
          <a:xfrm>
            <a:off x="0" y="2624040"/>
            <a:ext cx="9143640" cy="360"/>
          </a:xfrm>
          <a:prstGeom prst="rect">
            <a:avLst/>
          </a:prstGeom>
          <a:noFill/>
          <a:ln w="9360">
            <a:noFill/>
          </a:ln>
        </p:spPr>
        <p:style>
          <a:lnRef idx="0"/>
          <a:fillRef idx="0"/>
          <a:effectRef idx="0"/>
          <a:fontRef idx="minor"/>
        </p:style>
      </p:sp>
      <p:sp>
        <p:nvSpPr>
          <p:cNvPr id="473" name="CustomShape 3"/>
          <p:cNvSpPr/>
          <p:nvPr/>
        </p:nvSpPr>
        <p:spPr>
          <a:xfrm>
            <a:off x="6929280" y="311040"/>
            <a:ext cx="1966680" cy="529920"/>
          </a:xfrm>
          <a:custGeom>
            <a:avLst/>
            <a:gdLst/>
            <a:ahLst/>
            <a:rect l="0" t="0" r="r" b="b"/>
            <a:pathLst>
              <a:path w="5465" h="1474">
                <a:moveTo>
                  <a:pt x="0" y="0"/>
                </a:moveTo>
                <a:lnTo>
                  <a:pt x="5464" y="0"/>
                </a:lnTo>
                <a:moveTo>
                  <a:pt x="0" y="1473"/>
                </a:moveTo>
                <a:lnTo>
                  <a:pt x="5464"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思考题</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6286680" y="311040"/>
            <a:ext cx="2428560" cy="529920"/>
          </a:xfrm>
          <a:custGeom>
            <a:avLst/>
            <a:gdLst/>
            <a:ahLst/>
            <a:rect l="0" t="0" r="r" b="b"/>
            <a:pathLst>
              <a:path w="6747" h="1474">
                <a:moveTo>
                  <a:pt x="0" y="0"/>
                </a:moveTo>
                <a:lnTo>
                  <a:pt x="6746" y="0"/>
                </a:lnTo>
                <a:moveTo>
                  <a:pt x="0" y="1473"/>
                </a:moveTo>
                <a:lnTo>
                  <a:pt x="6746"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存储结构</a:t>
            </a:r>
            <a:endParaRPr b="0" lang="en-US" sz="3600" spc="-1" strike="noStrike">
              <a:latin typeface="Nimbus Sans"/>
            </a:endParaRPr>
          </a:p>
        </p:txBody>
      </p:sp>
      <p:sp>
        <p:nvSpPr>
          <p:cNvPr id="475" name="CustomShape 2"/>
          <p:cNvSpPr/>
          <p:nvPr/>
        </p:nvSpPr>
        <p:spPr>
          <a:xfrm>
            <a:off x="719280" y="1214280"/>
            <a:ext cx="8281800" cy="2634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buSzPct val="100014"/>
              <a:buBlip>
                <a:blip r:embed="rId1"/>
              </a:buBlip>
            </a:pPr>
            <a:r>
              <a:rPr b="1" lang="en-US" sz="2800" spc="-1" strike="noStrike">
                <a:solidFill>
                  <a:srgbClr val="000000"/>
                </a:solidFill>
                <a:latin typeface="Times New Roman"/>
                <a:ea typeface="楷体_GB2312"/>
              </a:rPr>
              <a:t>  </a:t>
            </a:r>
            <a:r>
              <a:rPr b="1" lang="en-US" sz="2800" spc="-1" strike="noStrike">
                <a:solidFill>
                  <a:srgbClr val="ff0000"/>
                </a:solidFill>
                <a:latin typeface="黑体"/>
                <a:ea typeface="黑体"/>
              </a:rPr>
              <a:t>存储结构</a:t>
            </a:r>
            <a:r>
              <a:rPr b="1" lang="en-US" sz="2800" spc="-1" strike="noStrike">
                <a:solidFill>
                  <a:srgbClr val="ff0000"/>
                </a:solidFill>
                <a:latin typeface="黑体"/>
                <a:ea typeface="黑体"/>
              </a:rPr>
              <a:t>(</a:t>
            </a:r>
            <a:r>
              <a:rPr b="1" lang="en-US" sz="2800" spc="-1" strike="noStrike">
                <a:solidFill>
                  <a:srgbClr val="ff0000"/>
                </a:solidFill>
                <a:latin typeface="黑体"/>
                <a:ea typeface="黑体"/>
              </a:rPr>
              <a:t>物理结构</a:t>
            </a:r>
            <a:r>
              <a:rPr b="1" lang="en-US" sz="2800" spc="-1" strike="noStrike">
                <a:solidFill>
                  <a:srgbClr val="ff0000"/>
                </a:solidFill>
                <a:latin typeface="黑体"/>
                <a:ea typeface="黑体"/>
              </a:rPr>
              <a:t>)</a:t>
            </a: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数据</a:t>
            </a:r>
            <a:r>
              <a:rPr b="1" lang="en-US" sz="2400" spc="-1" strike="noStrike">
                <a:solidFill>
                  <a:srgbClr val="000099"/>
                </a:solidFill>
                <a:latin typeface="Times New Roman"/>
                <a:ea typeface="楷体_GB2312"/>
              </a:rPr>
              <a:t>逻辑结构</a:t>
            </a:r>
            <a:r>
              <a:rPr b="1" lang="en-US" sz="2400" spc="-1" strike="noStrike">
                <a:solidFill>
                  <a:srgbClr val="000000"/>
                </a:solidFill>
                <a:latin typeface="Times New Roman"/>
                <a:ea typeface="楷体_GB2312"/>
              </a:rPr>
              <a:t>在计算机中的</a:t>
            </a:r>
            <a:r>
              <a:rPr b="1" lang="en-US" sz="2400" spc="-1" strike="noStrike">
                <a:solidFill>
                  <a:srgbClr val="000099"/>
                </a:solidFill>
                <a:latin typeface="Times New Roman"/>
                <a:ea typeface="楷体_GB2312"/>
              </a:rPr>
              <a:t>存储表示</a:t>
            </a:r>
            <a:r>
              <a:rPr b="1" lang="en-US" sz="2400" spc="-1" strike="noStrike">
                <a:solidFill>
                  <a:srgbClr val="000000"/>
                </a:solidFill>
                <a:latin typeface="Times New Roman"/>
                <a:ea typeface="楷体_GB2312"/>
              </a:rPr>
              <a:t>称为数据的存储结构。</a:t>
            </a:r>
            <a:endParaRPr b="0" lang="en-US" sz="2400" spc="-1" strike="noStrike">
              <a:latin typeface="Nimbus Sans"/>
            </a:endParaRPr>
          </a:p>
          <a:p>
            <a:pPr>
              <a:lnSpc>
                <a:spcPct val="100000"/>
              </a:lnSpc>
            </a:pPr>
            <a:r>
              <a:rPr b="1" lang="en-US" sz="2400" spc="-1" strike="noStrike">
                <a:solidFill>
                  <a:srgbClr val="ff0000"/>
                </a:solidFill>
                <a:latin typeface="Times New Roman"/>
                <a:ea typeface="楷体_GB2312"/>
              </a:rPr>
              <a:t>注意</a:t>
            </a:r>
            <a:r>
              <a:rPr b="1" lang="en-US" sz="2400" spc="-1" strike="noStrike">
                <a:solidFill>
                  <a:srgbClr val="000000"/>
                </a:solidFill>
                <a:latin typeface="Times New Roman"/>
                <a:ea typeface="楷体_GB2312"/>
              </a:rPr>
              <a:t>：同一种</a:t>
            </a:r>
            <a:r>
              <a:rPr b="1" lang="en-US" sz="2400" spc="-1" strike="noStrike">
                <a:solidFill>
                  <a:srgbClr val="0033cc"/>
                </a:solidFill>
                <a:latin typeface="Times New Roman"/>
                <a:ea typeface="楷体_GB2312"/>
              </a:rPr>
              <a:t>逻辑结构</a:t>
            </a:r>
            <a:r>
              <a:rPr b="1" lang="en-US" sz="2400" spc="-1" strike="noStrike">
                <a:solidFill>
                  <a:srgbClr val="000000"/>
                </a:solidFill>
                <a:latin typeface="Times New Roman"/>
                <a:ea typeface="楷体_GB2312"/>
              </a:rPr>
              <a:t>可以设计</a:t>
            </a:r>
            <a:r>
              <a:rPr b="1" lang="en-US" sz="2400" spc="-1" strike="noStrike">
                <a:solidFill>
                  <a:srgbClr val="ff0000"/>
                </a:solidFill>
                <a:latin typeface="Times New Roman"/>
                <a:ea typeface="楷体_GB2312"/>
              </a:rPr>
              <a:t>多种</a:t>
            </a:r>
            <a:r>
              <a:rPr b="1" lang="en-US" sz="2400" spc="-1" strike="noStrike">
                <a:solidFill>
                  <a:srgbClr val="0033cc"/>
                </a:solidFill>
                <a:latin typeface="Times New Roman"/>
                <a:ea typeface="楷体_GB2312"/>
              </a:rPr>
              <a:t>存储结构</a:t>
            </a:r>
            <a:r>
              <a:rPr b="1" lang="en-US" sz="2400" spc="-1" strike="noStrike">
                <a:solidFill>
                  <a:srgbClr val="000000"/>
                </a:solidFill>
                <a:latin typeface="Times New Roman"/>
                <a:ea typeface="楷体_GB2312"/>
              </a:rPr>
              <a:t>；在不同的</a:t>
            </a:r>
            <a:endParaRPr b="0" lang="en-US" sz="24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33cc"/>
                </a:solidFill>
                <a:latin typeface="Times New Roman"/>
                <a:ea typeface="楷体_GB2312"/>
              </a:rPr>
              <a:t>存储结构</a:t>
            </a:r>
            <a:r>
              <a:rPr b="1" lang="en-US" sz="2400" spc="-1" strike="noStrike">
                <a:solidFill>
                  <a:srgbClr val="000000"/>
                </a:solidFill>
                <a:latin typeface="Times New Roman"/>
                <a:ea typeface="楷体_GB2312"/>
              </a:rPr>
              <a:t>中，实现同一种运算的</a:t>
            </a:r>
            <a:r>
              <a:rPr b="1" lang="en-US" sz="2400" spc="-1" strike="noStrike">
                <a:solidFill>
                  <a:srgbClr val="0033cc"/>
                </a:solidFill>
                <a:latin typeface="Times New Roman"/>
                <a:ea typeface="楷体_GB2312"/>
              </a:rPr>
              <a:t>算法</a:t>
            </a:r>
            <a:r>
              <a:rPr b="1" lang="en-US" sz="2400" spc="-1" strike="noStrike">
                <a:solidFill>
                  <a:srgbClr val="000000"/>
                </a:solidFill>
                <a:latin typeface="Times New Roman"/>
                <a:ea typeface="楷体_GB2312"/>
              </a:rPr>
              <a:t>可能不同。</a:t>
            </a:r>
            <a:endParaRPr b="0" lang="en-US" sz="2400" spc="-1" strike="noStrike">
              <a:latin typeface="Nimbus Sans"/>
            </a:endParaRPr>
          </a:p>
          <a:p>
            <a:pPr>
              <a:lnSpc>
                <a:spcPct val="100000"/>
              </a:lnSpc>
              <a:spcBef>
                <a:spcPts val="1800"/>
              </a:spcBef>
              <a:buSzPct val="100000"/>
              <a:buBlip>
                <a:blip r:embed="rId2"/>
              </a:buBlip>
            </a:pPr>
            <a:r>
              <a:rPr b="1" lang="en-US" sz="2400" spc="-1" strike="noStrike">
                <a:solidFill>
                  <a:srgbClr val="000000"/>
                </a:solidFill>
                <a:latin typeface="Times New Roman"/>
                <a:ea typeface="楷体_GB2312"/>
              </a:rPr>
              <a:t>  </a:t>
            </a:r>
            <a:r>
              <a:rPr b="1" lang="en-US" sz="2800" spc="-1" strike="noStrike">
                <a:solidFill>
                  <a:srgbClr val="ff0000"/>
                </a:solidFill>
                <a:latin typeface="黑体"/>
                <a:ea typeface="黑体"/>
              </a:rPr>
              <a:t>逻辑结构、存储结构、运算三者之间的关系</a:t>
            </a:r>
            <a:endParaRPr b="0" lang="en-US" sz="2800" spc="-1" strike="noStrike">
              <a:latin typeface="Nimbus Sans"/>
            </a:endParaRPr>
          </a:p>
        </p:txBody>
      </p:sp>
      <p:pic>
        <p:nvPicPr>
          <p:cNvPr id="476" name="Picture 5" descr=""/>
          <p:cNvPicPr/>
          <p:nvPr/>
        </p:nvPicPr>
        <p:blipFill>
          <a:blip r:embed="rId3"/>
          <a:stretch/>
        </p:blipFill>
        <p:spPr>
          <a:xfrm>
            <a:off x="1071720" y="3525840"/>
            <a:ext cx="3928680" cy="2571480"/>
          </a:xfrm>
          <a:prstGeom prst="rect">
            <a:avLst/>
          </a:prstGeom>
          <a:ln w="9360">
            <a:noFill/>
          </a:ln>
        </p:spPr>
      </p:pic>
      <p:sp>
        <p:nvSpPr>
          <p:cNvPr id="477" name="CustomShape 3"/>
          <p:cNvSpPr/>
          <p:nvPr/>
        </p:nvSpPr>
        <p:spPr>
          <a:xfrm>
            <a:off x="5357880" y="3668760"/>
            <a:ext cx="3499920" cy="191916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在将</a:t>
            </a:r>
            <a:r>
              <a:rPr b="1" lang="en-US" sz="2400" spc="-1" strike="noStrike">
                <a:solidFill>
                  <a:srgbClr val="0033cc"/>
                </a:solidFill>
                <a:latin typeface="Times New Roman"/>
                <a:ea typeface="楷体_GB2312"/>
              </a:rPr>
              <a:t>逻辑结构</a:t>
            </a:r>
            <a:r>
              <a:rPr b="1" lang="en-US" sz="2400" spc="-1" strike="noStrike">
                <a:solidFill>
                  <a:srgbClr val="000000"/>
                </a:solidFill>
                <a:latin typeface="Times New Roman"/>
                <a:ea typeface="楷体_GB2312"/>
              </a:rPr>
              <a:t>映射为</a:t>
            </a:r>
            <a:r>
              <a:rPr b="1" lang="en-US" sz="2400" spc="-1" strike="noStrike">
                <a:solidFill>
                  <a:srgbClr val="0033cc"/>
                </a:solidFill>
                <a:latin typeface="Times New Roman"/>
                <a:ea typeface="楷体_GB2312"/>
              </a:rPr>
              <a:t>存储结构</a:t>
            </a:r>
            <a:r>
              <a:rPr b="1" lang="en-US" sz="2400" spc="-1" strike="noStrike">
                <a:solidFill>
                  <a:srgbClr val="000000"/>
                </a:solidFill>
                <a:latin typeface="Times New Roman"/>
                <a:ea typeface="楷体_GB2312"/>
              </a:rPr>
              <a:t>时，不仅要存储逻辑结构中的所有</a:t>
            </a:r>
            <a:r>
              <a:rPr b="1" lang="en-US" sz="2400" spc="-1" strike="noStrike">
                <a:solidFill>
                  <a:srgbClr val="0033cc"/>
                </a:solidFill>
                <a:latin typeface="Times New Roman"/>
                <a:ea typeface="楷体_GB2312"/>
              </a:rPr>
              <a:t>元素</a:t>
            </a:r>
            <a:r>
              <a:rPr b="1" lang="en-US" sz="2400" spc="-1" strike="noStrike">
                <a:solidFill>
                  <a:srgbClr val="000000"/>
                </a:solidFill>
                <a:latin typeface="Times New Roman"/>
                <a:ea typeface="楷体_GB2312"/>
              </a:rPr>
              <a:t>，还要存储逻辑结构中元素之间的</a:t>
            </a:r>
            <a:r>
              <a:rPr b="1" lang="en-US" sz="2400" spc="-1" strike="noStrike">
                <a:solidFill>
                  <a:srgbClr val="0033cc"/>
                </a:solidFill>
                <a:latin typeface="Times New Roman"/>
                <a:ea typeface="楷体_GB2312"/>
              </a:rPr>
              <a:t>关系</a:t>
            </a:r>
            <a:r>
              <a:rPr b="1" lang="en-US" sz="2400" spc="-1" strike="noStrike">
                <a:solidFill>
                  <a:srgbClr val="000000"/>
                </a:solidFill>
                <a:latin typeface="Times New Roman"/>
                <a:ea typeface="楷体_GB2312"/>
              </a:rPr>
              <a:t>。</a:t>
            </a: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714240" y="1214280"/>
            <a:ext cx="8214840" cy="4998240"/>
          </a:xfrm>
          <a:prstGeom prst="rect">
            <a:avLst/>
          </a:prstGeom>
          <a:noFill/>
          <a:ln w="9360">
            <a:noFill/>
          </a:ln>
        </p:spPr>
        <p:style>
          <a:lnRef idx="0"/>
          <a:fillRef idx="0"/>
          <a:effectRef idx="0"/>
          <a:fontRef idx="minor"/>
        </p:style>
        <p:txBody>
          <a:bodyPr lIns="90000" rIns="90000" tIns="45000" bIns="45000">
            <a:spAutoFit/>
          </a:bodyPr>
          <a:p>
            <a:pPr marL="343080" indent="-342720">
              <a:lnSpc>
                <a:spcPct val="100000"/>
              </a:lnSpc>
              <a:spcBef>
                <a:spcPts val="601"/>
              </a:spcBef>
              <a:buSzPct val="100014"/>
              <a:buBlip>
                <a:blip r:embed="rId1"/>
              </a:buBlip>
            </a:pPr>
            <a:r>
              <a:rPr b="1" lang="en-US" sz="2800" spc="-1" strike="noStrike">
                <a:solidFill>
                  <a:srgbClr val="ff0000"/>
                </a:solidFill>
                <a:latin typeface="黑体"/>
                <a:ea typeface="黑体"/>
              </a:rPr>
              <a:t> </a:t>
            </a:r>
            <a:r>
              <a:rPr b="1" lang="en-US" sz="2800" spc="-1" strike="noStrike">
                <a:solidFill>
                  <a:srgbClr val="ff0000"/>
                </a:solidFill>
                <a:latin typeface="黑体"/>
                <a:ea typeface="黑体"/>
              </a:rPr>
              <a:t>四类常见的存储结构</a:t>
            </a:r>
            <a:endParaRPr b="0" lang="en-US" sz="2800" spc="-1" strike="noStrike">
              <a:latin typeface="Nimbus Sans"/>
            </a:endParaRPr>
          </a:p>
          <a:p>
            <a:pPr marL="343080" indent="-342720">
              <a:lnSpc>
                <a:spcPct val="100000"/>
              </a:lnSpc>
              <a:spcBef>
                <a:spcPts val="601"/>
              </a:spcBef>
            </a:pPr>
            <a:r>
              <a:rPr b="1" lang="en-US" sz="2400" spc="-1" strike="noStrike">
                <a:solidFill>
                  <a:srgbClr val="ff0000"/>
                </a:solidFill>
                <a:latin typeface="黑体"/>
                <a:ea typeface="黑体"/>
              </a:rPr>
              <a:t>   </a:t>
            </a:r>
            <a:r>
              <a:rPr b="1" lang="en-US" sz="2400" spc="-1" strike="noStrike">
                <a:solidFill>
                  <a:srgbClr val="ff0000"/>
                </a:solidFill>
                <a:latin typeface="黑体"/>
                <a:ea typeface="黑体"/>
              </a:rPr>
              <a:t>1</a:t>
            </a:r>
            <a:r>
              <a:rPr b="1" lang="en-US" sz="2400" spc="-1" strike="noStrike">
                <a:solidFill>
                  <a:srgbClr val="ff0000"/>
                </a:solidFill>
                <a:latin typeface="黑体"/>
                <a:ea typeface="黑体"/>
              </a:rPr>
              <a:t>、顺序存储结构</a:t>
            </a:r>
            <a:endParaRPr b="0" lang="en-US" sz="2400" spc="-1" strike="noStrike">
              <a:latin typeface="Nimbus Sans"/>
            </a:endParaRPr>
          </a:p>
          <a:p>
            <a:pPr marL="343080" indent="-342720">
              <a:lnSpc>
                <a:spcPct val="100000"/>
              </a:lnSpc>
            </a:pPr>
            <a:r>
              <a:rPr b="1" lang="en-US" sz="2400" spc="-1" strike="noStrike">
                <a:solidFill>
                  <a:srgbClr val="000000"/>
                </a:solidFill>
                <a:latin typeface="黑体"/>
                <a:ea typeface="黑体"/>
              </a:rPr>
              <a:t>      </a:t>
            </a:r>
            <a:r>
              <a:rPr b="1" lang="en-US" sz="2400" spc="-1" strike="noStrike">
                <a:solidFill>
                  <a:srgbClr val="000000"/>
                </a:solidFill>
                <a:latin typeface="黑体"/>
                <a:ea typeface="黑体"/>
              </a:rPr>
              <a:t>采用</a:t>
            </a:r>
            <a:r>
              <a:rPr b="1" lang="en-US" sz="2400" spc="-1" strike="noStrike">
                <a:solidFill>
                  <a:srgbClr val="0033cc"/>
                </a:solidFill>
                <a:latin typeface="黑体"/>
                <a:ea typeface="黑体"/>
              </a:rPr>
              <a:t>一组连续的存储单元</a:t>
            </a:r>
            <a:r>
              <a:rPr b="1" lang="en-US" sz="2400" spc="-1" strike="noStrike">
                <a:solidFill>
                  <a:srgbClr val="000000"/>
                </a:solidFill>
                <a:latin typeface="黑体"/>
                <a:ea typeface="黑体"/>
              </a:rPr>
              <a:t>存放所有元素</a:t>
            </a:r>
            <a:endParaRPr b="0" lang="en-US" sz="2400" spc="-1" strike="noStrike">
              <a:latin typeface="Nimbus Sans"/>
            </a:endParaRPr>
          </a:p>
          <a:p>
            <a:pPr marL="343080" indent="-342720">
              <a:lnSpc>
                <a:spcPct val="100000"/>
              </a:lnSpc>
              <a:spcBef>
                <a:spcPts val="601"/>
              </a:spcBef>
            </a:pPr>
            <a:r>
              <a:rPr b="1" lang="en-US" sz="2400" spc="-1" strike="noStrike">
                <a:solidFill>
                  <a:srgbClr val="000000"/>
                </a:solidFill>
                <a:latin typeface="黑体"/>
                <a:ea typeface="黑体"/>
              </a:rPr>
              <a:t>   </a:t>
            </a:r>
            <a:r>
              <a:rPr b="1" lang="en-US" sz="2400" spc="-1" strike="noStrike">
                <a:solidFill>
                  <a:srgbClr val="ff0000"/>
                </a:solidFill>
                <a:latin typeface="黑体"/>
                <a:ea typeface="黑体"/>
              </a:rPr>
              <a:t>2</a:t>
            </a:r>
            <a:r>
              <a:rPr b="1" lang="en-US" sz="2400" spc="-1" strike="noStrike">
                <a:solidFill>
                  <a:srgbClr val="ff0000"/>
                </a:solidFill>
                <a:latin typeface="黑体"/>
                <a:ea typeface="黑体"/>
              </a:rPr>
              <a:t>、链式存储结构</a:t>
            </a:r>
            <a:endParaRPr b="0" lang="en-US" sz="2400" spc="-1" strike="noStrike">
              <a:latin typeface="Nimbus Sans"/>
            </a:endParaRPr>
          </a:p>
          <a:p>
            <a:pPr marL="343080" indent="-342720">
              <a:lnSpc>
                <a:spcPct val="100000"/>
              </a:lnSpc>
            </a:pPr>
            <a:r>
              <a:rPr b="1" lang="en-US" sz="2400" spc="-1" strike="noStrike">
                <a:solidFill>
                  <a:srgbClr val="000000"/>
                </a:solidFill>
                <a:latin typeface="黑体"/>
                <a:ea typeface="黑体"/>
              </a:rPr>
              <a:t>      </a:t>
            </a:r>
            <a:r>
              <a:rPr b="1" lang="en-US" sz="2400" spc="-1" strike="noStrike">
                <a:solidFill>
                  <a:srgbClr val="000000"/>
                </a:solidFill>
                <a:latin typeface="黑体"/>
                <a:ea typeface="黑体"/>
              </a:rPr>
              <a:t>各元素</a:t>
            </a:r>
            <a:r>
              <a:rPr b="1" lang="en-US" sz="2400" spc="-1" strike="noStrike">
                <a:solidFill>
                  <a:srgbClr val="0033cc"/>
                </a:solidFill>
                <a:latin typeface="黑体"/>
                <a:ea typeface="黑体"/>
              </a:rPr>
              <a:t>单独存储</a:t>
            </a:r>
            <a:r>
              <a:rPr b="1" lang="en-US" sz="2400" spc="-1" strike="noStrike">
                <a:solidFill>
                  <a:srgbClr val="000000"/>
                </a:solidFill>
                <a:latin typeface="黑体"/>
                <a:ea typeface="黑体"/>
              </a:rPr>
              <a:t>，同时各元素需要附加</a:t>
            </a:r>
            <a:r>
              <a:rPr b="1" lang="en-US" sz="2400" spc="-1" strike="noStrike">
                <a:solidFill>
                  <a:srgbClr val="0033cc"/>
                </a:solidFill>
                <a:latin typeface="黑体"/>
                <a:ea typeface="黑体"/>
              </a:rPr>
              <a:t>指针字段</a:t>
            </a:r>
            <a:endParaRPr b="0" lang="en-US" sz="2400" spc="-1" strike="noStrike">
              <a:latin typeface="Nimbus Sans"/>
            </a:endParaRPr>
          </a:p>
          <a:p>
            <a:pPr marL="343080" indent="-342720">
              <a:lnSpc>
                <a:spcPct val="100000"/>
              </a:lnSpc>
            </a:pPr>
            <a:r>
              <a:rPr b="1" lang="en-US" sz="2400" spc="-1" strike="noStrike">
                <a:solidFill>
                  <a:srgbClr val="000000"/>
                </a:solidFill>
                <a:latin typeface="黑体"/>
                <a:ea typeface="黑体"/>
              </a:rPr>
              <a:t>      </a:t>
            </a:r>
            <a:r>
              <a:rPr b="1" lang="en-US" sz="2400" spc="-1" strike="noStrike">
                <a:solidFill>
                  <a:srgbClr val="000000"/>
                </a:solidFill>
                <a:latin typeface="黑体"/>
                <a:ea typeface="黑体"/>
              </a:rPr>
              <a:t>存放</a:t>
            </a:r>
            <a:r>
              <a:rPr b="1" lang="en-US" sz="2400" spc="-1" strike="noStrike">
                <a:solidFill>
                  <a:srgbClr val="0033cc"/>
                </a:solidFill>
                <a:latin typeface="黑体"/>
                <a:ea typeface="黑体"/>
              </a:rPr>
              <a:t>相邻元素的存储地址</a:t>
            </a:r>
            <a:endParaRPr b="0" lang="en-US" sz="2400" spc="-1" strike="noStrike">
              <a:latin typeface="Nimbus Sans"/>
            </a:endParaRPr>
          </a:p>
          <a:p>
            <a:pPr marL="343080" indent="-342720">
              <a:lnSpc>
                <a:spcPct val="100000"/>
              </a:lnSpc>
              <a:spcBef>
                <a:spcPts val="601"/>
              </a:spcBef>
            </a:pPr>
            <a:r>
              <a:rPr b="1" lang="en-US" sz="2400" spc="-1" strike="noStrike">
                <a:solidFill>
                  <a:srgbClr val="000000"/>
                </a:solidFill>
                <a:latin typeface="黑体"/>
                <a:ea typeface="黑体"/>
              </a:rPr>
              <a:t>   </a:t>
            </a:r>
            <a:r>
              <a:rPr b="1" lang="en-US" sz="2400" spc="-1" strike="noStrike">
                <a:solidFill>
                  <a:srgbClr val="ff0000"/>
                </a:solidFill>
                <a:latin typeface="黑体"/>
                <a:ea typeface="黑体"/>
              </a:rPr>
              <a:t>3</a:t>
            </a:r>
            <a:r>
              <a:rPr b="1" lang="en-US" sz="2400" spc="-1" strike="noStrike">
                <a:solidFill>
                  <a:srgbClr val="ff0000"/>
                </a:solidFill>
                <a:latin typeface="黑体"/>
                <a:ea typeface="黑体"/>
              </a:rPr>
              <a:t>、索引存储结构</a:t>
            </a:r>
            <a:endParaRPr b="0" lang="en-US" sz="2400" spc="-1" strike="noStrike">
              <a:latin typeface="Nimbus Sans"/>
            </a:endParaRPr>
          </a:p>
          <a:p>
            <a:pPr marL="343080" indent="-342720">
              <a:lnSpc>
                <a:spcPct val="100000"/>
              </a:lnSpc>
            </a:pPr>
            <a:r>
              <a:rPr b="1" lang="en-US" sz="2400" spc="-1" strike="noStrike">
                <a:solidFill>
                  <a:srgbClr val="000000"/>
                </a:solidFill>
                <a:latin typeface="黑体"/>
                <a:ea typeface="黑体"/>
              </a:rPr>
              <a:t>      </a:t>
            </a:r>
            <a:r>
              <a:rPr b="1" lang="en-US" sz="2400" spc="-1" strike="noStrike">
                <a:solidFill>
                  <a:srgbClr val="000000"/>
                </a:solidFill>
                <a:latin typeface="黑体"/>
                <a:ea typeface="黑体"/>
              </a:rPr>
              <a:t>在存储数据表的同时，还建立</a:t>
            </a:r>
            <a:r>
              <a:rPr b="1" lang="en-US" sz="2400" spc="-1" strike="noStrike">
                <a:solidFill>
                  <a:srgbClr val="0033cc"/>
                </a:solidFill>
                <a:latin typeface="黑体"/>
                <a:ea typeface="黑体"/>
              </a:rPr>
              <a:t>附加的索引表</a:t>
            </a:r>
            <a:endParaRPr b="0" lang="en-US" sz="2400" spc="-1" strike="noStrike">
              <a:latin typeface="Nimbus Sans"/>
            </a:endParaRPr>
          </a:p>
          <a:p>
            <a:pPr marL="343080" indent="-342720">
              <a:lnSpc>
                <a:spcPct val="100000"/>
              </a:lnSpc>
              <a:spcBef>
                <a:spcPts val="601"/>
              </a:spcBef>
            </a:pPr>
            <a:r>
              <a:rPr b="1" lang="en-US" sz="2400" spc="-1" strike="noStrike">
                <a:solidFill>
                  <a:srgbClr val="000000"/>
                </a:solidFill>
                <a:latin typeface="黑体"/>
                <a:ea typeface="黑体"/>
              </a:rPr>
              <a:t>   </a:t>
            </a:r>
            <a:r>
              <a:rPr b="1" lang="en-US" sz="2400" spc="-1" strike="noStrike">
                <a:solidFill>
                  <a:srgbClr val="ff0000"/>
                </a:solidFill>
                <a:latin typeface="黑体"/>
                <a:ea typeface="黑体"/>
              </a:rPr>
              <a:t>4</a:t>
            </a:r>
            <a:r>
              <a:rPr b="1" lang="en-US" sz="2400" spc="-1" strike="noStrike">
                <a:solidFill>
                  <a:srgbClr val="ff0000"/>
                </a:solidFill>
                <a:latin typeface="黑体"/>
                <a:ea typeface="黑体"/>
              </a:rPr>
              <a:t>、哈希</a:t>
            </a:r>
            <a:r>
              <a:rPr b="1" lang="en-US" sz="2400" spc="-1" strike="noStrike">
                <a:solidFill>
                  <a:srgbClr val="ff0000"/>
                </a:solidFill>
                <a:latin typeface="黑体"/>
                <a:ea typeface="黑体"/>
              </a:rPr>
              <a:t>(</a:t>
            </a:r>
            <a:r>
              <a:rPr b="1" lang="en-US" sz="2400" spc="-1" strike="noStrike">
                <a:solidFill>
                  <a:srgbClr val="ff0000"/>
                </a:solidFill>
                <a:latin typeface="黑体"/>
                <a:ea typeface="黑体"/>
              </a:rPr>
              <a:t>散列</a:t>
            </a:r>
            <a:r>
              <a:rPr b="1" lang="en-US" sz="2400" spc="-1" strike="noStrike">
                <a:solidFill>
                  <a:srgbClr val="ff0000"/>
                </a:solidFill>
                <a:latin typeface="黑体"/>
                <a:ea typeface="黑体"/>
              </a:rPr>
              <a:t>)</a:t>
            </a:r>
            <a:r>
              <a:rPr b="1" lang="en-US" sz="2400" spc="-1" strike="noStrike">
                <a:solidFill>
                  <a:srgbClr val="ff0000"/>
                </a:solidFill>
                <a:latin typeface="黑体"/>
                <a:ea typeface="黑体"/>
              </a:rPr>
              <a:t>存储结构</a:t>
            </a:r>
            <a:endParaRPr b="0" lang="en-US" sz="2400" spc="-1" strike="noStrike">
              <a:latin typeface="Nimbus Sans"/>
            </a:endParaRPr>
          </a:p>
          <a:p>
            <a:pPr marL="343080" indent="-342720">
              <a:lnSpc>
                <a:spcPct val="100000"/>
              </a:lnSpc>
            </a:pPr>
            <a:r>
              <a:rPr b="1" lang="en-US" sz="2400" spc="-1" strike="noStrike">
                <a:solidFill>
                  <a:srgbClr val="000000"/>
                </a:solidFill>
                <a:latin typeface="黑体"/>
                <a:ea typeface="黑体"/>
              </a:rPr>
              <a:t>      </a:t>
            </a:r>
            <a:r>
              <a:rPr b="1" lang="en-US" sz="2400" spc="-1" strike="noStrike">
                <a:solidFill>
                  <a:srgbClr val="000000"/>
                </a:solidFill>
                <a:latin typeface="黑体"/>
                <a:ea typeface="黑体"/>
              </a:rPr>
              <a:t>根据元素的</a:t>
            </a:r>
            <a:r>
              <a:rPr b="1" lang="en-US" sz="2400" spc="-1" strike="noStrike">
                <a:solidFill>
                  <a:srgbClr val="0033cc"/>
                </a:solidFill>
                <a:latin typeface="黑体"/>
                <a:ea typeface="黑体"/>
              </a:rPr>
              <a:t>关键字</a:t>
            </a:r>
            <a:r>
              <a:rPr b="1" lang="en-US" sz="2400" spc="-1" strike="noStrike">
                <a:solidFill>
                  <a:srgbClr val="000000"/>
                </a:solidFill>
                <a:latin typeface="黑体"/>
                <a:ea typeface="黑体"/>
              </a:rPr>
              <a:t>来确定其</a:t>
            </a:r>
            <a:r>
              <a:rPr b="1" lang="en-US" sz="2400" spc="-1" strike="noStrike">
                <a:solidFill>
                  <a:srgbClr val="0033cc"/>
                </a:solidFill>
                <a:latin typeface="黑体"/>
                <a:ea typeface="黑体"/>
              </a:rPr>
              <a:t>存储地址</a:t>
            </a:r>
            <a:endParaRPr b="0" lang="en-US" sz="2400" spc="-1" strike="noStrike">
              <a:latin typeface="Nimbus Sans"/>
            </a:endParaRPr>
          </a:p>
          <a:p>
            <a:pPr marL="343080" indent="-342720">
              <a:lnSpc>
                <a:spcPct val="100000"/>
              </a:lnSpc>
              <a:spcBef>
                <a:spcPts val="601"/>
              </a:spcBef>
            </a:pPr>
            <a:endParaRPr b="0" lang="en-US" sz="2400" spc="-1" strike="noStrike">
              <a:latin typeface="Nimbus Sans"/>
            </a:endParaRPr>
          </a:p>
          <a:p>
            <a:pPr marL="343080" indent="-342720">
              <a:lnSpc>
                <a:spcPct val="100000"/>
              </a:lnSpc>
              <a:spcBef>
                <a:spcPts val="601"/>
              </a:spcBef>
            </a:pPr>
            <a:endParaRPr b="0" lang="en-US" sz="2400" spc="-1" strike="noStrike">
              <a:latin typeface="Nimbus Sans"/>
            </a:endParaRPr>
          </a:p>
        </p:txBody>
      </p:sp>
      <p:sp>
        <p:nvSpPr>
          <p:cNvPr id="479" name="CustomShape 2"/>
          <p:cNvSpPr/>
          <p:nvPr/>
        </p:nvSpPr>
        <p:spPr>
          <a:xfrm>
            <a:off x="6286680" y="311040"/>
            <a:ext cx="2428560" cy="529920"/>
          </a:xfrm>
          <a:custGeom>
            <a:avLst/>
            <a:gdLst/>
            <a:ahLst/>
            <a:rect l="0" t="0" r="r" b="b"/>
            <a:pathLst>
              <a:path w="6747" h="1474">
                <a:moveTo>
                  <a:pt x="0" y="0"/>
                </a:moveTo>
                <a:lnTo>
                  <a:pt x="6746" y="0"/>
                </a:lnTo>
                <a:moveTo>
                  <a:pt x="0" y="1473"/>
                </a:moveTo>
                <a:lnTo>
                  <a:pt x="6746"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存储结构</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CustomShape 1"/>
          <p:cNvSpPr/>
          <p:nvPr/>
        </p:nvSpPr>
        <p:spPr>
          <a:xfrm>
            <a:off x="714240" y="1442880"/>
            <a:ext cx="7929360" cy="3169440"/>
          </a:xfrm>
          <a:prstGeom prst="rect">
            <a:avLst/>
          </a:prstGeom>
          <a:noFill/>
          <a:ln w="9360">
            <a:noFill/>
          </a:ln>
        </p:spPr>
        <p:style>
          <a:lnRef idx="0"/>
          <a:fillRef idx="0"/>
          <a:effectRef idx="0"/>
          <a:fontRef idx="minor"/>
        </p:style>
        <p:txBody>
          <a:bodyPr lIns="90000" rIns="90000" tIns="45000" bIns="45000">
            <a:spAutoFit/>
          </a:bodyPr>
          <a:p>
            <a:pPr marL="343080" indent="-342720">
              <a:lnSpc>
                <a:spcPct val="100000"/>
              </a:lnSpc>
              <a:spcBef>
                <a:spcPts val="601"/>
              </a:spcBef>
              <a:buSzPct val="100014"/>
              <a:buBlip>
                <a:blip r:embed="rId1"/>
              </a:buBlip>
            </a:pPr>
            <a:r>
              <a:rPr b="1" lang="en-US" sz="2800" spc="-1" strike="noStrike">
                <a:solidFill>
                  <a:srgbClr val="ff0000"/>
                </a:solidFill>
                <a:latin typeface="黑体"/>
                <a:ea typeface="黑体"/>
              </a:rPr>
              <a:t> </a:t>
            </a:r>
            <a:r>
              <a:rPr b="1" lang="en-US" sz="2800" spc="-1" strike="noStrike">
                <a:solidFill>
                  <a:srgbClr val="ff0000"/>
                </a:solidFill>
                <a:latin typeface="黑体"/>
                <a:ea typeface="黑体"/>
              </a:rPr>
              <a:t>顺序存储结构</a:t>
            </a:r>
            <a:endParaRPr b="0" lang="en-US" sz="2800" spc="-1" strike="noStrike">
              <a:latin typeface="Nimbus Sans"/>
            </a:endParaRPr>
          </a:p>
          <a:p>
            <a:pPr marL="343080" indent="-342720">
              <a:lnSpc>
                <a:spcPct val="100000"/>
              </a:lnSpc>
              <a:spcBef>
                <a:spcPts val="601"/>
              </a:spcBef>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1</a:t>
            </a:r>
            <a:r>
              <a:rPr b="1" lang="en-US" sz="2400" spc="-1" strike="noStrike">
                <a:solidFill>
                  <a:srgbClr val="000000"/>
                </a:solidFill>
                <a:latin typeface="Times New Roman"/>
                <a:ea typeface="楷体_GB2312"/>
              </a:rPr>
              <a:t>、采用一组</a:t>
            </a:r>
            <a:r>
              <a:rPr b="1" lang="en-US" sz="2400" spc="-1" strike="noStrike">
                <a:solidFill>
                  <a:srgbClr val="0033cc"/>
                </a:solidFill>
                <a:latin typeface="Times New Roman"/>
                <a:ea typeface="楷体_GB2312"/>
              </a:rPr>
              <a:t>连续的存储单元</a:t>
            </a:r>
            <a:r>
              <a:rPr b="1" lang="en-US" sz="2400" spc="-1" strike="noStrike">
                <a:solidFill>
                  <a:srgbClr val="000000"/>
                </a:solidFill>
                <a:latin typeface="Times New Roman"/>
                <a:ea typeface="楷体_GB2312"/>
              </a:rPr>
              <a:t>存放所有的数据元素</a:t>
            </a:r>
            <a:endParaRPr b="0" lang="en-US" sz="2400" spc="-1" strike="noStrike">
              <a:latin typeface="Nimbus Sans"/>
            </a:endParaRPr>
          </a:p>
          <a:p>
            <a:pPr marL="343080" indent="-342720">
              <a:lnSpc>
                <a:spcPct val="100000"/>
              </a:lnSpc>
              <a:spcBef>
                <a:spcPts val="601"/>
              </a:spcBef>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2</a:t>
            </a:r>
            <a:r>
              <a:rPr b="1" lang="en-US" sz="2400" spc="-1" strike="noStrike">
                <a:solidFill>
                  <a:srgbClr val="000000"/>
                </a:solidFill>
                <a:latin typeface="Times New Roman"/>
                <a:ea typeface="楷体_GB2312"/>
              </a:rPr>
              <a:t>、</a:t>
            </a:r>
            <a:r>
              <a:rPr b="1" lang="en-US" sz="2400" spc="-1" strike="noStrike">
                <a:solidFill>
                  <a:srgbClr val="0033cc"/>
                </a:solidFill>
                <a:latin typeface="Times New Roman"/>
                <a:ea typeface="楷体_GB2312"/>
              </a:rPr>
              <a:t>逻辑相邻</a:t>
            </a:r>
            <a:r>
              <a:rPr b="1" lang="en-US" sz="2400" spc="-1" strike="noStrike">
                <a:solidFill>
                  <a:srgbClr val="000000"/>
                </a:solidFill>
                <a:latin typeface="Times New Roman"/>
                <a:ea typeface="楷体_GB2312"/>
              </a:rPr>
              <a:t>元素的</a:t>
            </a:r>
            <a:r>
              <a:rPr b="1" lang="en-US" sz="2400" spc="-1" strike="noStrike">
                <a:solidFill>
                  <a:srgbClr val="0033cc"/>
                </a:solidFill>
                <a:latin typeface="Times New Roman"/>
                <a:ea typeface="楷体_GB2312"/>
              </a:rPr>
              <a:t>存储单元也相邻</a:t>
            </a:r>
            <a:r>
              <a:rPr b="1" lang="en-US" sz="2400" spc="-1" strike="noStrike">
                <a:solidFill>
                  <a:srgbClr val="000000"/>
                </a:solidFill>
                <a:latin typeface="Times New Roman"/>
                <a:ea typeface="楷体_GB2312"/>
              </a:rPr>
              <a:t>，元素之间的</a:t>
            </a:r>
            <a:r>
              <a:rPr b="1" lang="en-US" sz="2400" spc="-1" strike="noStrike">
                <a:solidFill>
                  <a:srgbClr val="0033cc"/>
                </a:solidFill>
                <a:latin typeface="Times New Roman"/>
                <a:ea typeface="楷体_GB2312"/>
              </a:rPr>
              <a:t>逻辑</a:t>
            </a:r>
            <a:endParaRPr b="0" lang="en-US" sz="2400" spc="-1" strike="noStrike">
              <a:latin typeface="Nimbus Sans"/>
            </a:endParaRPr>
          </a:p>
          <a:p>
            <a:pPr marL="343080" indent="-342720">
              <a:lnSpc>
                <a:spcPct val="100000"/>
              </a:lnSpc>
              <a:spcBef>
                <a:spcPts val="601"/>
              </a:spcBef>
            </a:pPr>
            <a:r>
              <a:rPr b="1" lang="en-US" sz="2400" spc="-1" strike="noStrike">
                <a:solidFill>
                  <a:srgbClr val="0033cc"/>
                </a:solidFill>
                <a:latin typeface="Times New Roman"/>
                <a:ea typeface="楷体_GB2312"/>
              </a:rPr>
              <a:t>            </a:t>
            </a:r>
            <a:r>
              <a:rPr b="1" lang="en-US" sz="2400" spc="-1" strike="noStrike">
                <a:solidFill>
                  <a:srgbClr val="0033cc"/>
                </a:solidFill>
                <a:latin typeface="Times New Roman"/>
                <a:ea typeface="楷体_GB2312"/>
              </a:rPr>
              <a:t>关系</a:t>
            </a:r>
            <a:r>
              <a:rPr b="1" lang="en-US" sz="2400" spc="-1" strike="noStrike">
                <a:solidFill>
                  <a:srgbClr val="000000"/>
                </a:solidFill>
                <a:latin typeface="Times New Roman"/>
                <a:ea typeface="楷体_GB2312"/>
              </a:rPr>
              <a:t>由</a:t>
            </a:r>
            <a:r>
              <a:rPr b="1" lang="en-US" sz="2400" spc="-1" strike="noStrike">
                <a:solidFill>
                  <a:srgbClr val="0033cc"/>
                </a:solidFill>
                <a:latin typeface="Times New Roman"/>
                <a:ea typeface="楷体_GB2312"/>
              </a:rPr>
              <a:t>存储单元地址关系</a:t>
            </a:r>
            <a:r>
              <a:rPr b="1" lang="en-US" sz="2400" spc="-1" strike="noStrike">
                <a:solidFill>
                  <a:srgbClr val="000000"/>
                </a:solidFill>
                <a:latin typeface="Times New Roman"/>
                <a:ea typeface="楷体_GB2312"/>
              </a:rPr>
              <a:t>隐含表示</a:t>
            </a:r>
            <a:endParaRPr b="0" lang="en-US" sz="2400" spc="-1" strike="noStrike">
              <a:latin typeface="Nimbus Sans"/>
            </a:endParaRPr>
          </a:p>
          <a:p>
            <a:pPr marL="343080" indent="-342720">
              <a:lnSpc>
                <a:spcPct val="100000"/>
              </a:lnSpc>
              <a:spcBef>
                <a:spcPts val="601"/>
              </a:spcBef>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3</a:t>
            </a:r>
            <a:r>
              <a:rPr b="1" lang="en-US" sz="2400" spc="-1" strike="noStrike">
                <a:solidFill>
                  <a:srgbClr val="000000"/>
                </a:solidFill>
                <a:latin typeface="Times New Roman"/>
                <a:ea typeface="楷体_GB2312"/>
              </a:rPr>
              <a:t>、数据的</a:t>
            </a:r>
            <a:r>
              <a:rPr b="1" lang="en-US" sz="2400" spc="-1" strike="noStrike">
                <a:solidFill>
                  <a:srgbClr val="0033cc"/>
                </a:solidFill>
                <a:latin typeface="Times New Roman"/>
                <a:ea typeface="楷体_GB2312"/>
              </a:rPr>
              <a:t>逻辑结构</a:t>
            </a:r>
            <a:r>
              <a:rPr b="1" lang="en-US" sz="2400" spc="-1" strike="noStrike">
                <a:solidFill>
                  <a:srgbClr val="000000"/>
                </a:solidFill>
                <a:latin typeface="Times New Roman"/>
                <a:ea typeface="楷体_GB2312"/>
              </a:rPr>
              <a:t>直接</a:t>
            </a:r>
            <a:r>
              <a:rPr b="1" lang="en-US" sz="2400" spc="-1" strike="noStrike">
                <a:solidFill>
                  <a:srgbClr val="ff0000"/>
                </a:solidFill>
                <a:latin typeface="Times New Roman"/>
                <a:ea typeface="楷体_GB2312"/>
              </a:rPr>
              <a:t>映射</a:t>
            </a:r>
            <a:r>
              <a:rPr b="1" lang="en-US" sz="2400" spc="-1" strike="noStrike">
                <a:solidFill>
                  <a:srgbClr val="000000"/>
                </a:solidFill>
                <a:latin typeface="Times New Roman"/>
                <a:ea typeface="楷体_GB2312"/>
              </a:rPr>
              <a:t>到</a:t>
            </a:r>
            <a:r>
              <a:rPr b="1" lang="en-US" sz="2400" spc="-1" strike="noStrike">
                <a:solidFill>
                  <a:srgbClr val="0033cc"/>
                </a:solidFill>
                <a:latin typeface="Times New Roman"/>
                <a:ea typeface="楷体_GB2312"/>
              </a:rPr>
              <a:t>存储结构</a:t>
            </a:r>
            <a:r>
              <a:rPr b="1" lang="en-US" sz="2400" spc="-1" strike="noStrike">
                <a:solidFill>
                  <a:srgbClr val="000000"/>
                </a:solidFill>
                <a:latin typeface="Times New Roman"/>
                <a:ea typeface="楷体_GB2312"/>
              </a:rPr>
              <a:t>，可实现数据</a:t>
            </a:r>
            <a:endParaRPr b="0" lang="en-US" sz="2400" spc="-1" strike="noStrike">
              <a:latin typeface="Nimbus Sans"/>
            </a:endParaRPr>
          </a:p>
          <a:p>
            <a:pPr marL="343080" indent="-342720">
              <a:lnSpc>
                <a:spcPct val="100000"/>
              </a:lnSpc>
              <a:spcBef>
                <a:spcPts val="601"/>
              </a:spcBef>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元素的</a:t>
            </a:r>
            <a:r>
              <a:rPr b="1" lang="en-US" sz="2400" spc="-1" strike="noStrike">
                <a:solidFill>
                  <a:srgbClr val="ff0000"/>
                </a:solidFill>
                <a:latin typeface="Times New Roman"/>
                <a:ea typeface="楷体_GB2312"/>
              </a:rPr>
              <a:t>随机存取</a:t>
            </a:r>
            <a:endParaRPr b="0" lang="en-US" sz="2400" spc="-1" strike="noStrike">
              <a:latin typeface="Nimbus Sans"/>
            </a:endParaRPr>
          </a:p>
          <a:p>
            <a:pPr marL="343080" indent="-342720">
              <a:lnSpc>
                <a:spcPct val="100000"/>
              </a:lnSpc>
              <a:spcBef>
                <a:spcPts val="601"/>
              </a:spcBef>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4</a:t>
            </a:r>
            <a:r>
              <a:rPr b="1" lang="en-US" sz="2400" spc="-1" strike="noStrike">
                <a:solidFill>
                  <a:srgbClr val="000000"/>
                </a:solidFill>
                <a:latin typeface="Times New Roman"/>
                <a:ea typeface="楷体_GB2312"/>
              </a:rPr>
              <a:t>、能在</a:t>
            </a:r>
            <a:r>
              <a:rPr b="1" lang="en-US" sz="2400" spc="-1" strike="noStrike">
                <a:solidFill>
                  <a:srgbClr val="0033cc"/>
                </a:solidFill>
                <a:latin typeface="Vrinda"/>
                <a:ea typeface="Vrinda"/>
              </a:rPr>
              <a:t>O(1)</a:t>
            </a:r>
            <a:r>
              <a:rPr b="1" lang="en-US" sz="2400" spc="-1" strike="noStrike">
                <a:solidFill>
                  <a:srgbClr val="000000"/>
                </a:solidFill>
                <a:latin typeface="Vrinda"/>
                <a:ea typeface="Vrinda"/>
              </a:rPr>
              <a:t>时间内查找到对应元素。</a:t>
            </a:r>
            <a:endParaRPr b="0" lang="en-US" sz="2400" spc="-1" strike="noStrike">
              <a:latin typeface="Nimbus Sans"/>
            </a:endParaRPr>
          </a:p>
        </p:txBody>
      </p:sp>
      <p:sp>
        <p:nvSpPr>
          <p:cNvPr id="481" name="CustomShape 2"/>
          <p:cNvSpPr/>
          <p:nvPr/>
        </p:nvSpPr>
        <p:spPr>
          <a:xfrm>
            <a:off x="5715000" y="311040"/>
            <a:ext cx="2999880" cy="529920"/>
          </a:xfrm>
          <a:custGeom>
            <a:avLst/>
            <a:gdLst/>
            <a:ahLst/>
            <a:rect l="0" t="0" r="r" b="b"/>
            <a:pathLst>
              <a:path w="8335" h="1474">
                <a:moveTo>
                  <a:pt x="0" y="0"/>
                </a:moveTo>
                <a:lnTo>
                  <a:pt x="8334" y="0"/>
                </a:lnTo>
                <a:moveTo>
                  <a:pt x="0" y="1473"/>
                </a:moveTo>
                <a:lnTo>
                  <a:pt x="8334"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顺序存储结构</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714240" y="1214280"/>
            <a:ext cx="8143560" cy="1248480"/>
          </a:xfrm>
          <a:prstGeom prst="rect">
            <a:avLst/>
          </a:prstGeom>
          <a:noFill/>
          <a:ln w="9360">
            <a:noFill/>
          </a:ln>
        </p:spPr>
        <p:style>
          <a:lnRef idx="0"/>
          <a:fillRef idx="0"/>
          <a:effectRef idx="0"/>
          <a:fontRef idx="minor"/>
        </p:style>
        <p:txBody>
          <a:bodyPr lIns="90000" rIns="90000" tIns="45000" bIns="45000">
            <a:spAutoFit/>
          </a:bodyPr>
          <a:p>
            <a:pPr marL="343080" indent="-342720">
              <a:lnSpc>
                <a:spcPct val="100000"/>
              </a:lnSpc>
              <a:spcBef>
                <a:spcPts val="601"/>
              </a:spcBef>
              <a:buSzPct val="100014"/>
              <a:buBlip>
                <a:blip r:embed="rId1"/>
              </a:buBlip>
            </a:pPr>
            <a:r>
              <a:rPr b="1" lang="en-US" sz="2800" spc="-1" strike="noStrike">
                <a:solidFill>
                  <a:srgbClr val="ff0000"/>
                </a:solidFill>
                <a:latin typeface="黑体"/>
                <a:ea typeface="黑体"/>
              </a:rPr>
              <a:t>例</a:t>
            </a:r>
            <a:r>
              <a:rPr b="1" lang="en-US" sz="2400" spc="-1" strike="noStrike">
                <a:solidFill>
                  <a:srgbClr val="000000"/>
                </a:solidFill>
                <a:latin typeface="Times New Roman"/>
                <a:ea typeface="楷体_GB2312"/>
              </a:rPr>
              <a:t>：采用</a:t>
            </a:r>
            <a:r>
              <a:rPr b="1" lang="en-US" sz="2400" spc="-1" strike="noStrike">
                <a:solidFill>
                  <a:srgbClr val="0033cc"/>
                </a:solidFill>
                <a:latin typeface="Times New Roman"/>
                <a:ea typeface="楷体_GB2312"/>
              </a:rPr>
              <a:t>顺序存储结构</a:t>
            </a:r>
            <a:r>
              <a:rPr b="1" lang="en-US" sz="2400" spc="-1" strike="noStrike">
                <a:solidFill>
                  <a:srgbClr val="000000"/>
                </a:solidFill>
                <a:latin typeface="Times New Roman"/>
                <a:ea typeface="楷体_GB2312"/>
              </a:rPr>
              <a:t>保存前面学生成绩表</a:t>
            </a:r>
            <a:r>
              <a:rPr b="1" lang="en-US" sz="2400" spc="-1" strike="noStrike">
                <a:solidFill>
                  <a:srgbClr val="000000"/>
                </a:solidFill>
                <a:latin typeface="Times New Roman"/>
                <a:ea typeface="楷体_GB2312"/>
              </a:rPr>
              <a:t>Score</a:t>
            </a:r>
            <a:r>
              <a:rPr b="1" lang="en-US" sz="2400" spc="-1" strike="noStrike">
                <a:solidFill>
                  <a:srgbClr val="000000"/>
                </a:solidFill>
                <a:latin typeface="Times New Roman"/>
                <a:ea typeface="楷体_GB2312"/>
              </a:rPr>
              <a:t>，假设每个元素占用</a:t>
            </a:r>
            <a:r>
              <a:rPr b="1" lang="en-US" sz="2400" spc="-1" strike="noStrike">
                <a:solidFill>
                  <a:srgbClr val="000000"/>
                </a:solidFill>
                <a:latin typeface="Times New Roman"/>
                <a:ea typeface="楷体_GB2312"/>
              </a:rPr>
              <a:t>30</a:t>
            </a:r>
            <a:r>
              <a:rPr b="1" lang="en-US" sz="2400" spc="-1" strike="noStrike">
                <a:solidFill>
                  <a:srgbClr val="000000"/>
                </a:solidFill>
                <a:latin typeface="Times New Roman"/>
                <a:ea typeface="楷体_GB2312"/>
              </a:rPr>
              <a:t>个字节，且从</a:t>
            </a:r>
            <a:r>
              <a:rPr b="1" lang="en-US" sz="2400" spc="-1" strike="noStrike">
                <a:solidFill>
                  <a:srgbClr val="0033cc"/>
                </a:solidFill>
                <a:latin typeface="Times New Roman"/>
                <a:ea typeface="楷体_GB2312"/>
              </a:rPr>
              <a:t>100</a:t>
            </a:r>
            <a:r>
              <a:rPr b="1" lang="en-US" sz="2400" spc="-1" strike="noStrike">
                <a:solidFill>
                  <a:srgbClr val="0033cc"/>
                </a:solidFill>
                <a:latin typeface="Times New Roman"/>
                <a:ea typeface="楷体_GB2312"/>
              </a:rPr>
              <a:t>号单元</a:t>
            </a:r>
            <a:r>
              <a:rPr b="1" lang="en-US" sz="2400" spc="-1" strike="noStrike">
                <a:solidFill>
                  <a:srgbClr val="000000"/>
                </a:solidFill>
                <a:latin typeface="Times New Roman"/>
                <a:ea typeface="楷体_GB2312"/>
              </a:rPr>
              <a:t>开始</a:t>
            </a:r>
            <a:r>
              <a:rPr b="1" lang="en-US" sz="2400" spc="-1" strike="noStrike">
                <a:solidFill>
                  <a:srgbClr val="0033cc"/>
                </a:solidFill>
                <a:latin typeface="Times New Roman"/>
                <a:ea typeface="楷体_GB2312"/>
              </a:rPr>
              <a:t>由低地址向高地址</a:t>
            </a:r>
            <a:r>
              <a:rPr b="1" lang="en-US" sz="2400" spc="-1" strike="noStrike">
                <a:solidFill>
                  <a:srgbClr val="000000"/>
                </a:solidFill>
                <a:latin typeface="Times New Roman"/>
                <a:ea typeface="楷体_GB2312"/>
              </a:rPr>
              <a:t>方向存储，对应的顺序存储结构如图。</a:t>
            </a:r>
            <a:endParaRPr b="0" lang="en-US" sz="2400" spc="-1" strike="noStrike">
              <a:latin typeface="Nimbus Sans"/>
            </a:endParaRPr>
          </a:p>
        </p:txBody>
      </p:sp>
      <p:sp>
        <p:nvSpPr>
          <p:cNvPr id="483" name="CustomShape 2"/>
          <p:cNvSpPr/>
          <p:nvPr/>
        </p:nvSpPr>
        <p:spPr>
          <a:xfrm>
            <a:off x="5857920" y="311040"/>
            <a:ext cx="2987280" cy="529920"/>
          </a:xfrm>
          <a:custGeom>
            <a:avLst/>
            <a:gdLst/>
            <a:ahLst/>
            <a:rect l="0" t="0" r="r" b="b"/>
            <a:pathLst>
              <a:path w="8300" h="1474">
                <a:moveTo>
                  <a:pt x="0" y="0"/>
                </a:moveTo>
                <a:lnTo>
                  <a:pt x="8299" y="0"/>
                </a:lnTo>
                <a:moveTo>
                  <a:pt x="0" y="1473"/>
                </a:moveTo>
                <a:lnTo>
                  <a:pt x="8299"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顺序存储结构</a:t>
            </a:r>
            <a:endParaRPr b="0" lang="en-US" sz="3600" spc="-1" strike="noStrike">
              <a:latin typeface="Nimbus Sans"/>
            </a:endParaRPr>
          </a:p>
        </p:txBody>
      </p:sp>
      <p:pic>
        <p:nvPicPr>
          <p:cNvPr id="484" name="Picture 2" descr=""/>
          <p:cNvPicPr/>
          <p:nvPr/>
        </p:nvPicPr>
        <p:blipFill>
          <a:blip r:embed="rId2"/>
          <a:stretch/>
        </p:blipFill>
        <p:spPr>
          <a:xfrm>
            <a:off x="2948040" y="2714760"/>
            <a:ext cx="5695560" cy="3071520"/>
          </a:xfrm>
          <a:prstGeom prst="rect">
            <a:avLst/>
          </a:prstGeom>
          <a:ln w="9360">
            <a:noFill/>
          </a:ln>
        </p:spPr>
      </p:pic>
      <p:sp>
        <p:nvSpPr>
          <p:cNvPr id="485" name="Line 3"/>
          <p:cNvSpPr/>
          <p:nvPr/>
        </p:nvSpPr>
        <p:spPr>
          <a:xfrm>
            <a:off x="2876400" y="3071520"/>
            <a:ext cx="714240" cy="1800"/>
          </a:xfrm>
          <a:prstGeom prst="line">
            <a:avLst/>
          </a:prstGeom>
          <a:ln w="28440">
            <a:solidFill>
              <a:srgbClr val="ff0000"/>
            </a:solidFill>
            <a:round/>
          </a:ln>
        </p:spPr>
        <p:style>
          <a:lnRef idx="0"/>
          <a:fillRef idx="0"/>
          <a:effectRef idx="0"/>
          <a:fontRef idx="minor"/>
        </p:style>
      </p:sp>
      <p:sp>
        <p:nvSpPr>
          <p:cNvPr id="486" name="Line 4"/>
          <p:cNvSpPr/>
          <p:nvPr/>
        </p:nvSpPr>
        <p:spPr>
          <a:xfrm>
            <a:off x="3589200" y="3071520"/>
            <a:ext cx="0" cy="2286000"/>
          </a:xfrm>
          <a:prstGeom prst="line">
            <a:avLst/>
          </a:prstGeom>
          <a:ln w="28440">
            <a:solidFill>
              <a:srgbClr val="ff0000"/>
            </a:solidFill>
            <a:round/>
          </a:ln>
        </p:spPr>
        <p:style>
          <a:lnRef idx="0"/>
          <a:fillRef idx="0"/>
          <a:effectRef idx="0"/>
          <a:fontRef idx="minor"/>
        </p:style>
      </p:sp>
      <p:sp>
        <p:nvSpPr>
          <p:cNvPr id="487" name="Line 5"/>
          <p:cNvSpPr/>
          <p:nvPr/>
        </p:nvSpPr>
        <p:spPr>
          <a:xfrm flipH="1" flipV="1">
            <a:off x="2876400" y="5357520"/>
            <a:ext cx="714240" cy="1800"/>
          </a:xfrm>
          <a:prstGeom prst="line">
            <a:avLst/>
          </a:prstGeom>
          <a:ln w="28440">
            <a:solidFill>
              <a:srgbClr val="ff0000"/>
            </a:solidFill>
            <a:round/>
          </a:ln>
        </p:spPr>
        <p:style>
          <a:lnRef idx="0"/>
          <a:fillRef idx="0"/>
          <a:effectRef idx="0"/>
          <a:fontRef idx="minor"/>
        </p:style>
      </p:sp>
      <p:sp>
        <p:nvSpPr>
          <p:cNvPr id="488" name="Line 6"/>
          <p:cNvSpPr/>
          <p:nvPr/>
        </p:nvSpPr>
        <p:spPr>
          <a:xfrm flipV="1">
            <a:off x="2876400" y="3071520"/>
            <a:ext cx="1440" cy="2287800"/>
          </a:xfrm>
          <a:prstGeom prst="line">
            <a:avLst/>
          </a:prstGeom>
          <a:ln w="28440">
            <a:solidFill>
              <a:srgbClr val="ff0000"/>
            </a:solidFill>
            <a:round/>
          </a:ln>
        </p:spPr>
        <p:style>
          <a:lnRef idx="0"/>
          <a:fillRef idx="0"/>
          <a:effectRef idx="0"/>
          <a:fontRef idx="minor"/>
        </p:style>
      </p:sp>
      <p:sp>
        <p:nvSpPr>
          <p:cNvPr id="489" name="CustomShape 7"/>
          <p:cNvSpPr/>
          <p:nvPr/>
        </p:nvSpPr>
        <p:spPr>
          <a:xfrm>
            <a:off x="428760" y="3357720"/>
            <a:ext cx="1571400" cy="1553400"/>
          </a:xfrm>
          <a:prstGeom prst="rect">
            <a:avLst/>
          </a:prstGeom>
          <a:solidFill>
            <a:srgbClr val="ffff00"/>
          </a:solidFill>
          <a:ln w="28440">
            <a:solidFill>
              <a:schemeClr val="tx1"/>
            </a:solidFill>
            <a:miter/>
          </a:ln>
        </p:spPr>
        <p:style>
          <a:lnRef idx="0"/>
          <a:fillRef idx="0"/>
          <a:effectRef idx="0"/>
          <a:fontRef idx="minor"/>
        </p:style>
        <p:txBody>
          <a:bodyPr lIns="90000" rIns="90000" tIns="45000" bIns="45000">
            <a:spAutoFit/>
          </a:bodyPr>
          <a:p>
            <a:pPr>
              <a:lnSpc>
                <a:spcPct val="100000"/>
              </a:lnSpc>
            </a:pPr>
            <a:r>
              <a:rPr b="1" lang="en-US" sz="2400" spc="-1" strike="noStrike">
                <a:solidFill>
                  <a:srgbClr val="0033cc"/>
                </a:solidFill>
                <a:latin typeface="Times New Roman"/>
                <a:ea typeface="楷体_GB2312"/>
              </a:rPr>
              <a:t>逻辑相邻</a:t>
            </a:r>
            <a:r>
              <a:rPr b="1" lang="en-US" sz="2400" spc="-1" strike="noStrike">
                <a:solidFill>
                  <a:srgbClr val="000000"/>
                </a:solidFill>
                <a:latin typeface="Times New Roman"/>
                <a:ea typeface="楷体_GB2312"/>
              </a:rPr>
              <a:t>的元素，</a:t>
            </a:r>
            <a:r>
              <a:rPr b="1" lang="en-US" sz="2400" spc="-1" strike="noStrike">
                <a:solidFill>
                  <a:srgbClr val="0033cc"/>
                </a:solidFill>
                <a:latin typeface="Times New Roman"/>
                <a:ea typeface="楷体_GB2312"/>
              </a:rPr>
              <a:t>存储单元也相邻</a:t>
            </a:r>
            <a:endParaRPr b="0" lang="en-US" sz="2400" spc="-1" strike="noStrike">
              <a:latin typeface="Nimbus Sans"/>
            </a:endParaRPr>
          </a:p>
        </p:txBody>
      </p:sp>
      <p:sp>
        <p:nvSpPr>
          <p:cNvPr id="490" name="CustomShape 8"/>
          <p:cNvSpPr/>
          <p:nvPr/>
        </p:nvSpPr>
        <p:spPr>
          <a:xfrm>
            <a:off x="2071800" y="4000680"/>
            <a:ext cx="642600" cy="428400"/>
          </a:xfrm>
          <a:prstGeom prst="leftArrow">
            <a:avLst>
              <a:gd name="adj1" fmla="val 50000"/>
              <a:gd name="adj2" fmla="val 49986"/>
            </a:avLst>
          </a:prstGeom>
          <a:solidFill>
            <a:srgbClr val="ff0000"/>
          </a:solidFill>
          <a:ln w="936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540" dur="indefinite" restart="never" nodeType="tmRoot">
          <p:childTnLst>
            <p:seq>
              <p:cTn id="541" dur="indefinite" nodeType="mainSeq">
                <p:childTnLst>
                  <p:par>
                    <p:cTn id="542" fill="hold">
                      <p:stCondLst>
                        <p:cond delay="0"/>
                      </p:stCondLst>
                      <p:childTnLst>
                        <p:par>
                          <p:cTn id="543" fill="hold">
                            <p:stCondLst>
                              <p:cond delay="0"/>
                            </p:stCondLst>
                            <p:childTnLst>
                              <p:par>
                                <p:cTn id="544" nodeType="withEffect" fill="hold" presetClass="entr" presetID="22" presetSubtype="8">
                                  <p:stCondLst>
                                    <p:cond delay="0"/>
                                  </p:stCondLst>
                                  <p:childTnLst>
                                    <p:set>
                                      <p:cBhvr>
                                        <p:cTn id="545" dur="1" fill="hold">
                                          <p:stCondLst>
                                            <p:cond delay="0"/>
                                          </p:stCondLst>
                                        </p:cTn>
                                        <p:tgtEl>
                                          <p:spTgt spid="482"/>
                                        </p:tgtEl>
                                        <p:attrNameLst>
                                          <p:attrName>style.visibility</p:attrName>
                                        </p:attrNameLst>
                                      </p:cBhvr>
                                      <p:to>
                                        <p:strVal val="visible"/>
                                      </p:to>
                                    </p:set>
                                    <p:animEffect filter="wipe(left)" transition="in">
                                      <p:cBhvr additive="repl">
                                        <p:cTn id="546" dur="500"/>
                                        <p:tgtEl>
                                          <p:spTgt spid="482"/>
                                        </p:tgtEl>
                                      </p:cBhvr>
                                    </p:animEffect>
                                  </p:childTnLst>
                                </p:cTn>
                              </p:par>
                            </p:childTnLst>
                          </p:cTn>
                        </p:par>
                        <p:par>
                          <p:cTn id="547" fill="hold">
                            <p:stCondLst>
                              <p:cond delay="500"/>
                            </p:stCondLst>
                            <p:childTnLst>
                              <p:par>
                                <p:cTn id="548" nodeType="afterEffect" fill="hold" presetClass="entr" presetID="22" presetSubtype="1">
                                  <p:stCondLst>
                                    <p:cond delay="0"/>
                                  </p:stCondLst>
                                  <p:childTnLst>
                                    <p:set>
                                      <p:cBhvr>
                                        <p:cTn id="549" dur="1" fill="hold">
                                          <p:stCondLst>
                                            <p:cond delay="0"/>
                                          </p:stCondLst>
                                        </p:cTn>
                                        <p:tgtEl>
                                          <p:spTgt spid="484"/>
                                        </p:tgtEl>
                                        <p:attrNameLst>
                                          <p:attrName>style.visibility</p:attrName>
                                        </p:attrNameLst>
                                      </p:cBhvr>
                                      <p:to>
                                        <p:strVal val="visible"/>
                                      </p:to>
                                    </p:set>
                                    <p:animEffect filter="wipe(up)" transition="in">
                                      <p:cBhvr additive="repl">
                                        <p:cTn id="550" dur="500"/>
                                        <p:tgtEl>
                                          <p:spTgt spid="484"/>
                                        </p:tgtEl>
                                      </p:cBhvr>
                                    </p:animEffect>
                                  </p:childTnLst>
                                </p:cTn>
                              </p:par>
                            </p:childTnLst>
                          </p:cTn>
                        </p:par>
                      </p:childTnLst>
                    </p:cTn>
                  </p:par>
                  <p:par>
                    <p:cTn id="551" fill="hold">
                      <p:stCondLst>
                        <p:cond delay="indefinite"/>
                      </p:stCondLst>
                      <p:childTnLst>
                        <p:par>
                          <p:cTn id="552" fill="hold">
                            <p:stCondLst>
                              <p:cond delay="0"/>
                            </p:stCondLst>
                            <p:childTnLst>
                              <p:par>
                                <p:cTn id="553" nodeType="clickEffect" fill="hold" presetClass="entr" presetID="22" presetSubtype="8">
                                  <p:stCondLst>
                                    <p:cond delay="0"/>
                                  </p:stCondLst>
                                  <p:childTnLst>
                                    <p:set>
                                      <p:cBhvr>
                                        <p:cTn id="554" dur="1" fill="hold">
                                          <p:stCondLst>
                                            <p:cond delay="0"/>
                                          </p:stCondLst>
                                        </p:cTn>
                                        <p:tgtEl>
                                          <p:spTgt spid="485"/>
                                        </p:tgtEl>
                                        <p:attrNameLst>
                                          <p:attrName>style.visibility</p:attrName>
                                        </p:attrNameLst>
                                      </p:cBhvr>
                                      <p:to>
                                        <p:strVal val="visible"/>
                                      </p:to>
                                    </p:set>
                                    <p:animEffect filter="wipe(left)" transition="in">
                                      <p:cBhvr additive="repl">
                                        <p:cTn id="555" dur="500"/>
                                        <p:tgtEl>
                                          <p:spTgt spid="485"/>
                                        </p:tgtEl>
                                      </p:cBhvr>
                                    </p:animEffect>
                                  </p:childTnLst>
                                </p:cTn>
                              </p:par>
                            </p:childTnLst>
                          </p:cTn>
                        </p:par>
                        <p:par>
                          <p:cTn id="556" fill="hold">
                            <p:stCondLst>
                              <p:cond delay="500"/>
                            </p:stCondLst>
                            <p:childTnLst>
                              <p:par>
                                <p:cTn id="557" nodeType="afterEffect" fill="hold" presetClass="entr" presetID="22" presetSubtype="1">
                                  <p:stCondLst>
                                    <p:cond delay="0"/>
                                  </p:stCondLst>
                                  <p:childTnLst>
                                    <p:set>
                                      <p:cBhvr>
                                        <p:cTn id="558" dur="1" fill="hold">
                                          <p:stCondLst>
                                            <p:cond delay="0"/>
                                          </p:stCondLst>
                                        </p:cTn>
                                        <p:tgtEl>
                                          <p:spTgt spid="486"/>
                                        </p:tgtEl>
                                        <p:attrNameLst>
                                          <p:attrName>style.visibility</p:attrName>
                                        </p:attrNameLst>
                                      </p:cBhvr>
                                      <p:to>
                                        <p:strVal val="visible"/>
                                      </p:to>
                                    </p:set>
                                    <p:animEffect filter="wipe(up)" transition="in">
                                      <p:cBhvr additive="repl">
                                        <p:cTn id="559" dur="500"/>
                                        <p:tgtEl>
                                          <p:spTgt spid="486"/>
                                        </p:tgtEl>
                                      </p:cBhvr>
                                    </p:animEffect>
                                  </p:childTnLst>
                                </p:cTn>
                              </p:par>
                            </p:childTnLst>
                          </p:cTn>
                        </p:par>
                        <p:par>
                          <p:cTn id="560" fill="hold">
                            <p:stCondLst>
                              <p:cond delay="1000"/>
                            </p:stCondLst>
                            <p:childTnLst>
                              <p:par>
                                <p:cTn id="561" nodeType="afterEffect" fill="hold" presetClass="entr" presetID="22" presetSubtype="2">
                                  <p:stCondLst>
                                    <p:cond delay="0"/>
                                  </p:stCondLst>
                                  <p:childTnLst>
                                    <p:set>
                                      <p:cBhvr>
                                        <p:cTn id="562" dur="1" fill="hold">
                                          <p:stCondLst>
                                            <p:cond delay="0"/>
                                          </p:stCondLst>
                                        </p:cTn>
                                        <p:tgtEl>
                                          <p:spTgt spid="487"/>
                                        </p:tgtEl>
                                        <p:attrNameLst>
                                          <p:attrName>style.visibility</p:attrName>
                                        </p:attrNameLst>
                                      </p:cBhvr>
                                      <p:to>
                                        <p:strVal val="visible"/>
                                      </p:to>
                                    </p:set>
                                    <p:animEffect filter="wipe(right)" transition="in">
                                      <p:cBhvr additive="repl">
                                        <p:cTn id="563" dur="500"/>
                                        <p:tgtEl>
                                          <p:spTgt spid="487"/>
                                        </p:tgtEl>
                                      </p:cBhvr>
                                    </p:animEffect>
                                  </p:childTnLst>
                                </p:cTn>
                              </p:par>
                            </p:childTnLst>
                          </p:cTn>
                        </p:par>
                        <p:par>
                          <p:cTn id="564" fill="hold">
                            <p:stCondLst>
                              <p:cond delay="1500"/>
                            </p:stCondLst>
                            <p:childTnLst>
                              <p:par>
                                <p:cTn id="565" nodeType="afterEffect" fill="hold" presetClass="entr" presetID="22" presetSubtype="4">
                                  <p:stCondLst>
                                    <p:cond delay="0"/>
                                  </p:stCondLst>
                                  <p:childTnLst>
                                    <p:set>
                                      <p:cBhvr>
                                        <p:cTn id="566" dur="1" fill="hold">
                                          <p:stCondLst>
                                            <p:cond delay="0"/>
                                          </p:stCondLst>
                                        </p:cTn>
                                        <p:tgtEl>
                                          <p:spTgt spid="488"/>
                                        </p:tgtEl>
                                        <p:attrNameLst>
                                          <p:attrName>style.visibility</p:attrName>
                                        </p:attrNameLst>
                                      </p:cBhvr>
                                      <p:to>
                                        <p:strVal val="visible"/>
                                      </p:to>
                                    </p:set>
                                    <p:animEffect filter="wipe(down)" transition="in">
                                      <p:cBhvr additive="repl">
                                        <p:cTn id="567" dur="500"/>
                                        <p:tgtEl>
                                          <p:spTgt spid="488"/>
                                        </p:tgtEl>
                                      </p:cBhvr>
                                    </p:animEffect>
                                  </p:childTnLst>
                                </p:cTn>
                              </p:par>
                            </p:childTnLst>
                          </p:cTn>
                        </p:par>
                        <p:par>
                          <p:cTn id="568" fill="hold">
                            <p:stCondLst>
                              <p:cond delay="2000"/>
                            </p:stCondLst>
                            <p:childTnLst>
                              <p:par>
                                <p:cTn id="569" nodeType="afterEffect" fill="hold" presetClass="entr" presetID="22" presetSubtype="2">
                                  <p:stCondLst>
                                    <p:cond delay="0"/>
                                  </p:stCondLst>
                                  <p:childTnLst>
                                    <p:set>
                                      <p:cBhvr>
                                        <p:cTn id="570" dur="1" fill="hold">
                                          <p:stCondLst>
                                            <p:cond delay="0"/>
                                          </p:stCondLst>
                                        </p:cTn>
                                        <p:tgtEl>
                                          <p:spTgt spid="490"/>
                                        </p:tgtEl>
                                        <p:attrNameLst>
                                          <p:attrName>style.visibility</p:attrName>
                                        </p:attrNameLst>
                                      </p:cBhvr>
                                      <p:to>
                                        <p:strVal val="visible"/>
                                      </p:to>
                                    </p:set>
                                    <p:animEffect filter="wipe(right)" transition="in">
                                      <p:cBhvr additive="repl">
                                        <p:cTn id="571" dur="500"/>
                                        <p:tgtEl>
                                          <p:spTgt spid="490"/>
                                        </p:tgtEl>
                                      </p:cBhvr>
                                    </p:animEffect>
                                  </p:childTnLst>
                                </p:cTn>
                              </p:par>
                            </p:childTnLst>
                          </p:cTn>
                        </p:par>
                        <p:par>
                          <p:cTn id="572" fill="hold">
                            <p:stCondLst>
                              <p:cond delay="2500"/>
                            </p:stCondLst>
                            <p:childTnLst>
                              <p:par>
                                <p:cTn id="573" nodeType="afterEffect" fill="hold" presetClass="entr" presetID="22" presetSubtype="2">
                                  <p:stCondLst>
                                    <p:cond delay="0"/>
                                  </p:stCondLst>
                                  <p:childTnLst>
                                    <p:set>
                                      <p:cBhvr>
                                        <p:cTn id="574" dur="1" fill="hold">
                                          <p:stCondLst>
                                            <p:cond delay="0"/>
                                          </p:stCondLst>
                                        </p:cTn>
                                        <p:tgtEl>
                                          <p:spTgt spid="489"/>
                                        </p:tgtEl>
                                        <p:attrNameLst>
                                          <p:attrName>style.visibility</p:attrName>
                                        </p:attrNameLst>
                                      </p:cBhvr>
                                      <p:to>
                                        <p:strVal val="visible"/>
                                      </p:to>
                                    </p:set>
                                    <p:animEffect filter="wipe(right)" transition="in">
                                      <p:cBhvr additive="repl">
                                        <p:cTn id="575" dur="5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5715000" y="311040"/>
            <a:ext cx="2999880" cy="529920"/>
          </a:xfrm>
          <a:custGeom>
            <a:avLst/>
            <a:gdLst/>
            <a:ahLst/>
            <a:rect l="0" t="0" r="r" b="b"/>
            <a:pathLst>
              <a:path w="8335" h="1474">
                <a:moveTo>
                  <a:pt x="0" y="0"/>
                </a:moveTo>
                <a:lnTo>
                  <a:pt x="8334" y="0"/>
                </a:lnTo>
                <a:moveTo>
                  <a:pt x="0" y="1473"/>
                </a:moveTo>
                <a:lnTo>
                  <a:pt x="8334"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链式存储结构</a:t>
            </a:r>
            <a:endParaRPr b="0" lang="en-US" sz="3600" spc="-1" strike="noStrike">
              <a:latin typeface="Nimbus Sans"/>
            </a:endParaRPr>
          </a:p>
        </p:txBody>
      </p:sp>
      <p:sp>
        <p:nvSpPr>
          <p:cNvPr id="492" name="CustomShape 2"/>
          <p:cNvSpPr/>
          <p:nvPr/>
        </p:nvSpPr>
        <p:spPr>
          <a:xfrm>
            <a:off x="714240" y="1214280"/>
            <a:ext cx="8143560" cy="2559240"/>
          </a:xfrm>
          <a:prstGeom prst="rect">
            <a:avLst/>
          </a:prstGeom>
          <a:noFill/>
          <a:ln w="9360">
            <a:noFill/>
          </a:ln>
        </p:spPr>
        <p:style>
          <a:lnRef idx="0"/>
          <a:fillRef idx="0"/>
          <a:effectRef idx="0"/>
          <a:fontRef idx="minor"/>
        </p:style>
        <p:txBody>
          <a:bodyPr lIns="90000" rIns="90000" tIns="45000" bIns="45000">
            <a:spAutoFit/>
          </a:bodyPr>
          <a:p>
            <a:pPr marL="343080" indent="-342720">
              <a:lnSpc>
                <a:spcPct val="100000"/>
              </a:lnSpc>
              <a:spcBef>
                <a:spcPts val="601"/>
              </a:spcBef>
              <a:buSzPct val="100014"/>
              <a:buBlip>
                <a:blip r:embed="rId1"/>
              </a:buBlip>
            </a:pPr>
            <a:r>
              <a:rPr b="1" lang="en-US" sz="2800" spc="-1" strike="noStrike">
                <a:solidFill>
                  <a:srgbClr val="ff0000"/>
                </a:solidFill>
                <a:latin typeface="黑体"/>
                <a:ea typeface="黑体"/>
              </a:rPr>
              <a:t>链式存储结构</a:t>
            </a:r>
            <a:endParaRPr b="0" lang="en-US" sz="2800" spc="-1" strike="noStrike">
              <a:latin typeface="Nimbus Sans"/>
            </a:endParaRPr>
          </a:p>
          <a:p>
            <a:pPr marL="343080" indent="-342720">
              <a:lnSpc>
                <a:spcPct val="100000"/>
              </a:lnSpc>
              <a:spcBef>
                <a:spcPts val="601"/>
              </a:spcBef>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各元素</a:t>
            </a:r>
            <a:r>
              <a:rPr b="1" lang="en-US" sz="2400" spc="-1" strike="noStrike">
                <a:solidFill>
                  <a:srgbClr val="0033cc"/>
                </a:solidFill>
                <a:latin typeface="Times New Roman"/>
                <a:ea typeface="楷体_GB2312"/>
              </a:rPr>
              <a:t>单独存储</a:t>
            </a:r>
            <a:r>
              <a:rPr b="1" lang="en-US" sz="2400" spc="-1" strike="noStrike">
                <a:solidFill>
                  <a:srgbClr val="000000"/>
                </a:solidFill>
                <a:latin typeface="Times New Roman"/>
                <a:ea typeface="楷体_GB2312"/>
              </a:rPr>
              <a:t>，不需要占用一整块存储空间，但是每个元素需要增加一个</a:t>
            </a:r>
            <a:r>
              <a:rPr b="1" lang="en-US" sz="2400" spc="-1" strike="noStrike">
                <a:solidFill>
                  <a:srgbClr val="0033cc"/>
                </a:solidFill>
                <a:latin typeface="Times New Roman"/>
                <a:ea typeface="楷体_GB2312"/>
              </a:rPr>
              <a:t>指针字段</a:t>
            </a:r>
            <a:r>
              <a:rPr b="1" lang="en-US" sz="2400" spc="-1" strike="noStrike">
                <a:solidFill>
                  <a:srgbClr val="000000"/>
                </a:solidFill>
                <a:latin typeface="Times New Roman"/>
                <a:ea typeface="楷体_GB2312"/>
              </a:rPr>
              <a:t>存放</a:t>
            </a:r>
            <a:r>
              <a:rPr b="1" lang="en-US" sz="2400" spc="-1" strike="noStrike">
                <a:solidFill>
                  <a:srgbClr val="0033cc"/>
                </a:solidFill>
                <a:latin typeface="Times New Roman"/>
                <a:ea typeface="楷体_GB2312"/>
              </a:rPr>
              <a:t>相邻元素的存储地址</a:t>
            </a:r>
            <a:r>
              <a:rPr b="1" lang="en-US" sz="2400" spc="-1" strike="noStrike">
                <a:solidFill>
                  <a:srgbClr val="000000"/>
                </a:solidFill>
                <a:latin typeface="Times New Roman"/>
                <a:ea typeface="楷体_GB2312"/>
              </a:rPr>
              <a:t>。</a:t>
            </a:r>
            <a:endParaRPr b="0" lang="en-US" sz="2400" spc="-1" strike="noStrike">
              <a:latin typeface="Nimbus Sans"/>
            </a:endParaRPr>
          </a:p>
          <a:p>
            <a:pPr marL="343080" indent="-342720">
              <a:lnSpc>
                <a:spcPct val="100000"/>
              </a:lnSpc>
              <a:spcBef>
                <a:spcPts val="601"/>
              </a:spcBef>
              <a:buSzPct val="100014"/>
              <a:buBlip>
                <a:blip r:embed="rId2"/>
              </a:buBlip>
            </a:pPr>
            <a:r>
              <a:rPr b="1" lang="en-US" sz="2800" spc="-1" strike="noStrike">
                <a:solidFill>
                  <a:srgbClr val="ff0000"/>
                </a:solidFill>
                <a:latin typeface="黑体"/>
                <a:ea typeface="黑体"/>
              </a:rPr>
              <a:t>例</a:t>
            </a:r>
            <a:r>
              <a:rPr b="1" lang="en-US" sz="2400" spc="-1" strike="noStrike">
                <a:solidFill>
                  <a:srgbClr val="000000"/>
                </a:solidFill>
                <a:latin typeface="Times New Roman"/>
                <a:ea typeface="楷体_GB2312"/>
              </a:rPr>
              <a:t>：采用</a:t>
            </a:r>
            <a:r>
              <a:rPr b="1" lang="en-US" sz="2400" spc="-1" strike="noStrike">
                <a:solidFill>
                  <a:srgbClr val="0033cc"/>
                </a:solidFill>
                <a:latin typeface="Times New Roman"/>
                <a:ea typeface="楷体_GB2312"/>
              </a:rPr>
              <a:t>链式存储结构</a:t>
            </a:r>
            <a:r>
              <a:rPr b="1" lang="en-US" sz="2400" spc="-1" strike="noStrike">
                <a:solidFill>
                  <a:srgbClr val="000000"/>
                </a:solidFill>
                <a:latin typeface="Times New Roman"/>
                <a:ea typeface="楷体_GB2312"/>
              </a:rPr>
              <a:t>保存前面学生成绩表</a:t>
            </a:r>
            <a:r>
              <a:rPr b="1" lang="en-US" sz="2400" spc="-1" strike="noStrike">
                <a:solidFill>
                  <a:srgbClr val="000000"/>
                </a:solidFill>
                <a:latin typeface="Times New Roman"/>
                <a:ea typeface="楷体_GB2312"/>
              </a:rPr>
              <a:t>Score</a:t>
            </a:r>
            <a:r>
              <a:rPr b="1" lang="en-US" sz="2400" spc="-1" strike="noStrike">
                <a:solidFill>
                  <a:srgbClr val="000000"/>
                </a:solidFill>
                <a:latin typeface="Times New Roman"/>
                <a:ea typeface="楷体_GB2312"/>
              </a:rPr>
              <a:t>，在设计链式存储结构时，每个结点附加一个存放下一个结点地址的</a:t>
            </a:r>
            <a:r>
              <a:rPr b="1" lang="en-US" sz="2400" spc="-1" strike="noStrike">
                <a:solidFill>
                  <a:srgbClr val="0033cc"/>
                </a:solidFill>
                <a:latin typeface="Times New Roman"/>
                <a:ea typeface="楷体_GB2312"/>
              </a:rPr>
              <a:t>指针成员</a:t>
            </a:r>
            <a:r>
              <a:rPr b="1" lang="en-US" sz="2400" spc="-1" strike="noStrike">
                <a:solidFill>
                  <a:srgbClr val="000000"/>
                </a:solidFill>
                <a:latin typeface="Times New Roman"/>
                <a:ea typeface="楷体_GB2312"/>
              </a:rPr>
              <a:t>，假设</a:t>
            </a:r>
            <a:r>
              <a:rPr b="1" lang="en-US" sz="2400" spc="-1" strike="noStrike">
                <a:solidFill>
                  <a:srgbClr val="000000"/>
                </a:solidFill>
                <a:latin typeface="Times New Roman"/>
                <a:ea typeface="楷体_GB2312"/>
              </a:rPr>
              <a:t>head</a:t>
            </a:r>
            <a:r>
              <a:rPr b="1" lang="en-US" sz="2400" spc="-1" strike="noStrike">
                <a:solidFill>
                  <a:srgbClr val="000000"/>
                </a:solidFill>
                <a:latin typeface="Times New Roman"/>
                <a:ea typeface="楷体_GB2312"/>
              </a:rPr>
              <a:t>为指向第一个结点的指针。</a:t>
            </a:r>
            <a:endParaRPr b="0" lang="en-US" sz="2400" spc="-1" strike="noStrike">
              <a:latin typeface="Nimbus Sans"/>
            </a:endParaRPr>
          </a:p>
        </p:txBody>
      </p:sp>
      <p:pic>
        <p:nvPicPr>
          <p:cNvPr id="493" name="" descr=""/>
          <p:cNvPicPr/>
          <p:nvPr/>
        </p:nvPicPr>
        <p:blipFill>
          <a:blip r:embed="rId3"/>
          <a:stretch/>
        </p:blipFill>
        <p:spPr>
          <a:xfrm>
            <a:off x="495360" y="3848040"/>
            <a:ext cx="8318520" cy="1994040"/>
          </a:xfrm>
          <a:prstGeom prst="rect">
            <a:avLst/>
          </a:prstGeom>
          <a:ln>
            <a:noFill/>
          </a:ln>
        </p:spPr>
      </p:pic>
    </p:spTree>
  </p:cSld>
  <mc:AlternateContent>
    <mc:Choice Requires="p14">
      <p:transition spd="slow" p14:dur="2000"/>
    </mc:Choice>
    <mc:Fallback>
      <p:transition spd="slow"/>
    </mc:Fallback>
  </mc:AlternateContent>
  <p:timing>
    <p:tnLst>
      <p:par>
        <p:cTn id="576" dur="indefinite" restart="never" nodeType="tmRoot">
          <p:childTnLst>
            <p:seq>
              <p:cTn id="577" dur="indefinite" nodeType="mainSeq">
                <p:childTnLst>
                  <p:par>
                    <p:cTn id="578" fill="hold">
                      <p:stCondLst>
                        <p:cond delay="0"/>
                      </p:stCondLst>
                      <p:childTnLst>
                        <p:par>
                          <p:cTn id="579" fill="hold">
                            <p:stCondLst>
                              <p:cond delay="0"/>
                            </p:stCondLst>
                            <p:childTnLst>
                              <p:par>
                                <p:cTn id="580" nodeType="withEffect" fill="hold" presetClass="entr" presetID="22" presetSubtype="1">
                                  <p:stCondLst>
                                    <p:cond delay="0"/>
                                  </p:stCondLst>
                                  <p:childTnLst>
                                    <p:set>
                                      <p:cBhvr>
                                        <p:cTn id="581" dur="1" fill="hold">
                                          <p:stCondLst>
                                            <p:cond delay="0"/>
                                          </p:stCondLst>
                                        </p:cTn>
                                        <p:tgtEl>
                                          <p:spTgt spid="492"/>
                                        </p:tgtEl>
                                        <p:attrNameLst>
                                          <p:attrName>style.visibility</p:attrName>
                                        </p:attrNameLst>
                                      </p:cBhvr>
                                      <p:to>
                                        <p:strVal val="visible"/>
                                      </p:to>
                                    </p:set>
                                    <p:animEffect filter="wipe(up)" transition="in">
                                      <p:cBhvr additive="repl">
                                        <p:cTn id="582" dur="500"/>
                                        <p:tgtEl>
                                          <p:spTgt spid="492"/>
                                        </p:tgtEl>
                                      </p:cBhvr>
                                    </p:animEffect>
                                  </p:childTnLst>
                                </p:cTn>
                              </p:par>
                            </p:childTnLst>
                          </p:cTn>
                        </p:par>
                        <p:par>
                          <p:cTn id="583" fill="hold">
                            <p:stCondLst>
                              <p:cond delay="500"/>
                            </p:stCondLst>
                            <p:childTnLst>
                              <p:par>
                                <p:cTn id="584" nodeType="afterEffect" fill="hold" presetClass="entr" presetID="22" presetSubtype="8">
                                  <p:stCondLst>
                                    <p:cond delay="0"/>
                                  </p:stCondLst>
                                  <p:childTnLst>
                                    <p:set>
                                      <p:cBhvr>
                                        <p:cTn id="585" dur="1" fill="hold">
                                          <p:stCondLst>
                                            <p:cond delay="0"/>
                                          </p:stCondLst>
                                        </p:cTn>
                                        <p:tgtEl>
                                          <p:spTgt spid="-1"/>
                                        </p:tgtEl>
                                        <p:attrNameLst>
                                          <p:attrName>style.visibility</p:attrName>
                                        </p:attrNameLst>
                                      </p:cBhvr>
                                      <p:to>
                                        <p:strVal val="visible"/>
                                      </p:to>
                                    </p:set>
                                    <p:animEffect filter="wipe(left)" transition="in">
                                      <p:cBhvr additive="repl">
                                        <p:cTn id="586" dur="500"/>
                                        <p:tgtEl>
                                          <p:spTgt spid="-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CustomShape 1"/>
          <p:cNvSpPr/>
          <p:nvPr/>
        </p:nvSpPr>
        <p:spPr>
          <a:xfrm>
            <a:off x="5715000" y="311040"/>
            <a:ext cx="2999880" cy="529920"/>
          </a:xfrm>
          <a:custGeom>
            <a:avLst/>
            <a:gdLst/>
            <a:ahLst/>
            <a:rect l="0" t="0" r="r" b="b"/>
            <a:pathLst>
              <a:path w="8335" h="1474">
                <a:moveTo>
                  <a:pt x="0" y="0"/>
                </a:moveTo>
                <a:lnTo>
                  <a:pt x="8334" y="0"/>
                </a:lnTo>
                <a:moveTo>
                  <a:pt x="0" y="1473"/>
                </a:moveTo>
                <a:lnTo>
                  <a:pt x="8334"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索引存储结构</a:t>
            </a:r>
            <a:endParaRPr b="0" lang="en-US" sz="3600" spc="-1" strike="noStrike">
              <a:latin typeface="Nimbus Sans"/>
            </a:endParaRPr>
          </a:p>
        </p:txBody>
      </p:sp>
      <p:sp>
        <p:nvSpPr>
          <p:cNvPr id="495" name="CustomShape 2"/>
          <p:cNvSpPr/>
          <p:nvPr/>
        </p:nvSpPr>
        <p:spPr>
          <a:xfrm>
            <a:off x="714240" y="1440000"/>
            <a:ext cx="8143560" cy="3538080"/>
          </a:xfrm>
          <a:prstGeom prst="rect">
            <a:avLst/>
          </a:prstGeom>
          <a:noFill/>
          <a:ln w="9360">
            <a:noFill/>
          </a:ln>
        </p:spPr>
        <p:style>
          <a:lnRef idx="0"/>
          <a:fillRef idx="0"/>
          <a:effectRef idx="0"/>
          <a:fontRef idx="minor"/>
        </p:style>
        <p:txBody>
          <a:bodyPr lIns="90000" rIns="90000" tIns="45000" bIns="45000">
            <a:spAutoFit/>
          </a:bodyPr>
          <a:p>
            <a:pPr marL="343080" indent="-342720">
              <a:lnSpc>
                <a:spcPct val="100000"/>
              </a:lnSpc>
              <a:spcBef>
                <a:spcPts val="1199"/>
              </a:spcBef>
              <a:buSzPct val="100014"/>
              <a:buBlip>
                <a:blip r:embed="rId1"/>
              </a:buBlip>
            </a:pPr>
            <a:r>
              <a:rPr b="1" lang="en-US" sz="2800" spc="-1" strike="noStrike">
                <a:solidFill>
                  <a:srgbClr val="ff0000"/>
                </a:solidFill>
                <a:latin typeface="黑体"/>
                <a:ea typeface="黑体"/>
              </a:rPr>
              <a:t>索引存储结构</a:t>
            </a:r>
            <a:endParaRPr b="0" lang="en-US" sz="2800" spc="-1" strike="noStrike">
              <a:latin typeface="Nimbus Sans"/>
            </a:endParaRPr>
          </a:p>
          <a:p>
            <a:pPr>
              <a:lnSpc>
                <a:spcPct val="110000"/>
              </a:lnSpc>
              <a:spcBef>
                <a:spcPts val="1199"/>
              </a:spcBef>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1</a:t>
            </a:r>
            <a:r>
              <a:rPr b="1" lang="en-US" sz="2400" spc="-1" strike="noStrike">
                <a:solidFill>
                  <a:srgbClr val="000000"/>
                </a:solidFill>
                <a:latin typeface="Times New Roman"/>
                <a:ea typeface="楷体_GB2312"/>
              </a:rPr>
              <a:t>、</a:t>
            </a:r>
            <a:r>
              <a:rPr b="1" lang="en-US" sz="2400" spc="-1" strike="noStrike">
                <a:solidFill>
                  <a:srgbClr val="000000"/>
                </a:solidFill>
                <a:latin typeface="宋体"/>
                <a:ea typeface="宋体"/>
              </a:rPr>
              <a:t>在存储数据表的同时，还建立</a:t>
            </a:r>
            <a:r>
              <a:rPr b="1" lang="en-US" sz="2400" spc="-1" strike="noStrike">
                <a:solidFill>
                  <a:srgbClr val="0033cc"/>
                </a:solidFill>
                <a:latin typeface="宋体"/>
                <a:ea typeface="宋体"/>
              </a:rPr>
              <a:t>附加的索引表</a:t>
            </a:r>
            <a:endParaRPr b="0" lang="en-US" sz="2400" spc="-1" strike="noStrike">
              <a:latin typeface="Nimbus Sans"/>
            </a:endParaRPr>
          </a:p>
          <a:p>
            <a:pPr>
              <a:lnSpc>
                <a:spcPct val="110000"/>
              </a:lnSpc>
              <a:spcBef>
                <a:spcPts val="1199"/>
              </a:spcBef>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2</a:t>
            </a:r>
            <a:r>
              <a:rPr b="1" lang="en-US" sz="2400" spc="-1" strike="noStrike">
                <a:solidFill>
                  <a:srgbClr val="000000"/>
                </a:solidFill>
                <a:latin typeface="宋体"/>
                <a:ea typeface="宋体"/>
              </a:rPr>
              <a:t>、索引表中的每一项称为</a:t>
            </a:r>
            <a:r>
              <a:rPr b="1" lang="en-US" sz="2400" spc="-1" strike="noStrike">
                <a:solidFill>
                  <a:srgbClr val="0033cc"/>
                </a:solidFill>
                <a:latin typeface="宋体"/>
                <a:ea typeface="宋体"/>
              </a:rPr>
              <a:t>索引项</a:t>
            </a:r>
            <a:r>
              <a:rPr b="1" lang="en-US" sz="2400" spc="-1" strike="noStrike">
                <a:solidFill>
                  <a:srgbClr val="000000"/>
                </a:solidFill>
                <a:latin typeface="宋体"/>
                <a:ea typeface="宋体"/>
              </a:rPr>
              <a:t>：</a:t>
            </a:r>
            <a:r>
              <a:rPr b="1" lang="en-US" sz="2400" spc="-1" strike="noStrike">
                <a:solidFill>
                  <a:srgbClr val="0033cc"/>
                </a:solidFill>
                <a:latin typeface="宋体"/>
                <a:ea typeface="宋体"/>
              </a:rPr>
              <a:t>(</a:t>
            </a:r>
            <a:r>
              <a:rPr b="1" lang="en-US" sz="2400" spc="-1" strike="noStrike">
                <a:solidFill>
                  <a:srgbClr val="0033cc"/>
                </a:solidFill>
                <a:latin typeface="宋体"/>
                <a:ea typeface="宋体"/>
              </a:rPr>
              <a:t>关键字，相对地址</a:t>
            </a:r>
            <a:r>
              <a:rPr b="1" lang="en-US" sz="2400" spc="-1" strike="noStrike">
                <a:solidFill>
                  <a:srgbClr val="0033cc"/>
                </a:solidFill>
                <a:latin typeface="宋体"/>
                <a:ea typeface="宋体"/>
              </a:rPr>
              <a:t>)</a:t>
            </a:r>
            <a:r>
              <a:rPr b="1" lang="en-US" sz="2400" spc="-1" strike="noStrike">
                <a:solidFill>
                  <a:srgbClr val="000000"/>
                </a:solidFill>
                <a:latin typeface="Times New Roman"/>
                <a:ea typeface="楷体_GB2312"/>
              </a:rPr>
              <a:t>。</a:t>
            </a:r>
            <a:endParaRPr b="0" lang="en-US" sz="2400" spc="-1" strike="noStrike">
              <a:latin typeface="Nimbus Sans"/>
            </a:endParaRPr>
          </a:p>
          <a:p>
            <a:pPr>
              <a:lnSpc>
                <a:spcPct val="110000"/>
              </a:lnSpc>
              <a:spcBef>
                <a:spcPts val="1199"/>
              </a:spcBef>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3</a:t>
            </a:r>
            <a:r>
              <a:rPr b="1" lang="en-US" sz="2400" spc="-1" strike="noStrike">
                <a:solidFill>
                  <a:srgbClr val="000000"/>
                </a:solidFill>
                <a:latin typeface="宋体"/>
                <a:ea typeface="宋体"/>
              </a:rPr>
              <a:t>、索引表中所有关键字</a:t>
            </a:r>
            <a:r>
              <a:rPr b="1" lang="en-US" sz="2400" spc="-1" strike="noStrike">
                <a:solidFill>
                  <a:srgbClr val="0033cc"/>
                </a:solidFill>
                <a:latin typeface="宋体"/>
                <a:ea typeface="宋体"/>
              </a:rPr>
              <a:t>有序排列</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如递增</a:t>
            </a:r>
            <a:r>
              <a:rPr b="1" lang="en-US" sz="2400" spc="-1" strike="noStrike">
                <a:solidFill>
                  <a:srgbClr val="000000"/>
                </a:solidFill>
                <a:latin typeface="宋体"/>
                <a:ea typeface="宋体"/>
              </a:rPr>
              <a:t>)</a:t>
            </a:r>
            <a:endParaRPr b="0" lang="en-US" sz="2400" spc="-1" strike="noStrike">
              <a:latin typeface="Nimbus Sans"/>
            </a:endParaRPr>
          </a:p>
          <a:p>
            <a:pPr>
              <a:lnSpc>
                <a:spcPct val="110000"/>
              </a:lnSpc>
              <a:spcBef>
                <a:spcPts val="1199"/>
              </a:spcBef>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4</a:t>
            </a:r>
            <a:r>
              <a:rPr b="1" lang="en-US" sz="2400" spc="-1" strike="noStrike">
                <a:solidFill>
                  <a:srgbClr val="000000"/>
                </a:solidFill>
                <a:latin typeface="宋体"/>
                <a:ea typeface="宋体"/>
              </a:rPr>
              <a:t>、每个关键字的</a:t>
            </a:r>
            <a:r>
              <a:rPr b="1" lang="en-US" sz="2400" spc="-1" strike="noStrike">
                <a:solidFill>
                  <a:srgbClr val="0033cc"/>
                </a:solidFill>
                <a:latin typeface="宋体"/>
                <a:ea typeface="宋体"/>
              </a:rPr>
              <a:t>相对地址</a:t>
            </a:r>
            <a:r>
              <a:rPr b="1" lang="en-US" sz="2400" spc="-1" strike="noStrike">
                <a:solidFill>
                  <a:srgbClr val="000000"/>
                </a:solidFill>
                <a:latin typeface="宋体"/>
                <a:ea typeface="宋体"/>
              </a:rPr>
              <a:t>为该关键字的记录在数据表</a:t>
            </a:r>
            <a:endParaRPr b="0" lang="en-US" sz="2400" spc="-1" strike="noStrike">
              <a:latin typeface="Nimbus Sans"/>
            </a:endParaRPr>
          </a:p>
          <a:p>
            <a:pPr>
              <a:lnSpc>
                <a:spcPct val="11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中的</a:t>
            </a:r>
            <a:r>
              <a:rPr b="1" lang="en-US" sz="2400" spc="-1" strike="noStrike">
                <a:solidFill>
                  <a:srgbClr val="0033cc"/>
                </a:solidFill>
                <a:latin typeface="宋体"/>
                <a:ea typeface="宋体"/>
              </a:rPr>
              <a:t>存储地址</a:t>
            </a:r>
            <a:r>
              <a:rPr b="1" lang="en-US" sz="2400" spc="-1" strike="noStrike">
                <a:solidFill>
                  <a:srgbClr val="000000"/>
                </a:solidFill>
                <a:latin typeface="宋体"/>
                <a:ea typeface="宋体"/>
              </a:rPr>
              <a:t>。</a:t>
            </a:r>
            <a:endParaRPr b="0" lang="en-US" sz="2400" spc="-1" strike="noStrike">
              <a:latin typeface="Nimbus Sans"/>
            </a:endParaRPr>
          </a:p>
        </p:txBody>
      </p:sp>
    </p:spTree>
  </p:cSld>
  <mc:AlternateContent>
    <mc:Choice Requires="p14">
      <p:transition spd="slow" p14:dur="2000"/>
    </mc:Choice>
    <mc:Fallback>
      <p:transition spd="slow"/>
    </mc:Fallback>
  </mc:AlternateContent>
  <p:timing>
    <p:tnLst>
      <p:par>
        <p:cTn id="587" dur="indefinite" restart="never" nodeType="tmRoot">
          <p:childTnLst>
            <p:seq>
              <p:cTn id="588" dur="indefinite" nodeType="mainSeq">
                <p:childTnLst>
                  <p:par>
                    <p:cTn id="589" fill="hold">
                      <p:stCondLst>
                        <p:cond delay="0"/>
                      </p:stCondLst>
                      <p:childTnLst>
                        <p:par>
                          <p:cTn id="590" fill="hold">
                            <p:stCondLst>
                              <p:cond delay="0"/>
                            </p:stCondLst>
                            <p:childTnLst>
                              <p:par>
                                <p:cTn id="591" nodeType="withEffect" fill="hold" presetClass="entr" presetID="22" presetSubtype="1">
                                  <p:stCondLst>
                                    <p:cond delay="0"/>
                                  </p:stCondLst>
                                  <p:childTnLst>
                                    <p:set>
                                      <p:cBhvr>
                                        <p:cTn id="592" dur="1" fill="hold">
                                          <p:stCondLst>
                                            <p:cond delay="0"/>
                                          </p:stCondLst>
                                        </p:cTn>
                                        <p:tgtEl>
                                          <p:spTgt spid="495"/>
                                        </p:tgtEl>
                                        <p:attrNameLst>
                                          <p:attrName>style.visibility</p:attrName>
                                        </p:attrNameLst>
                                      </p:cBhvr>
                                      <p:to>
                                        <p:strVal val="visible"/>
                                      </p:to>
                                    </p:set>
                                    <p:animEffect filter="wipe(up)" transition="in">
                                      <p:cBhvr additive="repl">
                                        <p:cTn id="593" dur="500"/>
                                        <p:tgtEl>
                                          <p:spTgt spid="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CustomShape 1"/>
          <p:cNvSpPr/>
          <p:nvPr/>
        </p:nvSpPr>
        <p:spPr>
          <a:xfrm>
            <a:off x="5715000" y="311040"/>
            <a:ext cx="2999880" cy="529920"/>
          </a:xfrm>
          <a:custGeom>
            <a:avLst/>
            <a:gdLst/>
            <a:ahLst/>
            <a:rect l="0" t="0" r="r" b="b"/>
            <a:pathLst>
              <a:path w="8335" h="1474">
                <a:moveTo>
                  <a:pt x="0" y="0"/>
                </a:moveTo>
                <a:lnTo>
                  <a:pt x="8334" y="0"/>
                </a:lnTo>
                <a:moveTo>
                  <a:pt x="0" y="1473"/>
                </a:moveTo>
                <a:lnTo>
                  <a:pt x="8334"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索引存储结构</a:t>
            </a:r>
            <a:endParaRPr b="0" lang="en-US" sz="3600" spc="-1" strike="noStrike">
              <a:latin typeface="Nimbus Sans"/>
            </a:endParaRPr>
          </a:p>
        </p:txBody>
      </p:sp>
      <p:sp>
        <p:nvSpPr>
          <p:cNvPr id="497" name="CustomShape 2"/>
          <p:cNvSpPr/>
          <p:nvPr/>
        </p:nvSpPr>
        <p:spPr>
          <a:xfrm>
            <a:off x="714240" y="1214280"/>
            <a:ext cx="7786440" cy="1980000"/>
          </a:xfrm>
          <a:prstGeom prst="rect">
            <a:avLst/>
          </a:prstGeom>
          <a:noFill/>
          <a:ln w="9360">
            <a:noFill/>
          </a:ln>
        </p:spPr>
        <p:style>
          <a:lnRef idx="0"/>
          <a:fillRef idx="0"/>
          <a:effectRef idx="0"/>
          <a:fontRef idx="minor"/>
        </p:style>
        <p:txBody>
          <a:bodyPr lIns="90000" rIns="90000" tIns="45000" bIns="45000">
            <a:spAutoFit/>
          </a:bodyPr>
          <a:p>
            <a:pPr marL="343080" indent="-342720">
              <a:lnSpc>
                <a:spcPct val="100000"/>
              </a:lnSpc>
              <a:spcBef>
                <a:spcPts val="601"/>
              </a:spcBef>
              <a:buSzPct val="100014"/>
              <a:buBlip>
                <a:blip r:embed="rId1"/>
              </a:buBlip>
            </a:pPr>
            <a:r>
              <a:rPr b="1" lang="en-US" sz="2800" spc="-1" strike="noStrike">
                <a:solidFill>
                  <a:srgbClr val="ff0000"/>
                </a:solidFill>
                <a:latin typeface="黑体"/>
                <a:ea typeface="黑体"/>
              </a:rPr>
              <a:t>例</a:t>
            </a:r>
            <a:r>
              <a:rPr b="1" lang="en-US" sz="2400" spc="-1" strike="noStrike">
                <a:solidFill>
                  <a:srgbClr val="000000"/>
                </a:solidFill>
                <a:latin typeface="Times New Roman"/>
                <a:ea typeface="楷体_GB2312"/>
              </a:rPr>
              <a:t>：</a:t>
            </a:r>
            <a:r>
              <a:rPr b="1" lang="en-US" sz="2400" spc="-1" strike="noStrike">
                <a:solidFill>
                  <a:srgbClr val="000000"/>
                </a:solidFill>
                <a:latin typeface="宋体"/>
                <a:ea typeface="宋体"/>
              </a:rPr>
              <a:t>采用</a:t>
            </a:r>
            <a:r>
              <a:rPr b="1" lang="en-US" sz="2400" spc="-1" strike="noStrike">
                <a:solidFill>
                  <a:srgbClr val="0033cc"/>
                </a:solidFill>
                <a:latin typeface="宋体"/>
                <a:ea typeface="宋体"/>
              </a:rPr>
              <a:t>索引存储结构</a:t>
            </a:r>
            <a:r>
              <a:rPr b="1" lang="en-US" sz="2400" spc="-1" strike="noStrike">
                <a:solidFill>
                  <a:srgbClr val="000000"/>
                </a:solidFill>
                <a:latin typeface="宋体"/>
                <a:ea typeface="宋体"/>
              </a:rPr>
              <a:t>保存前面学生成绩表</a:t>
            </a:r>
            <a:r>
              <a:rPr b="1" lang="en-US" sz="2400" spc="-1" strike="noStrike">
                <a:solidFill>
                  <a:srgbClr val="000000"/>
                </a:solidFill>
                <a:latin typeface="宋体"/>
                <a:ea typeface="宋体"/>
              </a:rPr>
              <a:t>Score</a:t>
            </a:r>
            <a:r>
              <a:rPr b="1" lang="en-US" sz="2400" spc="-1" strike="noStrike">
                <a:solidFill>
                  <a:srgbClr val="000000"/>
                </a:solidFill>
                <a:latin typeface="宋体"/>
                <a:ea typeface="宋体"/>
              </a:rPr>
              <a:t>，在进行关键字</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如学号</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查找时，先在</a:t>
            </a:r>
            <a:r>
              <a:rPr b="1" lang="en-US" sz="2400" spc="-1" strike="noStrike">
                <a:solidFill>
                  <a:srgbClr val="0033cc"/>
                </a:solidFill>
                <a:latin typeface="宋体"/>
                <a:ea typeface="宋体"/>
              </a:rPr>
              <a:t>索引表</a:t>
            </a:r>
            <a:r>
              <a:rPr b="1" lang="en-US" sz="2400" spc="-1" strike="noStrike">
                <a:solidFill>
                  <a:srgbClr val="000000"/>
                </a:solidFill>
                <a:latin typeface="宋体"/>
                <a:ea typeface="宋体"/>
              </a:rPr>
              <a:t>中</a:t>
            </a:r>
            <a:r>
              <a:rPr b="1" lang="en-US" sz="2400" spc="-1" strike="noStrike">
                <a:solidFill>
                  <a:srgbClr val="0033cc"/>
                </a:solidFill>
                <a:latin typeface="宋体"/>
                <a:ea typeface="宋体"/>
              </a:rPr>
              <a:t>快速查找</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因为索引表中按关键字</a:t>
            </a:r>
            <a:r>
              <a:rPr b="1" lang="en-US" sz="2400" spc="-1" strike="noStrike">
                <a:solidFill>
                  <a:srgbClr val="0033cc"/>
                </a:solidFill>
                <a:latin typeface="宋体"/>
                <a:ea typeface="宋体"/>
              </a:rPr>
              <a:t>有序排列</a:t>
            </a:r>
            <a:r>
              <a:rPr b="1" lang="en-US" sz="2400" spc="-1" strike="noStrike">
                <a:solidFill>
                  <a:srgbClr val="000000"/>
                </a:solidFill>
                <a:latin typeface="宋体"/>
                <a:ea typeface="宋体"/>
              </a:rPr>
              <a:t>，可以采用</a:t>
            </a:r>
            <a:r>
              <a:rPr b="1" lang="en-US" sz="2400" spc="-1" strike="noStrike">
                <a:solidFill>
                  <a:srgbClr val="0033cc"/>
                </a:solidFill>
                <a:latin typeface="宋体"/>
                <a:ea typeface="宋体"/>
              </a:rPr>
              <a:t>二分查找</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到相应的关键字，然后通过</a:t>
            </a:r>
            <a:r>
              <a:rPr b="1" lang="en-US" sz="2400" spc="-1" strike="noStrike">
                <a:solidFill>
                  <a:srgbClr val="0033cc"/>
                </a:solidFill>
                <a:latin typeface="宋体"/>
                <a:ea typeface="宋体"/>
              </a:rPr>
              <a:t>相对地址</a:t>
            </a:r>
            <a:r>
              <a:rPr b="1" lang="en-US" sz="2400" spc="-1" strike="noStrike">
                <a:solidFill>
                  <a:srgbClr val="000000"/>
                </a:solidFill>
                <a:latin typeface="宋体"/>
                <a:ea typeface="宋体"/>
              </a:rPr>
              <a:t>在</a:t>
            </a:r>
            <a:r>
              <a:rPr b="1" lang="en-US" sz="2400" spc="-1" strike="noStrike">
                <a:solidFill>
                  <a:srgbClr val="0033cc"/>
                </a:solidFill>
                <a:latin typeface="宋体"/>
                <a:ea typeface="宋体"/>
              </a:rPr>
              <a:t>数据表</a:t>
            </a:r>
            <a:r>
              <a:rPr b="1" lang="en-US" sz="2400" spc="-1" strike="noStrike">
                <a:solidFill>
                  <a:srgbClr val="000000"/>
                </a:solidFill>
                <a:latin typeface="宋体"/>
                <a:ea typeface="宋体"/>
              </a:rPr>
              <a:t>中找到该记录的数据。</a:t>
            </a:r>
            <a:endParaRPr b="0" lang="en-US" sz="2400" spc="-1" strike="noStrike">
              <a:latin typeface="Nimbus Sans"/>
            </a:endParaRPr>
          </a:p>
        </p:txBody>
      </p:sp>
      <p:grpSp>
        <p:nvGrpSpPr>
          <p:cNvPr id="498" name="Group 3"/>
          <p:cNvGrpSpPr/>
          <p:nvPr/>
        </p:nvGrpSpPr>
        <p:grpSpPr>
          <a:xfrm>
            <a:off x="1428840" y="3262320"/>
            <a:ext cx="6514920" cy="2809440"/>
            <a:chOff x="1428840" y="3262320"/>
            <a:chExt cx="6514920" cy="2809440"/>
          </a:xfrm>
        </p:grpSpPr>
        <p:pic>
          <p:nvPicPr>
            <p:cNvPr id="499" name="Picture 5" descr=""/>
            <p:cNvPicPr/>
            <p:nvPr/>
          </p:nvPicPr>
          <p:blipFill>
            <a:blip r:embed="rId2"/>
            <a:stretch/>
          </p:blipFill>
          <p:spPr>
            <a:xfrm>
              <a:off x="1428840" y="3262320"/>
              <a:ext cx="6514920" cy="2809440"/>
            </a:xfrm>
            <a:prstGeom prst="rect">
              <a:avLst/>
            </a:prstGeom>
            <a:ln w="9360">
              <a:noFill/>
            </a:ln>
          </p:spPr>
        </p:pic>
        <p:sp>
          <p:nvSpPr>
            <p:cNvPr id="500" name="CustomShape 4"/>
            <p:cNvSpPr/>
            <p:nvPr/>
          </p:nvSpPr>
          <p:spPr>
            <a:xfrm>
              <a:off x="2071800" y="3286080"/>
              <a:ext cx="928440" cy="356760"/>
            </a:xfrm>
            <a:prstGeom prst="rect">
              <a:avLst/>
            </a:prstGeom>
            <a:noFill/>
            <a:ln w="28440">
              <a:solidFill>
                <a:srgbClr val="ff0000"/>
              </a:solidFill>
              <a:round/>
            </a:ln>
          </p:spPr>
          <p:style>
            <a:lnRef idx="0"/>
            <a:fillRef idx="0"/>
            <a:effectRef idx="0"/>
            <a:fontRef idx="minor"/>
          </p:style>
        </p:sp>
        <p:sp>
          <p:nvSpPr>
            <p:cNvPr id="501" name="CustomShape 5"/>
            <p:cNvSpPr/>
            <p:nvPr/>
          </p:nvSpPr>
          <p:spPr>
            <a:xfrm>
              <a:off x="5918760" y="3286080"/>
              <a:ext cx="928440" cy="356760"/>
            </a:xfrm>
            <a:prstGeom prst="rect">
              <a:avLst/>
            </a:prstGeom>
            <a:noFill/>
            <a:ln w="28440">
              <a:solidFill>
                <a:srgbClr val="ff0000"/>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594" dur="indefinite" restart="never" nodeType="tmRoot">
          <p:childTnLst>
            <p:seq>
              <p:cTn id="595" dur="indefinite" nodeType="mainSeq">
                <p:childTnLst>
                  <p:par>
                    <p:cTn id="596" fill="hold">
                      <p:stCondLst>
                        <p:cond delay="0"/>
                      </p:stCondLst>
                      <p:childTnLst>
                        <p:par>
                          <p:cTn id="597" fill="hold">
                            <p:stCondLst>
                              <p:cond delay="0"/>
                            </p:stCondLst>
                            <p:childTnLst>
                              <p:par>
                                <p:cTn id="598" nodeType="withEffect" fill="hold" presetClass="entr" presetID="22" presetSubtype="1">
                                  <p:stCondLst>
                                    <p:cond delay="0"/>
                                  </p:stCondLst>
                                  <p:childTnLst>
                                    <p:set>
                                      <p:cBhvr>
                                        <p:cTn id="599" dur="1" fill="hold">
                                          <p:stCondLst>
                                            <p:cond delay="0"/>
                                          </p:stCondLst>
                                        </p:cTn>
                                        <p:tgtEl>
                                          <p:spTgt spid="497"/>
                                        </p:tgtEl>
                                        <p:attrNameLst>
                                          <p:attrName>style.visibility</p:attrName>
                                        </p:attrNameLst>
                                      </p:cBhvr>
                                      <p:to>
                                        <p:strVal val="visible"/>
                                      </p:to>
                                    </p:set>
                                    <p:animEffect filter="wipe(up)" transition="in">
                                      <p:cBhvr additive="repl">
                                        <p:cTn id="600" dur="500"/>
                                        <p:tgtEl>
                                          <p:spTgt spid="497"/>
                                        </p:tgtEl>
                                      </p:cBhvr>
                                    </p:animEffect>
                                  </p:childTnLst>
                                </p:cTn>
                              </p:par>
                            </p:childTnLst>
                          </p:cTn>
                        </p:par>
                        <p:par>
                          <p:cTn id="601" fill="hold">
                            <p:stCondLst>
                              <p:cond delay="500"/>
                            </p:stCondLst>
                            <p:childTnLst>
                              <p:par>
                                <p:cTn id="602" nodeType="afterEffect" fill="hold" presetClass="entr" presetID="22" presetSubtype="1">
                                  <p:stCondLst>
                                    <p:cond delay="0"/>
                                  </p:stCondLst>
                                  <p:childTnLst>
                                    <p:set>
                                      <p:cBhvr>
                                        <p:cTn id="603" dur="1" fill="hold">
                                          <p:stCondLst>
                                            <p:cond delay="0"/>
                                          </p:stCondLst>
                                        </p:cTn>
                                        <p:tgtEl>
                                          <p:spTgt spid="498"/>
                                        </p:tgtEl>
                                        <p:attrNameLst>
                                          <p:attrName>style.visibility</p:attrName>
                                        </p:attrNameLst>
                                      </p:cBhvr>
                                      <p:to>
                                        <p:strVal val="visible"/>
                                      </p:to>
                                    </p:set>
                                    <p:animEffect filter="wipe(up)" transition="in">
                                      <p:cBhvr additive="repl">
                                        <p:cTn id="604" dur="5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CustomShape 1"/>
          <p:cNvSpPr/>
          <p:nvPr/>
        </p:nvSpPr>
        <p:spPr>
          <a:xfrm>
            <a:off x="5715000" y="311040"/>
            <a:ext cx="2999880" cy="529920"/>
          </a:xfrm>
          <a:custGeom>
            <a:avLst/>
            <a:gdLst/>
            <a:ahLst/>
            <a:rect l="0" t="0" r="r" b="b"/>
            <a:pathLst>
              <a:path w="8335" h="1474">
                <a:moveTo>
                  <a:pt x="0" y="0"/>
                </a:moveTo>
                <a:lnTo>
                  <a:pt x="8334" y="0"/>
                </a:lnTo>
                <a:moveTo>
                  <a:pt x="0" y="1473"/>
                </a:moveTo>
                <a:lnTo>
                  <a:pt x="8334"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哈希存储结构</a:t>
            </a:r>
            <a:endParaRPr b="0" lang="en-US" sz="3600" spc="-1" strike="noStrike">
              <a:latin typeface="Nimbus Sans"/>
            </a:endParaRPr>
          </a:p>
        </p:txBody>
      </p:sp>
      <p:sp>
        <p:nvSpPr>
          <p:cNvPr id="503" name="CustomShape 2"/>
          <p:cNvSpPr/>
          <p:nvPr/>
        </p:nvSpPr>
        <p:spPr>
          <a:xfrm>
            <a:off x="857160" y="1531800"/>
            <a:ext cx="7357680" cy="2650320"/>
          </a:xfrm>
          <a:prstGeom prst="rect">
            <a:avLst/>
          </a:prstGeom>
          <a:noFill/>
          <a:ln w="9360">
            <a:noFill/>
          </a:ln>
        </p:spPr>
        <p:style>
          <a:lnRef idx="0"/>
          <a:fillRef idx="0"/>
          <a:effectRef idx="0"/>
          <a:fontRef idx="minor"/>
        </p:style>
        <p:txBody>
          <a:bodyPr lIns="90000" rIns="90000" tIns="45000" bIns="45000">
            <a:spAutoFit/>
          </a:bodyPr>
          <a:p>
            <a:pPr marL="343080" indent="-342720">
              <a:lnSpc>
                <a:spcPct val="100000"/>
              </a:lnSpc>
              <a:spcBef>
                <a:spcPts val="1199"/>
              </a:spcBef>
              <a:buSzPct val="100014"/>
              <a:buBlip>
                <a:blip r:embed="rId1"/>
              </a:buBlip>
            </a:pPr>
            <a:r>
              <a:rPr b="1" lang="en-US" sz="2800" spc="-1" strike="noStrike">
                <a:solidFill>
                  <a:srgbClr val="ff0000"/>
                </a:solidFill>
                <a:latin typeface="黑体"/>
                <a:ea typeface="黑体"/>
              </a:rPr>
              <a:t>哈希</a:t>
            </a:r>
            <a:r>
              <a:rPr b="1" lang="en-US" sz="2800" spc="-1" strike="noStrike">
                <a:solidFill>
                  <a:srgbClr val="ff0000"/>
                </a:solidFill>
                <a:latin typeface="黑体"/>
                <a:ea typeface="黑体"/>
              </a:rPr>
              <a:t>/</a:t>
            </a:r>
            <a:r>
              <a:rPr b="1" lang="en-US" sz="2800" spc="-1" strike="noStrike">
                <a:solidFill>
                  <a:srgbClr val="ff0000"/>
                </a:solidFill>
                <a:latin typeface="黑体"/>
                <a:ea typeface="黑体"/>
              </a:rPr>
              <a:t>散列存储结构</a:t>
            </a:r>
            <a:endParaRPr b="0" lang="en-US" sz="2800" spc="-1" strike="noStrike">
              <a:latin typeface="Nimbus Sans"/>
            </a:endParaRPr>
          </a:p>
          <a:p>
            <a:pPr algn="just">
              <a:lnSpc>
                <a:spcPct val="100000"/>
              </a:lnSpc>
              <a:spcBef>
                <a:spcPts val="1199"/>
              </a:spcBef>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1</a:t>
            </a:r>
            <a:r>
              <a:rPr b="1" lang="en-US" sz="2400" spc="-1" strike="noStrike">
                <a:solidFill>
                  <a:srgbClr val="000000"/>
                </a:solidFill>
                <a:latin typeface="宋体"/>
                <a:ea typeface="宋体"/>
              </a:rPr>
              <a:t>、根据元素的</a:t>
            </a:r>
            <a:r>
              <a:rPr b="1" lang="en-US" sz="2400" spc="-1" strike="noStrike">
                <a:solidFill>
                  <a:srgbClr val="0033cc"/>
                </a:solidFill>
                <a:latin typeface="宋体"/>
                <a:ea typeface="宋体"/>
              </a:rPr>
              <a:t>关键字</a:t>
            </a:r>
            <a:r>
              <a:rPr b="1" lang="en-US" sz="2400" spc="-1" strike="noStrike">
                <a:solidFill>
                  <a:srgbClr val="000000"/>
                </a:solidFill>
                <a:latin typeface="宋体"/>
                <a:ea typeface="宋体"/>
              </a:rPr>
              <a:t>来确定其</a:t>
            </a:r>
            <a:r>
              <a:rPr b="1" lang="en-US" sz="2400" spc="-1" strike="noStrike">
                <a:solidFill>
                  <a:srgbClr val="0033cc"/>
                </a:solidFill>
                <a:latin typeface="宋体"/>
                <a:ea typeface="宋体"/>
              </a:rPr>
              <a:t>存储地址</a:t>
            </a:r>
            <a:r>
              <a:rPr b="1" lang="en-US" sz="2400" spc="-1" strike="noStrike">
                <a:solidFill>
                  <a:srgbClr val="000000"/>
                </a:solidFill>
                <a:latin typeface="宋体"/>
                <a:ea typeface="宋体"/>
              </a:rPr>
              <a:t>。</a:t>
            </a:r>
            <a:endParaRPr b="0" lang="en-US" sz="2400" spc="-1" strike="noStrike">
              <a:latin typeface="Nimbus Sans"/>
            </a:endParaRPr>
          </a:p>
          <a:p>
            <a:pPr algn="just">
              <a:lnSpc>
                <a:spcPct val="100000"/>
              </a:lnSpc>
              <a:spcBef>
                <a:spcPts val="1199"/>
              </a:spcBef>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2</a:t>
            </a:r>
            <a:r>
              <a:rPr b="1" lang="en-US" sz="2400" spc="-1" strike="noStrike">
                <a:solidFill>
                  <a:srgbClr val="000000"/>
                </a:solidFill>
                <a:latin typeface="宋体"/>
                <a:ea typeface="宋体"/>
              </a:rPr>
              <a:t>、哈希方法</a:t>
            </a:r>
            <a:endParaRPr b="0" lang="en-US" sz="2400" spc="-1" strike="noStrike">
              <a:latin typeface="Nimbus Sans"/>
            </a:endParaRPr>
          </a:p>
          <a:p>
            <a:pPr algn="just">
              <a:lnSpc>
                <a:spcPct val="100000"/>
              </a:lnSpc>
            </a:pPr>
            <a:r>
              <a:rPr b="1" lang="en-US" sz="2400" spc="-1" strike="noStrike">
                <a:solidFill>
                  <a:srgbClr val="000000"/>
                </a:solidFill>
                <a:latin typeface="宋体"/>
                <a:ea typeface="宋体"/>
              </a:rPr>
              <a:t>     </a:t>
            </a:r>
            <a:r>
              <a:rPr b="1" lang="en-US" sz="2400" spc="-1" strike="noStrike">
                <a:solidFill>
                  <a:srgbClr val="000000"/>
                </a:solidFill>
                <a:latin typeface="宋体"/>
                <a:ea typeface="宋体"/>
              </a:rPr>
              <a:t>以元素的</a:t>
            </a:r>
            <a:r>
              <a:rPr b="1" lang="en-US" sz="2400" spc="-1" strike="noStrike">
                <a:solidFill>
                  <a:srgbClr val="0033cc"/>
                </a:solidFill>
                <a:latin typeface="宋体"/>
                <a:ea typeface="宋体"/>
              </a:rPr>
              <a:t>关键字</a:t>
            </a:r>
            <a:r>
              <a:rPr b="1" lang="en-US" sz="2400" spc="-1" strike="noStrike">
                <a:solidFill>
                  <a:srgbClr val="000000"/>
                </a:solidFill>
                <a:latin typeface="宋体"/>
                <a:ea typeface="宋体"/>
              </a:rPr>
              <a:t>为</a:t>
            </a:r>
            <a:r>
              <a:rPr b="1" lang="en-US" sz="2400" spc="-1" strike="noStrike">
                <a:solidFill>
                  <a:srgbClr val="0033cc"/>
                </a:solidFill>
                <a:latin typeface="宋体"/>
                <a:ea typeface="宋体"/>
              </a:rPr>
              <a:t>自变量</a:t>
            </a:r>
            <a:r>
              <a:rPr b="1" lang="en-US" sz="2400" spc="-1" strike="noStrike">
                <a:solidFill>
                  <a:srgbClr val="000000"/>
                </a:solidFill>
                <a:latin typeface="宋体"/>
                <a:ea typeface="宋体"/>
              </a:rPr>
              <a:t>，通过某个</a:t>
            </a:r>
            <a:r>
              <a:rPr b="1" lang="en-US" sz="2400" spc="-1" strike="noStrike">
                <a:solidFill>
                  <a:srgbClr val="0033cc"/>
                </a:solidFill>
                <a:latin typeface="宋体"/>
                <a:ea typeface="宋体"/>
              </a:rPr>
              <a:t>哈希函数</a:t>
            </a:r>
            <a:r>
              <a:rPr b="1" lang="en-US" sz="2400" spc="-1" strike="noStrike">
                <a:solidFill>
                  <a:srgbClr val="ff0000"/>
                </a:solidFill>
                <a:latin typeface="宋体"/>
                <a:ea typeface="宋体"/>
              </a:rPr>
              <a:t>H(key)</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或散列函数</a:t>
            </a:r>
            <a:r>
              <a:rPr b="1" lang="en-US" sz="2400" spc="-1" strike="noStrike">
                <a:solidFill>
                  <a:srgbClr val="000000"/>
                </a:solidFill>
                <a:latin typeface="宋体"/>
                <a:ea typeface="宋体"/>
              </a:rPr>
              <a:t>)</a:t>
            </a:r>
            <a:r>
              <a:rPr b="1" lang="en-US" sz="2400" spc="-1" strike="noStrike">
                <a:solidFill>
                  <a:srgbClr val="000000"/>
                </a:solidFill>
                <a:latin typeface="宋体"/>
                <a:ea typeface="宋体"/>
              </a:rPr>
              <a:t>出对应的函数值，再把该函数值当作该元素的存储地址。</a:t>
            </a:r>
            <a:endParaRPr b="0" lang="en-US" sz="2400" spc="-1" strike="noStrike">
              <a:latin typeface="Nimbus Sans"/>
            </a:endParaRPr>
          </a:p>
        </p:txBody>
      </p:sp>
    </p:spTree>
  </p:cSld>
  <mc:AlternateContent>
    <mc:Choice Requires="p14">
      <p:transition spd="slow" p14:dur="2000"/>
    </mc:Choice>
    <mc:Fallback>
      <p:transition spd="slow"/>
    </mc:Fallback>
  </mc:AlternateContent>
  <p:timing>
    <p:tnLst>
      <p:par>
        <p:cTn id="605" dur="indefinite" restart="never" nodeType="tmRoot">
          <p:childTnLst>
            <p:seq>
              <p:cTn id="606" dur="indefinite" nodeType="mainSeq">
                <p:childTnLst>
                  <p:par>
                    <p:cTn id="607" fill="hold">
                      <p:stCondLst>
                        <p:cond delay="0"/>
                      </p:stCondLst>
                      <p:childTnLst>
                        <p:par>
                          <p:cTn id="608" fill="hold">
                            <p:stCondLst>
                              <p:cond delay="0"/>
                            </p:stCondLst>
                            <p:childTnLst>
                              <p:par>
                                <p:cTn id="609" nodeType="withEffect" fill="hold" presetClass="entr" presetID="22" presetSubtype="1">
                                  <p:stCondLst>
                                    <p:cond delay="0"/>
                                  </p:stCondLst>
                                  <p:childTnLst>
                                    <p:set>
                                      <p:cBhvr>
                                        <p:cTn id="610" dur="1" fill="hold">
                                          <p:stCondLst>
                                            <p:cond delay="0"/>
                                          </p:stCondLst>
                                        </p:cTn>
                                        <p:tgtEl>
                                          <p:spTgt spid="503"/>
                                        </p:tgtEl>
                                        <p:attrNameLst>
                                          <p:attrName>style.visibility</p:attrName>
                                        </p:attrNameLst>
                                      </p:cBhvr>
                                      <p:to>
                                        <p:strVal val="visible"/>
                                      </p:to>
                                    </p:set>
                                    <p:animEffect filter="wipe(up)" transition="in">
                                      <p:cBhvr additive="repl">
                                        <p:cTn id="611" dur="50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6" name="Group 1"/>
          <p:cNvGrpSpPr/>
          <p:nvPr/>
        </p:nvGrpSpPr>
        <p:grpSpPr>
          <a:xfrm>
            <a:off x="7259760" y="0"/>
            <a:ext cx="1855440" cy="1896480"/>
            <a:chOff x="7259760" y="0"/>
            <a:chExt cx="1855440" cy="1896480"/>
          </a:xfrm>
        </p:grpSpPr>
        <p:sp>
          <p:nvSpPr>
            <p:cNvPr id="137" name="CustomShape 2"/>
            <p:cNvSpPr/>
            <p:nvPr/>
          </p:nvSpPr>
          <p:spPr>
            <a:xfrm>
              <a:off x="7259760" y="61920"/>
              <a:ext cx="1855440" cy="1834560"/>
            </a:xfrm>
            <a:prstGeom prst="ellipse">
              <a:avLst/>
            </a:prstGeom>
            <a:blipFill rotWithShape="0">
              <a:blip r:embed="rId1"/>
              <a:stretch>
                <a:fillRect/>
              </a:stretch>
            </a:blipFill>
            <a:ln w="63360">
              <a:solidFill>
                <a:srgbClr val="f8f8f8">
                  <a:alpha val="71000"/>
                </a:srgbClr>
              </a:solidFill>
              <a:round/>
            </a:ln>
          </p:spPr>
          <p:style>
            <a:lnRef idx="0"/>
            <a:fillRef idx="0"/>
            <a:effectRef idx="0"/>
            <a:fontRef idx="minor"/>
          </p:style>
        </p:sp>
        <p:pic>
          <p:nvPicPr>
            <p:cNvPr id="138" name="Picture 4" descr="cir_lighteffect0"/>
            <p:cNvPicPr/>
            <p:nvPr/>
          </p:nvPicPr>
          <p:blipFill>
            <a:blip r:embed="rId2"/>
            <a:stretch/>
          </p:blipFill>
          <p:spPr>
            <a:xfrm>
              <a:off x="7329240" y="0"/>
              <a:ext cx="1706400" cy="1532160"/>
            </a:xfrm>
            <a:prstGeom prst="rect">
              <a:avLst/>
            </a:prstGeom>
            <a:ln w="9360">
              <a:noFill/>
            </a:ln>
          </p:spPr>
        </p:pic>
      </p:grpSp>
      <p:sp>
        <p:nvSpPr>
          <p:cNvPr id="139" name="CustomShape 3"/>
          <p:cNvSpPr/>
          <p:nvPr/>
        </p:nvSpPr>
        <p:spPr>
          <a:xfrm>
            <a:off x="1928880" y="2233440"/>
            <a:ext cx="6324120" cy="1980720"/>
          </a:xfrm>
          <a:custGeom>
            <a:avLst/>
            <a:gdLst/>
            <a:ahLst/>
            <a:rect l="0" t="0" r="r" b="b"/>
            <a:pathLst>
              <a:path w="17569" h="5504">
                <a:moveTo>
                  <a:pt x="1755" y="0"/>
                </a:moveTo>
                <a:lnTo>
                  <a:pt x="15812" y="0"/>
                </a:lnTo>
                <a:moveTo>
                  <a:pt x="0" y="5503"/>
                </a:moveTo>
                <a:lnTo>
                  <a:pt x="17568" y="5503"/>
                </a:lnTo>
              </a:path>
            </a:pathLst>
          </a:custGeom>
          <a:ln>
            <a:noFill/>
          </a:ln>
        </p:spPr>
        <p:style>
          <a:lnRef idx="0"/>
          <a:fillRef idx="0"/>
          <a:effectRef idx="0"/>
          <a:fontRef idx="minor"/>
        </p:style>
        <p:txBody>
          <a:bodyPr wrap="none" lIns="90000" rIns="90000" tIns="45000" bIns="45000" anchorCtr="1">
            <a:prstTxWarp prst="textFadeUp"/>
            <a:normAutofit/>
          </a:bodyPr>
          <a:p>
            <a:pPr algn="ctr">
              <a:lnSpc>
                <a:spcPct val="100000"/>
              </a:lnSpc>
            </a:pPr>
            <a:r>
              <a:rPr b="1" lang="en-US" sz="3600" spc="-1" strike="noStrike">
                <a:solidFill>
                  <a:srgbClr val="c00000"/>
                </a:solidFill>
                <a:latin typeface="华文行楷"/>
                <a:ea typeface="华文行楷"/>
              </a:rPr>
              <a:t>数据结构概念</a:t>
            </a:r>
            <a:endParaRPr b="0" lang="en-US" sz="3600" spc="-1" strike="noStrike">
              <a:latin typeface="Nimbus Sans"/>
            </a:endParaRPr>
          </a:p>
        </p:txBody>
      </p:sp>
      <p:sp>
        <p:nvSpPr>
          <p:cNvPr id="140" name="CustomShape 4"/>
          <p:cNvSpPr/>
          <p:nvPr/>
        </p:nvSpPr>
        <p:spPr>
          <a:xfrm>
            <a:off x="7516800" y="372960"/>
            <a:ext cx="1371240" cy="130932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2001"/>
              </a:spcBef>
            </a:pPr>
            <a:r>
              <a:rPr b="1" lang="en-US" sz="4000" spc="-1" strike="noStrike">
                <a:solidFill>
                  <a:srgbClr val="0033cc"/>
                </a:solidFill>
                <a:latin typeface="Times New Roman"/>
                <a:ea typeface="楷体_GB2312"/>
              </a:rPr>
              <a:t>Part one</a:t>
            </a:r>
            <a:r>
              <a:rPr b="1" lang="en-US" sz="4000" spc="-1" strike="noStrike">
                <a:solidFill>
                  <a:srgbClr val="66ff66"/>
                </a:solidFill>
                <a:latin typeface="Times New Roman"/>
                <a:ea typeface="楷体_GB2312"/>
              </a:rPr>
              <a:t> </a:t>
            </a:r>
            <a:endParaRPr b="0" lang="en-US" sz="4000" spc="-1" strike="noStrike">
              <a:latin typeface="Nimbus Sans"/>
            </a:endParaRPr>
          </a:p>
        </p:txBody>
      </p:sp>
      <p:pic>
        <p:nvPicPr>
          <p:cNvPr id="141" name="图片 4" descr="key_f.jpg"/>
          <p:cNvPicPr/>
          <p:nvPr/>
        </p:nvPicPr>
        <p:blipFill>
          <a:blip r:embed="rId3"/>
          <a:srcRect l="10526" t="0" r="0" b="0"/>
          <a:stretch/>
        </p:blipFill>
        <p:spPr>
          <a:xfrm>
            <a:off x="0" y="4191120"/>
            <a:ext cx="3885840" cy="2091960"/>
          </a:xfrm>
          <a:prstGeom prst="rect">
            <a:avLst/>
          </a:prstGeom>
          <a:ln w="9360">
            <a:noFill/>
          </a:ln>
        </p:spPr>
      </p:pic>
    </p:spTree>
  </p:cSld>
  <p:transition>
    <p:fade/>
  </p:transition>
  <p:timing>
    <p:tnLst>
      <p:par>
        <p:cTn id="29" dur="indefinite" restart="never" nodeType="tmRoot">
          <p:childTnLst>
            <p:seq>
              <p:cTn id="30" dur="indefinite" nodeType="mainSeq">
                <p:childTnLst>
                  <p:par>
                    <p:cTn id="31" fill="hold">
                      <p:stCondLst>
                        <p:cond delay="0"/>
                      </p:stCondLst>
                      <p:childTnLst>
                        <p:par>
                          <p:cTn id="32" fill="hold">
                            <p:stCondLst>
                              <p:cond delay="0"/>
                            </p:stCondLst>
                            <p:childTnLst>
                              <p:par>
                                <p:cTn id="33" nodeType="withEffect" fill="hold" presetClass="entr">
                                  <p:stCondLst>
                                    <p:cond delay="0"/>
                                  </p:stCondLst>
                                  <p:childTnLst>
                                    <p:set>
                                      <p:cBhvr>
                                        <p:cTn id="34" dur="1" fill="hold">
                                          <p:stCondLst>
                                            <p:cond delay="0"/>
                                          </p:stCondLst>
                                        </p:cTn>
                                        <p:tgtEl>
                                          <p:spTgt spid="139"/>
                                        </p:tgtEl>
                                        <p:attrNameLst>
                                          <p:attrName>style.visibility</p:attrName>
                                        </p:attrNameLst>
                                      </p:cBhvr>
                                      <p:to>
                                        <p:strVal val="visible"/>
                                      </p:to>
                                    </p:set>
                                    <p:animEffect filter="blinds(horizontal)" transition="in">
                                      <p:cBhvr additive="repl">
                                        <p:cTn id="35" dur="500"/>
                                        <p:tgtEl>
                                          <p:spTgt spid="139"/>
                                        </p:tgtEl>
                                      </p:cBhvr>
                                    </p:animEffect>
                                  </p:childTnLst>
                                </p:cTn>
                              </p:par>
                              <p:par>
                                <p:cTn id="36" nodeType="withEffect" fill="hold" presetClass="entr" presetID="2" presetSubtype="4">
                                  <p:stCondLst>
                                    <p:cond delay="0"/>
                                  </p:stCondLst>
                                  <p:childTnLst>
                                    <p:set>
                                      <p:cBhvr>
                                        <p:cTn id="37" dur="1" fill="hold">
                                          <p:stCondLst>
                                            <p:cond delay="0"/>
                                          </p:stCondLst>
                                        </p:cTn>
                                        <p:tgtEl>
                                          <p:spTgt spid="141"/>
                                        </p:tgtEl>
                                        <p:attrNameLst>
                                          <p:attrName>style.visibility</p:attrName>
                                        </p:attrNameLst>
                                      </p:cBhvr>
                                      <p:to>
                                        <p:strVal val="visible"/>
                                      </p:to>
                                    </p:set>
                                    <p:anim calcmode="lin" valueType="num">
                                      <p:cBhvr additive="repl">
                                        <p:cTn id="38" dur="500" fill="hold"/>
                                        <p:tgtEl>
                                          <p:spTgt spid="141"/>
                                        </p:tgtEl>
                                        <p:attrNameLst>
                                          <p:attrName>ppt_x</p:attrName>
                                        </p:attrNameLst>
                                      </p:cBhvr>
                                      <p:tavLst>
                                        <p:tav tm="0">
                                          <p:val>
                                            <p:strVal val="#ppt_x"/>
                                          </p:val>
                                        </p:tav>
                                        <p:tav tm="100000">
                                          <p:val>
                                            <p:strVal val="#ppt_x"/>
                                          </p:val>
                                        </p:tav>
                                      </p:tavLst>
                                    </p:anim>
                                    <p:anim calcmode="lin" valueType="num">
                                      <p:cBhvr additive="repl">
                                        <p:cTn id="39"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CustomShape 1"/>
          <p:cNvSpPr/>
          <p:nvPr/>
        </p:nvSpPr>
        <p:spPr>
          <a:xfrm>
            <a:off x="5715000" y="311040"/>
            <a:ext cx="2999880" cy="529920"/>
          </a:xfrm>
          <a:custGeom>
            <a:avLst/>
            <a:gdLst/>
            <a:ahLst/>
            <a:rect l="0" t="0" r="r" b="b"/>
            <a:pathLst>
              <a:path w="8335" h="1474">
                <a:moveTo>
                  <a:pt x="0" y="0"/>
                </a:moveTo>
                <a:lnTo>
                  <a:pt x="8334" y="0"/>
                </a:lnTo>
                <a:moveTo>
                  <a:pt x="0" y="1473"/>
                </a:moveTo>
                <a:lnTo>
                  <a:pt x="8334"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哈希存储结构</a:t>
            </a:r>
            <a:endParaRPr b="0" lang="en-US" sz="3600" spc="-1" strike="noStrike">
              <a:latin typeface="Nimbus Sans"/>
            </a:endParaRPr>
          </a:p>
        </p:txBody>
      </p:sp>
      <p:sp>
        <p:nvSpPr>
          <p:cNvPr id="505" name="CustomShape 2"/>
          <p:cNvSpPr/>
          <p:nvPr/>
        </p:nvSpPr>
        <p:spPr>
          <a:xfrm>
            <a:off x="714240" y="1071720"/>
            <a:ext cx="8214840" cy="1614240"/>
          </a:xfrm>
          <a:prstGeom prst="rect">
            <a:avLst/>
          </a:prstGeom>
          <a:noFill/>
          <a:ln w="9360">
            <a:noFill/>
          </a:ln>
        </p:spPr>
        <p:style>
          <a:lnRef idx="0"/>
          <a:fillRef idx="0"/>
          <a:effectRef idx="0"/>
          <a:fontRef idx="minor"/>
        </p:style>
        <p:txBody>
          <a:bodyPr lIns="90000" rIns="90000" tIns="45000" bIns="45000">
            <a:spAutoFit/>
          </a:bodyPr>
          <a:p>
            <a:pPr marL="343080" indent="-342720">
              <a:lnSpc>
                <a:spcPct val="100000"/>
              </a:lnSpc>
              <a:spcBef>
                <a:spcPts val="601"/>
              </a:spcBef>
              <a:buSzPct val="100014"/>
              <a:buBlip>
                <a:blip r:embed="rId1"/>
              </a:buBlip>
            </a:pPr>
            <a:r>
              <a:rPr b="1" lang="en-US" sz="2800" spc="-1" strike="noStrike">
                <a:solidFill>
                  <a:srgbClr val="ff0000"/>
                </a:solidFill>
                <a:latin typeface="黑体"/>
                <a:ea typeface="黑体"/>
              </a:rPr>
              <a:t>例</a:t>
            </a:r>
            <a:r>
              <a:rPr b="1" lang="en-US" sz="2400" spc="-1" strike="noStrike">
                <a:solidFill>
                  <a:srgbClr val="000000"/>
                </a:solidFill>
                <a:latin typeface="Times New Roman"/>
                <a:ea typeface="楷体_GB2312"/>
              </a:rPr>
              <a:t>：</a:t>
            </a:r>
            <a:r>
              <a:rPr b="1" lang="en-US" sz="2400" spc="-1" strike="noStrike">
                <a:solidFill>
                  <a:srgbClr val="000000"/>
                </a:solidFill>
                <a:latin typeface="Vrinda"/>
                <a:ea typeface="宋体"/>
              </a:rPr>
              <a:t>采用</a:t>
            </a:r>
            <a:r>
              <a:rPr b="1" lang="en-US" sz="2400" spc="-1" strike="noStrike">
                <a:solidFill>
                  <a:srgbClr val="0033cc"/>
                </a:solidFill>
                <a:latin typeface="Vrinda"/>
                <a:ea typeface="宋体"/>
              </a:rPr>
              <a:t>哈希存储结构</a:t>
            </a:r>
            <a:r>
              <a:rPr b="1" lang="en-US" sz="2400" spc="-1" strike="noStrike">
                <a:solidFill>
                  <a:srgbClr val="000000"/>
                </a:solidFill>
                <a:latin typeface="Vrinda"/>
                <a:ea typeface="宋体"/>
              </a:rPr>
              <a:t>保存前面学生成绩表</a:t>
            </a:r>
            <a:r>
              <a:rPr b="1" lang="en-US" sz="2400" spc="-1" strike="noStrike">
                <a:solidFill>
                  <a:srgbClr val="000000"/>
                </a:solidFill>
                <a:latin typeface="Vrinda"/>
                <a:ea typeface="宋体"/>
              </a:rPr>
              <a:t>Score</a:t>
            </a:r>
            <a:r>
              <a:rPr b="1" lang="en-US" sz="2400" spc="-1" strike="noStrike">
                <a:solidFill>
                  <a:srgbClr val="000000"/>
                </a:solidFill>
                <a:latin typeface="Vrinda"/>
                <a:ea typeface="宋体"/>
              </a:rPr>
              <a:t>，假设哈希表长度</a:t>
            </a:r>
            <a:r>
              <a:rPr b="1" lang="en-US" sz="2400" spc="-1" strike="noStrike">
                <a:solidFill>
                  <a:srgbClr val="000000"/>
                </a:solidFill>
                <a:latin typeface="Vrinda"/>
                <a:ea typeface="宋体"/>
              </a:rPr>
              <a:t>m=6(</a:t>
            </a:r>
            <a:r>
              <a:rPr b="1" lang="en-US" sz="2400" spc="-1" strike="noStrike">
                <a:solidFill>
                  <a:srgbClr val="000000"/>
                </a:solidFill>
                <a:latin typeface="Vrinda"/>
                <a:ea typeface="宋体"/>
              </a:rPr>
              <a:t>存储单元的地址为</a:t>
            </a:r>
            <a:r>
              <a:rPr b="1" lang="en-US" sz="2400" spc="-1" strike="noStrike">
                <a:solidFill>
                  <a:srgbClr val="000000"/>
                </a:solidFill>
                <a:latin typeface="Vrinda"/>
                <a:ea typeface="宋体"/>
              </a:rPr>
              <a:t>0</a:t>
            </a:r>
            <a:r>
              <a:rPr b="1" lang="en-US" sz="2400" spc="-1" strike="noStrike">
                <a:solidFill>
                  <a:srgbClr val="000000"/>
                </a:solidFill>
                <a:latin typeface="Vrinda"/>
                <a:ea typeface="宋体"/>
              </a:rPr>
              <a:t>～</a:t>
            </a:r>
            <a:r>
              <a:rPr b="1" lang="en-US" sz="2400" spc="-1" strike="noStrike">
                <a:solidFill>
                  <a:srgbClr val="000000"/>
                </a:solidFill>
                <a:latin typeface="Vrinda"/>
                <a:ea typeface="宋体"/>
              </a:rPr>
              <a:t>5)</a:t>
            </a:r>
            <a:r>
              <a:rPr b="1" lang="en-US" sz="2400" spc="-1" strike="noStrike">
                <a:solidFill>
                  <a:srgbClr val="000000"/>
                </a:solidFill>
                <a:latin typeface="Vrinda"/>
                <a:ea typeface="宋体"/>
              </a:rPr>
              <a:t>，记录个数</a:t>
            </a:r>
            <a:r>
              <a:rPr b="1" lang="en-US" sz="2400" spc="-1" strike="noStrike">
                <a:solidFill>
                  <a:srgbClr val="000000"/>
                </a:solidFill>
                <a:latin typeface="Vrinda"/>
                <a:ea typeface="宋体"/>
              </a:rPr>
              <a:t>n=5</a:t>
            </a:r>
            <a:r>
              <a:rPr b="1" lang="en-US" sz="2400" spc="-1" strike="noStrike">
                <a:solidFill>
                  <a:srgbClr val="000000"/>
                </a:solidFill>
                <a:latin typeface="Vrinda"/>
                <a:ea typeface="宋体"/>
              </a:rPr>
              <a:t>，以</a:t>
            </a:r>
            <a:r>
              <a:rPr b="1" lang="en-US" sz="2400" spc="-1" strike="noStrike">
                <a:solidFill>
                  <a:srgbClr val="0033cc"/>
                </a:solidFill>
                <a:latin typeface="Vrinda"/>
                <a:ea typeface="宋体"/>
              </a:rPr>
              <a:t>学号</a:t>
            </a:r>
            <a:r>
              <a:rPr b="1" lang="en-US" sz="2400" spc="-1" strike="noStrike">
                <a:solidFill>
                  <a:srgbClr val="000000"/>
                </a:solidFill>
                <a:latin typeface="Vrinda"/>
                <a:ea typeface="宋体"/>
              </a:rPr>
              <a:t>作为</a:t>
            </a:r>
            <a:r>
              <a:rPr b="1" lang="en-US" sz="2400" spc="-1" strike="noStrike">
                <a:solidFill>
                  <a:srgbClr val="0033cc"/>
                </a:solidFill>
                <a:latin typeface="Vrinda"/>
                <a:ea typeface="宋体"/>
              </a:rPr>
              <a:t>自变量</a:t>
            </a:r>
            <a:r>
              <a:rPr b="1" lang="en-US" sz="2400" spc="-1" strike="noStrike">
                <a:solidFill>
                  <a:srgbClr val="000000"/>
                </a:solidFill>
                <a:latin typeface="Vrinda"/>
                <a:ea typeface="宋体"/>
              </a:rPr>
              <a:t>，选哈希函数：</a:t>
            </a:r>
            <a:r>
              <a:rPr b="1" lang="en-US" sz="2400" spc="-1" strike="noStrike">
                <a:solidFill>
                  <a:srgbClr val="0033cc"/>
                </a:solidFill>
                <a:latin typeface="Vrinda"/>
                <a:ea typeface="宋体"/>
              </a:rPr>
              <a:t>H(</a:t>
            </a:r>
            <a:r>
              <a:rPr b="1" lang="en-US" sz="2400" spc="-1" strike="noStrike">
                <a:solidFill>
                  <a:srgbClr val="0033cc"/>
                </a:solidFill>
                <a:latin typeface="Vrinda"/>
                <a:ea typeface="宋体"/>
              </a:rPr>
              <a:t>学号</a:t>
            </a:r>
            <a:r>
              <a:rPr b="1" lang="en-US" sz="2400" spc="-1" strike="noStrike">
                <a:solidFill>
                  <a:srgbClr val="0033cc"/>
                </a:solidFill>
                <a:latin typeface="Vrinda"/>
                <a:ea typeface="宋体"/>
              </a:rPr>
              <a:t>) = </a:t>
            </a:r>
            <a:r>
              <a:rPr b="1" lang="en-US" sz="2400" spc="-1" strike="noStrike">
                <a:solidFill>
                  <a:srgbClr val="0033cc"/>
                </a:solidFill>
                <a:latin typeface="Vrinda"/>
                <a:ea typeface="宋体"/>
              </a:rPr>
              <a:t>学号</a:t>
            </a:r>
            <a:r>
              <a:rPr b="1" lang="en-US" sz="2400" spc="-1" strike="noStrike">
                <a:solidFill>
                  <a:srgbClr val="0033cc"/>
                </a:solidFill>
                <a:latin typeface="Vrinda"/>
                <a:ea typeface="宋体"/>
              </a:rPr>
              <a:t>-201201</a:t>
            </a:r>
            <a:r>
              <a:rPr b="1" lang="en-US" sz="2400" spc="-1" strike="noStrike">
                <a:solidFill>
                  <a:srgbClr val="000000"/>
                </a:solidFill>
                <a:latin typeface="Vrinda"/>
                <a:ea typeface="宋体"/>
              </a:rPr>
              <a:t>，</a:t>
            </a:r>
            <a:r>
              <a:rPr b="1" lang="en-US" sz="2400" spc="-1" strike="noStrike">
                <a:solidFill>
                  <a:srgbClr val="000000"/>
                </a:solidFill>
                <a:latin typeface="Times New Roman"/>
                <a:ea typeface="楷体_GB2312"/>
              </a:rPr>
              <a:t>每个学生信息的存储地址如下：</a:t>
            </a:r>
            <a:endParaRPr b="0" lang="en-US" sz="2400" spc="-1" strike="noStrike">
              <a:latin typeface="Nimbus Sans"/>
            </a:endParaRPr>
          </a:p>
        </p:txBody>
      </p:sp>
      <p:graphicFrame>
        <p:nvGraphicFramePr>
          <p:cNvPr id="506" name="Table 3"/>
          <p:cNvGraphicFramePr/>
          <p:nvPr/>
        </p:nvGraphicFramePr>
        <p:xfrm>
          <a:off x="1143000" y="2714760"/>
          <a:ext cx="7286400" cy="642600"/>
        </p:xfrm>
        <a:graphic>
          <a:graphicData uri="http://schemas.openxmlformats.org/drawingml/2006/table">
            <a:tbl>
              <a:tblPr/>
              <a:tblGrid>
                <a:gridCol w="1140480"/>
                <a:gridCol w="1122840"/>
                <a:gridCol w="1325520"/>
                <a:gridCol w="1324080"/>
                <a:gridCol w="1048680"/>
                <a:gridCol w="1324800"/>
              </a:tblGrid>
              <a:tr h="366120">
                <a:tc>
                  <a:txBody>
                    <a:bodyPr>
                      <a:noAutofit/>
                    </a:bodyPr>
                    <a:p>
                      <a:pPr algn="ctr">
                        <a:lnSpc>
                          <a:spcPct val="100000"/>
                        </a:lnSpc>
                      </a:pPr>
                      <a:r>
                        <a:rPr b="1" lang="en-US" sz="1800" spc="-1" strike="noStrike">
                          <a:solidFill>
                            <a:srgbClr val="ff0000"/>
                          </a:solidFill>
                          <a:latin typeface="Arial"/>
                          <a:ea typeface="黑体"/>
                        </a:rPr>
                        <a:t>key</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a:noAutofit/>
                    </a:bodyPr>
                    <a:p>
                      <a:pPr algn="ctr">
                        <a:lnSpc>
                          <a:spcPct val="100000"/>
                        </a:lnSpc>
                      </a:pPr>
                      <a:r>
                        <a:rPr b="1" lang="en-US" sz="1800" spc="-1" strike="noStrike">
                          <a:solidFill>
                            <a:srgbClr val="000000"/>
                          </a:solidFill>
                          <a:latin typeface="Arial"/>
                          <a:ea typeface="宋体"/>
                        </a:rPr>
                        <a:t>201201</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800" spc="-1" strike="noStrike">
                          <a:solidFill>
                            <a:srgbClr val="000000"/>
                          </a:solidFill>
                          <a:latin typeface="Arial"/>
                          <a:ea typeface="宋体"/>
                        </a:rPr>
                        <a:t>201205</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800" spc="-1" strike="noStrike">
                          <a:solidFill>
                            <a:srgbClr val="000000"/>
                          </a:solidFill>
                          <a:latin typeface="Arial"/>
                          <a:ea typeface="宋体"/>
                        </a:rPr>
                        <a:t>201206</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800" spc="-1" strike="noStrike">
                          <a:solidFill>
                            <a:srgbClr val="000000"/>
                          </a:solidFill>
                          <a:latin typeface="Arial"/>
                          <a:ea typeface="宋体"/>
                        </a:rPr>
                        <a:t>201202</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800" spc="-1" strike="noStrike">
                          <a:solidFill>
                            <a:srgbClr val="000000"/>
                          </a:solidFill>
                          <a:latin typeface="Arial"/>
                          <a:ea typeface="宋体"/>
                        </a:rPr>
                        <a:t>201204</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gn="ctr">
                        <a:lnSpc>
                          <a:spcPct val="100000"/>
                        </a:lnSpc>
                      </a:pPr>
                      <a:r>
                        <a:rPr b="1" lang="en-US" sz="1800" spc="-1" strike="noStrike">
                          <a:solidFill>
                            <a:srgbClr val="ff0000"/>
                          </a:solidFill>
                          <a:latin typeface="Arial"/>
                          <a:ea typeface="黑体"/>
                        </a:rPr>
                        <a:t>H(key)</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a:noAutofit/>
                    </a:bodyPr>
                    <a:p>
                      <a:pPr algn="ctr">
                        <a:lnSpc>
                          <a:spcPct val="100000"/>
                        </a:lnSpc>
                      </a:pPr>
                      <a:r>
                        <a:rPr b="1" lang="en-US" sz="1800" spc="-1" strike="noStrike">
                          <a:solidFill>
                            <a:srgbClr val="0033cc"/>
                          </a:solidFill>
                          <a:latin typeface="Arial"/>
                          <a:ea typeface="宋体"/>
                        </a:rPr>
                        <a:t>0</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800" spc="-1" strike="noStrike">
                          <a:solidFill>
                            <a:srgbClr val="0033cc"/>
                          </a:solidFill>
                          <a:latin typeface="Arial"/>
                          <a:ea typeface="宋体"/>
                        </a:rPr>
                        <a:t>4</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800" spc="-1" strike="noStrike">
                          <a:solidFill>
                            <a:srgbClr val="0033cc"/>
                          </a:solidFill>
                          <a:latin typeface="Arial"/>
                          <a:ea typeface="宋体"/>
                        </a:rPr>
                        <a:t>5</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800" spc="-1" strike="noStrike">
                          <a:solidFill>
                            <a:srgbClr val="0033cc"/>
                          </a:solidFill>
                          <a:latin typeface="Arial"/>
                          <a:ea typeface="宋体"/>
                        </a:rPr>
                        <a:t>1</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1800" spc="-1" strike="noStrike">
                          <a:solidFill>
                            <a:srgbClr val="0033cc"/>
                          </a:solidFill>
                          <a:latin typeface="Arial"/>
                          <a:ea typeface="宋体"/>
                        </a:rPr>
                        <a:t>3</a:t>
                      </a:r>
                      <a:endParaRPr b="0" lang="en-US" sz="1800" spc="-1" strike="noStrike">
                        <a:latin typeface="Nimbus Sans"/>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507" name="Picture 2" descr=""/>
          <p:cNvPicPr/>
          <p:nvPr/>
        </p:nvPicPr>
        <p:blipFill>
          <a:blip r:embed="rId2"/>
          <a:stretch/>
        </p:blipFill>
        <p:spPr>
          <a:xfrm>
            <a:off x="1152360" y="3489480"/>
            <a:ext cx="3490560" cy="2736360"/>
          </a:xfrm>
          <a:prstGeom prst="rect">
            <a:avLst/>
          </a:prstGeom>
          <a:ln w="9360">
            <a:noFill/>
          </a:ln>
        </p:spPr>
      </p:pic>
      <p:sp>
        <p:nvSpPr>
          <p:cNvPr id="508" name="CustomShape 4"/>
          <p:cNvSpPr/>
          <p:nvPr/>
        </p:nvSpPr>
        <p:spPr>
          <a:xfrm>
            <a:off x="4786200" y="3714840"/>
            <a:ext cx="4071600" cy="1919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Vrinda"/>
                <a:ea typeface="宋体"/>
              </a:rPr>
              <a:t>       </a:t>
            </a:r>
            <a:r>
              <a:rPr b="1" lang="en-US" sz="2400" spc="-1" strike="noStrike">
                <a:solidFill>
                  <a:srgbClr val="000000"/>
                </a:solidFill>
                <a:latin typeface="Vrinda"/>
                <a:ea typeface="宋体"/>
              </a:rPr>
              <a:t>如果在</a:t>
            </a:r>
            <a:r>
              <a:rPr b="1" lang="en-US" sz="2400" spc="-1" strike="noStrike">
                <a:solidFill>
                  <a:srgbClr val="0033cc"/>
                </a:solidFill>
                <a:latin typeface="Vrinda"/>
                <a:ea typeface="宋体"/>
              </a:rPr>
              <a:t>哈希存储结构</a:t>
            </a:r>
            <a:r>
              <a:rPr b="1" lang="en-US" sz="2400" spc="-1" strike="noStrike">
                <a:solidFill>
                  <a:srgbClr val="000000"/>
                </a:solidFill>
                <a:latin typeface="Vrinda"/>
                <a:ea typeface="宋体"/>
              </a:rPr>
              <a:t>中</a:t>
            </a:r>
            <a:r>
              <a:rPr b="1" lang="en-US" sz="2400" spc="-1" strike="noStrike">
                <a:solidFill>
                  <a:srgbClr val="0033cc"/>
                </a:solidFill>
                <a:latin typeface="Vrinda"/>
                <a:ea typeface="宋体"/>
              </a:rPr>
              <a:t>查找</a:t>
            </a:r>
            <a:r>
              <a:rPr b="1" lang="en-US" sz="2400" spc="-1" strike="noStrike">
                <a:solidFill>
                  <a:srgbClr val="000000"/>
                </a:solidFill>
                <a:latin typeface="Vrinda"/>
                <a:ea typeface="宋体"/>
              </a:rPr>
              <a:t>学号为</a:t>
            </a:r>
            <a:r>
              <a:rPr b="1" lang="en-US" sz="2400" spc="-1" strike="noStrike">
                <a:solidFill>
                  <a:srgbClr val="000000"/>
                </a:solidFill>
                <a:latin typeface="Vrinda"/>
                <a:ea typeface="宋体"/>
              </a:rPr>
              <a:t>id</a:t>
            </a:r>
            <a:r>
              <a:rPr b="1" lang="en-US" sz="2400" spc="-1" strike="noStrike">
                <a:solidFill>
                  <a:srgbClr val="000000"/>
                </a:solidFill>
                <a:latin typeface="Vrinda"/>
                <a:ea typeface="宋体"/>
              </a:rPr>
              <a:t>的学生记录，只需按</a:t>
            </a:r>
            <a:r>
              <a:rPr b="1" lang="en-US" sz="2400" spc="-1" strike="noStrike">
                <a:solidFill>
                  <a:srgbClr val="000000"/>
                </a:solidFill>
                <a:latin typeface="Vrinda"/>
                <a:ea typeface="宋体"/>
              </a:rPr>
              <a:t>H(id)</a:t>
            </a:r>
            <a:r>
              <a:rPr b="1" lang="en-US" sz="2400" spc="-1" strike="noStrike">
                <a:solidFill>
                  <a:srgbClr val="000000"/>
                </a:solidFill>
                <a:latin typeface="Vrinda"/>
                <a:ea typeface="宋体"/>
              </a:rPr>
              <a:t>求出它在该</a:t>
            </a:r>
            <a:r>
              <a:rPr b="1" lang="en-US" sz="2400" spc="-1" strike="noStrike">
                <a:solidFill>
                  <a:srgbClr val="0033cc"/>
                </a:solidFill>
                <a:latin typeface="Vrinda"/>
                <a:ea typeface="宋体"/>
              </a:rPr>
              <a:t>哈希表</a:t>
            </a:r>
            <a:r>
              <a:rPr b="1" lang="en-US" sz="2400" spc="-1" strike="noStrike">
                <a:solidFill>
                  <a:srgbClr val="000000"/>
                </a:solidFill>
                <a:latin typeface="Vrinda"/>
                <a:ea typeface="宋体"/>
              </a:rPr>
              <a:t>中的地址，就可直接找到该学号的学生记录。</a:t>
            </a:r>
            <a:endParaRPr b="0" lang="en-US" sz="2400" spc="-1" strike="noStrike">
              <a:latin typeface="Nimbus Sans"/>
            </a:endParaRPr>
          </a:p>
        </p:txBody>
      </p:sp>
    </p:spTree>
  </p:cSld>
  <mc:AlternateContent>
    <mc:Choice Requires="p14">
      <p:transition spd="slow" p14:dur="2000"/>
    </mc:Choice>
    <mc:Fallback>
      <p:transition spd="slow"/>
    </mc:Fallback>
  </mc:AlternateContent>
  <p:timing>
    <p:tnLst>
      <p:par>
        <p:cTn id="612" dur="indefinite" restart="never" nodeType="tmRoot">
          <p:childTnLst>
            <p:seq>
              <p:cTn id="613" dur="indefinite" nodeType="mainSeq">
                <p:childTnLst>
                  <p:par>
                    <p:cTn id="614" fill="hold">
                      <p:stCondLst>
                        <p:cond delay="0"/>
                      </p:stCondLst>
                      <p:childTnLst>
                        <p:par>
                          <p:cTn id="615" fill="hold">
                            <p:stCondLst>
                              <p:cond delay="0"/>
                            </p:stCondLst>
                            <p:childTnLst>
                              <p:par>
                                <p:cTn id="616" nodeType="withEffect" fill="hold" presetClass="entr" presetID="22" presetSubtype="1">
                                  <p:stCondLst>
                                    <p:cond delay="0"/>
                                  </p:stCondLst>
                                  <p:childTnLst>
                                    <p:set>
                                      <p:cBhvr>
                                        <p:cTn id="617" dur="1" fill="hold">
                                          <p:stCondLst>
                                            <p:cond delay="0"/>
                                          </p:stCondLst>
                                        </p:cTn>
                                        <p:tgtEl>
                                          <p:spTgt spid="505"/>
                                        </p:tgtEl>
                                        <p:attrNameLst>
                                          <p:attrName>style.visibility</p:attrName>
                                        </p:attrNameLst>
                                      </p:cBhvr>
                                      <p:to>
                                        <p:strVal val="visible"/>
                                      </p:to>
                                    </p:set>
                                    <p:animEffect filter="wipe(up)" transition="in">
                                      <p:cBhvr additive="repl">
                                        <p:cTn id="618" dur="500"/>
                                        <p:tgtEl>
                                          <p:spTgt spid="505"/>
                                        </p:tgtEl>
                                      </p:cBhvr>
                                    </p:animEffect>
                                  </p:childTnLst>
                                </p:cTn>
                              </p:par>
                            </p:childTnLst>
                          </p:cTn>
                        </p:par>
                        <p:par>
                          <p:cTn id="619" fill="hold">
                            <p:stCondLst>
                              <p:cond delay="500"/>
                            </p:stCondLst>
                            <p:childTnLst>
                              <p:par>
                                <p:cTn id="620" nodeType="afterEffect" fill="hold" presetClass="entr" presetID="22" presetSubtype="1">
                                  <p:stCondLst>
                                    <p:cond delay="0"/>
                                  </p:stCondLst>
                                  <p:childTnLst>
                                    <p:set>
                                      <p:cBhvr>
                                        <p:cTn id="621" dur="1" fill="hold">
                                          <p:stCondLst>
                                            <p:cond delay="0"/>
                                          </p:stCondLst>
                                        </p:cTn>
                                        <p:tgtEl>
                                          <p:spTgt spid="506"/>
                                        </p:tgtEl>
                                        <p:attrNameLst>
                                          <p:attrName>style.visibility</p:attrName>
                                        </p:attrNameLst>
                                      </p:cBhvr>
                                      <p:to>
                                        <p:strVal val="visible"/>
                                      </p:to>
                                    </p:set>
                                    <p:animEffect filter="wipe(up)" transition="in">
                                      <p:cBhvr additive="repl">
                                        <p:cTn id="622" dur="500"/>
                                        <p:tgtEl>
                                          <p:spTgt spid="506"/>
                                        </p:tgtEl>
                                      </p:cBhvr>
                                    </p:animEffect>
                                  </p:childTnLst>
                                </p:cTn>
                              </p:par>
                            </p:childTnLst>
                          </p:cTn>
                        </p:par>
                        <p:par>
                          <p:cTn id="623" fill="hold">
                            <p:stCondLst>
                              <p:cond delay="1000"/>
                            </p:stCondLst>
                            <p:childTnLst>
                              <p:par>
                                <p:cTn id="624" nodeType="afterEffect" fill="hold" presetClass="entr" presetID="22" presetSubtype="1">
                                  <p:stCondLst>
                                    <p:cond delay="0"/>
                                  </p:stCondLst>
                                  <p:childTnLst>
                                    <p:set>
                                      <p:cBhvr>
                                        <p:cTn id="625" dur="1" fill="hold">
                                          <p:stCondLst>
                                            <p:cond delay="0"/>
                                          </p:stCondLst>
                                        </p:cTn>
                                        <p:tgtEl>
                                          <p:spTgt spid="507"/>
                                        </p:tgtEl>
                                        <p:attrNameLst>
                                          <p:attrName>style.visibility</p:attrName>
                                        </p:attrNameLst>
                                      </p:cBhvr>
                                      <p:to>
                                        <p:strVal val="visible"/>
                                      </p:to>
                                    </p:set>
                                    <p:animEffect filter="wipe(up)" transition="in">
                                      <p:cBhvr additive="repl">
                                        <p:cTn id="626" dur="500"/>
                                        <p:tgtEl>
                                          <p:spTgt spid="507"/>
                                        </p:tgtEl>
                                      </p:cBhvr>
                                    </p:animEffect>
                                  </p:childTnLst>
                                </p:cTn>
                              </p:par>
                            </p:childTnLst>
                          </p:cTn>
                        </p:par>
                        <p:par>
                          <p:cTn id="627" fill="hold">
                            <p:stCondLst>
                              <p:cond delay="1500"/>
                            </p:stCondLst>
                            <p:childTnLst>
                              <p:par>
                                <p:cTn id="628" nodeType="afterEffect" fill="hold" presetClass="entr" presetID="22" presetSubtype="8">
                                  <p:stCondLst>
                                    <p:cond delay="0"/>
                                  </p:stCondLst>
                                  <p:childTnLst>
                                    <p:set>
                                      <p:cBhvr>
                                        <p:cTn id="629" dur="1" fill="hold">
                                          <p:stCondLst>
                                            <p:cond delay="0"/>
                                          </p:stCondLst>
                                        </p:cTn>
                                        <p:tgtEl>
                                          <p:spTgt spid="508"/>
                                        </p:tgtEl>
                                        <p:attrNameLst>
                                          <p:attrName>style.visibility</p:attrName>
                                        </p:attrNameLst>
                                      </p:cBhvr>
                                      <p:to>
                                        <p:strVal val="visible"/>
                                      </p:to>
                                    </p:set>
                                    <p:animEffect filter="wipe(left)" transition="in">
                                      <p:cBhvr additive="repl">
                                        <p:cTn id="630" dur="500"/>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755640" y="1298520"/>
            <a:ext cx="7848360" cy="14011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199"/>
              </a:spcBef>
              <a:buSzPct val="100014"/>
              <a:buBlip>
                <a:blip r:embed="rId1"/>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数据运算</a:t>
            </a:r>
            <a:r>
              <a:rPr b="1" lang="en-US" sz="2800" spc="-1" strike="noStrike">
                <a:solidFill>
                  <a:srgbClr val="000000"/>
                </a:solidFill>
                <a:latin typeface="Times New Roman"/>
                <a:ea typeface="楷体_GB2312"/>
              </a:rPr>
              <a:t>：施加于数据的</a:t>
            </a:r>
            <a:r>
              <a:rPr b="1" lang="en-US" sz="2800" spc="-1" strike="noStrike">
                <a:solidFill>
                  <a:srgbClr val="0033cc"/>
                </a:solidFill>
                <a:latin typeface="Times New Roman"/>
                <a:ea typeface="楷体_GB2312"/>
              </a:rPr>
              <a:t>操作</a:t>
            </a:r>
            <a:r>
              <a:rPr b="1" lang="en-US" sz="2800" spc="-1" strike="noStrike">
                <a:solidFill>
                  <a:srgbClr val="000000"/>
                </a:solidFill>
                <a:latin typeface="Times New Roman"/>
                <a:ea typeface="楷体_GB2312"/>
              </a:rPr>
              <a:t>。</a:t>
            </a:r>
            <a:endParaRPr b="0" lang="en-US" sz="2800" spc="-1" strike="noStrike">
              <a:latin typeface="Nimbus Sans"/>
            </a:endParaRPr>
          </a:p>
          <a:p>
            <a:pPr>
              <a:lnSpc>
                <a:spcPct val="100000"/>
              </a:lnSpc>
              <a:spcBef>
                <a:spcPts val="601"/>
              </a:spcBef>
            </a:pPr>
            <a:r>
              <a:rPr b="1" lang="en-US" sz="2400" spc="-1" strike="noStrike">
                <a:solidFill>
                  <a:srgbClr val="000000"/>
                </a:solidFill>
                <a:latin typeface="Times New Roman"/>
                <a:ea typeface="楷体_GB2312"/>
              </a:rPr>
              <a:t>1</a:t>
            </a:r>
            <a:r>
              <a:rPr b="1" lang="en-US" sz="2400" spc="-1" strike="noStrike">
                <a:solidFill>
                  <a:srgbClr val="000000"/>
                </a:solidFill>
                <a:latin typeface="Times New Roman"/>
                <a:ea typeface="楷体_GB2312"/>
              </a:rPr>
              <a:t>、运算定义：</a:t>
            </a:r>
            <a:r>
              <a:rPr b="1" lang="en-US" sz="2400" spc="-1" strike="noStrike">
                <a:solidFill>
                  <a:srgbClr val="000000"/>
                </a:solidFill>
                <a:latin typeface="宋体"/>
                <a:ea typeface="宋体"/>
              </a:rPr>
              <a:t>确定运算的</a:t>
            </a:r>
            <a:r>
              <a:rPr b="1" lang="en-US" sz="2400" spc="-1" strike="noStrike">
                <a:solidFill>
                  <a:srgbClr val="0033cc"/>
                </a:solidFill>
                <a:latin typeface="宋体"/>
                <a:ea typeface="宋体"/>
              </a:rPr>
              <a:t>功能</a:t>
            </a:r>
            <a:r>
              <a:rPr b="1" lang="en-US" sz="2400" spc="-1" strike="noStrike">
                <a:solidFill>
                  <a:srgbClr val="000000"/>
                </a:solidFill>
                <a:latin typeface="宋体"/>
                <a:ea typeface="宋体"/>
              </a:rPr>
              <a:t>(</a:t>
            </a:r>
            <a:r>
              <a:rPr b="1" lang="en-US" sz="2400" spc="-1" strike="noStrike">
                <a:solidFill>
                  <a:srgbClr val="ff0000"/>
                </a:solidFill>
                <a:latin typeface="宋体"/>
                <a:ea typeface="宋体"/>
              </a:rPr>
              <a:t>抽象</a:t>
            </a:r>
            <a:r>
              <a:rPr b="1" lang="en-US" sz="2400" spc="-1" strike="noStrike">
                <a:solidFill>
                  <a:srgbClr val="000000"/>
                </a:solidFill>
                <a:latin typeface="宋体"/>
                <a:ea typeface="宋体"/>
              </a:rPr>
              <a:t>)</a:t>
            </a:r>
            <a:endParaRPr b="0" lang="en-US" sz="2400" spc="-1" strike="noStrike">
              <a:latin typeface="Nimbus Sans"/>
            </a:endParaRPr>
          </a:p>
          <a:p>
            <a:pPr>
              <a:lnSpc>
                <a:spcPct val="100000"/>
              </a:lnSpc>
              <a:spcBef>
                <a:spcPts val="601"/>
              </a:spcBef>
            </a:pPr>
            <a:r>
              <a:rPr b="1" lang="en-US" sz="2400" spc="-1" strike="noStrike">
                <a:solidFill>
                  <a:srgbClr val="000000"/>
                </a:solidFill>
                <a:latin typeface="Times New Roman"/>
                <a:ea typeface="楷体_GB2312"/>
              </a:rPr>
              <a:t>2</a:t>
            </a:r>
            <a:r>
              <a:rPr b="1" lang="en-US" sz="2400" spc="-1" strike="noStrike">
                <a:solidFill>
                  <a:srgbClr val="000000"/>
                </a:solidFill>
                <a:latin typeface="Times New Roman"/>
                <a:ea typeface="楷体_GB2312"/>
              </a:rPr>
              <a:t>、运算实现：在</a:t>
            </a:r>
            <a:r>
              <a:rPr b="1" lang="en-US" sz="2400" spc="-1" strike="noStrike">
                <a:solidFill>
                  <a:srgbClr val="0033cc"/>
                </a:solidFill>
                <a:latin typeface="Times New Roman"/>
                <a:ea typeface="楷体_GB2312"/>
              </a:rPr>
              <a:t>存储结构</a:t>
            </a:r>
            <a:r>
              <a:rPr b="1" lang="en-US" sz="2400" spc="-1" strike="noStrike">
                <a:solidFill>
                  <a:srgbClr val="000000"/>
                </a:solidFill>
                <a:latin typeface="Times New Roman"/>
                <a:ea typeface="楷体_GB2312"/>
              </a:rPr>
              <a:t>上</a:t>
            </a:r>
            <a:r>
              <a:rPr b="1" lang="en-US" sz="2400" spc="-1" strike="noStrike">
                <a:solidFill>
                  <a:srgbClr val="000000"/>
                </a:solidFill>
                <a:latin typeface="宋体"/>
                <a:ea typeface="宋体"/>
              </a:rPr>
              <a:t>确定运算的实现算法</a:t>
            </a:r>
            <a:r>
              <a:rPr b="1" lang="en-US" sz="2400" spc="-1" strike="noStrike">
                <a:solidFill>
                  <a:srgbClr val="000000"/>
                </a:solidFill>
                <a:latin typeface="宋体"/>
                <a:ea typeface="宋体"/>
              </a:rPr>
              <a:t>(</a:t>
            </a:r>
            <a:r>
              <a:rPr b="1" lang="en-US" sz="2400" spc="-1" strike="noStrike">
                <a:solidFill>
                  <a:srgbClr val="ff0000"/>
                </a:solidFill>
                <a:latin typeface="宋体"/>
                <a:ea typeface="宋体"/>
              </a:rPr>
              <a:t>具体</a:t>
            </a:r>
            <a:r>
              <a:rPr b="1" lang="en-US" sz="2400" spc="-1" strike="noStrike">
                <a:solidFill>
                  <a:srgbClr val="000000"/>
                </a:solidFill>
                <a:latin typeface="宋体"/>
                <a:ea typeface="宋体"/>
              </a:rPr>
              <a:t>)</a:t>
            </a:r>
            <a:endParaRPr b="0" lang="en-US" sz="2400" spc="-1" strike="noStrike">
              <a:latin typeface="Nimbus Sans"/>
            </a:endParaRPr>
          </a:p>
        </p:txBody>
      </p:sp>
      <p:sp>
        <p:nvSpPr>
          <p:cNvPr id="510" name="CustomShape 2"/>
          <p:cNvSpPr/>
          <p:nvPr/>
        </p:nvSpPr>
        <p:spPr>
          <a:xfrm>
            <a:off x="6072120" y="311040"/>
            <a:ext cx="2642760" cy="529920"/>
          </a:xfrm>
          <a:custGeom>
            <a:avLst/>
            <a:gdLst/>
            <a:ahLst/>
            <a:rect l="0" t="0" r="r" b="b"/>
            <a:pathLst>
              <a:path w="7342" h="1474">
                <a:moveTo>
                  <a:pt x="0" y="0"/>
                </a:moveTo>
                <a:lnTo>
                  <a:pt x="7341" y="0"/>
                </a:lnTo>
                <a:moveTo>
                  <a:pt x="0" y="1473"/>
                </a:moveTo>
                <a:lnTo>
                  <a:pt x="7341"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数据运算</a:t>
            </a:r>
            <a:endParaRPr b="0" lang="en-US" sz="3600" spc="-1" strike="noStrike">
              <a:latin typeface="Nimbus Sans"/>
            </a:endParaRPr>
          </a:p>
        </p:txBody>
      </p:sp>
      <p:pic>
        <p:nvPicPr>
          <p:cNvPr id="511" name="Picture 16" descr=""/>
          <p:cNvPicPr/>
          <p:nvPr/>
        </p:nvPicPr>
        <p:blipFill>
          <a:blip r:embed="rId2"/>
          <a:stretch/>
        </p:blipFill>
        <p:spPr>
          <a:xfrm>
            <a:off x="1785960" y="3000240"/>
            <a:ext cx="5047920" cy="2785680"/>
          </a:xfrm>
          <a:prstGeom prst="rect">
            <a:avLst/>
          </a:prstGeom>
          <a:ln w="936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CustomShape 1"/>
          <p:cNvSpPr/>
          <p:nvPr/>
        </p:nvSpPr>
        <p:spPr>
          <a:xfrm>
            <a:off x="719280" y="1071720"/>
            <a:ext cx="7995960" cy="5332320"/>
          </a:xfrm>
          <a:prstGeom prst="rect">
            <a:avLst/>
          </a:prstGeom>
          <a:noFill/>
          <a:ln w="9360">
            <a:noFill/>
          </a:ln>
        </p:spPr>
        <p:style>
          <a:lnRef idx="0"/>
          <a:fillRef idx="0"/>
          <a:effectRef idx="0"/>
          <a:fontRef idx="minor"/>
        </p:style>
        <p:txBody>
          <a:bodyPr lIns="90000" rIns="90000" tIns="45000" bIns="45000">
            <a:spAutoFit/>
          </a:bodyPr>
          <a:p>
            <a:pPr>
              <a:lnSpc>
                <a:spcPct val="100000"/>
              </a:lnSpc>
              <a:buSzPct val="100014"/>
              <a:buBlip>
                <a:blip r:embed="rId1"/>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数据结构</a:t>
            </a:r>
            <a:endParaRPr b="0" lang="en-US" sz="2800" spc="-1" strike="noStrike">
              <a:latin typeface="Nimbus Sans"/>
            </a:endParaRPr>
          </a:p>
          <a:p>
            <a:pPr>
              <a:lnSpc>
                <a:spcPts val="2500"/>
              </a:lnSpc>
            </a:pPr>
            <a:r>
              <a:rPr b="1" lang="en-US" sz="2300" spc="-1" strike="noStrike">
                <a:solidFill>
                  <a:srgbClr val="000000"/>
                </a:solidFill>
                <a:latin typeface="Times New Roman"/>
                <a:ea typeface="楷体_GB2312"/>
              </a:rPr>
              <a:t>      </a:t>
            </a:r>
            <a:r>
              <a:rPr b="1" lang="en-US" sz="2300" spc="-1" strike="noStrike">
                <a:solidFill>
                  <a:srgbClr val="000000"/>
                </a:solidFill>
                <a:latin typeface="Times New Roman"/>
                <a:ea typeface="楷体_GB2312"/>
              </a:rPr>
              <a:t>带结构的数据元素的集合，包括数据</a:t>
            </a:r>
            <a:r>
              <a:rPr b="1" lang="en-US" sz="2300" spc="-1" strike="noStrike">
                <a:solidFill>
                  <a:srgbClr val="0033cc"/>
                </a:solidFill>
                <a:latin typeface="Times New Roman"/>
                <a:ea typeface="楷体_GB2312"/>
              </a:rPr>
              <a:t>逻辑结构</a:t>
            </a:r>
            <a:r>
              <a:rPr b="1" lang="en-US" sz="2300" spc="-1" strike="noStrike">
                <a:solidFill>
                  <a:srgbClr val="000000"/>
                </a:solidFill>
                <a:latin typeface="Times New Roman"/>
                <a:ea typeface="楷体_GB2312"/>
              </a:rPr>
              <a:t>、</a:t>
            </a:r>
            <a:r>
              <a:rPr b="1" lang="en-US" sz="2300" spc="-1" strike="noStrike">
                <a:solidFill>
                  <a:srgbClr val="0033cc"/>
                </a:solidFill>
                <a:latin typeface="Times New Roman"/>
                <a:ea typeface="楷体_GB2312"/>
              </a:rPr>
              <a:t>存储结构</a:t>
            </a:r>
            <a:endParaRPr b="0" lang="en-US" sz="2300" spc="-1" strike="noStrike">
              <a:latin typeface="Nimbus Sans"/>
            </a:endParaRPr>
          </a:p>
          <a:p>
            <a:pPr>
              <a:lnSpc>
                <a:spcPts val="2500"/>
              </a:lnSpc>
            </a:pPr>
            <a:r>
              <a:rPr b="1" lang="en-US" sz="2300" spc="-1" strike="noStrike">
                <a:solidFill>
                  <a:srgbClr val="000000"/>
                </a:solidFill>
                <a:latin typeface="Times New Roman"/>
                <a:ea typeface="楷体_GB2312"/>
              </a:rPr>
              <a:t>和</a:t>
            </a:r>
            <a:r>
              <a:rPr b="1" lang="en-US" sz="2300" spc="-1" strike="noStrike">
                <a:solidFill>
                  <a:srgbClr val="0033cc"/>
                </a:solidFill>
                <a:latin typeface="Times New Roman"/>
                <a:ea typeface="楷体_GB2312"/>
              </a:rPr>
              <a:t>数据运算</a:t>
            </a:r>
            <a:r>
              <a:rPr b="1" lang="en-US" sz="2300" spc="-1" strike="noStrike">
                <a:solidFill>
                  <a:srgbClr val="000000"/>
                </a:solidFill>
                <a:latin typeface="Times New Roman"/>
                <a:ea typeface="楷体_GB2312"/>
              </a:rPr>
              <a:t>。</a:t>
            </a:r>
            <a:endParaRPr b="0" lang="en-US" sz="2300" spc="-1" strike="noStrike">
              <a:latin typeface="Nimbus Sans"/>
            </a:endParaRPr>
          </a:p>
          <a:p>
            <a:pPr>
              <a:lnSpc>
                <a:spcPct val="100000"/>
              </a:lnSpc>
              <a:spcBef>
                <a:spcPts val="601"/>
              </a:spcBef>
              <a:buSzPct val="100014"/>
              <a:buBlip>
                <a:blip r:embed="rId2"/>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数据类型</a:t>
            </a:r>
            <a:endParaRPr b="0" lang="en-US" sz="2800" spc="-1" strike="noStrike">
              <a:latin typeface="Nimbus Sans"/>
            </a:endParaRPr>
          </a:p>
          <a:p>
            <a:pPr>
              <a:lnSpc>
                <a:spcPts val="2500"/>
              </a:lnSpc>
            </a:pPr>
            <a:r>
              <a:rPr b="1" lang="en-US" sz="2400" spc="-1" strike="noStrike">
                <a:solidFill>
                  <a:srgbClr val="000000"/>
                </a:solidFill>
                <a:latin typeface="Times New Roman"/>
                <a:ea typeface="楷体_GB2312"/>
              </a:rPr>
              <a:t>      </a:t>
            </a:r>
            <a:r>
              <a:rPr b="1" lang="en-US" sz="2300" spc="-1" strike="noStrike">
                <a:solidFill>
                  <a:srgbClr val="000000"/>
                </a:solidFill>
                <a:latin typeface="Times New Roman"/>
                <a:ea typeface="楷体_GB2312"/>
              </a:rPr>
              <a:t>数据类型显式</a:t>
            </a:r>
            <a:r>
              <a:rPr b="1" lang="en-US" sz="2300" spc="-1" strike="noStrike">
                <a:solidFill>
                  <a:srgbClr val="000000"/>
                </a:solidFill>
                <a:latin typeface="Times New Roman"/>
                <a:ea typeface="楷体_GB2312"/>
              </a:rPr>
              <a:t>/</a:t>
            </a:r>
            <a:r>
              <a:rPr b="1" lang="en-US" sz="2300" spc="-1" strike="noStrike">
                <a:solidFill>
                  <a:srgbClr val="000000"/>
                </a:solidFill>
                <a:latin typeface="Times New Roman"/>
                <a:ea typeface="楷体_GB2312"/>
              </a:rPr>
              <a:t>隐含地规定了数据的</a:t>
            </a:r>
            <a:r>
              <a:rPr b="1" lang="en-US" sz="2300" spc="-1" strike="noStrike">
                <a:solidFill>
                  <a:srgbClr val="0033cc"/>
                </a:solidFill>
                <a:latin typeface="Times New Roman"/>
                <a:ea typeface="楷体_GB2312"/>
              </a:rPr>
              <a:t>取值范围</a:t>
            </a:r>
            <a:r>
              <a:rPr b="1" lang="en-US" sz="2300" spc="-1" strike="noStrike">
                <a:solidFill>
                  <a:srgbClr val="000000"/>
                </a:solidFill>
                <a:latin typeface="Times New Roman"/>
                <a:ea typeface="楷体_GB2312"/>
              </a:rPr>
              <a:t>、</a:t>
            </a:r>
            <a:r>
              <a:rPr b="1" lang="en-US" sz="2300" spc="-1" strike="noStrike">
                <a:solidFill>
                  <a:srgbClr val="0033cc"/>
                </a:solidFill>
                <a:latin typeface="Times New Roman"/>
                <a:ea typeface="楷体_GB2312"/>
              </a:rPr>
              <a:t>存储方式</a:t>
            </a:r>
            <a:r>
              <a:rPr b="1" lang="en-US" sz="2300" spc="-1" strike="noStrike">
                <a:solidFill>
                  <a:srgbClr val="000000"/>
                </a:solidFill>
                <a:latin typeface="Times New Roman"/>
                <a:ea typeface="楷体_GB2312"/>
              </a:rPr>
              <a:t>以及允许进行的</a:t>
            </a:r>
            <a:r>
              <a:rPr b="1" lang="en-US" sz="2300" spc="-1" strike="noStrike">
                <a:solidFill>
                  <a:srgbClr val="0033cc"/>
                </a:solidFill>
                <a:latin typeface="Times New Roman"/>
                <a:ea typeface="楷体_GB2312"/>
              </a:rPr>
              <a:t>运算</a:t>
            </a:r>
            <a:r>
              <a:rPr b="1" lang="en-US" sz="2300" spc="-1" strike="noStrike">
                <a:solidFill>
                  <a:srgbClr val="000000"/>
                </a:solidFill>
                <a:latin typeface="Times New Roman"/>
                <a:ea typeface="楷体_GB2312"/>
              </a:rPr>
              <a:t>。基本数据类型是在程序设计语言中已经实现了的数据结构。</a:t>
            </a:r>
            <a:endParaRPr b="0" lang="en-US" sz="2300" spc="-1" strike="noStrike">
              <a:latin typeface="Nimbus Sans"/>
            </a:endParaRPr>
          </a:p>
          <a:p>
            <a:pPr>
              <a:lnSpc>
                <a:spcPct val="100000"/>
              </a:lnSpc>
              <a:spcBef>
                <a:spcPts val="601"/>
              </a:spcBef>
              <a:buSzPct val="100014"/>
              <a:buBlip>
                <a:blip r:embed="rId3"/>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抽象数据类型</a:t>
            </a:r>
            <a:r>
              <a:rPr b="1" lang="en-US" sz="2800" spc="-1" strike="noStrike">
                <a:solidFill>
                  <a:srgbClr val="ff0000"/>
                </a:solidFill>
                <a:latin typeface="Vrinda"/>
                <a:ea typeface="楷体_GB2312"/>
              </a:rPr>
              <a:t>(ADT)</a:t>
            </a:r>
            <a:endParaRPr b="0" lang="en-US" sz="2800" spc="-1" strike="noStrike">
              <a:latin typeface="Nimbus Sans"/>
            </a:endParaRPr>
          </a:p>
          <a:p>
            <a:pPr>
              <a:lnSpc>
                <a:spcPts val="2500"/>
              </a:lnSpc>
            </a:pPr>
            <a:r>
              <a:rPr b="1" lang="en-US" sz="2400" spc="-1" strike="noStrike">
                <a:solidFill>
                  <a:srgbClr val="000000"/>
                </a:solidFill>
                <a:latin typeface="宋体"/>
                <a:ea typeface="宋体"/>
              </a:rPr>
              <a:t>   </a:t>
            </a:r>
            <a:r>
              <a:rPr b="1" lang="en-US" sz="2300" spc="-1" strike="noStrike">
                <a:solidFill>
                  <a:srgbClr val="000000"/>
                </a:solidFill>
                <a:latin typeface="宋体"/>
                <a:ea typeface="宋体"/>
              </a:rPr>
              <a:t>一个</a:t>
            </a:r>
            <a:r>
              <a:rPr b="1" lang="en-US" sz="2300" spc="-1" strike="noStrike">
                <a:solidFill>
                  <a:srgbClr val="0033cc"/>
                </a:solidFill>
                <a:latin typeface="宋体"/>
                <a:ea typeface="宋体"/>
              </a:rPr>
              <a:t>数学模型</a:t>
            </a:r>
            <a:r>
              <a:rPr b="1" lang="en-US" sz="2300" spc="-1" strike="noStrike">
                <a:solidFill>
                  <a:srgbClr val="000000"/>
                </a:solidFill>
                <a:latin typeface="宋体"/>
                <a:ea typeface="宋体"/>
              </a:rPr>
              <a:t>以及定义在此数学模型上的</a:t>
            </a:r>
            <a:r>
              <a:rPr b="1" lang="en-US" sz="2300" spc="-1" strike="noStrike">
                <a:solidFill>
                  <a:srgbClr val="0033cc"/>
                </a:solidFill>
                <a:latin typeface="宋体"/>
                <a:ea typeface="宋体"/>
              </a:rPr>
              <a:t>一组操作</a:t>
            </a:r>
            <a:r>
              <a:rPr b="1" lang="en-US" sz="2300" spc="-1" strike="noStrike">
                <a:solidFill>
                  <a:srgbClr val="000000"/>
                </a:solidFill>
                <a:latin typeface="宋体"/>
                <a:ea typeface="宋体"/>
              </a:rPr>
              <a:t>。抽象数据类型需要通过</a:t>
            </a:r>
            <a:r>
              <a:rPr b="1" lang="en-US" sz="2300" spc="-1" strike="noStrike">
                <a:solidFill>
                  <a:srgbClr val="0033cc"/>
                </a:solidFill>
                <a:latin typeface="宋体"/>
                <a:ea typeface="宋体"/>
              </a:rPr>
              <a:t>固有数据类型</a:t>
            </a:r>
            <a:r>
              <a:rPr b="1" lang="en-US" sz="2300" spc="-1" strike="noStrike">
                <a:solidFill>
                  <a:srgbClr val="000000"/>
                </a:solidFill>
                <a:latin typeface="宋体"/>
                <a:ea typeface="宋体"/>
              </a:rPr>
              <a:t>(</a:t>
            </a:r>
            <a:r>
              <a:rPr b="1" lang="en-US" sz="2300" spc="-1" strike="noStrike">
                <a:solidFill>
                  <a:srgbClr val="000000"/>
                </a:solidFill>
                <a:latin typeface="宋体"/>
                <a:ea typeface="宋体"/>
              </a:rPr>
              <a:t>高级编程语言中已实现的数据类型</a:t>
            </a:r>
            <a:r>
              <a:rPr b="1" lang="en-US" sz="2300" spc="-1" strike="noStrike">
                <a:solidFill>
                  <a:srgbClr val="000000"/>
                </a:solidFill>
                <a:latin typeface="宋体"/>
                <a:ea typeface="宋体"/>
              </a:rPr>
              <a:t>)</a:t>
            </a:r>
            <a:r>
              <a:rPr b="1" lang="en-US" sz="2300" spc="-1" strike="noStrike">
                <a:solidFill>
                  <a:srgbClr val="000000"/>
                </a:solidFill>
                <a:latin typeface="宋体"/>
                <a:ea typeface="宋体"/>
              </a:rPr>
              <a:t>来实现。</a:t>
            </a:r>
            <a:endParaRPr b="0" lang="en-US" sz="2300" spc="-1" strike="noStrike">
              <a:latin typeface="Nimbus Sans"/>
            </a:endParaRPr>
          </a:p>
          <a:p>
            <a:pPr>
              <a:lnSpc>
                <a:spcPts val="2500"/>
              </a:lnSpc>
            </a:pPr>
            <a:r>
              <a:rPr b="1" lang="en-US" sz="2300" spc="-1" strike="noStrike">
                <a:solidFill>
                  <a:srgbClr val="000000"/>
                </a:solidFill>
                <a:latin typeface="宋体"/>
                <a:ea typeface="宋体"/>
              </a:rPr>
              <a:t>   </a:t>
            </a:r>
            <a:r>
              <a:rPr b="1" lang="en-US" sz="2300" spc="-1" strike="noStrike">
                <a:solidFill>
                  <a:srgbClr val="ff0000"/>
                </a:solidFill>
                <a:latin typeface="宋体"/>
                <a:ea typeface="宋体"/>
              </a:rPr>
              <a:t>定义</a:t>
            </a:r>
            <a:r>
              <a:rPr b="1" lang="en-US" sz="2300" spc="-1" strike="noStrike">
                <a:solidFill>
                  <a:srgbClr val="000000"/>
                </a:solidFill>
                <a:latin typeface="宋体"/>
                <a:ea typeface="宋体"/>
              </a:rPr>
              <a:t>抽象数据类型，必须给出</a:t>
            </a:r>
            <a:r>
              <a:rPr b="1" lang="en-US" sz="2300" spc="-1" strike="noStrike">
                <a:solidFill>
                  <a:srgbClr val="0033cc"/>
                </a:solidFill>
                <a:latin typeface="宋体"/>
                <a:ea typeface="宋体"/>
              </a:rPr>
              <a:t>抽象数据类型的名称</a:t>
            </a:r>
            <a:r>
              <a:rPr b="1" lang="en-US" sz="2300" spc="-1" strike="noStrike">
                <a:solidFill>
                  <a:srgbClr val="000000"/>
                </a:solidFill>
                <a:latin typeface="宋体"/>
                <a:ea typeface="宋体"/>
              </a:rPr>
              <a:t>、各</a:t>
            </a:r>
            <a:r>
              <a:rPr b="1" lang="en-US" sz="2300" spc="-1" strike="noStrike">
                <a:solidFill>
                  <a:srgbClr val="0033cc"/>
                </a:solidFill>
                <a:latin typeface="宋体"/>
                <a:ea typeface="宋体"/>
              </a:rPr>
              <a:t>运算名称</a:t>
            </a:r>
            <a:r>
              <a:rPr b="1" lang="en-US" sz="2300" spc="-1" strike="noStrike">
                <a:solidFill>
                  <a:srgbClr val="000000"/>
                </a:solidFill>
                <a:latin typeface="宋体"/>
                <a:ea typeface="宋体"/>
              </a:rPr>
              <a:t>(</a:t>
            </a:r>
            <a:r>
              <a:rPr b="1" lang="en-US" sz="2300" spc="-1" strike="noStrike">
                <a:solidFill>
                  <a:srgbClr val="000000"/>
                </a:solidFill>
                <a:latin typeface="宋体"/>
                <a:ea typeface="宋体"/>
              </a:rPr>
              <a:t>函数名</a:t>
            </a:r>
            <a:r>
              <a:rPr b="1" lang="en-US" sz="2300" spc="-1" strike="noStrike">
                <a:solidFill>
                  <a:srgbClr val="000000"/>
                </a:solidFill>
                <a:latin typeface="宋体"/>
                <a:ea typeface="宋体"/>
              </a:rPr>
              <a:t>)</a:t>
            </a:r>
            <a:r>
              <a:rPr b="1" lang="en-US" sz="2300" spc="-1" strike="noStrike">
                <a:solidFill>
                  <a:srgbClr val="000000"/>
                </a:solidFill>
                <a:latin typeface="宋体"/>
                <a:ea typeface="宋体"/>
              </a:rPr>
              <a:t>。抽象数据类型一旦定义，可以象基本数据类型一样使用。</a:t>
            </a:r>
            <a:endParaRPr b="0" lang="en-US" sz="2300" spc="-1" strike="noStrike">
              <a:latin typeface="Nimbus Sans"/>
            </a:endParaRPr>
          </a:p>
        </p:txBody>
      </p:sp>
      <p:sp>
        <p:nvSpPr>
          <p:cNvPr id="513" name="CustomShape 2"/>
          <p:cNvSpPr/>
          <p:nvPr/>
        </p:nvSpPr>
        <p:spPr>
          <a:xfrm>
            <a:off x="6072120" y="311040"/>
            <a:ext cx="2642760" cy="529920"/>
          </a:xfrm>
          <a:custGeom>
            <a:avLst/>
            <a:gdLst/>
            <a:ahLst/>
            <a:rect l="0" t="0" r="r" b="b"/>
            <a:pathLst>
              <a:path w="7342" h="1474">
                <a:moveTo>
                  <a:pt x="0" y="0"/>
                </a:moveTo>
                <a:lnTo>
                  <a:pt x="7341" y="0"/>
                </a:lnTo>
                <a:moveTo>
                  <a:pt x="0" y="1473"/>
                </a:moveTo>
                <a:lnTo>
                  <a:pt x="7341"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基本概念</a:t>
            </a:r>
            <a:endParaRPr b="0" lang="en-US" sz="3600" spc="-1" strike="noStrike">
              <a:latin typeface="Nimbus Sans"/>
            </a:endParaRPr>
          </a:p>
        </p:txBody>
      </p:sp>
    </p:spTree>
  </p:cSld>
  <mc:AlternateContent>
    <mc:Choice Requires="p14">
      <p:transition spd="slow" p14:dur="2000"/>
    </mc:Choice>
    <mc:Fallback>
      <p:transition spd="slow"/>
    </mc:Fallback>
  </mc:AlternateContent>
  <p:timing>
    <p:tnLst>
      <p:par>
        <p:cTn id="631" dur="indefinite" restart="never" nodeType="tmRoot">
          <p:childTnLst>
            <p:seq>
              <p:cTn id="632" dur="indefinite" nodeType="mainSeq">
                <p:childTnLst>
                  <p:par>
                    <p:cTn id="633" fill="hold">
                      <p:stCondLst>
                        <p:cond delay="indefinite"/>
                      </p:stCondLst>
                      <p:childTnLst>
                        <p:par>
                          <p:cTn id="634" fill="hold">
                            <p:stCondLst>
                              <p:cond delay="0"/>
                            </p:stCondLst>
                            <p:childTnLst>
                              <p:par>
                                <p:cTn id="635" nodeType="clickEffect" fill="hold" presetClass="entr" presetID="2" presetSubtype="4">
                                  <p:stCondLst>
                                    <p:cond delay="0"/>
                                  </p:stCondLst>
                                  <p:childTnLst>
                                    <p:set>
                                      <p:cBhvr>
                                        <p:cTn id="636" dur="1" fill="hold">
                                          <p:stCondLst>
                                            <p:cond delay="0"/>
                                          </p:stCondLst>
                                        </p:cTn>
                                        <p:tgtEl>
                                          <p:spTgt spid="512"/>
                                        </p:tgtEl>
                                        <p:attrNameLst>
                                          <p:attrName>style.visibility</p:attrName>
                                        </p:attrNameLst>
                                      </p:cBhvr>
                                      <p:to>
                                        <p:strVal val="visible"/>
                                      </p:to>
                                    </p:set>
                                    <p:anim calcmode="lin" valueType="num">
                                      <p:cBhvr additive="repl">
                                        <p:cTn id="637" dur="500" fill="hold"/>
                                        <p:tgtEl>
                                          <p:spTgt spid="512"/>
                                        </p:tgtEl>
                                        <p:attrNameLst>
                                          <p:attrName>ppt_x</p:attrName>
                                        </p:attrNameLst>
                                      </p:cBhvr>
                                      <p:tavLst>
                                        <p:tav tm="0">
                                          <p:val>
                                            <p:strVal val="#ppt_x"/>
                                          </p:val>
                                        </p:tav>
                                        <p:tav tm="100000">
                                          <p:val>
                                            <p:strVal val="#ppt_x"/>
                                          </p:val>
                                        </p:tav>
                                      </p:tavLst>
                                    </p:anim>
                                    <p:anim calcmode="lin" valueType="num">
                                      <p:cBhvr additive="repl">
                                        <p:cTn id="638" dur="500" fill="hold"/>
                                        <p:tgtEl>
                                          <p:spTgt spid="5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CustomShape 1"/>
          <p:cNvSpPr/>
          <p:nvPr/>
        </p:nvSpPr>
        <p:spPr>
          <a:xfrm>
            <a:off x="324000" y="1249200"/>
            <a:ext cx="8351640" cy="155340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33cc"/>
                </a:solidFill>
                <a:latin typeface="Times New Roman"/>
                <a:ea typeface="楷体_GB2312"/>
              </a:rPr>
              <a:t>　　</a:t>
            </a:r>
            <a:r>
              <a:rPr b="1" lang="en-US" sz="2400" spc="-1" strike="noStrike">
                <a:solidFill>
                  <a:srgbClr val="000000"/>
                </a:solidFill>
                <a:latin typeface="Times New Roman"/>
                <a:ea typeface="楷体_GB2312"/>
              </a:rPr>
              <a:t>从</a:t>
            </a:r>
            <a:r>
              <a:rPr b="1" lang="en-US" sz="2400" spc="-1" strike="noStrike">
                <a:solidFill>
                  <a:srgbClr val="0033cc"/>
                </a:solidFill>
                <a:latin typeface="Times New Roman"/>
                <a:ea typeface="楷体_GB2312"/>
              </a:rPr>
              <a:t>数据结构</a:t>
            </a:r>
            <a:r>
              <a:rPr b="1" lang="en-US" sz="2400" spc="-1" strike="noStrike">
                <a:solidFill>
                  <a:srgbClr val="000000"/>
                </a:solidFill>
                <a:latin typeface="Times New Roman"/>
                <a:ea typeface="楷体_GB2312"/>
              </a:rPr>
              <a:t>的角度看，</a:t>
            </a:r>
            <a:r>
              <a:rPr b="1" lang="en-US" sz="2400" spc="-1" strike="noStrike">
                <a:solidFill>
                  <a:srgbClr val="0033cc"/>
                </a:solidFill>
                <a:latin typeface="Times New Roman"/>
                <a:ea typeface="楷体_GB2312"/>
              </a:rPr>
              <a:t>实际问题</a:t>
            </a:r>
            <a:r>
              <a:rPr b="1" lang="en-US" sz="2400" spc="-1" strike="noStrike">
                <a:solidFill>
                  <a:srgbClr val="000000"/>
                </a:solidFill>
                <a:latin typeface="Times New Roman"/>
                <a:ea typeface="楷体_GB2312"/>
              </a:rPr>
              <a:t>的求解可以通过</a:t>
            </a:r>
            <a:r>
              <a:rPr b="1" lang="en-US" sz="2400" spc="-1" strike="noStrike">
                <a:solidFill>
                  <a:srgbClr val="0033cc"/>
                </a:solidFill>
                <a:latin typeface="Times New Roman"/>
                <a:ea typeface="楷体_GB2312"/>
              </a:rPr>
              <a:t>抽象数据类型</a:t>
            </a:r>
            <a:r>
              <a:rPr b="1" lang="en-US" sz="2400" spc="-1" strike="noStrike">
                <a:solidFill>
                  <a:srgbClr val="000000"/>
                </a:solidFill>
                <a:latin typeface="Times New Roman"/>
                <a:ea typeface="楷体_GB2312"/>
              </a:rPr>
              <a:t>来描述，即</a:t>
            </a:r>
            <a:r>
              <a:rPr b="1" lang="en-US" sz="2400" spc="-1" strike="noStrike">
                <a:solidFill>
                  <a:srgbClr val="ff0000"/>
                </a:solidFill>
                <a:latin typeface="Times New Roman"/>
                <a:ea typeface="楷体_GB2312"/>
              </a:rPr>
              <a:t>抽象数据类型</a:t>
            </a:r>
            <a:r>
              <a:rPr b="1" lang="en-US" sz="2400" spc="-1" strike="noStrike">
                <a:solidFill>
                  <a:srgbClr val="000000"/>
                </a:solidFill>
                <a:latin typeface="Times New Roman"/>
                <a:ea typeface="楷体_GB2312"/>
              </a:rPr>
              <a:t>能从</a:t>
            </a:r>
            <a:r>
              <a:rPr b="1" lang="en-US" sz="2400" spc="-1" strike="noStrike">
                <a:solidFill>
                  <a:srgbClr val="0033cc"/>
                </a:solidFill>
                <a:latin typeface="Times New Roman"/>
                <a:ea typeface="楷体_GB2312"/>
              </a:rPr>
              <a:t>逻辑上</a:t>
            </a:r>
            <a:r>
              <a:rPr b="1" lang="en-US" sz="2400" spc="-1" strike="noStrike">
                <a:solidFill>
                  <a:srgbClr val="000000"/>
                </a:solidFill>
                <a:latin typeface="Times New Roman"/>
                <a:ea typeface="楷体_GB2312"/>
              </a:rPr>
              <a:t>对待求解问题进行准确定义，所以抽象数据类型由</a:t>
            </a:r>
            <a:r>
              <a:rPr b="1" lang="en-US" sz="2400" spc="-1" strike="noStrike">
                <a:solidFill>
                  <a:srgbClr val="0033cc"/>
                </a:solidFill>
                <a:latin typeface="Times New Roman"/>
                <a:ea typeface="楷体_GB2312"/>
              </a:rPr>
              <a:t>数据逻辑结构</a:t>
            </a:r>
            <a:r>
              <a:rPr b="1" lang="en-US" sz="2400" spc="-1" strike="noStrike">
                <a:solidFill>
                  <a:srgbClr val="000000"/>
                </a:solidFill>
                <a:latin typeface="Times New Roman"/>
                <a:ea typeface="楷体_GB2312"/>
              </a:rPr>
              <a:t>和</a:t>
            </a:r>
            <a:r>
              <a:rPr b="1" lang="en-US" sz="2400" spc="-1" strike="noStrike">
                <a:solidFill>
                  <a:srgbClr val="0033cc"/>
                </a:solidFill>
                <a:latin typeface="Times New Roman"/>
                <a:ea typeface="楷体_GB2312"/>
              </a:rPr>
              <a:t>运算定义</a:t>
            </a:r>
            <a:r>
              <a:rPr b="1" lang="en-US" sz="2400" spc="-1" strike="noStrike">
                <a:solidFill>
                  <a:srgbClr val="000000"/>
                </a:solidFill>
                <a:latin typeface="Times New Roman"/>
                <a:ea typeface="楷体_GB2312"/>
              </a:rPr>
              <a:t>两部分组成。</a:t>
            </a:r>
            <a:endParaRPr b="0" lang="en-US" sz="2400" spc="-1" strike="noStrike">
              <a:latin typeface="Nimbus Sans"/>
            </a:endParaRPr>
          </a:p>
        </p:txBody>
      </p:sp>
      <p:sp>
        <p:nvSpPr>
          <p:cNvPr id="515" name="CustomShape 2"/>
          <p:cNvSpPr/>
          <p:nvPr/>
        </p:nvSpPr>
        <p:spPr>
          <a:xfrm>
            <a:off x="324000" y="2905200"/>
            <a:ext cx="8353080" cy="435852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Times New Roman"/>
                <a:ea typeface="楷体_GB2312"/>
              </a:rPr>
              <a:t>例：定义一个</a:t>
            </a:r>
            <a:r>
              <a:rPr b="1" lang="en-US" sz="2400" spc="-1" strike="noStrike">
                <a:solidFill>
                  <a:srgbClr val="0033cc"/>
                </a:solidFill>
                <a:latin typeface="Times New Roman"/>
                <a:ea typeface="楷体_GB2312"/>
              </a:rPr>
              <a:t>集合</a:t>
            </a:r>
            <a:r>
              <a:rPr b="1" lang="en-US" sz="2400" spc="-1" strike="noStrike">
                <a:solidFill>
                  <a:srgbClr val="000000"/>
                </a:solidFill>
                <a:latin typeface="Times New Roman"/>
                <a:ea typeface="楷体_GB2312"/>
              </a:rPr>
              <a:t>的</a:t>
            </a:r>
            <a:r>
              <a:rPr b="1" lang="en-US" sz="2400" spc="-1" strike="noStrike">
                <a:solidFill>
                  <a:srgbClr val="0033cc"/>
                </a:solidFill>
                <a:latin typeface="Times New Roman"/>
                <a:ea typeface="楷体_GB2312"/>
              </a:rPr>
              <a:t>抽象数据类型</a:t>
            </a:r>
            <a:r>
              <a:rPr b="1" lang="en-US" sz="2400" spc="-1" strike="noStrike">
                <a:solidFill>
                  <a:srgbClr val="000000"/>
                </a:solidFill>
                <a:latin typeface="Times New Roman"/>
                <a:ea typeface="楷体_GB2312"/>
              </a:rPr>
              <a:t>ASet</a:t>
            </a:r>
            <a:r>
              <a:rPr b="1" lang="en-US" sz="2400" spc="-1" strike="noStrike">
                <a:solidFill>
                  <a:srgbClr val="000000"/>
                </a:solidFill>
                <a:latin typeface="Times New Roman"/>
                <a:ea typeface="楷体_GB2312"/>
              </a:rPr>
              <a:t>，其中所有元素为</a:t>
            </a:r>
            <a:endParaRPr b="0" lang="en-US" sz="24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正整数，并包含集合的并集、差集和交集</a:t>
            </a:r>
            <a:r>
              <a:rPr b="1" lang="en-US" sz="2400" spc="-1" strike="noStrike">
                <a:solidFill>
                  <a:srgbClr val="0033cc"/>
                </a:solidFill>
                <a:latin typeface="Times New Roman"/>
                <a:ea typeface="楷体_GB2312"/>
              </a:rPr>
              <a:t>运算</a:t>
            </a:r>
            <a:r>
              <a:rPr b="1" lang="en-US" sz="2400" spc="-1" strike="noStrike">
                <a:solidFill>
                  <a:srgbClr val="000000"/>
                </a:solidFill>
                <a:latin typeface="Times New Roman"/>
                <a:ea typeface="楷体_GB2312"/>
              </a:rPr>
              <a:t>。</a:t>
            </a:r>
            <a:endParaRPr b="0" lang="en-US" sz="2400" spc="-1" strike="noStrike">
              <a:latin typeface="Nimbus Sans"/>
            </a:endParaRPr>
          </a:p>
          <a:p>
            <a:pPr>
              <a:lnSpc>
                <a:spcPts val="2401"/>
              </a:lnSpc>
            </a:pPr>
            <a:r>
              <a:rPr b="1" lang="en-US" sz="2400" spc="-1" strike="noStrike">
                <a:solidFill>
                  <a:srgbClr val="ff0000"/>
                </a:solidFill>
                <a:latin typeface="Times New Roman"/>
                <a:ea typeface="楷体_GB2312"/>
              </a:rPr>
              <a:t>解</a:t>
            </a:r>
            <a:r>
              <a:rPr b="1" lang="en-US" sz="2400" spc="-1" strike="noStrike">
                <a:solidFill>
                  <a:srgbClr val="000000"/>
                </a:solidFill>
                <a:latin typeface="Times New Roman"/>
                <a:ea typeface="楷体_GB2312"/>
              </a:rPr>
              <a:t>：</a:t>
            </a:r>
            <a:r>
              <a:rPr b="1" lang="en-US" sz="2200" spc="-1" strike="noStrike">
                <a:solidFill>
                  <a:srgbClr val="000000"/>
                </a:solidFill>
                <a:latin typeface="Times New Roman"/>
                <a:ea typeface="楷体_GB2312"/>
              </a:rPr>
              <a:t>抽象数据类型</a:t>
            </a:r>
            <a:r>
              <a:rPr b="1" lang="en-US" sz="2200" spc="-1" strike="noStrike">
                <a:solidFill>
                  <a:srgbClr val="000000"/>
                </a:solidFill>
                <a:latin typeface="Times New Roman"/>
                <a:ea typeface="楷体_GB2312"/>
              </a:rPr>
              <a:t>ASet</a:t>
            </a:r>
            <a:r>
              <a:rPr b="1" lang="en-US" sz="2200" spc="-1" strike="noStrike">
                <a:solidFill>
                  <a:srgbClr val="000000"/>
                </a:solidFill>
                <a:latin typeface="Times New Roman"/>
                <a:ea typeface="楷体_GB2312"/>
              </a:rPr>
              <a:t>的定义</a:t>
            </a:r>
            <a:endParaRPr b="0" lang="en-US" sz="2200" spc="-1" strike="noStrike">
              <a:latin typeface="Nimbus Sans"/>
            </a:endParaRPr>
          </a:p>
          <a:p>
            <a:pPr>
              <a:lnSpc>
                <a:spcPts val="2401"/>
              </a:lnSpc>
            </a:pPr>
            <a:r>
              <a:rPr b="1" lang="en-US" sz="2200" spc="-1" strike="noStrike">
                <a:solidFill>
                  <a:srgbClr val="0033cc"/>
                </a:solidFill>
                <a:latin typeface="Times New Roman"/>
                <a:ea typeface="楷体_GB2312"/>
              </a:rPr>
              <a:t>         </a:t>
            </a:r>
            <a:r>
              <a:rPr b="1" lang="en-US" sz="2200" spc="-1" strike="noStrike">
                <a:solidFill>
                  <a:srgbClr val="0033cc"/>
                </a:solidFill>
                <a:latin typeface="Times New Roman"/>
                <a:ea typeface="楷体_GB2312"/>
              </a:rPr>
              <a:t>ADT ASet</a:t>
            </a:r>
            <a:endParaRPr b="0" lang="en-US" sz="2200" spc="-1" strike="noStrike">
              <a:latin typeface="Nimbus Sans"/>
            </a:endParaRPr>
          </a:p>
          <a:p>
            <a:pPr>
              <a:lnSpc>
                <a:spcPts val="2401"/>
              </a:lnSpc>
            </a:pPr>
            <a:r>
              <a:rPr b="1" lang="en-US" sz="2200" spc="-1" strike="noStrike">
                <a:solidFill>
                  <a:srgbClr val="0033cc"/>
                </a:solidFill>
                <a:latin typeface="Times New Roman"/>
                <a:ea typeface="楷体_GB2312"/>
              </a:rPr>
              <a:t>        </a:t>
            </a:r>
            <a:r>
              <a:rPr b="1" lang="en-US" sz="2200" spc="-1" strike="noStrike">
                <a:solidFill>
                  <a:srgbClr val="0033cc"/>
                </a:solidFill>
                <a:latin typeface="Times New Roman"/>
                <a:ea typeface="楷体_GB2312"/>
              </a:rPr>
              <a:t>{</a:t>
            </a:r>
            <a:r>
              <a:rPr b="1" lang="en-US" sz="2200" spc="-1" strike="noStrike">
                <a:solidFill>
                  <a:srgbClr val="0033cc"/>
                </a:solidFill>
                <a:latin typeface="Times New Roman"/>
                <a:ea typeface="楷体_GB2312"/>
              </a:rPr>
              <a:t>　</a:t>
            </a:r>
            <a:r>
              <a:rPr b="1" lang="en-US" sz="2200" spc="-1" strike="noStrike">
                <a:solidFill>
                  <a:srgbClr val="ff0000"/>
                </a:solidFill>
                <a:latin typeface="Times New Roman"/>
                <a:ea typeface="楷体_GB2312"/>
              </a:rPr>
              <a:t>数据对象：</a:t>
            </a:r>
            <a:r>
              <a:rPr b="1" lang="en-US" sz="2200" spc="-1" strike="noStrike">
                <a:solidFill>
                  <a:srgbClr val="0033cc"/>
                </a:solidFill>
                <a:latin typeface="Times New Roman"/>
                <a:ea typeface="楷体_GB2312"/>
              </a:rPr>
              <a:t>D={di | 0≤i≤n</a:t>
            </a:r>
            <a:r>
              <a:rPr b="1" lang="en-US" sz="2200" spc="-1" strike="noStrike">
                <a:solidFill>
                  <a:srgbClr val="0033cc"/>
                </a:solidFill>
                <a:latin typeface="Times New Roman"/>
                <a:ea typeface="楷体_GB2312"/>
              </a:rPr>
              <a:t>，</a:t>
            </a:r>
            <a:r>
              <a:rPr b="1" lang="en-US" sz="2200" spc="-1" strike="noStrike">
                <a:solidFill>
                  <a:srgbClr val="0033cc"/>
                </a:solidFill>
                <a:latin typeface="Times New Roman"/>
                <a:ea typeface="楷体_GB2312"/>
              </a:rPr>
              <a:t>n</a:t>
            </a:r>
            <a:r>
              <a:rPr b="1" lang="en-US" sz="2200" spc="-1" strike="noStrike">
                <a:solidFill>
                  <a:srgbClr val="0033cc"/>
                </a:solidFill>
                <a:latin typeface="Times New Roman"/>
                <a:ea typeface="楷体_GB2312"/>
              </a:rPr>
              <a:t>为一个正整数</a:t>
            </a:r>
            <a:r>
              <a:rPr b="1" lang="en-US" sz="2200" spc="-1" strike="noStrike">
                <a:solidFill>
                  <a:srgbClr val="0033cc"/>
                </a:solidFill>
                <a:latin typeface="Times New Roman"/>
                <a:ea typeface="楷体_GB2312"/>
              </a:rPr>
              <a:t>}</a:t>
            </a:r>
            <a:endParaRPr b="0" lang="en-US" sz="2200" spc="-1" strike="noStrike">
              <a:latin typeface="Nimbus Sans"/>
            </a:endParaRPr>
          </a:p>
          <a:p>
            <a:pPr>
              <a:lnSpc>
                <a:spcPts val="2401"/>
              </a:lnSpc>
            </a:pPr>
            <a:r>
              <a:rPr b="1" lang="en-US" sz="2200" spc="-1" strike="noStrike">
                <a:solidFill>
                  <a:srgbClr val="0033cc"/>
                </a:solidFill>
                <a:latin typeface="Times New Roman"/>
                <a:ea typeface="楷体_GB2312"/>
              </a:rPr>
              <a:t>　         </a:t>
            </a:r>
            <a:r>
              <a:rPr b="1" lang="en-US" sz="2200" spc="-1" strike="noStrike">
                <a:solidFill>
                  <a:srgbClr val="ff0000"/>
                </a:solidFill>
                <a:latin typeface="Times New Roman"/>
                <a:ea typeface="楷体_GB2312"/>
              </a:rPr>
              <a:t>运算的定义：</a:t>
            </a:r>
            <a:endParaRPr b="0" lang="en-US" sz="2200" spc="-1" strike="noStrike">
              <a:latin typeface="Nimbus Sans"/>
            </a:endParaRPr>
          </a:p>
          <a:p>
            <a:pPr>
              <a:lnSpc>
                <a:spcPts val="2401"/>
              </a:lnSpc>
            </a:pPr>
            <a:r>
              <a:rPr b="1" lang="en-US" sz="2200" spc="-1" strike="noStrike">
                <a:solidFill>
                  <a:srgbClr val="0033cc"/>
                </a:solidFill>
                <a:latin typeface="Times New Roman"/>
                <a:ea typeface="楷体_GB2312"/>
              </a:rPr>
              <a:t>	</a:t>
            </a:r>
            <a:r>
              <a:rPr b="1" lang="en-US" sz="2200" spc="-1" strike="noStrike">
                <a:solidFill>
                  <a:srgbClr val="0033cc"/>
                </a:solidFill>
                <a:latin typeface="Times New Roman"/>
                <a:ea typeface="楷体_GB2312"/>
              </a:rPr>
              <a:t>void add(s1,s2,s3)</a:t>
            </a:r>
            <a:r>
              <a:rPr b="1" lang="en-US" sz="2200" spc="-1" strike="noStrike">
                <a:solidFill>
                  <a:srgbClr val="0033cc"/>
                </a:solidFill>
                <a:latin typeface="Times New Roman"/>
                <a:ea typeface="楷体_GB2312"/>
              </a:rPr>
              <a:t>：</a:t>
            </a:r>
            <a:r>
              <a:rPr b="1" lang="en-US" sz="2200" spc="-1" strike="noStrike">
                <a:solidFill>
                  <a:srgbClr val="0033cc"/>
                </a:solidFill>
                <a:latin typeface="Times New Roman"/>
                <a:ea typeface="楷体_GB2312"/>
              </a:rPr>
              <a:t>s3=s1∪s2</a:t>
            </a:r>
            <a:r>
              <a:rPr b="1" lang="en-US" sz="2200" spc="-1" strike="noStrike">
                <a:solidFill>
                  <a:srgbClr val="0033cc"/>
                </a:solidFill>
                <a:latin typeface="Times New Roman"/>
                <a:ea typeface="楷体_GB2312"/>
              </a:rPr>
              <a:t>	</a:t>
            </a:r>
            <a:r>
              <a:rPr b="1" lang="en-US" sz="2200" spc="-1" strike="noStrike">
                <a:solidFill>
                  <a:srgbClr val="0033cc"/>
                </a:solidFill>
                <a:latin typeface="Times New Roman"/>
                <a:ea typeface="楷体_GB2312"/>
              </a:rPr>
              <a:t>	</a:t>
            </a:r>
            <a:r>
              <a:rPr b="1" lang="en-US" sz="2200" spc="-1" strike="noStrike">
                <a:solidFill>
                  <a:srgbClr val="0033cc"/>
                </a:solidFill>
                <a:latin typeface="Times New Roman"/>
                <a:ea typeface="楷体_GB2312"/>
              </a:rPr>
              <a:t>//</a:t>
            </a:r>
            <a:r>
              <a:rPr b="1" lang="en-US" sz="2200" spc="-1" strike="noStrike">
                <a:solidFill>
                  <a:srgbClr val="0033cc"/>
                </a:solidFill>
                <a:latin typeface="Times New Roman"/>
                <a:ea typeface="楷体_GB2312"/>
              </a:rPr>
              <a:t>求集合的并集</a:t>
            </a:r>
            <a:endParaRPr b="0" lang="en-US" sz="2200" spc="-1" strike="noStrike">
              <a:latin typeface="Nimbus Sans"/>
            </a:endParaRPr>
          </a:p>
          <a:p>
            <a:pPr>
              <a:lnSpc>
                <a:spcPts val="2401"/>
              </a:lnSpc>
            </a:pPr>
            <a:r>
              <a:rPr b="1" lang="en-US" sz="2200" spc="-1" strike="noStrike">
                <a:solidFill>
                  <a:srgbClr val="0033cc"/>
                </a:solidFill>
                <a:latin typeface="Times New Roman"/>
                <a:ea typeface="楷体_GB2312"/>
              </a:rPr>
              <a:t>	</a:t>
            </a:r>
            <a:r>
              <a:rPr b="1" lang="en-US" sz="2200" spc="-1" strike="noStrike">
                <a:solidFill>
                  <a:srgbClr val="0033cc"/>
                </a:solidFill>
                <a:latin typeface="Times New Roman"/>
                <a:ea typeface="楷体_GB2312"/>
              </a:rPr>
              <a:t>void sub(s1,s2,s3)</a:t>
            </a:r>
            <a:r>
              <a:rPr b="1" lang="en-US" sz="2200" spc="-1" strike="noStrike">
                <a:solidFill>
                  <a:srgbClr val="0033cc"/>
                </a:solidFill>
                <a:latin typeface="Times New Roman"/>
                <a:ea typeface="楷体_GB2312"/>
              </a:rPr>
              <a:t>：</a:t>
            </a:r>
            <a:r>
              <a:rPr b="1" lang="en-US" sz="2200" spc="-1" strike="noStrike">
                <a:solidFill>
                  <a:srgbClr val="0033cc"/>
                </a:solidFill>
                <a:latin typeface="Times New Roman"/>
                <a:ea typeface="楷体_GB2312"/>
              </a:rPr>
              <a:t>s3=s1-s2</a:t>
            </a:r>
            <a:r>
              <a:rPr b="1" lang="en-US" sz="2200" spc="-1" strike="noStrike">
                <a:solidFill>
                  <a:srgbClr val="0033cc"/>
                </a:solidFill>
                <a:latin typeface="Times New Roman"/>
                <a:ea typeface="楷体_GB2312"/>
              </a:rPr>
              <a:t>	</a:t>
            </a:r>
            <a:r>
              <a:rPr b="1" lang="en-US" sz="2200" spc="-1" strike="noStrike">
                <a:solidFill>
                  <a:srgbClr val="0033cc"/>
                </a:solidFill>
                <a:latin typeface="Times New Roman"/>
                <a:ea typeface="楷体_GB2312"/>
              </a:rPr>
              <a:t>	</a:t>
            </a:r>
            <a:r>
              <a:rPr b="1" lang="en-US" sz="2200" spc="-1" strike="noStrike">
                <a:solidFill>
                  <a:srgbClr val="0033cc"/>
                </a:solidFill>
                <a:latin typeface="Times New Roman"/>
                <a:ea typeface="楷体_GB2312"/>
              </a:rPr>
              <a:t>//</a:t>
            </a:r>
            <a:r>
              <a:rPr b="1" lang="en-US" sz="2200" spc="-1" strike="noStrike">
                <a:solidFill>
                  <a:srgbClr val="0033cc"/>
                </a:solidFill>
                <a:latin typeface="Times New Roman"/>
                <a:ea typeface="楷体_GB2312"/>
              </a:rPr>
              <a:t>求集合的差集</a:t>
            </a:r>
            <a:endParaRPr b="0" lang="en-US" sz="2200" spc="-1" strike="noStrike">
              <a:latin typeface="Nimbus Sans"/>
            </a:endParaRPr>
          </a:p>
          <a:p>
            <a:pPr>
              <a:lnSpc>
                <a:spcPts val="2401"/>
              </a:lnSpc>
            </a:pPr>
            <a:r>
              <a:rPr b="1" lang="en-US" sz="2200" spc="-1" strike="noStrike">
                <a:solidFill>
                  <a:srgbClr val="0033cc"/>
                </a:solidFill>
                <a:latin typeface="Times New Roman"/>
                <a:ea typeface="楷体_GB2312"/>
              </a:rPr>
              <a:t>	</a:t>
            </a:r>
            <a:r>
              <a:rPr b="1" lang="en-US" sz="2200" spc="-1" strike="noStrike">
                <a:solidFill>
                  <a:srgbClr val="0033cc"/>
                </a:solidFill>
                <a:latin typeface="Times New Roman"/>
                <a:ea typeface="楷体_GB2312"/>
              </a:rPr>
              <a:t>void intersection(s1,s2,s3)</a:t>
            </a:r>
            <a:r>
              <a:rPr b="1" lang="en-US" sz="2200" spc="-1" strike="noStrike">
                <a:solidFill>
                  <a:srgbClr val="0033cc"/>
                </a:solidFill>
                <a:latin typeface="Times New Roman"/>
                <a:ea typeface="楷体_GB2312"/>
              </a:rPr>
              <a:t>：</a:t>
            </a:r>
            <a:r>
              <a:rPr b="1" lang="en-US" sz="2200" spc="-1" strike="noStrike">
                <a:solidFill>
                  <a:srgbClr val="0033cc"/>
                </a:solidFill>
                <a:latin typeface="Times New Roman"/>
                <a:ea typeface="楷体_GB2312"/>
              </a:rPr>
              <a:t>s3=s1∩s2</a:t>
            </a:r>
            <a:r>
              <a:rPr b="1" lang="en-US" sz="2200" spc="-1" strike="noStrike">
                <a:solidFill>
                  <a:srgbClr val="0033cc"/>
                </a:solidFill>
                <a:latin typeface="Times New Roman"/>
                <a:ea typeface="楷体_GB2312"/>
              </a:rPr>
              <a:t>	</a:t>
            </a:r>
            <a:r>
              <a:rPr b="1" lang="en-US" sz="2200" spc="-1" strike="noStrike">
                <a:solidFill>
                  <a:srgbClr val="0033cc"/>
                </a:solidFill>
                <a:latin typeface="Times New Roman"/>
                <a:ea typeface="楷体_GB2312"/>
              </a:rPr>
              <a:t>//</a:t>
            </a:r>
            <a:r>
              <a:rPr b="1" lang="en-US" sz="2200" spc="-1" strike="noStrike">
                <a:solidFill>
                  <a:srgbClr val="0033cc"/>
                </a:solidFill>
                <a:latin typeface="Times New Roman"/>
                <a:ea typeface="楷体_GB2312"/>
              </a:rPr>
              <a:t>求集合的交集</a:t>
            </a:r>
            <a:endParaRPr b="0" lang="en-US" sz="2200" spc="-1" strike="noStrike">
              <a:latin typeface="Nimbus Sans"/>
            </a:endParaRPr>
          </a:p>
          <a:p>
            <a:pPr>
              <a:lnSpc>
                <a:spcPts val="2401"/>
              </a:lnSpc>
            </a:pPr>
            <a:r>
              <a:rPr b="1" lang="en-US" sz="2200" spc="-1" strike="noStrike">
                <a:solidFill>
                  <a:srgbClr val="0033cc"/>
                </a:solidFill>
                <a:latin typeface="Times New Roman"/>
                <a:ea typeface="楷体_GB2312"/>
              </a:rPr>
              <a:t>         </a:t>
            </a:r>
            <a:r>
              <a:rPr b="1" lang="en-US" sz="2200" spc="-1" strike="noStrike">
                <a:solidFill>
                  <a:srgbClr val="0033cc"/>
                </a:solidFill>
                <a:latin typeface="Times New Roman"/>
                <a:ea typeface="楷体_GB2312"/>
              </a:rPr>
              <a:t>}</a:t>
            </a:r>
            <a:endParaRPr b="0" lang="en-US" sz="2200" spc="-1" strike="noStrike">
              <a:latin typeface="Nimbus Sans"/>
            </a:endParaRPr>
          </a:p>
          <a:p>
            <a:pPr>
              <a:lnSpc>
                <a:spcPct val="100000"/>
              </a:lnSpc>
            </a:pPr>
            <a:endParaRPr b="0" lang="en-US" sz="2200" spc="-1" strike="noStrike">
              <a:latin typeface="Nimbus Sans"/>
            </a:endParaRPr>
          </a:p>
          <a:p>
            <a:pPr>
              <a:lnSpc>
                <a:spcPct val="100000"/>
              </a:lnSpc>
            </a:pPr>
            <a:endParaRPr b="0" lang="en-US" sz="2200" spc="-1" strike="noStrike">
              <a:latin typeface="Nimbus Sans"/>
            </a:endParaRPr>
          </a:p>
          <a:p>
            <a:pPr>
              <a:lnSpc>
                <a:spcPct val="100000"/>
              </a:lnSpc>
            </a:pPr>
            <a:endParaRPr b="0" lang="en-US" sz="2200" spc="-1" strike="noStrike">
              <a:latin typeface="Nimbus Sans"/>
            </a:endParaRPr>
          </a:p>
        </p:txBody>
      </p:sp>
      <p:sp>
        <p:nvSpPr>
          <p:cNvPr id="516" name="CustomShape 3"/>
          <p:cNvSpPr/>
          <p:nvPr/>
        </p:nvSpPr>
        <p:spPr>
          <a:xfrm>
            <a:off x="5715000" y="311040"/>
            <a:ext cx="2999880" cy="529920"/>
          </a:xfrm>
          <a:custGeom>
            <a:avLst/>
            <a:gdLst/>
            <a:ahLst/>
            <a:rect l="0" t="0" r="r" b="b"/>
            <a:pathLst>
              <a:path w="8335" h="1474">
                <a:moveTo>
                  <a:pt x="0" y="0"/>
                </a:moveTo>
                <a:lnTo>
                  <a:pt x="8334" y="0"/>
                </a:lnTo>
                <a:moveTo>
                  <a:pt x="0" y="1473"/>
                </a:moveTo>
                <a:lnTo>
                  <a:pt x="8334"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抽象数据类型定义</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17" name="Group 1"/>
          <p:cNvGrpSpPr/>
          <p:nvPr/>
        </p:nvGrpSpPr>
        <p:grpSpPr>
          <a:xfrm>
            <a:off x="7259760" y="0"/>
            <a:ext cx="1855440" cy="1896480"/>
            <a:chOff x="7259760" y="0"/>
            <a:chExt cx="1855440" cy="1896480"/>
          </a:xfrm>
        </p:grpSpPr>
        <p:sp>
          <p:nvSpPr>
            <p:cNvPr id="518" name="CustomShape 2"/>
            <p:cNvSpPr/>
            <p:nvPr/>
          </p:nvSpPr>
          <p:spPr>
            <a:xfrm>
              <a:off x="7259760" y="61920"/>
              <a:ext cx="1855440" cy="1834560"/>
            </a:xfrm>
            <a:prstGeom prst="ellipse">
              <a:avLst/>
            </a:prstGeom>
            <a:blipFill rotWithShape="0">
              <a:blip r:embed="rId1"/>
              <a:stretch>
                <a:fillRect/>
              </a:stretch>
            </a:blipFill>
            <a:ln w="63360">
              <a:solidFill>
                <a:srgbClr val="f8f8f8">
                  <a:alpha val="71000"/>
                </a:srgbClr>
              </a:solidFill>
              <a:round/>
            </a:ln>
          </p:spPr>
          <p:style>
            <a:lnRef idx="0"/>
            <a:fillRef idx="0"/>
            <a:effectRef idx="0"/>
            <a:fontRef idx="minor"/>
          </p:style>
        </p:sp>
        <p:pic>
          <p:nvPicPr>
            <p:cNvPr id="519" name="Picture 4" descr="cir_lighteffect0"/>
            <p:cNvPicPr/>
            <p:nvPr/>
          </p:nvPicPr>
          <p:blipFill>
            <a:blip r:embed="rId2"/>
            <a:stretch/>
          </p:blipFill>
          <p:spPr>
            <a:xfrm>
              <a:off x="7329240" y="0"/>
              <a:ext cx="1706400" cy="1532160"/>
            </a:xfrm>
            <a:prstGeom prst="rect">
              <a:avLst/>
            </a:prstGeom>
            <a:ln w="9360">
              <a:noFill/>
            </a:ln>
          </p:spPr>
        </p:pic>
      </p:grpSp>
      <p:sp>
        <p:nvSpPr>
          <p:cNvPr id="520" name="CustomShape 3"/>
          <p:cNvSpPr/>
          <p:nvPr/>
        </p:nvSpPr>
        <p:spPr>
          <a:xfrm>
            <a:off x="1928880" y="2233440"/>
            <a:ext cx="6324120" cy="1980720"/>
          </a:xfrm>
          <a:custGeom>
            <a:avLst/>
            <a:gdLst/>
            <a:ahLst/>
            <a:rect l="0" t="0" r="r" b="b"/>
            <a:pathLst>
              <a:path w="17569" h="5504">
                <a:moveTo>
                  <a:pt x="1755" y="0"/>
                </a:moveTo>
                <a:lnTo>
                  <a:pt x="15812" y="0"/>
                </a:lnTo>
                <a:moveTo>
                  <a:pt x="0" y="5503"/>
                </a:moveTo>
                <a:lnTo>
                  <a:pt x="17568" y="5503"/>
                </a:lnTo>
              </a:path>
            </a:pathLst>
          </a:custGeom>
          <a:ln>
            <a:noFill/>
          </a:ln>
        </p:spPr>
        <p:style>
          <a:lnRef idx="0"/>
          <a:fillRef idx="0"/>
          <a:effectRef idx="0"/>
          <a:fontRef idx="minor"/>
        </p:style>
        <p:txBody>
          <a:bodyPr wrap="none" lIns="90000" rIns="90000" tIns="45000" bIns="45000" anchorCtr="1">
            <a:prstTxWarp prst="textFadeUp"/>
            <a:normAutofit/>
          </a:bodyPr>
          <a:p>
            <a:pPr algn="ctr">
              <a:lnSpc>
                <a:spcPct val="100000"/>
              </a:lnSpc>
            </a:pPr>
            <a:r>
              <a:rPr b="1" lang="en-US" sz="3600" spc="-1" strike="noStrike">
                <a:solidFill>
                  <a:srgbClr val="c00000"/>
                </a:solidFill>
                <a:latin typeface="华文行楷"/>
                <a:ea typeface="华文行楷"/>
              </a:rPr>
              <a:t>算法和算法分析</a:t>
            </a:r>
            <a:endParaRPr b="0" lang="en-US" sz="3600" spc="-1" strike="noStrike">
              <a:latin typeface="Nimbus Sans"/>
            </a:endParaRPr>
          </a:p>
        </p:txBody>
      </p:sp>
      <p:sp>
        <p:nvSpPr>
          <p:cNvPr id="521" name="CustomShape 4"/>
          <p:cNvSpPr/>
          <p:nvPr/>
        </p:nvSpPr>
        <p:spPr>
          <a:xfrm>
            <a:off x="7516800" y="372960"/>
            <a:ext cx="1371240" cy="130932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2001"/>
              </a:spcBef>
            </a:pPr>
            <a:r>
              <a:rPr b="1" lang="en-US" sz="4000" spc="-1" strike="noStrike">
                <a:solidFill>
                  <a:srgbClr val="0033cc"/>
                </a:solidFill>
                <a:latin typeface="Times New Roman"/>
                <a:ea typeface="楷体_GB2312"/>
              </a:rPr>
              <a:t>Part two</a:t>
            </a:r>
            <a:r>
              <a:rPr b="1" lang="en-US" sz="4000" spc="-1" strike="noStrike">
                <a:solidFill>
                  <a:srgbClr val="66ff66"/>
                </a:solidFill>
                <a:latin typeface="Times New Roman"/>
                <a:ea typeface="楷体_GB2312"/>
              </a:rPr>
              <a:t> </a:t>
            </a:r>
            <a:endParaRPr b="0" lang="en-US" sz="4000" spc="-1" strike="noStrike">
              <a:latin typeface="Nimbus Sans"/>
            </a:endParaRPr>
          </a:p>
        </p:txBody>
      </p:sp>
      <p:pic>
        <p:nvPicPr>
          <p:cNvPr id="522" name="图片 4" descr="key_f.jpg"/>
          <p:cNvPicPr/>
          <p:nvPr/>
        </p:nvPicPr>
        <p:blipFill>
          <a:blip r:embed="rId3"/>
          <a:srcRect l="10526" t="0" r="0" b="0"/>
          <a:stretch/>
        </p:blipFill>
        <p:spPr>
          <a:xfrm>
            <a:off x="0" y="4191120"/>
            <a:ext cx="3885840" cy="2091960"/>
          </a:xfrm>
          <a:prstGeom prst="rect">
            <a:avLst/>
          </a:prstGeom>
          <a:ln w="9360">
            <a:noFill/>
          </a:ln>
        </p:spPr>
      </p:pic>
    </p:spTree>
  </p:cSld>
  <p:transition>
    <p:fade/>
  </p:transition>
  <p:timing>
    <p:tnLst>
      <p:par>
        <p:cTn id="639" dur="indefinite" restart="never" nodeType="tmRoot">
          <p:childTnLst>
            <p:seq>
              <p:cTn id="640" dur="indefinite" nodeType="mainSeq">
                <p:childTnLst>
                  <p:par>
                    <p:cTn id="641" fill="hold">
                      <p:stCondLst>
                        <p:cond delay="0"/>
                      </p:stCondLst>
                      <p:childTnLst>
                        <p:par>
                          <p:cTn id="642" fill="hold">
                            <p:stCondLst>
                              <p:cond delay="0"/>
                            </p:stCondLst>
                            <p:childTnLst>
                              <p:par>
                                <p:cTn id="643" nodeType="withEffect" fill="hold" presetClass="entr">
                                  <p:stCondLst>
                                    <p:cond delay="0"/>
                                  </p:stCondLst>
                                  <p:childTnLst>
                                    <p:set>
                                      <p:cBhvr>
                                        <p:cTn id="644" dur="1" fill="hold">
                                          <p:stCondLst>
                                            <p:cond delay="0"/>
                                          </p:stCondLst>
                                        </p:cTn>
                                        <p:tgtEl>
                                          <p:spTgt spid="520"/>
                                        </p:tgtEl>
                                        <p:attrNameLst>
                                          <p:attrName>style.visibility</p:attrName>
                                        </p:attrNameLst>
                                      </p:cBhvr>
                                      <p:to>
                                        <p:strVal val="visible"/>
                                      </p:to>
                                    </p:set>
                                    <p:animEffect filter="blinds(horizontal)" transition="in">
                                      <p:cBhvr additive="repl">
                                        <p:cTn id="645" dur="500"/>
                                        <p:tgtEl>
                                          <p:spTgt spid="520"/>
                                        </p:tgtEl>
                                      </p:cBhvr>
                                    </p:animEffect>
                                  </p:childTnLst>
                                </p:cTn>
                              </p:par>
                              <p:par>
                                <p:cTn id="646" nodeType="withEffect" fill="hold" presetClass="entr" presetID="2" presetSubtype="4">
                                  <p:stCondLst>
                                    <p:cond delay="0"/>
                                  </p:stCondLst>
                                  <p:childTnLst>
                                    <p:set>
                                      <p:cBhvr>
                                        <p:cTn id="647" dur="1" fill="hold">
                                          <p:stCondLst>
                                            <p:cond delay="0"/>
                                          </p:stCondLst>
                                        </p:cTn>
                                        <p:tgtEl>
                                          <p:spTgt spid="522"/>
                                        </p:tgtEl>
                                        <p:attrNameLst>
                                          <p:attrName>style.visibility</p:attrName>
                                        </p:attrNameLst>
                                      </p:cBhvr>
                                      <p:to>
                                        <p:strVal val="visible"/>
                                      </p:to>
                                    </p:set>
                                    <p:anim calcmode="lin" valueType="num">
                                      <p:cBhvr additive="repl">
                                        <p:cTn id="648" dur="500" fill="hold"/>
                                        <p:tgtEl>
                                          <p:spTgt spid="522"/>
                                        </p:tgtEl>
                                        <p:attrNameLst>
                                          <p:attrName>ppt_x</p:attrName>
                                        </p:attrNameLst>
                                      </p:cBhvr>
                                      <p:tavLst>
                                        <p:tav tm="0">
                                          <p:val>
                                            <p:strVal val="#ppt_x"/>
                                          </p:val>
                                        </p:tav>
                                        <p:tav tm="100000">
                                          <p:val>
                                            <p:strVal val="#ppt_x"/>
                                          </p:val>
                                        </p:tav>
                                      </p:tavLst>
                                    </p:anim>
                                    <p:anim calcmode="lin" valueType="num">
                                      <p:cBhvr additive="repl">
                                        <p:cTn id="649" dur="500" fill="hold"/>
                                        <p:tgtEl>
                                          <p:spTgt spid="5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
          <p:cNvSpPr/>
          <p:nvPr/>
        </p:nvSpPr>
        <p:spPr>
          <a:xfrm>
            <a:off x="377280" y="1824480"/>
            <a:ext cx="8389800" cy="2466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33cc"/>
                </a:solidFill>
                <a:latin typeface="黑体"/>
                <a:ea typeface="黑体"/>
              </a:rPr>
              <a:t>“</a:t>
            </a:r>
            <a:r>
              <a:rPr b="0" lang="en-US" sz="2800" spc="-1" strike="noStrike">
                <a:solidFill>
                  <a:srgbClr val="c00000"/>
                </a:solidFill>
                <a:latin typeface="黑体"/>
                <a:ea typeface="黑体"/>
              </a:rPr>
              <a:t>百钱买百鸡</a:t>
            </a:r>
            <a:r>
              <a:rPr b="0" lang="en-US" sz="2800" spc="-1" strike="noStrike">
                <a:solidFill>
                  <a:srgbClr val="0033cc"/>
                </a:solidFill>
                <a:latin typeface="黑体"/>
                <a:ea typeface="黑体"/>
              </a:rPr>
              <a:t>”</a:t>
            </a:r>
            <a:r>
              <a:rPr b="0" lang="en-US" sz="2800" spc="-1" strike="noStrike">
                <a:solidFill>
                  <a:srgbClr val="0033cc"/>
                </a:solidFill>
                <a:latin typeface="黑体"/>
                <a:ea typeface="黑体"/>
              </a:rPr>
              <a:t>(</a:t>
            </a:r>
            <a:r>
              <a:rPr b="0" lang="en-US" sz="2800" spc="-1" strike="noStrike">
                <a:solidFill>
                  <a:srgbClr val="0033cc"/>
                </a:solidFill>
                <a:latin typeface="黑体"/>
                <a:ea typeface="黑体"/>
              </a:rPr>
              <a:t>“</a:t>
            </a:r>
            <a:r>
              <a:rPr b="0" lang="en-US" sz="2800" spc="-1" strike="noStrike">
                <a:solidFill>
                  <a:srgbClr val="0033cc"/>
                </a:solidFill>
                <a:latin typeface="黑体"/>
                <a:ea typeface="黑体"/>
              </a:rPr>
              <a:t>一百元钱买一百支笔</a:t>
            </a:r>
            <a:r>
              <a:rPr b="0" lang="en-US" sz="2800" spc="-1" strike="noStrike">
                <a:solidFill>
                  <a:srgbClr val="0033cc"/>
                </a:solidFill>
                <a:latin typeface="黑体"/>
                <a:ea typeface="黑体"/>
              </a:rPr>
              <a:t>”</a:t>
            </a:r>
            <a:r>
              <a:rPr b="0" lang="en-US" sz="2800" spc="-1" strike="noStrike">
                <a:solidFill>
                  <a:srgbClr val="0033cc"/>
                </a:solidFill>
                <a:latin typeface="黑体"/>
                <a:ea typeface="黑体"/>
              </a:rPr>
              <a:t>)</a:t>
            </a:r>
            <a:r>
              <a:rPr b="0" lang="en-US" sz="2800" spc="-1" strike="noStrike">
                <a:solidFill>
                  <a:srgbClr val="0033cc"/>
                </a:solidFill>
                <a:latin typeface="黑体"/>
                <a:ea typeface="黑体"/>
              </a:rPr>
              <a:t>的算法：</a:t>
            </a:r>
            <a:endParaRPr b="0" lang="en-US" sz="2800" spc="-1" strike="noStrike">
              <a:latin typeface="Nimbus Sans"/>
            </a:endParaRPr>
          </a:p>
          <a:p>
            <a:pPr>
              <a:lnSpc>
                <a:spcPct val="100000"/>
              </a:lnSpc>
            </a:pP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公鸡</a:t>
            </a:r>
            <a:r>
              <a:rPr b="1" lang="en-US" sz="2400" spc="-1" strike="noStrike">
                <a:solidFill>
                  <a:srgbClr val="000000"/>
                </a:solidFill>
                <a:latin typeface="Times New Roman"/>
                <a:ea typeface="楷体_GB2312"/>
              </a:rPr>
              <a:t>5</a:t>
            </a:r>
            <a:r>
              <a:rPr b="1" lang="en-US" sz="2400" spc="-1" strike="noStrike">
                <a:solidFill>
                  <a:srgbClr val="000000"/>
                </a:solidFill>
                <a:latin typeface="Times New Roman"/>
                <a:ea typeface="楷体_GB2312"/>
              </a:rPr>
              <a:t>文钱一只，母鸡</a:t>
            </a:r>
            <a:r>
              <a:rPr b="1" lang="en-US" sz="2400" spc="-1" strike="noStrike">
                <a:solidFill>
                  <a:srgbClr val="000000"/>
                </a:solidFill>
                <a:latin typeface="Times New Roman"/>
                <a:ea typeface="楷体_GB2312"/>
              </a:rPr>
              <a:t>3</a:t>
            </a:r>
            <a:r>
              <a:rPr b="1" lang="en-US" sz="2400" spc="-1" strike="noStrike">
                <a:solidFill>
                  <a:srgbClr val="000000"/>
                </a:solidFill>
                <a:latin typeface="Times New Roman"/>
                <a:ea typeface="楷体_GB2312"/>
              </a:rPr>
              <a:t>文钱一只，小鸡</a:t>
            </a:r>
            <a:r>
              <a:rPr b="1" lang="en-US" sz="2400" spc="-1" strike="noStrike">
                <a:solidFill>
                  <a:srgbClr val="000000"/>
                </a:solidFill>
                <a:latin typeface="Times New Roman"/>
                <a:ea typeface="楷体_GB2312"/>
              </a:rPr>
              <a:t>3</a:t>
            </a:r>
            <a:r>
              <a:rPr b="1" lang="en-US" sz="2400" spc="-1" strike="noStrike">
                <a:solidFill>
                  <a:srgbClr val="000000"/>
                </a:solidFill>
                <a:latin typeface="Times New Roman"/>
                <a:ea typeface="楷体_GB2312"/>
              </a:rPr>
              <a:t>只一文钱，用</a:t>
            </a:r>
            <a:r>
              <a:rPr b="1" lang="en-US" sz="2400" spc="-1" strike="noStrike">
                <a:solidFill>
                  <a:srgbClr val="000000"/>
                </a:solidFill>
                <a:latin typeface="Times New Roman"/>
                <a:ea typeface="楷体_GB2312"/>
              </a:rPr>
              <a:t>100</a:t>
            </a:r>
            <a:r>
              <a:rPr b="1" lang="en-US" sz="2400" spc="-1" strike="noStrike">
                <a:solidFill>
                  <a:srgbClr val="000000"/>
                </a:solidFill>
                <a:latin typeface="Times New Roman"/>
                <a:ea typeface="楷体_GB2312"/>
              </a:rPr>
              <a:t>文钱买一百只鸡</a:t>
            </a:r>
            <a:r>
              <a:rPr b="1" lang="en-US" sz="2400" spc="-1" strike="noStrike">
                <a:solidFill>
                  <a:srgbClr val="000000"/>
                </a:solidFill>
                <a:latin typeface="Times New Roman"/>
                <a:ea typeface="楷体_GB2312"/>
              </a:rPr>
              <a:t>,</a:t>
            </a:r>
            <a:r>
              <a:rPr b="1" lang="en-US" sz="2400" spc="-1" strike="noStrike">
                <a:solidFill>
                  <a:srgbClr val="000000"/>
                </a:solidFill>
                <a:latin typeface="Times New Roman"/>
                <a:ea typeface="楷体_GB2312"/>
              </a:rPr>
              <a:t>其中公鸡，母鸡，小鸡都必须要有，问公鸡，母鸡，小鸡要买多少只刚好凑足</a:t>
            </a:r>
            <a:r>
              <a:rPr b="1" lang="en-US" sz="2400" spc="-1" strike="noStrike">
                <a:solidFill>
                  <a:srgbClr val="000000"/>
                </a:solidFill>
                <a:latin typeface="Times New Roman"/>
                <a:ea typeface="楷体_GB2312"/>
              </a:rPr>
              <a:t>100</a:t>
            </a:r>
            <a:r>
              <a:rPr b="1" lang="en-US" sz="2400" spc="-1" strike="noStrike">
                <a:solidFill>
                  <a:srgbClr val="000000"/>
                </a:solidFill>
                <a:latin typeface="Times New Roman"/>
                <a:ea typeface="楷体_GB2312"/>
              </a:rPr>
              <a:t>文钱。</a:t>
            </a:r>
            <a:endParaRPr b="0" lang="en-US" sz="2400" spc="-1" strike="noStrike">
              <a:latin typeface="Nimbus Sans"/>
            </a:endParaRPr>
          </a:p>
        </p:txBody>
      </p:sp>
      <p:sp>
        <p:nvSpPr>
          <p:cNvPr id="524" name="CustomShape 2"/>
          <p:cNvSpPr/>
          <p:nvPr/>
        </p:nvSpPr>
        <p:spPr>
          <a:xfrm>
            <a:off x="6109200" y="468000"/>
            <a:ext cx="2605680" cy="372960"/>
          </a:xfrm>
          <a:custGeom>
            <a:avLst/>
            <a:gdLst/>
            <a:ahLst/>
            <a:rect l="0" t="0" r="r" b="b"/>
            <a:pathLst>
              <a:path w="7240" h="1038">
                <a:moveTo>
                  <a:pt x="0" y="0"/>
                </a:moveTo>
                <a:lnTo>
                  <a:pt x="7239" y="0"/>
                </a:lnTo>
                <a:moveTo>
                  <a:pt x="0" y="1037"/>
                </a:moveTo>
                <a:lnTo>
                  <a:pt x="7239" y="1037"/>
                </a:lnTo>
              </a:path>
            </a:pathLst>
          </a:custGeom>
          <a:ln>
            <a:noFill/>
          </a:ln>
        </p:spPr>
        <p:style>
          <a:lnRef idx="0"/>
          <a:fillRef idx="0"/>
          <a:effectRef idx="0"/>
          <a:fontRef idx="minor"/>
        </p:style>
        <p:txBody>
          <a:bodyPr wrap="none" lIns="90000" rIns="90000" tIns="45000" bIns="45000" anchorCtr="1">
            <a:prstTxWarp prst="textPlain"/>
            <a:normAutofit fontScale="13000"/>
          </a:bodyPr>
          <a:p>
            <a:pPr algn="ctr">
              <a:lnSpc>
                <a:spcPct val="100000"/>
              </a:lnSpc>
            </a:pPr>
            <a:r>
              <a:rPr b="1" lang="en-US" sz="3600" spc="-1" strike="noStrike">
                <a:solidFill>
                  <a:srgbClr val="800000"/>
                </a:solidFill>
                <a:latin typeface="黑体"/>
                <a:ea typeface="黑体"/>
              </a:rPr>
              <a:t>算法的重要性</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CustomShape 1"/>
          <p:cNvSpPr/>
          <p:nvPr/>
        </p:nvSpPr>
        <p:spPr>
          <a:xfrm>
            <a:off x="6109200" y="468000"/>
            <a:ext cx="2605680" cy="372960"/>
          </a:xfrm>
          <a:custGeom>
            <a:avLst/>
            <a:gdLst/>
            <a:ahLst/>
            <a:rect l="0" t="0" r="r" b="b"/>
            <a:pathLst>
              <a:path w="7240" h="1038">
                <a:moveTo>
                  <a:pt x="0" y="0"/>
                </a:moveTo>
                <a:lnTo>
                  <a:pt x="7239" y="0"/>
                </a:lnTo>
                <a:moveTo>
                  <a:pt x="0" y="1037"/>
                </a:moveTo>
                <a:lnTo>
                  <a:pt x="7239" y="1037"/>
                </a:lnTo>
              </a:path>
            </a:pathLst>
          </a:custGeom>
          <a:ln>
            <a:noFill/>
          </a:ln>
        </p:spPr>
        <p:style>
          <a:lnRef idx="0"/>
          <a:fillRef idx="0"/>
          <a:effectRef idx="0"/>
          <a:fontRef idx="minor"/>
        </p:style>
        <p:txBody>
          <a:bodyPr wrap="none" lIns="90000" rIns="90000" tIns="45000" bIns="45000" anchorCtr="1">
            <a:prstTxWarp prst="textPlain"/>
            <a:normAutofit fontScale="13000"/>
          </a:bodyPr>
          <a:p>
            <a:pPr algn="ctr">
              <a:lnSpc>
                <a:spcPct val="100000"/>
              </a:lnSpc>
            </a:pPr>
            <a:r>
              <a:rPr b="1" lang="en-US" sz="3600" spc="-1" strike="noStrike">
                <a:solidFill>
                  <a:srgbClr val="800000"/>
                </a:solidFill>
                <a:latin typeface="黑体"/>
                <a:ea typeface="黑体"/>
              </a:rPr>
              <a:t>算法的重要性</a:t>
            </a:r>
            <a:endParaRPr b="0" lang="en-US" sz="3600" spc="-1" strike="noStrike">
              <a:latin typeface="Nimbus Sans"/>
            </a:endParaRPr>
          </a:p>
        </p:txBody>
      </p:sp>
      <p:sp>
        <p:nvSpPr>
          <p:cNvPr id="526" name="CustomShape 2"/>
          <p:cNvSpPr/>
          <p:nvPr/>
        </p:nvSpPr>
        <p:spPr>
          <a:xfrm>
            <a:off x="679320" y="1335960"/>
            <a:ext cx="8299080" cy="405360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33cc"/>
                </a:solidFill>
                <a:latin typeface="宋体"/>
                <a:ea typeface="宋体"/>
              </a:rPr>
              <a:t>方案</a:t>
            </a:r>
            <a:r>
              <a:rPr b="0" lang="en-US" sz="2000" spc="-1" strike="noStrike">
                <a:solidFill>
                  <a:srgbClr val="0033cc"/>
                </a:solidFill>
                <a:latin typeface="Times New Roman"/>
                <a:ea typeface="Times New Roman"/>
              </a:rPr>
              <a:t>1</a:t>
            </a:r>
            <a:r>
              <a:rPr b="0" lang="en-US" sz="2000" spc="-1" strike="noStrike">
                <a:solidFill>
                  <a:srgbClr val="0033cc"/>
                </a:solidFill>
                <a:latin typeface="宋体"/>
                <a:ea typeface="宋体"/>
              </a:rPr>
              <a:t>：</a:t>
            </a:r>
            <a:endParaRPr b="0" lang="en-US" sz="2000" spc="-1" strike="noStrike">
              <a:latin typeface="Nimbus Sans"/>
            </a:endParaRPr>
          </a:p>
          <a:p>
            <a:pPr>
              <a:lnSpc>
                <a:spcPct val="100000"/>
              </a:lnSpc>
            </a:pPr>
            <a:r>
              <a:rPr b="0" lang="en-US" sz="2000" spc="-1" strike="noStrike">
                <a:solidFill>
                  <a:srgbClr val="0033cc"/>
                </a:solidFill>
                <a:latin typeface="Times New Roman"/>
                <a:ea typeface="Times New Roman"/>
              </a:rPr>
              <a:t>   </a:t>
            </a:r>
            <a:r>
              <a:rPr b="0" lang="en-US" sz="2000" spc="-1" strike="noStrike">
                <a:solidFill>
                  <a:srgbClr val="0033cc"/>
                </a:solidFill>
                <a:latin typeface="Times New Roman"/>
                <a:ea typeface="Times New Roman"/>
              </a:rPr>
              <a:t>for( i = 0; i &lt; =100; i++) </a:t>
            </a:r>
            <a:endParaRPr b="0" lang="en-US" sz="2000" spc="-1" strike="noStrike">
              <a:latin typeface="Nimbus Sans"/>
            </a:endParaRPr>
          </a:p>
          <a:p>
            <a:pPr>
              <a:lnSpc>
                <a:spcPct val="100000"/>
              </a:lnSpc>
            </a:pPr>
            <a:r>
              <a:rPr b="0" lang="en-US" sz="2000" spc="-1" strike="noStrike">
                <a:solidFill>
                  <a:srgbClr val="0033cc"/>
                </a:solidFill>
                <a:latin typeface="Times New Roman"/>
                <a:ea typeface="Times New Roman"/>
              </a:rPr>
              <a:t>       </a:t>
            </a:r>
            <a:r>
              <a:rPr b="0" lang="en-US" sz="2000" spc="-1" strike="noStrike">
                <a:solidFill>
                  <a:srgbClr val="0033cc"/>
                </a:solidFill>
                <a:latin typeface="Times New Roman"/>
                <a:ea typeface="Times New Roman"/>
              </a:rPr>
              <a:t>for( j = 0; j &lt; =100; j++)</a:t>
            </a:r>
            <a:endParaRPr b="0" lang="en-US" sz="2000" spc="-1" strike="noStrike">
              <a:latin typeface="Nimbus Sans"/>
            </a:endParaRPr>
          </a:p>
          <a:p>
            <a:pPr>
              <a:lnSpc>
                <a:spcPct val="100000"/>
              </a:lnSpc>
            </a:pPr>
            <a:r>
              <a:rPr b="0" lang="en-US" sz="2000" spc="-1" strike="noStrike">
                <a:solidFill>
                  <a:srgbClr val="0033cc"/>
                </a:solidFill>
                <a:latin typeface="Times New Roman"/>
                <a:ea typeface="Times New Roman"/>
              </a:rPr>
              <a:t>           </a:t>
            </a:r>
            <a:r>
              <a:rPr b="0" lang="en-US" sz="2000" spc="-1" strike="noStrike">
                <a:solidFill>
                  <a:srgbClr val="0033cc"/>
                </a:solidFill>
                <a:latin typeface="Times New Roman"/>
                <a:ea typeface="Times New Roman"/>
              </a:rPr>
              <a:t>for( k= 0; k&lt; =100; k++)</a:t>
            </a:r>
            <a:endParaRPr b="0" lang="en-US" sz="2000" spc="-1" strike="noStrike">
              <a:latin typeface="Nimbus Sans"/>
            </a:endParaRPr>
          </a:p>
          <a:p>
            <a:pPr>
              <a:lnSpc>
                <a:spcPct val="100000"/>
              </a:lnSpc>
            </a:pPr>
            <a:r>
              <a:rPr b="0" lang="en-US" sz="2000" spc="-1" strike="noStrike">
                <a:solidFill>
                  <a:srgbClr val="0033cc"/>
                </a:solidFill>
                <a:latin typeface="Times New Roman"/>
                <a:ea typeface="Times New Roman"/>
              </a:rPr>
              <a:t>             </a:t>
            </a:r>
            <a:r>
              <a:rPr b="0" lang="en-US" sz="2000" spc="-1" strike="noStrike">
                <a:solidFill>
                  <a:srgbClr val="0033cc"/>
                </a:solidFill>
                <a:latin typeface="Times New Roman"/>
                <a:ea typeface="Times New Roman"/>
              </a:rPr>
              <a:t>if(i+j+k==100 &amp;&amp;3*i+2*j+0.5*k==100)</a:t>
            </a:r>
            <a:endParaRPr b="0" lang="en-US" sz="2000" spc="-1" strike="noStrike">
              <a:latin typeface="Nimbus Sans"/>
            </a:endParaRPr>
          </a:p>
          <a:p>
            <a:pPr>
              <a:lnSpc>
                <a:spcPct val="100000"/>
              </a:lnSpc>
            </a:pPr>
            <a:r>
              <a:rPr b="0" lang="en-US" sz="2000" spc="-1" strike="noStrike">
                <a:solidFill>
                  <a:srgbClr val="0033cc"/>
                </a:solidFill>
                <a:latin typeface="Times New Roman"/>
                <a:ea typeface="Times New Roman"/>
              </a:rPr>
              <a:t>                  </a:t>
            </a:r>
            <a:r>
              <a:rPr b="0" lang="en-US" sz="2000" spc="-1" strike="noStrike">
                <a:solidFill>
                  <a:srgbClr val="0033cc"/>
                </a:solidFill>
                <a:latin typeface="Times New Roman"/>
                <a:ea typeface="Times New Roman"/>
              </a:rPr>
              <a:t>printf(“i=%d</a:t>
            </a:r>
            <a:r>
              <a:rPr b="0" lang="en-US" sz="2000" spc="-1" strike="noStrike">
                <a:solidFill>
                  <a:srgbClr val="0033cc"/>
                </a:solidFill>
                <a:latin typeface="宋体"/>
                <a:ea typeface="宋体"/>
              </a:rPr>
              <a:t>，</a:t>
            </a:r>
            <a:r>
              <a:rPr b="0" lang="en-US" sz="2000" spc="-1" strike="noStrike">
                <a:solidFill>
                  <a:srgbClr val="0033cc"/>
                </a:solidFill>
                <a:latin typeface="Times New Roman"/>
                <a:ea typeface="Times New Roman"/>
              </a:rPr>
              <a:t>j=%d</a:t>
            </a:r>
            <a:r>
              <a:rPr b="0" lang="en-US" sz="2000" spc="-1" strike="noStrike">
                <a:solidFill>
                  <a:srgbClr val="0033cc"/>
                </a:solidFill>
                <a:latin typeface="宋体"/>
                <a:ea typeface="宋体"/>
              </a:rPr>
              <a:t>，</a:t>
            </a:r>
            <a:r>
              <a:rPr b="0" lang="en-US" sz="2000" spc="-1" strike="noStrike">
                <a:solidFill>
                  <a:srgbClr val="0033cc"/>
                </a:solidFill>
                <a:latin typeface="Times New Roman"/>
                <a:ea typeface="Times New Roman"/>
              </a:rPr>
              <a:t>k=%d”,i,j,k)  </a:t>
            </a:r>
            <a:endParaRPr b="0" lang="en-US" sz="2000" spc="-1" strike="noStrike">
              <a:latin typeface="Nimbus Sans"/>
            </a:endParaRPr>
          </a:p>
          <a:p>
            <a:pPr>
              <a:lnSpc>
                <a:spcPct val="100000"/>
              </a:lnSpc>
            </a:pPr>
            <a:r>
              <a:rPr b="0" lang="en-US" sz="2000" spc="-1" strike="noStrike">
                <a:solidFill>
                  <a:srgbClr val="0033cc"/>
                </a:solidFill>
                <a:latin typeface="宋体"/>
                <a:ea typeface="宋体"/>
              </a:rPr>
              <a:t> </a:t>
            </a:r>
            <a:endParaRPr b="0" lang="en-US" sz="2000" spc="-1" strike="noStrike">
              <a:latin typeface="Nimbus Sans"/>
            </a:endParaRPr>
          </a:p>
          <a:p>
            <a:pPr>
              <a:lnSpc>
                <a:spcPct val="100000"/>
              </a:lnSpc>
            </a:pPr>
            <a:r>
              <a:rPr b="0" lang="en-US" sz="2000" spc="-1" strike="noStrike">
                <a:solidFill>
                  <a:srgbClr val="0033cc"/>
                </a:solidFill>
                <a:latin typeface="宋体"/>
                <a:ea typeface="宋体"/>
              </a:rPr>
              <a:t>方案</a:t>
            </a:r>
            <a:r>
              <a:rPr b="0" lang="en-US" sz="2000" spc="-1" strike="noStrike">
                <a:solidFill>
                  <a:srgbClr val="0033cc"/>
                </a:solidFill>
                <a:latin typeface="Times New Roman"/>
                <a:ea typeface="Times New Roman"/>
              </a:rPr>
              <a:t>2</a:t>
            </a:r>
            <a:r>
              <a:rPr b="0" lang="en-US" sz="2000" spc="-1" strike="noStrike">
                <a:solidFill>
                  <a:srgbClr val="0033cc"/>
                </a:solidFill>
                <a:latin typeface="宋体"/>
                <a:ea typeface="宋体"/>
              </a:rPr>
              <a:t>：</a:t>
            </a:r>
            <a:endParaRPr b="0" lang="en-US" sz="2000" spc="-1" strike="noStrike">
              <a:latin typeface="Nimbus Sans"/>
            </a:endParaRPr>
          </a:p>
          <a:p>
            <a:pPr>
              <a:lnSpc>
                <a:spcPct val="100000"/>
              </a:lnSpc>
            </a:pPr>
            <a:r>
              <a:rPr b="0" lang="en-US" sz="2000" spc="-1" strike="noStrike">
                <a:solidFill>
                  <a:srgbClr val="0033cc"/>
                </a:solidFill>
                <a:latin typeface="Times New Roman"/>
                <a:ea typeface="Times New Roman"/>
              </a:rPr>
              <a:t>  </a:t>
            </a:r>
            <a:r>
              <a:rPr b="0" lang="en-US" sz="2000" spc="-1" strike="noStrike">
                <a:solidFill>
                  <a:srgbClr val="0033cc"/>
                </a:solidFill>
                <a:latin typeface="Times New Roman"/>
                <a:ea typeface="Times New Roman"/>
              </a:rPr>
              <a:t>for( i = 0; i &lt; =20; i++) </a:t>
            </a:r>
            <a:endParaRPr b="0" lang="en-US" sz="2000" spc="-1" strike="noStrike">
              <a:latin typeface="Nimbus Sans"/>
            </a:endParaRPr>
          </a:p>
          <a:p>
            <a:pPr>
              <a:lnSpc>
                <a:spcPct val="100000"/>
              </a:lnSpc>
            </a:pPr>
            <a:r>
              <a:rPr b="0" lang="en-US" sz="2000" spc="-1" strike="noStrike">
                <a:solidFill>
                  <a:srgbClr val="0033cc"/>
                </a:solidFill>
                <a:latin typeface="Times New Roman"/>
                <a:ea typeface="Times New Roman"/>
              </a:rPr>
              <a:t>       </a:t>
            </a:r>
            <a:r>
              <a:rPr b="0" lang="en-US" sz="2000" spc="-1" strike="noStrike">
                <a:solidFill>
                  <a:srgbClr val="0033cc"/>
                </a:solidFill>
                <a:latin typeface="Times New Roman"/>
                <a:ea typeface="Times New Roman"/>
              </a:rPr>
              <a:t>for( j = 0; j &lt; =34-i; j++)</a:t>
            </a:r>
            <a:endParaRPr b="0" lang="en-US" sz="2000" spc="-1" strike="noStrike">
              <a:latin typeface="Nimbus Sans"/>
            </a:endParaRPr>
          </a:p>
          <a:p>
            <a:pPr>
              <a:lnSpc>
                <a:spcPct val="100000"/>
              </a:lnSpc>
            </a:pPr>
            <a:r>
              <a:rPr b="0" lang="en-US" sz="2000" spc="-1" strike="noStrike">
                <a:solidFill>
                  <a:srgbClr val="0033cc"/>
                </a:solidFill>
                <a:latin typeface="Times New Roman"/>
                <a:ea typeface="Times New Roman"/>
              </a:rPr>
              <a:t>           </a:t>
            </a:r>
            <a:r>
              <a:rPr b="0" lang="en-US" sz="2000" spc="-1" strike="noStrike">
                <a:solidFill>
                  <a:srgbClr val="0033cc"/>
                </a:solidFill>
                <a:latin typeface="Times New Roman"/>
                <a:ea typeface="Times New Roman"/>
              </a:rPr>
              <a:t>if(3*i+2*j+(100-i-j) *0.5==100)</a:t>
            </a:r>
            <a:endParaRPr b="0" lang="en-US" sz="2000" spc="-1" strike="noStrike">
              <a:latin typeface="Nimbus Sans"/>
            </a:endParaRPr>
          </a:p>
          <a:p>
            <a:pPr>
              <a:lnSpc>
                <a:spcPct val="100000"/>
              </a:lnSpc>
            </a:pPr>
            <a:r>
              <a:rPr b="0" lang="en-US" sz="2000" spc="-1" strike="noStrike">
                <a:solidFill>
                  <a:srgbClr val="0033cc"/>
                </a:solidFill>
                <a:latin typeface="Times New Roman"/>
                <a:ea typeface="Times New Roman"/>
              </a:rPr>
              <a:t>                  </a:t>
            </a:r>
            <a:r>
              <a:rPr b="0" lang="en-US" sz="2000" spc="-1" strike="noStrike">
                <a:solidFill>
                  <a:srgbClr val="0033cc"/>
                </a:solidFill>
                <a:latin typeface="Times New Roman"/>
                <a:ea typeface="Times New Roman"/>
              </a:rPr>
              <a:t>printf(“i=%d,j=%d,k=%d”,i,j, 100-i-j);</a:t>
            </a:r>
            <a:endParaRPr b="0" lang="en-US" sz="2000" spc="-1" strike="noStrike">
              <a:latin typeface="Nimbus Sans"/>
            </a:endParaRPr>
          </a:p>
          <a:p>
            <a:pPr>
              <a:lnSpc>
                <a:spcPct val="100000"/>
              </a:lnSpc>
            </a:pPr>
            <a:endParaRPr b="0" lang="en-US" sz="2000" spc="-1" strike="noStrike">
              <a:latin typeface="Nimbus Sans"/>
            </a:endParaRPr>
          </a:p>
        </p:txBody>
      </p:sp>
      <p:sp>
        <p:nvSpPr>
          <p:cNvPr id="527" name="CustomShape 3"/>
          <p:cNvSpPr/>
          <p:nvPr/>
        </p:nvSpPr>
        <p:spPr>
          <a:xfrm>
            <a:off x="631800" y="5111640"/>
            <a:ext cx="78800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Times New Roman"/>
                <a:ea typeface="楷体_GB2312"/>
              </a:rPr>
              <a:t>方案</a:t>
            </a:r>
            <a:r>
              <a:rPr b="1" lang="en-US" sz="2400" spc="-1" strike="noStrike">
                <a:solidFill>
                  <a:srgbClr val="000000"/>
                </a:solidFill>
                <a:latin typeface="Times New Roman"/>
                <a:ea typeface="楷体_GB2312"/>
              </a:rPr>
              <a:t>1 </a:t>
            </a:r>
            <a:r>
              <a:rPr b="1" lang="en-US" sz="2400" spc="-1" strike="noStrike">
                <a:solidFill>
                  <a:srgbClr val="000000"/>
                </a:solidFill>
                <a:latin typeface="Times New Roman"/>
                <a:ea typeface="楷体_GB2312"/>
              </a:rPr>
              <a:t>内层循环超过</a:t>
            </a:r>
            <a:r>
              <a:rPr b="1" lang="en-US" sz="2400" spc="-1" strike="noStrike">
                <a:solidFill>
                  <a:srgbClr val="ff0000"/>
                </a:solidFill>
                <a:latin typeface="Times New Roman"/>
                <a:ea typeface="楷体_GB2312"/>
              </a:rPr>
              <a:t>100</a:t>
            </a:r>
            <a:r>
              <a:rPr b="1" lang="en-US" sz="2400" spc="-1" strike="noStrike">
                <a:solidFill>
                  <a:srgbClr val="ff0000"/>
                </a:solidFill>
                <a:latin typeface="Times New Roman"/>
                <a:ea typeface="楷体_GB2312"/>
              </a:rPr>
              <a:t>万次</a:t>
            </a:r>
            <a:r>
              <a:rPr b="1" lang="en-US" sz="2400" spc="-1" strike="noStrike">
                <a:solidFill>
                  <a:srgbClr val="000000"/>
                </a:solidFill>
                <a:latin typeface="Times New Roman"/>
                <a:ea typeface="楷体_GB2312"/>
              </a:rPr>
              <a:t>，在某机器上运行了</a:t>
            </a:r>
            <a:r>
              <a:rPr b="1" lang="en-US" sz="2400" spc="-1" strike="noStrike">
                <a:solidFill>
                  <a:srgbClr val="ff0000"/>
                </a:solidFill>
                <a:latin typeface="Times New Roman"/>
                <a:ea typeface="楷体_GB2312"/>
              </a:rPr>
              <a:t>50</a:t>
            </a:r>
            <a:r>
              <a:rPr b="1" lang="en-US" sz="2400" spc="-1" strike="noStrike">
                <a:solidFill>
                  <a:srgbClr val="ff0000"/>
                </a:solidFill>
                <a:latin typeface="Times New Roman"/>
                <a:ea typeface="楷体_GB2312"/>
              </a:rPr>
              <a:t>分钟</a:t>
            </a:r>
            <a:r>
              <a:rPr b="1" lang="en-US" sz="2400" spc="-1" strike="noStrike">
                <a:solidFill>
                  <a:srgbClr val="000000"/>
                </a:solidFill>
                <a:latin typeface="Times New Roman"/>
                <a:ea typeface="楷体_GB2312"/>
              </a:rPr>
              <a:t>；方案</a:t>
            </a:r>
            <a:r>
              <a:rPr b="1" lang="en-US" sz="2400" spc="-1" strike="noStrike">
                <a:solidFill>
                  <a:srgbClr val="000000"/>
                </a:solidFill>
                <a:latin typeface="Times New Roman"/>
                <a:ea typeface="楷体_GB2312"/>
              </a:rPr>
              <a:t>2 </a:t>
            </a:r>
            <a:r>
              <a:rPr b="1" lang="en-US" sz="2400" spc="-1" strike="noStrike">
                <a:solidFill>
                  <a:srgbClr val="000000"/>
                </a:solidFill>
                <a:latin typeface="Times New Roman"/>
                <a:ea typeface="楷体_GB2312"/>
              </a:rPr>
              <a:t>的</a:t>
            </a:r>
            <a:r>
              <a:rPr b="1" lang="en-US" sz="2400" spc="-1" strike="noStrike">
                <a:solidFill>
                  <a:srgbClr val="000000"/>
                </a:solidFill>
                <a:latin typeface="Times New Roman"/>
                <a:ea typeface="楷体_GB2312"/>
              </a:rPr>
              <a:t>if</a:t>
            </a:r>
            <a:r>
              <a:rPr b="1" lang="en-US" sz="2400" spc="-1" strike="noStrike">
                <a:solidFill>
                  <a:srgbClr val="000000"/>
                </a:solidFill>
                <a:latin typeface="Times New Roman"/>
                <a:ea typeface="楷体_GB2312"/>
              </a:rPr>
              <a:t>语句执行</a:t>
            </a:r>
            <a:r>
              <a:rPr b="1" lang="en-US" sz="2400" spc="-1" strike="noStrike">
                <a:solidFill>
                  <a:srgbClr val="ff0000"/>
                </a:solidFill>
                <a:latin typeface="Times New Roman"/>
                <a:ea typeface="楷体_GB2312"/>
              </a:rPr>
              <a:t>525</a:t>
            </a:r>
            <a:r>
              <a:rPr b="1" lang="en-US" sz="2400" spc="-1" strike="noStrike">
                <a:solidFill>
                  <a:srgbClr val="ff0000"/>
                </a:solidFill>
                <a:latin typeface="Times New Roman"/>
                <a:ea typeface="楷体_GB2312"/>
              </a:rPr>
              <a:t>次</a:t>
            </a:r>
            <a:r>
              <a:rPr b="1" lang="en-US" sz="2400" spc="-1" strike="noStrike">
                <a:solidFill>
                  <a:srgbClr val="000000"/>
                </a:solidFill>
                <a:latin typeface="Times New Roman"/>
                <a:ea typeface="楷体_GB2312"/>
              </a:rPr>
              <a:t>，运行了</a:t>
            </a:r>
            <a:r>
              <a:rPr b="1" lang="en-US" sz="2400" spc="-1" strike="noStrike">
                <a:solidFill>
                  <a:srgbClr val="ff0000"/>
                </a:solidFill>
                <a:latin typeface="Times New Roman"/>
                <a:ea typeface="楷体_GB2312"/>
              </a:rPr>
              <a:t>2</a:t>
            </a:r>
            <a:r>
              <a:rPr b="1" lang="en-US" sz="2400" spc="-1" strike="noStrike">
                <a:solidFill>
                  <a:srgbClr val="ff0000"/>
                </a:solidFill>
                <a:latin typeface="Times New Roman"/>
                <a:ea typeface="楷体_GB2312"/>
              </a:rPr>
              <a:t>秒钟</a:t>
            </a:r>
            <a:r>
              <a:rPr b="1" lang="en-US" sz="2400" spc="-1" strike="noStrike">
                <a:solidFill>
                  <a:srgbClr val="000000"/>
                </a:solidFill>
                <a:latin typeface="Times New Roman"/>
                <a:ea typeface="楷体_GB2312"/>
              </a:rPr>
              <a:t>，相差</a:t>
            </a:r>
            <a:r>
              <a:rPr b="1" lang="en-US" sz="2400" spc="-1" strike="noStrike">
                <a:solidFill>
                  <a:srgbClr val="000000"/>
                </a:solidFill>
                <a:latin typeface="Times New Roman"/>
                <a:ea typeface="楷体_GB2312"/>
              </a:rPr>
              <a:t>1500</a:t>
            </a:r>
            <a:r>
              <a:rPr b="1" lang="en-US" sz="2400" spc="-1" strike="noStrike">
                <a:solidFill>
                  <a:srgbClr val="000000"/>
                </a:solidFill>
                <a:latin typeface="Times New Roman"/>
                <a:ea typeface="楷体_GB2312"/>
              </a:rPr>
              <a:t>倍。</a:t>
            </a: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395280" y="1195560"/>
            <a:ext cx="8064000" cy="4616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buSzPct val="100014"/>
              <a:buBlip>
                <a:blip r:embed="rId1"/>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算法</a:t>
            </a:r>
            <a:r>
              <a:rPr b="1" lang="en-US" sz="2800" spc="-1" strike="noStrike">
                <a:solidFill>
                  <a:srgbClr val="ff0000"/>
                </a:solidFill>
                <a:latin typeface="Arial"/>
                <a:ea typeface="楷体_GB2312"/>
              </a:rPr>
              <a:t>(algorithm)</a:t>
            </a: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对特定问题</a:t>
            </a:r>
            <a:r>
              <a:rPr b="1" lang="en-US" sz="2400" spc="-1" strike="noStrike">
                <a:solidFill>
                  <a:srgbClr val="0033cc"/>
                </a:solidFill>
                <a:latin typeface="Times New Roman"/>
                <a:ea typeface="楷体_GB2312"/>
              </a:rPr>
              <a:t>求解步骤</a:t>
            </a:r>
            <a:r>
              <a:rPr b="1" lang="en-US" sz="2400" spc="-1" strike="noStrike">
                <a:solidFill>
                  <a:srgbClr val="000000"/>
                </a:solidFill>
                <a:latin typeface="Times New Roman"/>
                <a:ea typeface="楷体_GB2312"/>
              </a:rPr>
              <a:t>的一种描述，它是</a:t>
            </a:r>
            <a:r>
              <a:rPr b="1" lang="en-US" sz="2400" spc="-1" strike="noStrike">
                <a:solidFill>
                  <a:srgbClr val="0033cc"/>
                </a:solidFill>
                <a:latin typeface="Times New Roman"/>
                <a:ea typeface="楷体_GB2312"/>
              </a:rPr>
              <a:t>指令的有限序列</a:t>
            </a:r>
            <a:r>
              <a:rPr b="1" lang="en-US" sz="2400" spc="-1" strike="noStrike">
                <a:solidFill>
                  <a:srgbClr val="000000"/>
                </a:solidFill>
                <a:latin typeface="Times New Roman"/>
                <a:ea typeface="楷体_GB2312"/>
              </a:rPr>
              <a:t>，其中每条指令表示一个或多个操作。</a:t>
            </a:r>
            <a:endParaRPr b="0" lang="en-US" sz="2400" spc="-1" strike="noStrike">
              <a:latin typeface="Nimbus Sans"/>
            </a:endParaRPr>
          </a:p>
          <a:p>
            <a:pPr>
              <a:lnSpc>
                <a:spcPct val="100000"/>
              </a:lnSpc>
              <a:spcBef>
                <a:spcPts val="1199"/>
              </a:spcBef>
              <a:buSzPct val="100014"/>
              <a:buBlip>
                <a:blip r:embed="rId2"/>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算法的特征</a:t>
            </a:r>
            <a:endParaRPr b="0" lang="en-US" sz="2800" spc="-1" strike="noStrike">
              <a:latin typeface="Nimbus Sans"/>
            </a:endParaRPr>
          </a:p>
          <a:p>
            <a:pPr marL="343080" indent="-342720">
              <a:lnSpc>
                <a:spcPts val="3101"/>
              </a:lnSpc>
            </a:pPr>
            <a:r>
              <a:rPr b="1" lang="en-US" sz="2400" spc="-1" strike="noStrike">
                <a:solidFill>
                  <a:srgbClr val="ff0000"/>
                </a:solidFill>
                <a:latin typeface="Times New Roman"/>
                <a:ea typeface="楷体_GB2312"/>
              </a:rPr>
              <a:t>      </a:t>
            </a:r>
            <a:r>
              <a:rPr b="1" lang="en-US" sz="2400" spc="-1" strike="noStrike">
                <a:solidFill>
                  <a:srgbClr val="ff0000"/>
                </a:solidFill>
                <a:latin typeface="Times New Roman"/>
                <a:ea typeface="楷体_GB2312"/>
              </a:rPr>
              <a:t>1</a:t>
            </a:r>
            <a:r>
              <a:rPr b="1" lang="en-US" sz="2400" spc="-1" strike="noStrike">
                <a:solidFill>
                  <a:srgbClr val="ff0000"/>
                </a:solidFill>
                <a:latin typeface="Times New Roman"/>
                <a:ea typeface="楷体_GB2312"/>
              </a:rPr>
              <a:t>、有限性</a:t>
            </a:r>
            <a:r>
              <a:rPr b="1" lang="en-US" sz="2400" spc="-1" strike="noStrike">
                <a:solidFill>
                  <a:srgbClr val="000000"/>
                </a:solidFill>
                <a:latin typeface="Times New Roman"/>
                <a:ea typeface="楷体_GB2312"/>
              </a:rPr>
              <a:t>：一个算法必须在执行</a:t>
            </a:r>
            <a:r>
              <a:rPr b="1" lang="en-US" sz="2400" spc="-1" strike="noStrike">
                <a:solidFill>
                  <a:srgbClr val="0033cc"/>
                </a:solidFill>
                <a:latin typeface="Times New Roman"/>
                <a:ea typeface="楷体_GB2312"/>
              </a:rPr>
              <a:t>有限步</a:t>
            </a:r>
            <a:r>
              <a:rPr b="1" lang="en-US" sz="2400" spc="-1" strike="noStrike">
                <a:solidFill>
                  <a:srgbClr val="000000"/>
                </a:solidFill>
                <a:latin typeface="Times New Roman"/>
                <a:ea typeface="楷体_GB2312"/>
              </a:rPr>
              <a:t>之后结束。</a:t>
            </a:r>
            <a:endParaRPr b="0" lang="en-US" sz="2400" spc="-1" strike="noStrike">
              <a:latin typeface="Nimbus Sans"/>
            </a:endParaRPr>
          </a:p>
          <a:p>
            <a:pPr marL="343080" indent="-342720">
              <a:lnSpc>
                <a:spcPts val="3101"/>
              </a:lnSpc>
            </a:pPr>
            <a:r>
              <a:rPr b="1" lang="en-US" sz="2400" spc="-1" strike="noStrike">
                <a:solidFill>
                  <a:srgbClr val="cc3300"/>
                </a:solidFill>
                <a:latin typeface="Times New Roman"/>
                <a:ea typeface="楷体_GB2312"/>
              </a:rPr>
              <a:t>      </a:t>
            </a:r>
            <a:r>
              <a:rPr b="1" lang="en-US" sz="2400" spc="-1" strike="noStrike">
                <a:solidFill>
                  <a:srgbClr val="ff0000"/>
                </a:solidFill>
                <a:latin typeface="Times New Roman"/>
                <a:ea typeface="楷体_GB2312"/>
              </a:rPr>
              <a:t>2</a:t>
            </a:r>
            <a:r>
              <a:rPr b="1" lang="en-US" sz="2400" spc="-1" strike="noStrike">
                <a:solidFill>
                  <a:srgbClr val="ff0000"/>
                </a:solidFill>
                <a:latin typeface="Times New Roman"/>
                <a:ea typeface="楷体_GB2312"/>
              </a:rPr>
              <a:t>、确定性</a:t>
            </a:r>
            <a:r>
              <a:rPr b="1" lang="en-US" sz="2400" spc="-1" strike="noStrike">
                <a:solidFill>
                  <a:srgbClr val="000000"/>
                </a:solidFill>
                <a:latin typeface="Times New Roman"/>
                <a:ea typeface="楷体_GB2312"/>
              </a:rPr>
              <a:t>：每一条指令必须有确切含义，</a:t>
            </a:r>
            <a:r>
              <a:rPr b="1" lang="en-US" sz="2400" spc="-1" strike="noStrike">
                <a:solidFill>
                  <a:srgbClr val="0033cc"/>
                </a:solidFill>
                <a:latin typeface="Times New Roman"/>
                <a:ea typeface="楷体_GB2312"/>
              </a:rPr>
              <a:t>不产生歧义</a:t>
            </a:r>
            <a:r>
              <a:rPr b="1" lang="en-US" sz="2400" spc="-1" strike="noStrike">
                <a:solidFill>
                  <a:srgbClr val="000000"/>
                </a:solidFill>
                <a:latin typeface="Times New Roman"/>
                <a:ea typeface="楷体_GB2312"/>
              </a:rPr>
              <a:t>。</a:t>
            </a:r>
            <a:endParaRPr b="0" lang="en-US" sz="2400" spc="-1" strike="noStrike">
              <a:latin typeface="Nimbus Sans"/>
            </a:endParaRPr>
          </a:p>
          <a:p>
            <a:pPr marL="343080" indent="-342720">
              <a:lnSpc>
                <a:spcPts val="3101"/>
              </a:lnSpc>
            </a:pPr>
            <a:r>
              <a:rPr b="1" lang="en-US" sz="2400" spc="-1" strike="noStrike">
                <a:solidFill>
                  <a:srgbClr val="cc3300"/>
                </a:solidFill>
                <a:latin typeface="Times New Roman"/>
                <a:ea typeface="楷体_GB2312"/>
              </a:rPr>
              <a:t>      </a:t>
            </a:r>
            <a:r>
              <a:rPr b="1" lang="en-US" sz="2400" spc="-1" strike="noStrike">
                <a:solidFill>
                  <a:srgbClr val="ff0000"/>
                </a:solidFill>
                <a:latin typeface="Times New Roman"/>
                <a:ea typeface="楷体_GB2312"/>
              </a:rPr>
              <a:t>3</a:t>
            </a:r>
            <a:r>
              <a:rPr b="1" lang="en-US" sz="2400" spc="-1" strike="noStrike">
                <a:solidFill>
                  <a:srgbClr val="ff0000"/>
                </a:solidFill>
                <a:latin typeface="Times New Roman"/>
                <a:ea typeface="楷体_GB2312"/>
              </a:rPr>
              <a:t>、可行性</a:t>
            </a:r>
            <a:r>
              <a:rPr b="1" lang="en-US" sz="2400" spc="-1" strike="noStrike">
                <a:solidFill>
                  <a:srgbClr val="000000"/>
                </a:solidFill>
                <a:latin typeface="Times New Roman"/>
                <a:ea typeface="楷体_GB2312"/>
              </a:rPr>
              <a:t>：每一条运算原则上都能</a:t>
            </a:r>
            <a:r>
              <a:rPr b="1" lang="en-US" sz="2400" spc="-1" strike="noStrike">
                <a:solidFill>
                  <a:srgbClr val="0033cc"/>
                </a:solidFill>
                <a:latin typeface="Times New Roman"/>
                <a:ea typeface="楷体_GB2312"/>
              </a:rPr>
              <a:t>精确执行</a:t>
            </a:r>
            <a:r>
              <a:rPr b="1" lang="en-US" sz="2400" spc="-1" strike="noStrike">
                <a:solidFill>
                  <a:srgbClr val="000000"/>
                </a:solidFill>
                <a:latin typeface="Times New Roman"/>
                <a:ea typeface="楷体_GB2312"/>
              </a:rPr>
              <a:t>。 </a:t>
            </a:r>
            <a:endParaRPr b="0" lang="en-US" sz="2400" spc="-1" strike="noStrike">
              <a:latin typeface="Nimbus Sans"/>
            </a:endParaRPr>
          </a:p>
          <a:p>
            <a:pPr marL="343080" indent="-342720">
              <a:lnSpc>
                <a:spcPts val="3101"/>
              </a:lnSpc>
            </a:pPr>
            <a:r>
              <a:rPr b="1" lang="en-US" sz="2400" spc="-1" strike="noStrike">
                <a:solidFill>
                  <a:srgbClr val="cc3300"/>
                </a:solidFill>
                <a:latin typeface="Times New Roman"/>
                <a:ea typeface="楷体_GB2312"/>
              </a:rPr>
              <a:t>      </a:t>
            </a:r>
            <a:r>
              <a:rPr b="1" lang="en-US" sz="2400" spc="-1" strike="noStrike">
                <a:solidFill>
                  <a:srgbClr val="ff0000"/>
                </a:solidFill>
                <a:latin typeface="Times New Roman"/>
                <a:ea typeface="楷体_GB2312"/>
              </a:rPr>
              <a:t>4</a:t>
            </a:r>
            <a:r>
              <a:rPr b="1" lang="en-US" sz="2400" spc="-1" strike="noStrike">
                <a:solidFill>
                  <a:srgbClr val="ff0000"/>
                </a:solidFill>
                <a:latin typeface="Times New Roman"/>
                <a:ea typeface="楷体_GB2312"/>
              </a:rPr>
              <a:t>、输入性</a:t>
            </a:r>
            <a:r>
              <a:rPr b="1" lang="en-US" sz="2400" spc="-1" strike="noStrike">
                <a:solidFill>
                  <a:srgbClr val="000000"/>
                </a:solidFill>
                <a:latin typeface="Times New Roman"/>
                <a:ea typeface="楷体_GB2312"/>
              </a:rPr>
              <a:t>：一个算法有</a:t>
            </a:r>
            <a:r>
              <a:rPr b="1" lang="en-US" sz="2400" spc="-1" strike="noStrike">
                <a:solidFill>
                  <a:srgbClr val="0033cc"/>
                </a:solidFill>
                <a:latin typeface="Times New Roman"/>
                <a:ea typeface="楷体_GB2312"/>
              </a:rPr>
              <a:t>零个</a:t>
            </a:r>
            <a:r>
              <a:rPr b="1" lang="en-US" sz="2400" spc="-1" strike="noStrike">
                <a:solidFill>
                  <a:srgbClr val="000000"/>
                </a:solidFill>
                <a:latin typeface="Times New Roman"/>
                <a:ea typeface="楷体_GB2312"/>
              </a:rPr>
              <a:t>或</a:t>
            </a:r>
            <a:r>
              <a:rPr b="1" lang="en-US" sz="2400" spc="-1" strike="noStrike">
                <a:solidFill>
                  <a:srgbClr val="0033cc"/>
                </a:solidFill>
                <a:latin typeface="Times New Roman"/>
                <a:ea typeface="楷体_GB2312"/>
              </a:rPr>
              <a:t>多个</a:t>
            </a:r>
            <a:r>
              <a:rPr b="1" lang="en-US" sz="2400" spc="-1" strike="noStrike">
                <a:solidFill>
                  <a:srgbClr val="000000"/>
                </a:solidFill>
                <a:latin typeface="Times New Roman"/>
                <a:ea typeface="楷体_GB2312"/>
              </a:rPr>
              <a:t>输入。</a:t>
            </a:r>
            <a:endParaRPr b="0" lang="en-US" sz="2400" spc="-1" strike="noStrike">
              <a:latin typeface="Nimbus Sans"/>
            </a:endParaRPr>
          </a:p>
          <a:p>
            <a:pPr marL="343080" indent="-342720">
              <a:lnSpc>
                <a:spcPts val="3101"/>
              </a:lnSpc>
            </a:pPr>
            <a:r>
              <a:rPr b="1" lang="en-US" sz="2400" spc="-1" strike="noStrike">
                <a:solidFill>
                  <a:srgbClr val="cc3300"/>
                </a:solidFill>
                <a:latin typeface="Times New Roman"/>
                <a:ea typeface="楷体_GB2312"/>
              </a:rPr>
              <a:t>      </a:t>
            </a:r>
            <a:r>
              <a:rPr b="1" lang="en-US" sz="2400" spc="-1" strike="noStrike">
                <a:solidFill>
                  <a:srgbClr val="ff0000"/>
                </a:solidFill>
                <a:latin typeface="Times New Roman"/>
                <a:ea typeface="楷体_GB2312"/>
              </a:rPr>
              <a:t>5</a:t>
            </a:r>
            <a:r>
              <a:rPr b="1" lang="en-US" sz="2400" spc="-1" strike="noStrike">
                <a:solidFill>
                  <a:srgbClr val="ff0000"/>
                </a:solidFill>
                <a:latin typeface="Times New Roman"/>
                <a:ea typeface="楷体_GB2312"/>
              </a:rPr>
              <a:t>、输出性</a:t>
            </a:r>
            <a:r>
              <a:rPr b="1" lang="en-US" sz="2400" spc="-1" strike="noStrike">
                <a:solidFill>
                  <a:srgbClr val="000000"/>
                </a:solidFill>
                <a:latin typeface="Times New Roman"/>
                <a:ea typeface="楷体_GB2312"/>
              </a:rPr>
              <a:t>：一个算法有</a:t>
            </a:r>
            <a:r>
              <a:rPr b="1" lang="en-US" sz="2400" spc="-1" strike="noStrike">
                <a:solidFill>
                  <a:srgbClr val="0033cc"/>
                </a:solidFill>
                <a:latin typeface="Times New Roman"/>
                <a:ea typeface="楷体_GB2312"/>
              </a:rPr>
              <a:t>一个</a:t>
            </a:r>
            <a:r>
              <a:rPr b="1" lang="en-US" sz="2400" spc="-1" strike="noStrike">
                <a:solidFill>
                  <a:srgbClr val="000000"/>
                </a:solidFill>
                <a:latin typeface="Times New Roman"/>
                <a:ea typeface="楷体_GB2312"/>
              </a:rPr>
              <a:t>或</a:t>
            </a:r>
            <a:r>
              <a:rPr b="1" lang="en-US" sz="2400" spc="-1" strike="noStrike">
                <a:solidFill>
                  <a:srgbClr val="0033cc"/>
                </a:solidFill>
                <a:latin typeface="Times New Roman"/>
                <a:ea typeface="楷体_GB2312"/>
              </a:rPr>
              <a:t>多个</a:t>
            </a:r>
            <a:r>
              <a:rPr b="1" lang="en-US" sz="2400" spc="-1" strike="noStrike">
                <a:solidFill>
                  <a:srgbClr val="000000"/>
                </a:solidFill>
                <a:latin typeface="Times New Roman"/>
                <a:ea typeface="楷体_GB2312"/>
              </a:rPr>
              <a:t>输出。</a:t>
            </a:r>
            <a:endParaRPr b="0" lang="en-US" sz="2400" spc="-1" strike="noStrike">
              <a:latin typeface="Nimbus Sans"/>
            </a:endParaRPr>
          </a:p>
          <a:p>
            <a:pPr>
              <a:lnSpc>
                <a:spcPct val="100000"/>
              </a:lnSpc>
            </a:pPr>
            <a:endParaRPr b="0" lang="en-US" sz="2400" spc="-1" strike="noStrike">
              <a:latin typeface="Nimbus Sans"/>
            </a:endParaRPr>
          </a:p>
        </p:txBody>
      </p:sp>
      <p:sp>
        <p:nvSpPr>
          <p:cNvPr id="529" name="CustomShape 2"/>
          <p:cNvSpPr/>
          <p:nvPr/>
        </p:nvSpPr>
        <p:spPr>
          <a:xfrm>
            <a:off x="7143840" y="311040"/>
            <a:ext cx="1571400" cy="529920"/>
          </a:xfrm>
          <a:custGeom>
            <a:avLst/>
            <a:gdLst/>
            <a:ahLst/>
            <a:rect l="0" t="0" r="r" b="b"/>
            <a:pathLst>
              <a:path w="4367" h="1474">
                <a:moveTo>
                  <a:pt x="0" y="0"/>
                </a:moveTo>
                <a:lnTo>
                  <a:pt x="4366" y="0"/>
                </a:lnTo>
                <a:moveTo>
                  <a:pt x="0" y="1473"/>
                </a:moveTo>
                <a:lnTo>
                  <a:pt x="4366"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 </a:t>
            </a:r>
            <a:r>
              <a:rPr b="1" lang="en-US" sz="3600" spc="-1" strike="noStrike">
                <a:solidFill>
                  <a:srgbClr val="800000"/>
                </a:solidFill>
                <a:latin typeface="黑体"/>
                <a:ea typeface="黑体"/>
              </a:rPr>
              <a:t>算法</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395280" y="1289160"/>
            <a:ext cx="8280000" cy="386892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33cc"/>
                </a:solidFill>
                <a:latin typeface="Times New Roman"/>
                <a:ea typeface="楷体_GB2312"/>
              </a:rPr>
              <a:t>　</a:t>
            </a:r>
            <a:r>
              <a:rPr b="1" lang="en-US" sz="2400" spc="-1" strike="noStrike">
                <a:solidFill>
                  <a:srgbClr val="000000"/>
                </a:solidFill>
                <a:latin typeface="Times New Roman"/>
                <a:ea typeface="楷体_GB2312"/>
              </a:rPr>
              <a:t>例：有下列两段描述：</a:t>
            </a:r>
            <a:endParaRPr b="0" lang="en-US" sz="2400" spc="-1" strike="noStrike">
              <a:latin typeface="Nimbus Sans"/>
            </a:endParaRPr>
          </a:p>
          <a:p>
            <a:pPr>
              <a:lnSpc>
                <a:spcPct val="100000"/>
              </a:lnSpc>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描述</a:t>
            </a:r>
            <a:r>
              <a:rPr b="1" lang="en-US" sz="2200" spc="-1" strike="noStrike">
                <a:solidFill>
                  <a:srgbClr val="0033cc"/>
                </a:solidFill>
                <a:latin typeface="Arial"/>
                <a:ea typeface="楷体_GB2312"/>
              </a:rPr>
              <a:t>1</a:t>
            </a:r>
            <a:r>
              <a:rPr b="1" lang="en-US" sz="2200" spc="-1" strike="noStrike">
                <a:solidFill>
                  <a:srgbClr val="0033cc"/>
                </a:solidFill>
                <a:latin typeface="Arial"/>
                <a:ea typeface="楷体_GB2312"/>
              </a:rPr>
              <a:t>：</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描述</a:t>
            </a:r>
            <a:r>
              <a:rPr b="1" lang="en-US" sz="2200" spc="-1" strike="noStrike">
                <a:solidFill>
                  <a:srgbClr val="0033cc"/>
                </a:solidFill>
                <a:latin typeface="Arial"/>
                <a:ea typeface="楷体_GB2312"/>
              </a:rPr>
              <a:t>2</a:t>
            </a:r>
            <a:r>
              <a:rPr b="1" lang="en-US" sz="2200" spc="-1" strike="noStrike">
                <a:solidFill>
                  <a:srgbClr val="0033cc"/>
                </a:solidFill>
                <a:latin typeface="Arial"/>
                <a:ea typeface="楷体_GB2312"/>
              </a:rPr>
              <a:t>：</a:t>
            </a:r>
            <a:endParaRPr b="0" lang="en-US" sz="2200" spc="-1" strike="noStrike">
              <a:latin typeface="Nimbus Sans"/>
            </a:endParaRPr>
          </a:p>
          <a:p>
            <a:pPr>
              <a:lnSpc>
                <a:spcPct val="100000"/>
              </a:lnSpc>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void exam1()</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void exam2()</a:t>
            </a:r>
            <a:endParaRPr b="0" lang="en-US" sz="2200" spc="-1" strike="noStrike">
              <a:latin typeface="Nimbus Sans"/>
            </a:endParaRPr>
          </a:p>
          <a:p>
            <a:pPr>
              <a:lnSpc>
                <a:spcPct val="100000"/>
              </a:lnSpc>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int n;</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int x,y;</a:t>
            </a:r>
            <a:endParaRPr b="0" lang="en-US" sz="2200" spc="-1" strike="noStrike">
              <a:latin typeface="Nimbus Sans"/>
            </a:endParaRPr>
          </a:p>
          <a:p>
            <a:pPr>
              <a:lnSpc>
                <a:spcPct val="100000"/>
              </a:lnSpc>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n=2;</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y=0;</a:t>
            </a:r>
            <a:endParaRPr b="0" lang="en-US" sz="2200" spc="-1" strike="noStrike">
              <a:latin typeface="Nimbus Sans"/>
            </a:endParaRPr>
          </a:p>
          <a:p>
            <a:pPr>
              <a:lnSpc>
                <a:spcPct val="100000"/>
              </a:lnSpc>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while (n%2==0)</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x=5/y;</a:t>
            </a:r>
            <a:endParaRPr b="0" lang="en-US" sz="2200" spc="-1" strike="noStrike">
              <a:latin typeface="Nimbus Sans"/>
            </a:endParaRPr>
          </a:p>
          <a:p>
            <a:pPr>
              <a:lnSpc>
                <a:spcPct val="100000"/>
              </a:lnSpc>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n=n+2;</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printf("%d,%d\n",x,y);</a:t>
            </a:r>
            <a:endParaRPr b="0" lang="en-US" sz="2200" spc="-1" strike="noStrike">
              <a:latin typeface="Nimbus Sans"/>
            </a:endParaRPr>
          </a:p>
          <a:p>
            <a:pPr>
              <a:lnSpc>
                <a:spcPct val="100000"/>
              </a:lnSpc>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printf("%d\n",n);</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endParaRPr b="0" lang="en-US" sz="2200" spc="-1" strike="noStrike">
              <a:latin typeface="Nimbus Sans"/>
            </a:endParaRPr>
          </a:p>
          <a:p>
            <a:pPr>
              <a:lnSpc>
                <a:spcPct val="100000"/>
              </a:lnSpc>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a:t>
            </a:r>
            <a:endParaRPr b="0" lang="en-US" sz="2200" spc="-1" strike="noStrike">
              <a:latin typeface="Nimbus Sans"/>
            </a:endParaRPr>
          </a:p>
          <a:p>
            <a:pPr>
              <a:lnSpc>
                <a:spcPct val="100000"/>
              </a:lnSpc>
            </a:pPr>
            <a:r>
              <a:rPr b="1" lang="en-US" sz="2400" spc="-1" strike="noStrike">
                <a:solidFill>
                  <a:srgbClr val="0033cc"/>
                </a:solidFill>
                <a:latin typeface="Times New Roman"/>
                <a:ea typeface="楷体_GB2312"/>
              </a:rPr>
              <a:t>　　</a:t>
            </a:r>
            <a:r>
              <a:rPr b="1" lang="en-US" sz="2400" spc="-1" strike="noStrike">
                <a:solidFill>
                  <a:srgbClr val="000000"/>
                </a:solidFill>
                <a:latin typeface="Times New Roman"/>
                <a:ea typeface="楷体_GB2312"/>
              </a:rPr>
              <a:t>这两段描述均不能满足算法的特征，试问它们</a:t>
            </a:r>
            <a:r>
              <a:rPr b="1" lang="en-US" sz="2400" spc="-1" strike="noStrike">
                <a:solidFill>
                  <a:srgbClr val="ff0000"/>
                </a:solidFill>
                <a:latin typeface="Times New Roman"/>
                <a:ea typeface="楷体_GB2312"/>
              </a:rPr>
              <a:t>违反</a:t>
            </a:r>
            <a:r>
              <a:rPr b="1" lang="en-US" sz="2400" spc="-1" strike="noStrike">
                <a:solidFill>
                  <a:srgbClr val="000000"/>
                </a:solidFill>
                <a:latin typeface="Times New Roman"/>
                <a:ea typeface="楷体_GB2312"/>
              </a:rPr>
              <a:t>了算法的哪些特征？</a:t>
            </a:r>
            <a:endParaRPr b="0" lang="en-US" sz="2400" spc="-1" strike="noStrike">
              <a:latin typeface="Nimbus Sans"/>
            </a:endParaRPr>
          </a:p>
        </p:txBody>
      </p:sp>
      <p:sp>
        <p:nvSpPr>
          <p:cNvPr id="531" name="CustomShape 2"/>
          <p:cNvSpPr/>
          <p:nvPr/>
        </p:nvSpPr>
        <p:spPr>
          <a:xfrm>
            <a:off x="611280" y="5178600"/>
            <a:ext cx="8137080" cy="82188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ff0000"/>
                </a:solidFill>
                <a:latin typeface="Arial"/>
                <a:ea typeface="楷体_GB2312"/>
              </a:rPr>
              <a:t>解：</a:t>
            </a:r>
            <a:r>
              <a:rPr b="1" lang="en-US" sz="2400" spc="-1" strike="noStrike">
                <a:solidFill>
                  <a:srgbClr val="000000"/>
                </a:solidFill>
                <a:latin typeface="Arial"/>
                <a:ea typeface="楷体_GB2312"/>
              </a:rPr>
              <a:t>(1)</a:t>
            </a:r>
            <a:r>
              <a:rPr b="1" lang="en-US" sz="2400" spc="-1" strike="noStrike">
                <a:solidFill>
                  <a:srgbClr val="000000"/>
                </a:solidFill>
                <a:latin typeface="Arial"/>
                <a:ea typeface="楷体_GB2312"/>
              </a:rPr>
              <a:t>是一个死循环，违反了算法的</a:t>
            </a:r>
            <a:r>
              <a:rPr b="1" lang="en-US" sz="2400" spc="-1" strike="noStrike">
                <a:solidFill>
                  <a:srgbClr val="0033cc"/>
                </a:solidFill>
                <a:latin typeface="Arial"/>
                <a:ea typeface="楷体_GB2312"/>
              </a:rPr>
              <a:t>有限性</a:t>
            </a:r>
            <a:r>
              <a:rPr b="1" lang="en-US" sz="2400" spc="-1" strike="noStrike">
                <a:solidFill>
                  <a:srgbClr val="000000"/>
                </a:solidFill>
                <a:latin typeface="Arial"/>
                <a:ea typeface="楷体_GB2312"/>
              </a:rPr>
              <a:t>特征。</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(2)</a:t>
            </a:r>
            <a:r>
              <a:rPr b="1" lang="en-US" sz="2400" spc="-1" strike="noStrike">
                <a:solidFill>
                  <a:srgbClr val="000000"/>
                </a:solidFill>
                <a:latin typeface="Arial"/>
                <a:ea typeface="楷体_GB2312"/>
              </a:rPr>
              <a:t>出现除零错误，违反了算法的</a:t>
            </a:r>
            <a:r>
              <a:rPr b="1" lang="en-US" sz="2400" spc="-1" strike="noStrike">
                <a:solidFill>
                  <a:srgbClr val="0033cc"/>
                </a:solidFill>
                <a:latin typeface="Arial"/>
                <a:ea typeface="楷体_GB2312"/>
              </a:rPr>
              <a:t>可行性</a:t>
            </a:r>
            <a:r>
              <a:rPr b="1" lang="en-US" sz="2400" spc="-1" strike="noStrike">
                <a:solidFill>
                  <a:srgbClr val="000000"/>
                </a:solidFill>
                <a:latin typeface="Arial"/>
                <a:ea typeface="楷体_GB2312"/>
              </a:rPr>
              <a:t>特征。</a:t>
            </a:r>
            <a:endParaRPr b="0" lang="en-US" sz="2400" spc="-1" strike="noStrike">
              <a:latin typeface="Nimbus Sans"/>
            </a:endParaRPr>
          </a:p>
        </p:txBody>
      </p:sp>
      <p:sp>
        <p:nvSpPr>
          <p:cNvPr id="532" name="CustomShape 3"/>
          <p:cNvSpPr/>
          <p:nvPr/>
        </p:nvSpPr>
        <p:spPr>
          <a:xfrm>
            <a:off x="7143840" y="311040"/>
            <a:ext cx="1571400" cy="529920"/>
          </a:xfrm>
          <a:custGeom>
            <a:avLst/>
            <a:gdLst/>
            <a:ahLst/>
            <a:rect l="0" t="0" r="r" b="b"/>
            <a:pathLst>
              <a:path w="4367" h="1474">
                <a:moveTo>
                  <a:pt x="0" y="0"/>
                </a:moveTo>
                <a:lnTo>
                  <a:pt x="4366" y="0"/>
                </a:lnTo>
                <a:moveTo>
                  <a:pt x="0" y="1473"/>
                </a:moveTo>
                <a:lnTo>
                  <a:pt x="4366"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 </a:t>
            </a:r>
            <a:r>
              <a:rPr b="1" lang="en-US" sz="3600" spc="-1" strike="noStrike">
                <a:solidFill>
                  <a:srgbClr val="800000"/>
                </a:solidFill>
                <a:latin typeface="黑体"/>
                <a:ea typeface="黑体"/>
              </a:rPr>
              <a:t>算法</a:t>
            </a:r>
            <a:endParaRPr b="0" lang="en-US" sz="3600" spc="-1" strike="noStrike">
              <a:latin typeface="Nimbus Sans"/>
            </a:endParaRPr>
          </a:p>
        </p:txBody>
      </p:sp>
    </p:spTree>
  </p:cSld>
  <mc:AlternateContent>
    <mc:Choice Requires="p14">
      <p:transition spd="slow" p14:dur="2000"/>
    </mc:Choice>
    <mc:Fallback>
      <p:transition spd="slow"/>
    </mc:Fallback>
  </mc:AlternateContent>
  <p:timing>
    <p:tnLst>
      <p:par>
        <p:cTn id="650" dur="indefinite" restart="never" nodeType="tmRoot">
          <p:childTnLst>
            <p:seq>
              <p:cTn id="651" dur="indefinite" nodeType="mainSeq">
                <p:childTnLst>
                  <p:par>
                    <p:cTn id="652" fill="hold">
                      <p:stCondLst>
                        <p:cond delay="0"/>
                      </p:stCondLst>
                      <p:childTnLst>
                        <p:par>
                          <p:cTn id="653" fill="hold">
                            <p:stCondLst>
                              <p:cond delay="0"/>
                            </p:stCondLst>
                            <p:childTnLst>
                              <p:par>
                                <p:cTn id="654" nodeType="afterEffect" fill="hold" presetClass="entr" presetID="22" presetSubtype="1">
                                  <p:stCondLst>
                                    <p:cond delay="0"/>
                                  </p:stCondLst>
                                  <p:childTnLst>
                                    <p:set>
                                      <p:cBhvr>
                                        <p:cTn id="655" dur="1" fill="hold">
                                          <p:stCondLst>
                                            <p:cond delay="0"/>
                                          </p:stCondLst>
                                        </p:cTn>
                                        <p:tgtEl>
                                          <p:spTgt spid="530"/>
                                        </p:tgtEl>
                                        <p:attrNameLst>
                                          <p:attrName>style.visibility</p:attrName>
                                        </p:attrNameLst>
                                      </p:cBhvr>
                                      <p:to>
                                        <p:strVal val="visible"/>
                                      </p:to>
                                    </p:set>
                                    <p:animEffect filter="wipe(up)" transition="in">
                                      <p:cBhvr additive="repl">
                                        <p:cTn id="656" dur="500"/>
                                        <p:tgtEl>
                                          <p:spTgt spid="530"/>
                                        </p:tgtEl>
                                      </p:cBhvr>
                                    </p:animEffect>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22" presetSubtype="8">
                                  <p:stCondLst>
                                    <p:cond delay="0"/>
                                  </p:stCondLst>
                                  <p:childTnLst>
                                    <p:set>
                                      <p:cBhvr>
                                        <p:cTn id="660" dur="1" fill="hold">
                                          <p:stCondLst>
                                            <p:cond delay="0"/>
                                          </p:stCondLst>
                                        </p:cTn>
                                        <p:tgtEl>
                                          <p:spTgt spid="531"/>
                                        </p:tgtEl>
                                        <p:attrNameLst>
                                          <p:attrName>style.visibility</p:attrName>
                                        </p:attrNameLst>
                                      </p:cBhvr>
                                      <p:to>
                                        <p:strVal val="visible"/>
                                      </p:to>
                                    </p:set>
                                    <p:animEffect filter="wipe(left)" transition="in">
                                      <p:cBhvr additive="repl">
                                        <p:cTn id="661" dur="500"/>
                                        <p:tgtEl>
                                          <p:spTgt spid="5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CustomShape 1"/>
          <p:cNvSpPr/>
          <p:nvPr/>
        </p:nvSpPr>
        <p:spPr>
          <a:xfrm>
            <a:off x="928800" y="1285920"/>
            <a:ext cx="7786440" cy="12776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33cc"/>
                </a:solidFill>
                <a:latin typeface="Times New Roman"/>
                <a:ea typeface="楷体_GB2312"/>
              </a:rPr>
              <a:t>　</a:t>
            </a:r>
            <a:r>
              <a:rPr b="1" lang="en-US" sz="2600" spc="-1" strike="noStrike">
                <a:solidFill>
                  <a:srgbClr val="0033cc"/>
                </a:solidFill>
                <a:latin typeface="Times New Roman"/>
                <a:ea typeface="楷体_GB2312"/>
              </a:rPr>
              <a:t>　</a:t>
            </a:r>
            <a:r>
              <a:rPr b="1" lang="en-US" sz="2600" spc="-1" strike="noStrike">
                <a:solidFill>
                  <a:srgbClr val="000000"/>
                </a:solidFill>
                <a:latin typeface="Arial"/>
                <a:ea typeface="楷体_GB2312"/>
              </a:rPr>
              <a:t>任何算法都通过</a:t>
            </a:r>
            <a:r>
              <a:rPr b="1" lang="en-US" sz="2600" spc="-1" strike="noStrike">
                <a:solidFill>
                  <a:srgbClr val="0033cc"/>
                </a:solidFill>
                <a:latin typeface="Arial"/>
                <a:ea typeface="楷体_GB2312"/>
              </a:rPr>
              <a:t>函数</a:t>
            </a:r>
            <a:r>
              <a:rPr b="1" lang="en-US" sz="2600" spc="-1" strike="noStrike">
                <a:solidFill>
                  <a:srgbClr val="000000"/>
                </a:solidFill>
                <a:latin typeface="Arial"/>
                <a:ea typeface="楷体_GB2312"/>
              </a:rPr>
              <a:t>描述，用</a:t>
            </a:r>
            <a:r>
              <a:rPr b="1" lang="en-US" sz="2600" spc="-1" strike="noStrike">
                <a:solidFill>
                  <a:srgbClr val="000000"/>
                </a:solidFill>
                <a:latin typeface="Arial"/>
                <a:ea typeface="楷体_GB2312"/>
              </a:rPr>
              <a:t>C/C++</a:t>
            </a:r>
            <a:r>
              <a:rPr b="1" lang="en-US" sz="2600" spc="-1" strike="noStrike">
                <a:solidFill>
                  <a:srgbClr val="000000"/>
                </a:solidFill>
                <a:latin typeface="Arial"/>
                <a:ea typeface="楷体_GB2312"/>
              </a:rPr>
              <a:t>语言来</a:t>
            </a:r>
            <a:r>
              <a:rPr b="1" lang="en-US" sz="2600" spc="-1" strike="noStrike">
                <a:solidFill>
                  <a:srgbClr val="0033cc"/>
                </a:solidFill>
                <a:latin typeface="Arial"/>
                <a:ea typeface="楷体_GB2312"/>
              </a:rPr>
              <a:t>描述算法</a:t>
            </a:r>
            <a:r>
              <a:rPr b="1" lang="en-US" sz="2600" spc="-1" strike="noStrike">
                <a:solidFill>
                  <a:srgbClr val="000000"/>
                </a:solidFill>
                <a:latin typeface="Arial"/>
                <a:ea typeface="楷体_GB2312"/>
              </a:rPr>
              <a:t>的一般形式如下：以求</a:t>
            </a:r>
            <a:r>
              <a:rPr b="1" lang="en-US" sz="2600" spc="-1" strike="noStrike">
                <a:solidFill>
                  <a:srgbClr val="000000"/>
                </a:solidFill>
                <a:latin typeface="Arial"/>
                <a:ea typeface="楷体_GB2312"/>
              </a:rPr>
              <a:t>1+2+…+</a:t>
            </a:r>
            <a:r>
              <a:rPr b="1" i="1" lang="en-US" sz="2600" spc="-1" strike="noStrike">
                <a:solidFill>
                  <a:srgbClr val="000000"/>
                </a:solidFill>
                <a:latin typeface="Arial"/>
                <a:ea typeface="楷体_GB2312"/>
              </a:rPr>
              <a:t>n</a:t>
            </a:r>
            <a:r>
              <a:rPr b="1" lang="en-US" sz="2600" spc="-1" strike="noStrike">
                <a:solidFill>
                  <a:srgbClr val="000000"/>
                </a:solidFill>
                <a:latin typeface="Arial"/>
                <a:ea typeface="楷体_GB2312"/>
              </a:rPr>
              <a:t>值的算法为例。 </a:t>
            </a:r>
            <a:endParaRPr b="0" lang="en-US" sz="2600" spc="-1" strike="noStrike">
              <a:latin typeface="Nimbus Sans"/>
            </a:endParaRPr>
          </a:p>
        </p:txBody>
      </p:sp>
      <p:sp>
        <p:nvSpPr>
          <p:cNvPr id="534" name="CustomShape 2"/>
          <p:cNvSpPr/>
          <p:nvPr/>
        </p:nvSpPr>
        <p:spPr>
          <a:xfrm>
            <a:off x="0" y="3828960"/>
            <a:ext cx="9143640" cy="360"/>
          </a:xfrm>
          <a:prstGeom prst="rect">
            <a:avLst/>
          </a:prstGeom>
          <a:noFill/>
          <a:ln w="9360">
            <a:noFill/>
          </a:ln>
        </p:spPr>
        <p:style>
          <a:lnRef idx="0"/>
          <a:fillRef idx="0"/>
          <a:effectRef idx="0"/>
          <a:fontRef idx="minor"/>
        </p:style>
      </p:sp>
      <p:sp>
        <p:nvSpPr>
          <p:cNvPr id="535" name="CustomShape 3"/>
          <p:cNvSpPr/>
          <p:nvPr/>
        </p:nvSpPr>
        <p:spPr>
          <a:xfrm>
            <a:off x="0" y="3500280"/>
            <a:ext cx="9143640" cy="360"/>
          </a:xfrm>
          <a:prstGeom prst="rect">
            <a:avLst/>
          </a:prstGeom>
          <a:noFill/>
          <a:ln w="9360">
            <a:noFill/>
          </a:ln>
        </p:spPr>
        <p:style>
          <a:lnRef idx="0"/>
          <a:fillRef idx="0"/>
          <a:effectRef idx="0"/>
          <a:fontRef idx="minor"/>
        </p:style>
      </p:sp>
      <p:sp>
        <p:nvSpPr>
          <p:cNvPr id="536" name="CustomShape 4"/>
          <p:cNvSpPr/>
          <p:nvPr/>
        </p:nvSpPr>
        <p:spPr>
          <a:xfrm>
            <a:off x="6715080" y="311040"/>
            <a:ext cx="1999800" cy="529920"/>
          </a:xfrm>
          <a:custGeom>
            <a:avLst/>
            <a:gdLst/>
            <a:ahLst/>
            <a:rect l="0" t="0" r="r" b="b"/>
            <a:pathLst>
              <a:path w="5557" h="1474">
                <a:moveTo>
                  <a:pt x="0" y="0"/>
                </a:moveTo>
                <a:lnTo>
                  <a:pt x="5556" y="0"/>
                </a:lnTo>
                <a:moveTo>
                  <a:pt x="0" y="1473"/>
                </a:moveTo>
                <a:lnTo>
                  <a:pt x="5556"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 </a:t>
            </a:r>
            <a:r>
              <a:rPr b="1" lang="en-US" sz="3600" spc="-1" strike="noStrike">
                <a:solidFill>
                  <a:srgbClr val="800000"/>
                </a:solidFill>
                <a:latin typeface="黑体"/>
                <a:ea typeface="黑体"/>
              </a:rPr>
              <a:t>算法描述</a:t>
            </a:r>
            <a:endParaRPr b="0" lang="en-US" sz="3600" spc="-1" strike="noStrike">
              <a:latin typeface="Nimbus Sans"/>
            </a:endParaRPr>
          </a:p>
        </p:txBody>
      </p:sp>
      <p:pic>
        <p:nvPicPr>
          <p:cNvPr id="537" name="" descr=""/>
          <p:cNvPicPr/>
          <p:nvPr/>
        </p:nvPicPr>
        <p:blipFill>
          <a:blip r:embed="rId1"/>
          <a:stretch/>
        </p:blipFill>
        <p:spPr>
          <a:xfrm>
            <a:off x="990720" y="2349360"/>
            <a:ext cx="7594560" cy="3645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04920" y="2033640"/>
            <a:ext cx="8838720" cy="2857320"/>
          </a:xfrm>
          <a:prstGeom prst="rect">
            <a:avLst/>
          </a:prstGeom>
          <a:noFill/>
          <a:ln w="19080">
            <a:noFill/>
          </a:ln>
        </p:spPr>
        <p:style>
          <a:lnRef idx="0"/>
          <a:fillRef idx="0"/>
          <a:effectRef idx="0"/>
          <a:fontRef idx="minor"/>
        </p:style>
        <p:txBody>
          <a:bodyPr lIns="90000" rIns="90000" tIns="45000" bIns="45000">
            <a:spAutoFit/>
          </a:bodyPr>
          <a:p>
            <a:pPr>
              <a:lnSpc>
                <a:spcPct val="130000"/>
              </a:lnSpc>
              <a:spcBef>
                <a:spcPts val="641"/>
              </a:spcBef>
            </a:pPr>
            <a:r>
              <a:rPr b="1" lang="en-US" sz="3200" spc="-1" strike="noStrike">
                <a:solidFill>
                  <a:srgbClr val="009999"/>
                </a:solidFill>
                <a:latin typeface="黑体"/>
                <a:ea typeface="黑体"/>
              </a:rPr>
              <a:t>电子计算机的主要用途：</a:t>
            </a:r>
            <a:endParaRPr b="0" lang="en-US" sz="3200" spc="-1" strike="noStrike">
              <a:latin typeface="Nimbus Sans"/>
            </a:endParaRPr>
          </a:p>
          <a:p>
            <a:pPr>
              <a:lnSpc>
                <a:spcPct val="100000"/>
              </a:lnSpc>
              <a:spcBef>
                <a:spcPts val="641"/>
              </a:spcBef>
              <a:buClr>
                <a:srgbClr val="ff0066"/>
              </a:buClr>
              <a:buFont typeface="Wingdings" charset="2"/>
              <a:buChar char=" "/>
            </a:pPr>
            <a:r>
              <a:rPr b="1" lang="en-US" sz="2600" spc="-1" strike="noStrike">
                <a:solidFill>
                  <a:srgbClr val="ff0066"/>
                </a:solidFill>
                <a:latin typeface="Wingdings"/>
                <a:ea typeface="黑体"/>
              </a:rPr>
              <a:t></a:t>
            </a:r>
            <a:r>
              <a:rPr b="1" lang="en-US" sz="3200" spc="-1" strike="noStrike">
                <a:solidFill>
                  <a:srgbClr val="ff0066"/>
                </a:solidFill>
                <a:latin typeface="黑体"/>
                <a:ea typeface="黑体"/>
              </a:rPr>
              <a:t>早期：</a:t>
            </a:r>
            <a:r>
              <a:rPr b="1" lang="en-US" sz="2800" spc="-1" strike="noStrike">
                <a:solidFill>
                  <a:srgbClr val="000066"/>
                </a:solidFill>
                <a:latin typeface="黑体"/>
                <a:ea typeface="黑体"/>
              </a:rPr>
              <a:t> 主要用于数值计算。</a:t>
            </a:r>
            <a:endParaRPr b="0" lang="en-US" sz="2800" spc="-1" strike="noStrike">
              <a:latin typeface="Nimbus Sans"/>
            </a:endParaRPr>
          </a:p>
          <a:p>
            <a:pPr>
              <a:lnSpc>
                <a:spcPct val="100000"/>
              </a:lnSpc>
              <a:spcBef>
                <a:spcPts val="561"/>
              </a:spcBef>
            </a:pPr>
            <a:endParaRPr b="0" lang="en-US" sz="2800" spc="-1" strike="noStrike">
              <a:latin typeface="Nimbus Sans"/>
            </a:endParaRPr>
          </a:p>
          <a:p>
            <a:pPr>
              <a:lnSpc>
                <a:spcPct val="100000"/>
              </a:lnSpc>
              <a:spcBef>
                <a:spcPts val="641"/>
              </a:spcBef>
              <a:buClr>
                <a:srgbClr val="ff0066"/>
              </a:buClr>
              <a:buFont typeface="Wingdings" charset="2"/>
              <a:buChar char=" "/>
            </a:pPr>
            <a:r>
              <a:rPr b="1" lang="en-US" sz="2600" spc="-1" strike="noStrike">
                <a:solidFill>
                  <a:srgbClr val="ff0066"/>
                </a:solidFill>
                <a:latin typeface="Wingdings"/>
                <a:ea typeface="黑体"/>
              </a:rPr>
              <a:t></a:t>
            </a:r>
            <a:r>
              <a:rPr b="1" lang="en-US" sz="3200" spc="-1" strike="noStrike">
                <a:solidFill>
                  <a:srgbClr val="ff0066"/>
                </a:solidFill>
                <a:latin typeface="黑体"/>
                <a:ea typeface="黑体"/>
              </a:rPr>
              <a:t>后来：</a:t>
            </a:r>
            <a:r>
              <a:rPr b="1" lang="en-US" sz="3200" spc="-1" strike="noStrike">
                <a:solidFill>
                  <a:srgbClr val="000066"/>
                </a:solidFill>
                <a:latin typeface="黑体"/>
                <a:ea typeface="黑体"/>
              </a:rPr>
              <a:t> </a:t>
            </a:r>
            <a:r>
              <a:rPr b="1" lang="en-US" sz="2800" spc="-1" strike="noStrike">
                <a:solidFill>
                  <a:srgbClr val="000066"/>
                </a:solidFill>
                <a:latin typeface="黑体"/>
                <a:ea typeface="黑体"/>
              </a:rPr>
              <a:t>处理逐渐扩大到非数值计算领域（能处理</a:t>
            </a:r>
            <a:endParaRPr b="0" lang="en-US" sz="2800" spc="-1" strike="noStrike">
              <a:latin typeface="Nimbus Sans"/>
            </a:endParaRPr>
          </a:p>
          <a:p>
            <a:pPr>
              <a:lnSpc>
                <a:spcPct val="100000"/>
              </a:lnSpc>
              <a:spcBef>
                <a:spcPts val="561"/>
              </a:spcBef>
              <a:buClr>
                <a:srgbClr val="000066"/>
              </a:buClr>
              <a:buFont typeface="Wingdings" charset="2"/>
              <a:buChar char=" "/>
            </a:pPr>
            <a:r>
              <a:rPr b="1" lang="en-US" sz="2800" spc="-1" strike="noStrike">
                <a:solidFill>
                  <a:srgbClr val="000066"/>
                </a:solidFill>
                <a:latin typeface="黑体"/>
                <a:ea typeface="黑体"/>
              </a:rPr>
              <a:t>          </a:t>
            </a:r>
            <a:r>
              <a:rPr b="1" lang="en-US" sz="2800" spc="-1" strike="noStrike">
                <a:solidFill>
                  <a:srgbClr val="000066"/>
                </a:solidFill>
                <a:latin typeface="黑体"/>
                <a:ea typeface="黑体"/>
              </a:rPr>
              <a:t>多种复杂的具有一定结构关系的数据）</a:t>
            </a:r>
            <a:endParaRPr b="0" lang="en-US" sz="2800" spc="-1" strike="noStrike">
              <a:latin typeface="Nimbus Sans"/>
            </a:endParaRPr>
          </a:p>
        </p:txBody>
      </p:sp>
      <p:sp>
        <p:nvSpPr>
          <p:cNvPr id="143" name="CustomShape 2"/>
          <p:cNvSpPr/>
          <p:nvPr/>
        </p:nvSpPr>
        <p:spPr>
          <a:xfrm>
            <a:off x="1981080" y="3413160"/>
            <a:ext cx="6857640" cy="395280"/>
          </a:xfrm>
          <a:prstGeom prst="rect">
            <a:avLst/>
          </a:prstGeom>
          <a:noFill/>
          <a:ln w="19080">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cc00cc"/>
                </a:solidFill>
                <a:latin typeface="Times New Roman"/>
                <a:ea typeface="宋体"/>
              </a:rPr>
              <a:t>数学模型→选择计算机语言→编出程序→测试→最终解答</a:t>
            </a:r>
            <a:endParaRPr b="0" lang="en-US" sz="2000" spc="-1" strike="noStrike">
              <a:latin typeface="Nimbus Sans"/>
            </a:endParaRPr>
          </a:p>
        </p:txBody>
      </p:sp>
      <p:sp>
        <p:nvSpPr>
          <p:cNvPr id="144" name="CustomShape 3"/>
          <p:cNvSpPr/>
          <p:nvPr/>
        </p:nvSpPr>
        <p:spPr>
          <a:xfrm>
            <a:off x="1981080" y="5089680"/>
            <a:ext cx="6476760" cy="395280"/>
          </a:xfrm>
          <a:prstGeom prst="rect">
            <a:avLst/>
          </a:prstGeom>
          <a:noFill/>
          <a:ln w="19080">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cc00cc"/>
                </a:solidFill>
                <a:latin typeface="Times New Roman"/>
                <a:ea typeface="宋体"/>
              </a:rPr>
              <a:t>数据元素之间的相互关系一般无法用数学方程加以描述</a:t>
            </a:r>
            <a:endParaRPr b="0" lang="en-US" sz="2000" spc="-1" strike="noStrike">
              <a:latin typeface="Nimbus Sans"/>
            </a:endParaRPr>
          </a:p>
        </p:txBody>
      </p:sp>
      <p:sp>
        <p:nvSpPr>
          <p:cNvPr id="145" name="CustomShape 4"/>
          <p:cNvSpPr/>
          <p:nvPr/>
        </p:nvSpPr>
        <p:spPr>
          <a:xfrm>
            <a:off x="4902840" y="311040"/>
            <a:ext cx="3993120" cy="529920"/>
          </a:xfrm>
          <a:custGeom>
            <a:avLst/>
            <a:gdLst/>
            <a:ahLst/>
            <a:rect l="0" t="0" r="r" b="b"/>
            <a:pathLst>
              <a:path w="11094" h="1474">
                <a:moveTo>
                  <a:pt x="0" y="0"/>
                </a:moveTo>
                <a:lnTo>
                  <a:pt x="11093" y="0"/>
                </a:lnTo>
                <a:moveTo>
                  <a:pt x="0" y="1473"/>
                </a:moveTo>
                <a:lnTo>
                  <a:pt x="11093"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0" lang="en-US" sz="3600" spc="-1" strike="noStrike">
                <a:solidFill>
                  <a:srgbClr val="800000"/>
                </a:solidFill>
                <a:latin typeface="黑体"/>
                <a:ea typeface="黑体"/>
              </a:rPr>
              <a:t>数据结</a:t>
            </a:r>
            <a:r>
              <a:rPr b="1" lang="en-US" sz="3600" spc="-1" strike="noStrike">
                <a:solidFill>
                  <a:srgbClr val="800000"/>
                </a:solidFill>
                <a:latin typeface="黑体"/>
                <a:ea typeface="黑体"/>
              </a:rPr>
              <a:t>构课程的研究内容</a:t>
            </a:r>
            <a:endParaRPr b="0" lang="en-US" sz="3600" spc="-1" strike="noStrike">
              <a:latin typeface="Nimbus Sans"/>
            </a:endParaRPr>
          </a:p>
        </p:txBody>
      </p:sp>
    </p:spTree>
  </p:cSld>
  <mc:AlternateContent>
    <mc:Choice Requires="p14">
      <p:transition spd="slow" p14:dur="2000"/>
    </mc:Choice>
    <mc:Fallback>
      <p:transition spd="slow"/>
    </mc:Fallback>
  </mc:AlternateContent>
  <p:timing>
    <p:tnLst>
      <p:par>
        <p:cTn id="40" dur="indefinite" restart="never" nodeType="tmRoot">
          <p:childTnLst>
            <p:seq>
              <p:cTn id="41" dur="indefinite" nodeType="mainSeq">
                <p:childTnLst>
                  <p:par>
                    <p:cTn id="42" fill="hold">
                      <p:stCondLst>
                        <p:cond delay="indefinite"/>
                      </p:stCondLst>
                      <p:childTnLst>
                        <p:par>
                          <p:cTn id="43" fill="hold">
                            <p:stCondLst>
                              <p:cond delay="0"/>
                            </p:stCondLst>
                            <p:childTnLst>
                              <p:par>
                                <p:cTn id="44" nodeType="clickEffect" fill="hold" presetClass="entr" presetID="22" presetSubtype="1">
                                  <p:stCondLst>
                                    <p:cond delay="0"/>
                                  </p:stCondLst>
                                  <p:childTnLst>
                                    <p:set>
                                      <p:cBhvr>
                                        <p:cTn id="45" dur="1" fill="hold">
                                          <p:stCondLst>
                                            <p:cond delay="0"/>
                                          </p:stCondLst>
                                        </p:cTn>
                                        <p:tgtEl>
                                          <p:spTgt spid="142"/>
                                        </p:tgtEl>
                                        <p:attrNameLst>
                                          <p:attrName>style.visibility</p:attrName>
                                        </p:attrNameLst>
                                      </p:cBhvr>
                                      <p:to>
                                        <p:strVal val="visible"/>
                                      </p:to>
                                    </p:set>
                                    <p:animEffect filter="wipe(up)" transition="in">
                                      <p:cBhvr additive="repl">
                                        <p:cTn id="46" dur="500"/>
                                        <p:tgtEl>
                                          <p:spTgt spid="142"/>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22" presetSubtype="8">
                                  <p:stCondLst>
                                    <p:cond delay="0"/>
                                  </p:stCondLst>
                                  <p:childTnLst>
                                    <p:set>
                                      <p:cBhvr>
                                        <p:cTn id="50" dur="1" fill="hold">
                                          <p:stCondLst>
                                            <p:cond delay="0"/>
                                          </p:stCondLst>
                                        </p:cTn>
                                        <p:tgtEl>
                                          <p:spTgt spid="143"/>
                                        </p:tgtEl>
                                        <p:attrNameLst>
                                          <p:attrName>style.visibility</p:attrName>
                                        </p:attrNameLst>
                                      </p:cBhvr>
                                      <p:to>
                                        <p:strVal val="visible"/>
                                      </p:to>
                                    </p:set>
                                    <p:animEffect filter="wipe(left)" transition="in">
                                      <p:cBhvr additive="repl">
                                        <p:cTn id="51" dur="500"/>
                                        <p:tgtEl>
                                          <p:spTgt spid="143"/>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9">
                                  <p:stCondLst>
                                    <p:cond delay="0"/>
                                  </p:stCondLst>
                                  <p:childTnLst>
                                    <p:set>
                                      <p:cBhvr>
                                        <p:cTn id="55" dur="1" fill="hold">
                                          <p:stCondLst>
                                            <p:cond delay="0"/>
                                          </p:stCondLst>
                                        </p:cTn>
                                        <p:tgtEl>
                                          <p:spTgt spid="144"/>
                                        </p:tgtEl>
                                        <p:attrNameLst>
                                          <p:attrName>style.visibility</p:attrName>
                                        </p:attrNameLst>
                                      </p:cBhvr>
                                      <p:to>
                                        <p:strVal val="visible"/>
                                      </p:to>
                                    </p:set>
                                    <p:animEffect filter="dissolve" transition="in">
                                      <p:cBhvr additive="repl">
                                        <p:cTn id="56"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CustomShape 1"/>
          <p:cNvSpPr/>
          <p:nvPr/>
        </p:nvSpPr>
        <p:spPr>
          <a:xfrm>
            <a:off x="720720" y="1389240"/>
            <a:ext cx="8208720" cy="386856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601"/>
              </a:spcBef>
              <a:buSzPct val="100014"/>
              <a:buBlip>
                <a:blip r:embed="rId1"/>
              </a:buBlip>
            </a:pPr>
            <a:r>
              <a:rPr b="1" lang="en-US" sz="2800" spc="-1" strike="noStrike">
                <a:solidFill>
                  <a:srgbClr val="000000"/>
                </a:solidFill>
                <a:latin typeface="Times New Roman"/>
                <a:ea typeface="楷体_GB2312"/>
              </a:rPr>
              <a:t>  </a:t>
            </a:r>
            <a:r>
              <a:rPr b="1" lang="en-US" sz="2800" spc="-1" strike="noStrike">
                <a:solidFill>
                  <a:srgbClr val="ff0000"/>
                </a:solidFill>
                <a:latin typeface="Times New Roman"/>
                <a:ea typeface="楷体_GB2312"/>
              </a:rPr>
              <a:t>计算机资源</a:t>
            </a:r>
            <a:r>
              <a:rPr b="1" lang="en-US" sz="2800" spc="-1" strike="noStrike">
                <a:solidFill>
                  <a:srgbClr val="000000"/>
                </a:solidFill>
                <a:latin typeface="Times New Roman"/>
                <a:ea typeface="楷体_GB2312"/>
              </a:rPr>
              <a:t>=</a:t>
            </a:r>
            <a:r>
              <a:rPr b="1" lang="en-US" sz="2800" spc="-1" strike="noStrike">
                <a:solidFill>
                  <a:srgbClr val="0033cc"/>
                </a:solidFill>
                <a:latin typeface="Times New Roman"/>
                <a:ea typeface="楷体_GB2312"/>
              </a:rPr>
              <a:t>计算时间</a:t>
            </a:r>
            <a:r>
              <a:rPr b="1" lang="en-US" sz="2800" spc="-1" strike="noStrike">
                <a:solidFill>
                  <a:srgbClr val="0033cc"/>
                </a:solidFill>
                <a:latin typeface="Times New Roman"/>
                <a:ea typeface="楷体_GB2312"/>
              </a:rPr>
              <a:t>+</a:t>
            </a:r>
            <a:r>
              <a:rPr b="1" lang="en-US" sz="2800" spc="-1" strike="noStrike">
                <a:solidFill>
                  <a:srgbClr val="0033cc"/>
                </a:solidFill>
                <a:latin typeface="Times New Roman"/>
                <a:ea typeface="楷体_GB2312"/>
              </a:rPr>
              <a:t>内存空间</a:t>
            </a:r>
            <a:endParaRPr b="0" lang="en-US" sz="2800" spc="-1" strike="noStrike">
              <a:latin typeface="Nimbus Sans"/>
            </a:endParaRPr>
          </a:p>
          <a:p>
            <a:pPr>
              <a:lnSpc>
                <a:spcPct val="100000"/>
              </a:lnSpc>
              <a:spcBef>
                <a:spcPts val="1199"/>
              </a:spcBef>
              <a:buSzPct val="100014"/>
              <a:buBlip>
                <a:blip r:embed="rId2"/>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算法分析：</a:t>
            </a:r>
            <a:r>
              <a:rPr b="1" lang="en-US" sz="2800" spc="-1" strike="noStrike">
                <a:solidFill>
                  <a:srgbClr val="000000"/>
                </a:solidFill>
                <a:latin typeface="Times New Roman"/>
                <a:ea typeface="楷体_GB2312"/>
              </a:rPr>
              <a:t>分析算法</a:t>
            </a:r>
            <a:r>
              <a:rPr b="1" lang="en-US" sz="2800" spc="-1" strike="noStrike">
                <a:solidFill>
                  <a:srgbClr val="0033cc"/>
                </a:solidFill>
                <a:latin typeface="Times New Roman"/>
                <a:ea typeface="楷体_GB2312"/>
              </a:rPr>
              <a:t>占用计算机资源</a:t>
            </a:r>
            <a:r>
              <a:rPr b="1" lang="en-US" sz="2800" spc="-1" strike="noStrike">
                <a:solidFill>
                  <a:srgbClr val="000000"/>
                </a:solidFill>
                <a:latin typeface="Times New Roman"/>
                <a:ea typeface="楷体_GB2312"/>
              </a:rPr>
              <a:t>的情况。</a:t>
            </a:r>
            <a:endParaRPr b="0" lang="en-US" sz="2800" spc="-1" strike="noStrike">
              <a:latin typeface="Nimbus Sans"/>
            </a:endParaRPr>
          </a:p>
          <a:p>
            <a:pPr>
              <a:lnSpc>
                <a:spcPct val="100000"/>
              </a:lnSpc>
            </a:pPr>
            <a:r>
              <a:rPr b="1" lang="en-US" sz="2400" spc="-1" strike="noStrike">
                <a:solidFill>
                  <a:srgbClr val="0033cc"/>
                </a:solidFill>
                <a:latin typeface="Times New Roman"/>
                <a:ea typeface="楷体_GB2312"/>
              </a:rPr>
              <a:t>      </a:t>
            </a:r>
            <a:r>
              <a:rPr b="1" lang="en-US" sz="2400" spc="-1" strike="noStrike">
                <a:solidFill>
                  <a:srgbClr val="0033cc"/>
                </a:solidFill>
                <a:latin typeface="Times New Roman"/>
                <a:ea typeface="楷体_GB2312"/>
              </a:rPr>
              <a:t>1</a:t>
            </a:r>
            <a:r>
              <a:rPr b="1" lang="en-US" sz="2400" spc="-1" strike="noStrike">
                <a:solidFill>
                  <a:srgbClr val="0033cc"/>
                </a:solidFill>
                <a:latin typeface="Times New Roman"/>
                <a:ea typeface="楷体_GB2312"/>
              </a:rPr>
              <a:t>、时间复杂度</a:t>
            </a:r>
            <a:r>
              <a:rPr b="1" lang="en-US" sz="2400" spc="-1" strike="noStrike">
                <a:solidFill>
                  <a:srgbClr val="000000"/>
                </a:solidFill>
                <a:latin typeface="Times New Roman"/>
                <a:ea typeface="楷体_GB2312"/>
              </a:rPr>
              <a:t>：考察算法的</a:t>
            </a:r>
            <a:r>
              <a:rPr b="1" lang="en-US" sz="2400" spc="-1" strike="noStrike">
                <a:solidFill>
                  <a:srgbClr val="ff0000"/>
                </a:solidFill>
                <a:latin typeface="Times New Roman"/>
                <a:ea typeface="楷体_GB2312"/>
              </a:rPr>
              <a:t>时间效率</a:t>
            </a:r>
            <a:endParaRPr b="0" lang="en-US" sz="2400" spc="-1" strike="noStrike">
              <a:latin typeface="Nimbus Sans"/>
            </a:endParaRPr>
          </a:p>
          <a:p>
            <a:pPr>
              <a:lnSpc>
                <a:spcPct val="100000"/>
              </a:lnSpc>
            </a:pPr>
            <a:r>
              <a:rPr b="1" lang="en-US" sz="2400" spc="-1" strike="noStrike">
                <a:solidFill>
                  <a:srgbClr val="0033cc"/>
                </a:solidFill>
                <a:latin typeface="Times New Roman"/>
                <a:ea typeface="楷体_GB2312"/>
              </a:rPr>
              <a:t>      </a:t>
            </a:r>
            <a:r>
              <a:rPr b="1" lang="en-US" sz="2400" spc="-1" strike="noStrike">
                <a:solidFill>
                  <a:srgbClr val="0033cc"/>
                </a:solidFill>
                <a:latin typeface="Times New Roman"/>
                <a:ea typeface="楷体_GB2312"/>
              </a:rPr>
              <a:t>2</a:t>
            </a:r>
            <a:r>
              <a:rPr b="1" lang="en-US" sz="2400" spc="-1" strike="noStrike">
                <a:solidFill>
                  <a:srgbClr val="0033cc"/>
                </a:solidFill>
                <a:latin typeface="Times New Roman"/>
                <a:ea typeface="楷体_GB2312"/>
              </a:rPr>
              <a:t>、空间复杂度</a:t>
            </a:r>
            <a:r>
              <a:rPr b="1" lang="en-US" sz="2400" spc="-1" strike="noStrike">
                <a:solidFill>
                  <a:srgbClr val="000000"/>
                </a:solidFill>
                <a:latin typeface="Times New Roman"/>
                <a:ea typeface="楷体_GB2312"/>
              </a:rPr>
              <a:t>：考察算法的</a:t>
            </a:r>
            <a:r>
              <a:rPr b="1" lang="en-US" sz="2400" spc="-1" strike="noStrike">
                <a:solidFill>
                  <a:srgbClr val="ff0000"/>
                </a:solidFill>
                <a:latin typeface="Times New Roman"/>
                <a:ea typeface="楷体_GB2312"/>
              </a:rPr>
              <a:t>空间效率</a:t>
            </a:r>
            <a:endParaRPr b="0" lang="en-US" sz="2400" spc="-1" strike="noStrike">
              <a:latin typeface="Nimbus Sans"/>
            </a:endParaRPr>
          </a:p>
          <a:p>
            <a:pPr>
              <a:lnSpc>
                <a:spcPct val="100000"/>
              </a:lnSpc>
              <a:spcBef>
                <a:spcPts val="1199"/>
              </a:spcBef>
              <a:buSzPct val="100014"/>
              <a:buBlip>
                <a:blip r:embed="rId3"/>
              </a:buBlip>
            </a:pPr>
            <a:r>
              <a:rPr b="1" lang="en-US" sz="2800" spc="-1" strike="noStrike">
                <a:solidFill>
                  <a:srgbClr val="ff0000"/>
                </a:solidFill>
                <a:latin typeface="Times New Roman"/>
                <a:ea typeface="楷体_GB2312"/>
              </a:rPr>
              <a:t>  </a:t>
            </a:r>
            <a:r>
              <a:rPr b="1" lang="en-US" sz="2800" spc="-1" strike="noStrike">
                <a:solidFill>
                  <a:srgbClr val="ff0000"/>
                </a:solidFill>
                <a:latin typeface="Times New Roman"/>
                <a:ea typeface="楷体_GB2312"/>
              </a:rPr>
              <a:t>衡量算法效率的方法</a:t>
            </a:r>
            <a:endParaRPr b="0" lang="en-US" sz="28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33cc"/>
                </a:solidFill>
                <a:latin typeface="Times New Roman"/>
                <a:ea typeface="楷体_GB2312"/>
              </a:rPr>
              <a:t>  </a:t>
            </a:r>
            <a:r>
              <a:rPr b="1" lang="en-US" sz="2400" spc="-1" strike="noStrike">
                <a:solidFill>
                  <a:srgbClr val="0033cc"/>
                </a:solidFill>
                <a:latin typeface="Times New Roman"/>
                <a:ea typeface="楷体_GB2312"/>
              </a:rPr>
              <a:t>1</a:t>
            </a:r>
            <a:r>
              <a:rPr b="1" lang="en-US" sz="2400" spc="-1" strike="noStrike">
                <a:solidFill>
                  <a:srgbClr val="0033cc"/>
                </a:solidFill>
                <a:latin typeface="Times New Roman"/>
                <a:ea typeface="楷体_GB2312"/>
              </a:rPr>
              <a:t>、事后统计法</a:t>
            </a:r>
            <a:endParaRPr b="0" lang="en-US" sz="24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ff0000"/>
                </a:solidFill>
                <a:latin typeface="Times New Roman"/>
                <a:ea typeface="楷体_GB2312"/>
              </a:rPr>
              <a:t>缺点</a:t>
            </a:r>
            <a:r>
              <a:rPr b="1" lang="en-US" sz="2400" spc="-1" strike="noStrike">
                <a:solidFill>
                  <a:srgbClr val="000000"/>
                </a:solidFill>
                <a:latin typeface="Times New Roman"/>
                <a:ea typeface="楷体_GB2312"/>
              </a:rPr>
              <a:t>：必须先执行程序；存在其他因素掩盖算法本质。</a:t>
            </a:r>
            <a:endParaRPr b="0" lang="en-US" sz="2400" spc="-1" strike="noStrike">
              <a:latin typeface="Nimbus Sans"/>
            </a:endParaRPr>
          </a:p>
          <a:p>
            <a:pPr>
              <a:lnSpc>
                <a:spcPct val="100000"/>
              </a:lnSpc>
            </a:pPr>
            <a:r>
              <a:rPr b="1" lang="en-US" sz="2400" spc="-1" strike="noStrike">
                <a:solidFill>
                  <a:srgbClr val="000000"/>
                </a:solidFill>
                <a:latin typeface="Times New Roman"/>
                <a:ea typeface="楷体_GB2312"/>
              </a:rPr>
              <a:t>      </a:t>
            </a:r>
            <a:r>
              <a:rPr b="1" lang="en-US" sz="2400" spc="-1" strike="noStrike">
                <a:solidFill>
                  <a:srgbClr val="0033cc"/>
                </a:solidFill>
                <a:latin typeface="Times New Roman"/>
                <a:ea typeface="楷体_GB2312"/>
              </a:rPr>
              <a:t>2</a:t>
            </a:r>
            <a:r>
              <a:rPr b="1" lang="en-US" sz="2400" spc="-1" strike="noStrike">
                <a:solidFill>
                  <a:srgbClr val="0033cc"/>
                </a:solidFill>
                <a:latin typeface="Times New Roman"/>
                <a:ea typeface="楷体_GB2312"/>
              </a:rPr>
              <a:t>、事前分析估算法</a:t>
            </a:r>
            <a:endParaRPr b="0" lang="en-US" sz="2400" spc="-1" strike="noStrike">
              <a:latin typeface="Nimbus Sans"/>
            </a:endParaRPr>
          </a:p>
        </p:txBody>
      </p:sp>
      <p:sp>
        <p:nvSpPr>
          <p:cNvPr id="539" name="CustomShape 2"/>
          <p:cNvSpPr/>
          <p:nvPr/>
        </p:nvSpPr>
        <p:spPr>
          <a:xfrm>
            <a:off x="6715080" y="311040"/>
            <a:ext cx="1999800" cy="529920"/>
          </a:xfrm>
          <a:custGeom>
            <a:avLst/>
            <a:gdLst/>
            <a:ahLst/>
            <a:rect l="0" t="0" r="r" b="b"/>
            <a:pathLst>
              <a:path w="5557" h="1474">
                <a:moveTo>
                  <a:pt x="0" y="0"/>
                </a:moveTo>
                <a:lnTo>
                  <a:pt x="5556" y="0"/>
                </a:lnTo>
                <a:moveTo>
                  <a:pt x="0" y="1473"/>
                </a:moveTo>
                <a:lnTo>
                  <a:pt x="5556"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 </a:t>
            </a:r>
            <a:r>
              <a:rPr b="1" lang="en-US" sz="3600" spc="-1" strike="noStrike">
                <a:solidFill>
                  <a:srgbClr val="800000"/>
                </a:solidFill>
                <a:latin typeface="黑体"/>
                <a:ea typeface="黑体"/>
              </a:rPr>
              <a:t>算法分析</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CustomShape 1"/>
          <p:cNvSpPr/>
          <p:nvPr/>
        </p:nvSpPr>
        <p:spPr>
          <a:xfrm>
            <a:off x="0" y="3014640"/>
            <a:ext cx="9143640" cy="360"/>
          </a:xfrm>
          <a:prstGeom prst="rect">
            <a:avLst/>
          </a:prstGeom>
          <a:noFill/>
          <a:ln w="9360">
            <a:noFill/>
          </a:ln>
        </p:spPr>
        <p:style>
          <a:lnRef idx="0"/>
          <a:fillRef idx="0"/>
          <a:effectRef idx="0"/>
          <a:fontRef idx="minor"/>
        </p:style>
      </p:sp>
      <p:sp>
        <p:nvSpPr>
          <p:cNvPr id="541" name="CustomShape 2"/>
          <p:cNvSpPr/>
          <p:nvPr/>
        </p:nvSpPr>
        <p:spPr>
          <a:xfrm>
            <a:off x="5000760" y="311040"/>
            <a:ext cx="3714480" cy="529920"/>
          </a:xfrm>
          <a:custGeom>
            <a:avLst/>
            <a:gdLst/>
            <a:ahLst/>
            <a:rect l="0" t="0" r="r" b="b"/>
            <a:pathLst>
              <a:path w="10320" h="1474">
                <a:moveTo>
                  <a:pt x="0" y="0"/>
                </a:moveTo>
                <a:lnTo>
                  <a:pt x="10319" y="0"/>
                </a:lnTo>
                <a:moveTo>
                  <a:pt x="0" y="1473"/>
                </a:moveTo>
                <a:lnTo>
                  <a:pt x="10319"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 </a:t>
            </a:r>
            <a:r>
              <a:rPr b="1" lang="en-US" sz="3600" spc="-1" strike="noStrike">
                <a:solidFill>
                  <a:srgbClr val="800000"/>
                </a:solidFill>
                <a:latin typeface="黑体"/>
                <a:ea typeface="黑体"/>
              </a:rPr>
              <a:t>算法时间复杂度分析</a:t>
            </a:r>
            <a:endParaRPr b="0" lang="en-US" sz="3600" spc="-1" strike="noStrike">
              <a:latin typeface="Nimbus Sans"/>
            </a:endParaRPr>
          </a:p>
        </p:txBody>
      </p:sp>
      <p:sp>
        <p:nvSpPr>
          <p:cNvPr id="542" name="CustomShape 3"/>
          <p:cNvSpPr/>
          <p:nvPr/>
        </p:nvSpPr>
        <p:spPr>
          <a:xfrm>
            <a:off x="720720" y="1389240"/>
            <a:ext cx="8208720" cy="478296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601"/>
              </a:spcBef>
              <a:buSzPct val="100014"/>
              <a:buBlip>
                <a:blip r:embed="rId1"/>
              </a:buBlip>
            </a:pPr>
            <a:r>
              <a:rPr b="1" lang="en-US" sz="2800" spc="-1" strike="noStrike">
                <a:solidFill>
                  <a:srgbClr val="ff0000"/>
                </a:solidFill>
                <a:latin typeface="黑体"/>
                <a:ea typeface="黑体"/>
              </a:rPr>
              <a:t>  </a:t>
            </a:r>
            <a:r>
              <a:rPr b="1" lang="en-US" sz="2800" spc="-1" strike="noStrike">
                <a:solidFill>
                  <a:srgbClr val="ff0000"/>
                </a:solidFill>
                <a:latin typeface="黑体"/>
                <a:ea typeface="黑体"/>
              </a:rPr>
              <a:t>算法的时间复杂度</a:t>
            </a:r>
            <a:r>
              <a:rPr b="1" lang="en-US" sz="2800" spc="-1" strike="noStrike">
                <a:solidFill>
                  <a:srgbClr val="ff0000"/>
                </a:solidFill>
                <a:latin typeface="Times New Roman"/>
                <a:ea typeface="楷体_GB2312"/>
              </a:rPr>
              <a:t>：</a:t>
            </a:r>
            <a:r>
              <a:rPr b="1" lang="en-US" sz="2800" spc="-1" strike="noStrike">
                <a:solidFill>
                  <a:srgbClr val="ff0000"/>
                </a:solidFill>
                <a:latin typeface="Arial"/>
                <a:ea typeface="楷体_GB2312"/>
              </a:rPr>
              <a:t>T(n)=O(f(n))</a:t>
            </a:r>
            <a:endParaRPr b="0" lang="en-US" sz="2800" spc="-1" strike="noStrike">
              <a:latin typeface="Nimbus Sans"/>
            </a:endParaRPr>
          </a:p>
          <a:p>
            <a:pPr>
              <a:lnSpc>
                <a:spcPts val="3300"/>
              </a:lnSpc>
            </a:pPr>
            <a:r>
              <a:rPr b="1" lang="en-US" sz="2800" spc="-1" strike="noStrike">
                <a:solidFill>
                  <a:srgbClr val="ff0000"/>
                </a:solidFill>
                <a:latin typeface="Arial"/>
                <a:ea typeface="楷体_GB2312"/>
              </a:rPr>
              <a:t> </a:t>
            </a: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(1)  </a:t>
            </a:r>
            <a:r>
              <a:rPr b="1" lang="en-US" sz="2400" spc="-1" strike="noStrike">
                <a:solidFill>
                  <a:srgbClr val="ff0000"/>
                </a:solidFill>
                <a:latin typeface="Arial"/>
                <a:ea typeface="楷体_GB2312"/>
              </a:rPr>
              <a:t>n</a:t>
            </a:r>
            <a:r>
              <a:rPr b="1" lang="en-US" sz="2400" spc="-1" strike="noStrike">
                <a:solidFill>
                  <a:srgbClr val="000000"/>
                </a:solidFill>
                <a:latin typeface="Arial"/>
                <a:ea typeface="楷体_GB2312"/>
              </a:rPr>
              <a:t>：所研究问题的</a:t>
            </a:r>
            <a:r>
              <a:rPr b="1" lang="en-US" sz="2400" spc="-1" strike="noStrike">
                <a:solidFill>
                  <a:srgbClr val="0033cc"/>
                </a:solidFill>
                <a:latin typeface="Arial"/>
                <a:ea typeface="楷体_GB2312"/>
              </a:rPr>
              <a:t>规模</a:t>
            </a:r>
            <a:endParaRPr b="0" lang="en-US" sz="2400" spc="-1" strike="noStrike">
              <a:latin typeface="Nimbus Sans"/>
            </a:endParaRPr>
          </a:p>
          <a:p>
            <a:pPr>
              <a:lnSpc>
                <a:spcPts val="33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(2)  </a:t>
            </a:r>
            <a:r>
              <a:rPr b="1" lang="en-US" sz="2400" spc="-1" strike="noStrike">
                <a:solidFill>
                  <a:srgbClr val="ff0000"/>
                </a:solidFill>
                <a:latin typeface="Arial"/>
                <a:ea typeface="楷体_GB2312"/>
              </a:rPr>
              <a:t>f(n)</a:t>
            </a:r>
            <a:r>
              <a:rPr b="1" lang="en-US" sz="2400" spc="-1" strike="noStrike">
                <a:solidFill>
                  <a:srgbClr val="000000"/>
                </a:solidFill>
                <a:latin typeface="Arial"/>
                <a:ea typeface="楷体_GB2312"/>
              </a:rPr>
              <a:t>：所研究问题</a:t>
            </a:r>
            <a:r>
              <a:rPr b="1" lang="en-US" sz="2400" spc="-1" strike="noStrike">
                <a:solidFill>
                  <a:srgbClr val="0033cc"/>
                </a:solidFill>
                <a:latin typeface="Arial"/>
                <a:ea typeface="楷体_GB2312"/>
              </a:rPr>
              <a:t>规模的函数</a:t>
            </a:r>
            <a:endParaRPr b="0" lang="en-US" sz="2400" spc="-1" strike="noStrike">
              <a:latin typeface="Nimbus Sans"/>
            </a:endParaRPr>
          </a:p>
          <a:p>
            <a:pPr>
              <a:lnSpc>
                <a:spcPts val="3300"/>
              </a:lnSpc>
            </a:pPr>
            <a:r>
              <a:rPr b="1" lang="en-US" sz="2400" spc="-1" strike="noStrike">
                <a:solidFill>
                  <a:srgbClr val="0033cc"/>
                </a:solidFill>
                <a:latin typeface="Arial"/>
                <a:ea typeface="楷体_GB2312"/>
              </a:rPr>
              <a:t>  </a:t>
            </a:r>
            <a:r>
              <a:rPr b="1" lang="en-US" sz="2400" spc="-1" strike="noStrike">
                <a:solidFill>
                  <a:srgbClr val="000000"/>
                </a:solidFill>
                <a:latin typeface="Arial"/>
                <a:ea typeface="楷体_GB2312"/>
              </a:rPr>
              <a:t>(3)  </a:t>
            </a:r>
            <a:r>
              <a:rPr b="1" lang="en-US" sz="2400" spc="-1" strike="noStrike">
                <a:solidFill>
                  <a:srgbClr val="ff0000"/>
                </a:solidFill>
                <a:latin typeface="Arial"/>
                <a:ea typeface="楷体_GB2312"/>
              </a:rPr>
              <a:t>O</a:t>
            </a:r>
            <a:r>
              <a:rPr b="1" lang="en-US" sz="2400" spc="-1" strike="noStrike">
                <a:solidFill>
                  <a:srgbClr val="000000"/>
                </a:solidFill>
                <a:latin typeface="Arial"/>
                <a:ea typeface="楷体_GB2312"/>
              </a:rPr>
              <a:t>：</a:t>
            </a:r>
            <a:r>
              <a:rPr b="1" lang="en-US" sz="2400" spc="-1" strike="noStrike">
                <a:solidFill>
                  <a:srgbClr val="000000"/>
                </a:solidFill>
                <a:latin typeface="Arial"/>
                <a:ea typeface="楷体_GB2312"/>
              </a:rPr>
              <a:t>T(n)</a:t>
            </a:r>
            <a:r>
              <a:rPr b="1" lang="en-US" sz="2400" spc="-1" strike="noStrike">
                <a:solidFill>
                  <a:srgbClr val="000000"/>
                </a:solidFill>
                <a:latin typeface="Arial"/>
                <a:ea typeface="楷体_GB2312"/>
              </a:rPr>
              <a:t>的</a:t>
            </a:r>
            <a:r>
              <a:rPr b="1" lang="en-US" sz="2400" spc="-1" strike="noStrike">
                <a:solidFill>
                  <a:srgbClr val="0033cc"/>
                </a:solidFill>
                <a:latin typeface="Arial"/>
                <a:ea typeface="楷体_GB2312"/>
              </a:rPr>
              <a:t>数量级</a:t>
            </a:r>
            <a:endParaRPr b="0" lang="en-US" sz="2400" spc="-1" strike="noStrike">
              <a:latin typeface="Nimbus Sans"/>
            </a:endParaRPr>
          </a:p>
          <a:p>
            <a:pPr>
              <a:lnSpc>
                <a:spcPts val="33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(4)  </a:t>
            </a:r>
            <a:r>
              <a:rPr b="1" lang="en-US" sz="2400" spc="-1" strike="noStrike">
                <a:solidFill>
                  <a:srgbClr val="ff0000"/>
                </a:solidFill>
                <a:latin typeface="Arial"/>
                <a:ea typeface="楷体_GB2312"/>
              </a:rPr>
              <a:t>T(n)</a:t>
            </a:r>
            <a:r>
              <a:rPr b="1" lang="en-US" sz="2400" spc="-1" strike="noStrike">
                <a:solidFill>
                  <a:srgbClr val="000000"/>
                </a:solidFill>
                <a:latin typeface="Arial"/>
                <a:ea typeface="楷体_GB2312"/>
              </a:rPr>
              <a:t>：算法中</a:t>
            </a:r>
            <a:r>
              <a:rPr b="1" lang="en-US" sz="2400" spc="-1" strike="noStrike">
                <a:solidFill>
                  <a:srgbClr val="0033cc"/>
                </a:solidFill>
                <a:latin typeface="Arial"/>
                <a:ea typeface="楷体_GB2312"/>
              </a:rPr>
              <a:t>所有语句</a:t>
            </a:r>
            <a:r>
              <a:rPr b="1" lang="en-US" sz="2400" spc="-1" strike="noStrike">
                <a:solidFill>
                  <a:srgbClr val="000000"/>
                </a:solidFill>
                <a:latin typeface="Arial"/>
                <a:ea typeface="楷体_GB2312"/>
              </a:rPr>
              <a:t>重复执行的</a:t>
            </a:r>
            <a:r>
              <a:rPr b="1" lang="en-US" sz="2400" spc="-1" strike="noStrike">
                <a:solidFill>
                  <a:srgbClr val="0033cc"/>
                </a:solidFill>
                <a:latin typeface="Arial"/>
                <a:ea typeface="楷体_GB2312"/>
              </a:rPr>
              <a:t>次数</a:t>
            </a:r>
            <a:endParaRPr b="0" lang="en-US" sz="2400" spc="-1" strike="noStrike">
              <a:latin typeface="Nimbus Sans"/>
            </a:endParaRPr>
          </a:p>
          <a:p>
            <a:pPr>
              <a:lnSpc>
                <a:spcPts val="3300"/>
              </a:lnSpc>
              <a:spcBef>
                <a:spcPts val="601"/>
              </a:spcBef>
            </a:pPr>
            <a:r>
              <a:rPr b="1" lang="en-US" sz="2400" spc="-1" strike="noStrike">
                <a:solidFill>
                  <a:srgbClr val="0033cc"/>
                </a:solidFill>
                <a:latin typeface="Arial"/>
                <a:ea typeface="楷体_GB2312"/>
              </a:rPr>
              <a:t>        </a:t>
            </a:r>
            <a:r>
              <a:rPr b="1" lang="en-US" sz="2400" spc="-1" strike="noStrike">
                <a:solidFill>
                  <a:srgbClr val="000000"/>
                </a:solidFill>
                <a:latin typeface="Arial"/>
                <a:ea typeface="楷体_GB2312"/>
              </a:rPr>
              <a:t>算法中</a:t>
            </a:r>
            <a:r>
              <a:rPr b="1" lang="en-US" sz="2400" spc="-1" strike="noStrike">
                <a:solidFill>
                  <a:srgbClr val="ff0000"/>
                </a:solidFill>
                <a:latin typeface="Arial"/>
                <a:ea typeface="楷体_GB2312"/>
              </a:rPr>
              <a:t>基本运算语句</a:t>
            </a:r>
            <a:r>
              <a:rPr b="1" lang="en-US" sz="2400" spc="-1" strike="noStrike">
                <a:solidFill>
                  <a:srgbClr val="000000"/>
                </a:solidFill>
                <a:latin typeface="Arial"/>
                <a:ea typeface="楷体_GB2312"/>
              </a:rPr>
              <a:t>重复执行的次数与</a:t>
            </a:r>
            <a:r>
              <a:rPr b="1" lang="en-US" sz="2400" spc="-1" strike="noStrike">
                <a:solidFill>
                  <a:srgbClr val="000000"/>
                </a:solidFill>
                <a:latin typeface="Arial"/>
                <a:ea typeface="楷体_GB2312"/>
              </a:rPr>
              <a:t>T(n)</a:t>
            </a:r>
            <a:r>
              <a:rPr b="1" lang="en-US" sz="2400" spc="-1" strike="noStrike">
                <a:solidFill>
                  <a:srgbClr val="000000"/>
                </a:solidFill>
                <a:latin typeface="Arial"/>
                <a:ea typeface="楷体_GB2312"/>
              </a:rPr>
              <a:t>同数量级，所以通常采用算法中</a:t>
            </a:r>
            <a:r>
              <a:rPr b="1" lang="en-US" sz="2400" spc="-1" strike="noStrike">
                <a:solidFill>
                  <a:srgbClr val="ff0000"/>
                </a:solidFill>
                <a:latin typeface="Arial"/>
                <a:ea typeface="楷体_GB2312"/>
              </a:rPr>
              <a:t>基本运算语句的频度</a:t>
            </a:r>
            <a:r>
              <a:rPr b="1" lang="en-US" sz="2400" spc="-1" strike="noStrike">
                <a:solidFill>
                  <a:srgbClr val="000000"/>
                </a:solidFill>
                <a:latin typeface="Arial"/>
                <a:ea typeface="楷体_GB2312"/>
              </a:rPr>
              <a:t>来分析算法的时间复杂度，算法中</a:t>
            </a:r>
            <a:r>
              <a:rPr b="1" lang="en-US" sz="2400" spc="-1" strike="noStrike">
                <a:solidFill>
                  <a:srgbClr val="ff0000"/>
                </a:solidFill>
                <a:latin typeface="Arial"/>
                <a:ea typeface="楷体_GB2312"/>
              </a:rPr>
              <a:t>基本运算语句</a:t>
            </a:r>
            <a:r>
              <a:rPr b="1" lang="en-US" sz="2400" spc="-1" strike="noStrike">
                <a:solidFill>
                  <a:srgbClr val="000000"/>
                </a:solidFill>
                <a:latin typeface="Arial"/>
                <a:ea typeface="楷体_GB2312"/>
              </a:rPr>
              <a:t>一般是</a:t>
            </a:r>
            <a:r>
              <a:rPr b="1" lang="en-US" sz="2400" spc="-1" strike="noStrike">
                <a:solidFill>
                  <a:srgbClr val="0033cc"/>
                </a:solidFill>
                <a:latin typeface="Arial"/>
                <a:ea typeface="楷体_GB2312"/>
              </a:rPr>
              <a:t>最深层循环</a:t>
            </a:r>
            <a:r>
              <a:rPr b="1" lang="en-US" sz="2400" spc="-1" strike="noStrike">
                <a:solidFill>
                  <a:srgbClr val="000000"/>
                </a:solidFill>
                <a:latin typeface="Arial"/>
                <a:ea typeface="楷体_GB2312"/>
              </a:rPr>
              <a:t>内的语句。</a:t>
            </a:r>
            <a:endParaRPr b="0" lang="en-US" sz="2400" spc="-1" strike="noStrike">
              <a:latin typeface="Nimbus Sans"/>
            </a:endParaRPr>
          </a:p>
          <a:p>
            <a:pPr>
              <a:lnSpc>
                <a:spcPts val="3300"/>
              </a:lnSpc>
            </a:pPr>
            <a:endParaRPr b="0" lang="en-US" sz="2400" spc="-1" strike="noStrike">
              <a:latin typeface="Nimbus Sans"/>
            </a:endParaRPr>
          </a:p>
          <a:p>
            <a:pPr>
              <a:lnSpc>
                <a:spcPts val="3300"/>
              </a:lnSpc>
            </a:pPr>
            <a:r>
              <a:rPr b="1" lang="en-US" sz="2400" spc="-1" strike="noStrike">
                <a:solidFill>
                  <a:srgbClr val="000000"/>
                </a:solidFill>
                <a:latin typeface="Arial"/>
                <a:ea typeface="楷体_GB2312"/>
              </a:rPr>
              <a:t>  </a:t>
            </a: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714240" y="1179360"/>
            <a:ext cx="8143560" cy="4684320"/>
          </a:xfrm>
          <a:prstGeom prst="rect">
            <a:avLst/>
          </a:prstGeom>
          <a:noFill/>
          <a:ln w="9360">
            <a:noFill/>
          </a:ln>
        </p:spPr>
        <p:style>
          <a:lnRef idx="0"/>
          <a:fillRef idx="0"/>
          <a:effectRef idx="0"/>
          <a:fontRef idx="minor"/>
        </p:style>
        <p:txBody>
          <a:bodyPr lIns="90000" rIns="90000" tIns="45000" bIns="45000">
            <a:spAutoFit/>
          </a:bodyPr>
          <a:p>
            <a:pPr>
              <a:lnSpc>
                <a:spcPct val="120000"/>
              </a:lnSpc>
              <a:buSzPct val="100014"/>
              <a:buBlip>
                <a:blip r:embed="rId1"/>
              </a:buBlip>
            </a:pPr>
            <a:r>
              <a:rPr b="1" lang="en-US" sz="2800" spc="-1" strike="noStrike">
                <a:solidFill>
                  <a:srgbClr val="ff0000"/>
                </a:solidFill>
                <a:latin typeface="Times New Roman"/>
                <a:ea typeface="楷体_GB2312"/>
              </a:rPr>
              <a:t>  </a:t>
            </a:r>
            <a:r>
              <a:rPr b="1" lang="en-US" sz="2800" spc="-1" strike="noStrike">
                <a:solidFill>
                  <a:srgbClr val="ff0000"/>
                </a:solidFill>
                <a:latin typeface="黑体"/>
                <a:ea typeface="黑体"/>
              </a:rPr>
              <a:t>常见的算法时间复杂度</a:t>
            </a:r>
            <a:endParaRPr b="0" lang="en-US" sz="2800" spc="-1" strike="noStrike">
              <a:latin typeface="Nimbus Sans"/>
            </a:endParaRPr>
          </a:p>
          <a:p>
            <a:pPr>
              <a:lnSpc>
                <a:spcPct val="100000"/>
              </a:lnSpc>
            </a:pPr>
            <a:r>
              <a:rPr b="1" lang="en-US" sz="2400" spc="-1" strike="noStrike">
                <a:solidFill>
                  <a:srgbClr val="ff0000"/>
                </a:solidFill>
                <a:latin typeface="Arial"/>
                <a:ea typeface="楷体_GB2312"/>
              </a:rPr>
              <a:t> </a:t>
            </a:r>
            <a:r>
              <a:rPr b="1" lang="en-US" sz="2400" spc="-1" strike="noStrike">
                <a:solidFill>
                  <a:srgbClr val="000000"/>
                </a:solidFill>
                <a:latin typeface="Arial"/>
                <a:ea typeface="楷体_GB2312"/>
              </a:rPr>
              <a:t>(1)</a:t>
            </a:r>
            <a:r>
              <a:rPr b="1" lang="en-US" sz="2400" spc="-1" strike="noStrike">
                <a:solidFill>
                  <a:srgbClr val="ff0000"/>
                </a:solidFill>
                <a:latin typeface="Arial"/>
                <a:ea typeface="楷体_GB2312"/>
              </a:rPr>
              <a:t> O(1) </a:t>
            </a:r>
            <a:r>
              <a:rPr b="1" lang="en-US" sz="2400" spc="-1" strike="noStrike">
                <a:solidFill>
                  <a:srgbClr val="0033cc"/>
                </a:solidFill>
                <a:latin typeface="Arial"/>
                <a:ea typeface="楷体_GB2312"/>
              </a:rPr>
              <a:t>：常数阶</a:t>
            </a:r>
            <a:r>
              <a:rPr b="1" lang="en-US" sz="2400" spc="-1" strike="noStrike">
                <a:solidFill>
                  <a:srgbClr val="000000"/>
                </a:solidFill>
                <a:latin typeface="Arial"/>
                <a:ea typeface="楷体_GB2312"/>
              </a:rPr>
              <a:t>(</a:t>
            </a:r>
            <a:r>
              <a:rPr b="1" lang="en-US" sz="2400" spc="-1" strike="noStrike">
                <a:solidFill>
                  <a:srgbClr val="0033cc"/>
                </a:solidFill>
                <a:latin typeface="Arial"/>
                <a:ea typeface="楷体_GB2312"/>
              </a:rPr>
              <a:t>不含循环</a:t>
            </a:r>
            <a:r>
              <a:rPr b="1" lang="en-US" sz="2400" spc="-1" strike="noStrike">
                <a:solidFill>
                  <a:srgbClr val="000000"/>
                </a:solidFill>
                <a:latin typeface="Arial"/>
                <a:ea typeface="楷体_GB2312"/>
              </a:rPr>
              <a:t>的算法</a:t>
            </a:r>
            <a:r>
              <a:rPr b="1" lang="en-US" sz="2400" spc="-1" strike="noStrike">
                <a:solidFill>
                  <a:srgbClr val="000000"/>
                </a:solidFill>
                <a:latin typeface="Arial"/>
                <a:ea typeface="楷体_GB2312"/>
              </a:rPr>
              <a:t>,</a:t>
            </a:r>
            <a:r>
              <a:rPr b="1" lang="en-US" sz="2400" spc="-1" strike="noStrike">
                <a:solidFill>
                  <a:srgbClr val="000000"/>
                </a:solidFill>
                <a:latin typeface="Arial"/>
                <a:ea typeface="楷体_GB2312"/>
              </a:rPr>
              <a:t>基本运算次数与</a:t>
            </a:r>
            <a:r>
              <a:rPr b="1" lang="en-US" sz="2400" spc="-1" strike="noStrike">
                <a:solidFill>
                  <a:srgbClr val="000000"/>
                </a:solidFill>
                <a:latin typeface="Arial"/>
                <a:ea typeface="楷体_GB2312"/>
              </a:rPr>
              <a:t>n</a:t>
            </a:r>
            <a:r>
              <a:rPr b="1" lang="en-US" sz="2400" spc="-1" strike="noStrike">
                <a:solidFill>
                  <a:srgbClr val="000000"/>
                </a:solidFill>
                <a:latin typeface="Arial"/>
                <a:ea typeface="楷体_GB2312"/>
              </a:rPr>
              <a:t>无关</a:t>
            </a:r>
            <a:r>
              <a:rPr b="1" lang="en-US" sz="2400" spc="-1" strike="noStrike">
                <a:solidFill>
                  <a:srgbClr val="000000"/>
                </a:solidFill>
                <a:latin typeface="Arial"/>
                <a:ea typeface="楷体_GB2312"/>
              </a:rPr>
              <a:t>)</a:t>
            </a:r>
            <a:endParaRPr b="0" lang="en-US" sz="2400" spc="-1" strike="noStrike">
              <a:latin typeface="Nimbus Sans"/>
            </a:endParaRPr>
          </a:p>
          <a:p>
            <a:pPr>
              <a:lnSpc>
                <a:spcPct val="100000"/>
              </a:lnSpc>
              <a:spcBef>
                <a:spcPts val="601"/>
              </a:spcBef>
            </a:pPr>
            <a:r>
              <a:rPr b="1" lang="en-US" sz="2300" spc="-1" strike="noStrike">
                <a:solidFill>
                  <a:srgbClr val="000000"/>
                </a:solidFill>
                <a:latin typeface="Arial"/>
                <a:ea typeface="楷体_GB2312"/>
              </a:rPr>
              <a:t> </a:t>
            </a:r>
            <a:r>
              <a:rPr b="1" lang="en-US" sz="2300" spc="-1" strike="noStrike">
                <a:solidFill>
                  <a:srgbClr val="000000"/>
                </a:solidFill>
                <a:latin typeface="Arial"/>
                <a:ea typeface="楷体_GB2312"/>
              </a:rPr>
              <a:t>(2) </a:t>
            </a:r>
            <a:r>
              <a:rPr b="1" lang="en-US" sz="2400" spc="-1" strike="noStrike">
                <a:solidFill>
                  <a:srgbClr val="ff0000"/>
                </a:solidFill>
                <a:latin typeface="Arial"/>
                <a:ea typeface="楷体_GB2312"/>
              </a:rPr>
              <a:t>O(n) </a:t>
            </a:r>
            <a:r>
              <a:rPr b="1" lang="en-US" sz="2400" spc="-1" strike="noStrike">
                <a:solidFill>
                  <a:srgbClr val="0033cc"/>
                </a:solidFill>
                <a:latin typeface="Arial"/>
                <a:ea typeface="楷体_GB2312"/>
              </a:rPr>
              <a:t>：线性阶</a:t>
            </a:r>
            <a:r>
              <a:rPr b="1" lang="en-US" sz="2400" spc="-1" strike="noStrike">
                <a:solidFill>
                  <a:srgbClr val="000000"/>
                </a:solidFill>
                <a:latin typeface="Arial"/>
                <a:ea typeface="楷体_GB2312"/>
              </a:rPr>
              <a:t>(</a:t>
            </a:r>
            <a:r>
              <a:rPr b="1" lang="en-US" sz="2400" spc="-1" strike="noStrike">
                <a:solidFill>
                  <a:srgbClr val="000000"/>
                </a:solidFill>
                <a:latin typeface="Times New Roman"/>
                <a:ea typeface="楷体_GB2312"/>
              </a:rPr>
              <a:t>只含</a:t>
            </a:r>
            <a:r>
              <a:rPr b="1" lang="en-US" sz="2400" spc="-1" strike="noStrike">
                <a:solidFill>
                  <a:srgbClr val="0033cc"/>
                </a:solidFill>
                <a:latin typeface="Times New Roman"/>
                <a:ea typeface="楷体_GB2312"/>
              </a:rPr>
              <a:t>一重循环</a:t>
            </a:r>
            <a:r>
              <a:rPr b="1" lang="en-US" sz="2400" spc="-1" strike="noStrike">
                <a:solidFill>
                  <a:srgbClr val="000000"/>
                </a:solidFill>
                <a:latin typeface="Times New Roman"/>
                <a:ea typeface="楷体_GB2312"/>
              </a:rPr>
              <a:t>的算法</a:t>
            </a:r>
            <a:r>
              <a:rPr b="1" lang="en-US" sz="2400" spc="-1" strike="noStrike">
                <a:solidFill>
                  <a:srgbClr val="000000"/>
                </a:solidFill>
                <a:latin typeface="Arial"/>
                <a:ea typeface="楷体_GB2312"/>
              </a:rPr>
              <a:t>)</a:t>
            </a:r>
            <a:endParaRPr b="0" lang="en-US" sz="2400" spc="-1" strike="noStrike">
              <a:latin typeface="Nimbus Sans"/>
            </a:endParaRPr>
          </a:p>
          <a:p>
            <a:pPr>
              <a:lnSpc>
                <a:spcPct val="100000"/>
              </a:lnSpc>
              <a:spcBef>
                <a:spcPts val="601"/>
              </a:spcBef>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(3) </a:t>
            </a:r>
            <a:r>
              <a:rPr b="1" lang="en-US" sz="2400" spc="-1" strike="noStrike">
                <a:solidFill>
                  <a:srgbClr val="ff0000"/>
                </a:solidFill>
                <a:latin typeface="Arial"/>
                <a:ea typeface="楷体_GB2312"/>
              </a:rPr>
              <a:t>O(n</a:t>
            </a:r>
            <a:r>
              <a:rPr b="1" lang="en-US" sz="2400" spc="-1" strike="noStrike" baseline="30000">
                <a:solidFill>
                  <a:srgbClr val="ff0000"/>
                </a:solidFill>
                <a:latin typeface="Arial"/>
                <a:ea typeface="楷体_GB2312"/>
              </a:rPr>
              <a:t>2</a:t>
            </a:r>
            <a:r>
              <a:rPr b="1" lang="en-US" sz="2400" spc="-1" strike="noStrike">
                <a:solidFill>
                  <a:srgbClr val="ff0000"/>
                </a:solidFill>
                <a:latin typeface="Arial"/>
                <a:ea typeface="楷体_GB2312"/>
              </a:rPr>
              <a:t>) </a:t>
            </a:r>
            <a:r>
              <a:rPr b="1" lang="en-US" sz="2400" spc="-1" strike="noStrike">
                <a:solidFill>
                  <a:srgbClr val="0033cc"/>
                </a:solidFill>
                <a:latin typeface="Arial"/>
                <a:ea typeface="楷体_GB2312"/>
              </a:rPr>
              <a:t>：平方阶</a:t>
            </a:r>
            <a:r>
              <a:rPr b="1" lang="en-US" sz="2400" spc="-1" strike="noStrike">
                <a:solidFill>
                  <a:srgbClr val="000000"/>
                </a:solidFill>
                <a:latin typeface="Arial"/>
                <a:ea typeface="楷体_GB2312"/>
              </a:rPr>
              <a:t>(</a:t>
            </a:r>
            <a:r>
              <a:rPr b="1" lang="en-US" sz="2400" spc="-1" strike="noStrike">
                <a:solidFill>
                  <a:srgbClr val="000000"/>
                </a:solidFill>
                <a:latin typeface="Times New Roman"/>
                <a:ea typeface="楷体_GB2312"/>
              </a:rPr>
              <a:t>含</a:t>
            </a:r>
            <a:r>
              <a:rPr b="1" lang="en-US" sz="2400" spc="-1" strike="noStrike">
                <a:solidFill>
                  <a:srgbClr val="0033cc"/>
                </a:solidFill>
                <a:latin typeface="Times New Roman"/>
                <a:ea typeface="楷体_GB2312"/>
              </a:rPr>
              <a:t>双重循环</a:t>
            </a:r>
            <a:r>
              <a:rPr b="1" lang="en-US" sz="2400" spc="-1" strike="noStrike">
                <a:solidFill>
                  <a:srgbClr val="000000"/>
                </a:solidFill>
                <a:latin typeface="Times New Roman"/>
                <a:ea typeface="楷体_GB2312"/>
              </a:rPr>
              <a:t>的算法</a:t>
            </a:r>
            <a:r>
              <a:rPr b="1" lang="en-US" sz="2400" spc="-1" strike="noStrike">
                <a:solidFill>
                  <a:srgbClr val="000000"/>
                </a:solidFill>
                <a:latin typeface="Arial"/>
                <a:ea typeface="楷体_GB2312"/>
              </a:rPr>
              <a:t>)</a:t>
            </a:r>
            <a:endParaRPr b="0" lang="en-US" sz="2400" spc="-1" strike="noStrike">
              <a:latin typeface="Nimbus Sans"/>
            </a:endParaRPr>
          </a:p>
          <a:p>
            <a:pPr>
              <a:lnSpc>
                <a:spcPct val="100000"/>
              </a:lnSpc>
              <a:spcBef>
                <a:spcPts val="601"/>
              </a:spcBef>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(4) </a:t>
            </a:r>
            <a:r>
              <a:rPr b="1" lang="en-US" sz="2400" spc="-1" strike="noStrike">
                <a:solidFill>
                  <a:srgbClr val="ff0000"/>
                </a:solidFill>
                <a:latin typeface="Arial"/>
                <a:ea typeface="楷体_GB2312"/>
              </a:rPr>
              <a:t>O(n</a:t>
            </a:r>
            <a:r>
              <a:rPr b="1" lang="en-US" sz="2400" spc="-1" strike="noStrike" baseline="30000">
                <a:solidFill>
                  <a:srgbClr val="ff0000"/>
                </a:solidFill>
                <a:latin typeface="Arial"/>
                <a:ea typeface="楷体_GB2312"/>
              </a:rPr>
              <a:t>3</a:t>
            </a:r>
            <a:r>
              <a:rPr b="1" lang="en-US" sz="2400" spc="-1" strike="noStrike">
                <a:solidFill>
                  <a:srgbClr val="ff0000"/>
                </a:solidFill>
                <a:latin typeface="Arial"/>
                <a:ea typeface="楷体_GB2312"/>
              </a:rPr>
              <a:t>) </a:t>
            </a:r>
            <a:r>
              <a:rPr b="1" lang="en-US" sz="2400" spc="-1" strike="noStrike">
                <a:solidFill>
                  <a:srgbClr val="0033cc"/>
                </a:solidFill>
                <a:latin typeface="Times New Roman"/>
                <a:ea typeface="楷体_GB2312"/>
              </a:rPr>
              <a:t>：</a:t>
            </a:r>
            <a:r>
              <a:rPr b="1" lang="en-US" sz="2400" spc="-1" strike="noStrike">
                <a:solidFill>
                  <a:srgbClr val="0033cc"/>
                </a:solidFill>
                <a:latin typeface="Arial"/>
                <a:ea typeface="楷体_GB2312"/>
              </a:rPr>
              <a:t>立方阶</a:t>
            </a:r>
            <a:r>
              <a:rPr b="1" lang="en-US" sz="2400" spc="-1" strike="noStrike">
                <a:solidFill>
                  <a:srgbClr val="000000"/>
                </a:solidFill>
                <a:latin typeface="Arial"/>
                <a:ea typeface="楷体_GB2312"/>
              </a:rPr>
              <a:t>(</a:t>
            </a:r>
            <a:r>
              <a:rPr b="1" lang="en-US" sz="2400" spc="-1" strike="noStrike">
                <a:solidFill>
                  <a:srgbClr val="000000"/>
                </a:solidFill>
                <a:latin typeface="Arial"/>
                <a:ea typeface="楷体_GB2312"/>
              </a:rPr>
              <a:t>含</a:t>
            </a:r>
            <a:r>
              <a:rPr b="1" lang="en-US" sz="2400" spc="-1" strike="noStrike">
                <a:solidFill>
                  <a:srgbClr val="0033cc"/>
                </a:solidFill>
                <a:latin typeface="Arial"/>
                <a:ea typeface="楷体_GB2312"/>
              </a:rPr>
              <a:t>三重循环</a:t>
            </a:r>
            <a:r>
              <a:rPr b="1" lang="en-US" sz="2400" spc="-1" strike="noStrike">
                <a:solidFill>
                  <a:srgbClr val="000000"/>
                </a:solidFill>
                <a:latin typeface="Arial"/>
                <a:ea typeface="楷体_GB2312"/>
              </a:rPr>
              <a:t>的算法</a:t>
            </a:r>
            <a:r>
              <a:rPr b="1" lang="en-US" sz="2400" spc="-1" strike="noStrike">
                <a:solidFill>
                  <a:srgbClr val="000000"/>
                </a:solidFill>
                <a:latin typeface="Arial"/>
                <a:ea typeface="楷体_GB2312"/>
              </a:rPr>
              <a:t>)</a:t>
            </a:r>
            <a:endParaRPr b="0" lang="en-US" sz="2400" spc="-1" strike="noStrike">
              <a:latin typeface="Nimbus Sans"/>
            </a:endParaRPr>
          </a:p>
          <a:p>
            <a:pPr>
              <a:lnSpc>
                <a:spcPct val="100000"/>
              </a:lnSpc>
              <a:spcBef>
                <a:spcPts val="601"/>
              </a:spcBef>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(5) </a:t>
            </a:r>
            <a:r>
              <a:rPr b="1" lang="en-US" sz="2400" spc="-1" strike="noStrike">
                <a:solidFill>
                  <a:srgbClr val="ff0000"/>
                </a:solidFill>
                <a:latin typeface="Arial"/>
                <a:ea typeface="楷体_GB2312"/>
              </a:rPr>
              <a:t>O(log</a:t>
            </a:r>
            <a:r>
              <a:rPr b="1" lang="en-US" sz="2400" spc="-1" strike="noStrike" baseline="-25000">
                <a:solidFill>
                  <a:srgbClr val="ff0000"/>
                </a:solidFill>
                <a:latin typeface="Arial"/>
                <a:ea typeface="楷体_GB2312"/>
              </a:rPr>
              <a:t>2</a:t>
            </a:r>
            <a:r>
              <a:rPr b="1" lang="en-US" sz="2400" spc="-1" strike="noStrike">
                <a:solidFill>
                  <a:srgbClr val="ff0000"/>
                </a:solidFill>
                <a:latin typeface="Arial"/>
                <a:ea typeface="楷体_GB2312"/>
              </a:rPr>
              <a:t>n) </a:t>
            </a:r>
            <a:r>
              <a:rPr b="1" lang="en-US" sz="2400" spc="-1" strike="noStrike">
                <a:solidFill>
                  <a:srgbClr val="0033cc"/>
                </a:solidFill>
                <a:latin typeface="Arial"/>
                <a:ea typeface="楷体_GB2312"/>
              </a:rPr>
              <a:t>：对数阶</a:t>
            </a:r>
            <a:endParaRPr b="0" lang="en-US" sz="2400" spc="-1" strike="noStrike">
              <a:latin typeface="Nimbus Sans"/>
            </a:endParaRPr>
          </a:p>
          <a:p>
            <a:pPr>
              <a:lnSpc>
                <a:spcPct val="100000"/>
              </a:lnSpc>
              <a:spcBef>
                <a:spcPts val="601"/>
              </a:spcBef>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(6) </a:t>
            </a:r>
            <a:r>
              <a:rPr b="1" lang="en-US" sz="2400" spc="-1" strike="noStrike">
                <a:solidFill>
                  <a:srgbClr val="ff0000"/>
                </a:solidFill>
                <a:latin typeface="Arial"/>
                <a:ea typeface="楷体_GB2312"/>
              </a:rPr>
              <a:t>O(2</a:t>
            </a:r>
            <a:r>
              <a:rPr b="1" lang="en-US" sz="2400" spc="-1" strike="noStrike" baseline="30000">
                <a:solidFill>
                  <a:srgbClr val="ff0000"/>
                </a:solidFill>
                <a:latin typeface="Arial"/>
                <a:ea typeface="楷体_GB2312"/>
              </a:rPr>
              <a:t>n</a:t>
            </a:r>
            <a:r>
              <a:rPr b="1" lang="en-US" sz="2400" spc="-1" strike="noStrike">
                <a:solidFill>
                  <a:srgbClr val="ff0000"/>
                </a:solidFill>
                <a:latin typeface="Arial"/>
                <a:ea typeface="楷体_GB2312"/>
              </a:rPr>
              <a:t>) </a:t>
            </a:r>
            <a:r>
              <a:rPr b="1" lang="en-US" sz="2400" spc="-1" strike="noStrike">
                <a:solidFill>
                  <a:srgbClr val="0033cc"/>
                </a:solidFill>
                <a:latin typeface="Arial"/>
                <a:ea typeface="楷体_GB2312"/>
              </a:rPr>
              <a:t>：指数阶</a:t>
            </a:r>
            <a:endParaRPr b="0" lang="en-US" sz="2400" spc="-1" strike="noStrike">
              <a:latin typeface="Nimbus Sans"/>
            </a:endParaRPr>
          </a:p>
          <a:p>
            <a:pPr>
              <a:lnSpc>
                <a:spcPct val="120000"/>
              </a:lnSpc>
              <a:spcBef>
                <a:spcPts val="1199"/>
              </a:spcBef>
            </a:pPr>
            <a:r>
              <a:rPr b="1" lang="en-US" sz="2400" spc="-1" strike="noStrike">
                <a:solidFill>
                  <a:srgbClr val="000000"/>
                </a:solidFill>
                <a:latin typeface="Times New Roman"/>
                <a:ea typeface="楷体_GB2312"/>
              </a:rPr>
              <a:t>各种不同数量级复杂度对应的值的大小关系如下：　　</a:t>
            </a:r>
            <a:r>
              <a:rPr b="1" lang="en-US" sz="2400" spc="-1" strike="noStrike">
                <a:solidFill>
                  <a:srgbClr val="0033cc"/>
                </a:solidFill>
                <a:latin typeface="Arial"/>
                <a:ea typeface="楷体_GB2312"/>
              </a:rPr>
              <a:t>O(1)&lt;O(log</a:t>
            </a:r>
            <a:r>
              <a:rPr b="1" lang="en-US" sz="2400" spc="-1" strike="noStrike" baseline="-25000">
                <a:solidFill>
                  <a:srgbClr val="0033cc"/>
                </a:solidFill>
                <a:latin typeface="Arial"/>
                <a:ea typeface="楷体_GB2312"/>
              </a:rPr>
              <a:t>2</a:t>
            </a:r>
            <a:r>
              <a:rPr b="1" i="1" lang="en-US" sz="2400" spc="-1" strike="noStrike">
                <a:solidFill>
                  <a:srgbClr val="0033cc"/>
                </a:solidFill>
                <a:latin typeface="Arial"/>
                <a:ea typeface="楷体_GB2312"/>
              </a:rPr>
              <a:t>n</a:t>
            </a:r>
            <a:r>
              <a:rPr b="1" lang="en-US" sz="2400" spc="-1" strike="noStrike">
                <a:solidFill>
                  <a:srgbClr val="0033cc"/>
                </a:solidFill>
                <a:latin typeface="Arial"/>
                <a:ea typeface="楷体_GB2312"/>
              </a:rPr>
              <a:t>)&lt;O(</a:t>
            </a:r>
            <a:r>
              <a:rPr b="1" i="1" lang="en-US" sz="2400" spc="-1" strike="noStrike">
                <a:solidFill>
                  <a:srgbClr val="0033cc"/>
                </a:solidFill>
                <a:latin typeface="Arial"/>
                <a:ea typeface="楷体_GB2312"/>
              </a:rPr>
              <a:t>n</a:t>
            </a:r>
            <a:r>
              <a:rPr b="1" lang="en-US" sz="2400" spc="-1" strike="noStrike">
                <a:solidFill>
                  <a:srgbClr val="0033cc"/>
                </a:solidFill>
                <a:latin typeface="Arial"/>
                <a:ea typeface="楷体_GB2312"/>
              </a:rPr>
              <a:t>)&lt;O(</a:t>
            </a:r>
            <a:r>
              <a:rPr b="1" i="1" lang="en-US" sz="2400" spc="-1" strike="noStrike">
                <a:solidFill>
                  <a:srgbClr val="0033cc"/>
                </a:solidFill>
                <a:latin typeface="Arial"/>
                <a:ea typeface="楷体_GB2312"/>
              </a:rPr>
              <a:t>n</a:t>
            </a:r>
            <a:r>
              <a:rPr b="1" lang="en-US" sz="2400" spc="-1" strike="noStrike">
                <a:solidFill>
                  <a:srgbClr val="0033cc"/>
                </a:solidFill>
                <a:latin typeface="Arial"/>
                <a:ea typeface="楷体_GB2312"/>
              </a:rPr>
              <a:t>log</a:t>
            </a:r>
            <a:r>
              <a:rPr b="1" lang="en-US" sz="2400" spc="-1" strike="noStrike" baseline="-25000">
                <a:solidFill>
                  <a:srgbClr val="0033cc"/>
                </a:solidFill>
                <a:latin typeface="Arial"/>
                <a:ea typeface="楷体_GB2312"/>
              </a:rPr>
              <a:t>2</a:t>
            </a:r>
            <a:r>
              <a:rPr b="1" i="1" lang="en-US" sz="2400" spc="-1" strike="noStrike">
                <a:solidFill>
                  <a:srgbClr val="0033cc"/>
                </a:solidFill>
                <a:latin typeface="Arial"/>
                <a:ea typeface="楷体_GB2312"/>
              </a:rPr>
              <a:t>n</a:t>
            </a:r>
            <a:r>
              <a:rPr b="1" lang="en-US" sz="2400" spc="-1" strike="noStrike">
                <a:solidFill>
                  <a:srgbClr val="0033cc"/>
                </a:solidFill>
                <a:latin typeface="Arial"/>
                <a:ea typeface="楷体_GB2312"/>
              </a:rPr>
              <a:t>)&lt;O(</a:t>
            </a:r>
            <a:r>
              <a:rPr b="1" i="1" lang="en-US" sz="2400" spc="-1" strike="noStrike">
                <a:solidFill>
                  <a:srgbClr val="0033cc"/>
                </a:solidFill>
                <a:latin typeface="Arial"/>
                <a:ea typeface="楷体_GB2312"/>
              </a:rPr>
              <a:t>n</a:t>
            </a:r>
            <a:r>
              <a:rPr b="1" lang="en-US" sz="2400" spc="-1" strike="noStrike" baseline="30000">
                <a:solidFill>
                  <a:srgbClr val="0033cc"/>
                </a:solidFill>
                <a:latin typeface="Arial"/>
                <a:ea typeface="楷体_GB2312"/>
              </a:rPr>
              <a:t>2</a:t>
            </a:r>
            <a:r>
              <a:rPr b="1" lang="en-US" sz="2400" spc="-1" strike="noStrike">
                <a:solidFill>
                  <a:srgbClr val="0033cc"/>
                </a:solidFill>
                <a:latin typeface="Arial"/>
                <a:ea typeface="楷体_GB2312"/>
              </a:rPr>
              <a:t>)&lt;O(</a:t>
            </a:r>
            <a:r>
              <a:rPr b="1" i="1" lang="en-US" sz="2400" spc="-1" strike="noStrike">
                <a:solidFill>
                  <a:srgbClr val="0033cc"/>
                </a:solidFill>
                <a:latin typeface="Arial"/>
                <a:ea typeface="楷体_GB2312"/>
              </a:rPr>
              <a:t>n</a:t>
            </a:r>
            <a:r>
              <a:rPr b="1" lang="en-US" sz="2400" spc="-1" strike="noStrike" baseline="30000">
                <a:solidFill>
                  <a:srgbClr val="0033cc"/>
                </a:solidFill>
                <a:latin typeface="Arial"/>
                <a:ea typeface="楷体_GB2312"/>
              </a:rPr>
              <a:t>3</a:t>
            </a:r>
            <a:r>
              <a:rPr b="1" lang="en-US" sz="2400" spc="-1" strike="noStrike">
                <a:solidFill>
                  <a:srgbClr val="0033cc"/>
                </a:solidFill>
                <a:latin typeface="Arial"/>
                <a:ea typeface="楷体_GB2312"/>
              </a:rPr>
              <a:t>)&lt;O(2</a:t>
            </a:r>
            <a:r>
              <a:rPr b="1" i="1" lang="en-US" sz="2400" spc="-1" strike="noStrike" baseline="30000">
                <a:solidFill>
                  <a:srgbClr val="0033cc"/>
                </a:solidFill>
                <a:latin typeface="Arial"/>
                <a:ea typeface="楷体_GB2312"/>
              </a:rPr>
              <a:t>n</a:t>
            </a:r>
            <a:r>
              <a:rPr b="1" lang="en-US" sz="2400" spc="-1" strike="noStrike">
                <a:solidFill>
                  <a:srgbClr val="0033cc"/>
                </a:solidFill>
                <a:latin typeface="Arial"/>
                <a:ea typeface="楷体_GB2312"/>
              </a:rPr>
              <a:t>)&lt;O(</a:t>
            </a:r>
            <a:r>
              <a:rPr b="1" i="1" lang="en-US" sz="2400" spc="-1" strike="noStrike">
                <a:solidFill>
                  <a:srgbClr val="0033cc"/>
                </a:solidFill>
                <a:latin typeface="Arial"/>
                <a:ea typeface="楷体_GB2312"/>
              </a:rPr>
              <a:t>n</a:t>
            </a:r>
            <a:r>
              <a:rPr b="1" lang="en-US" sz="2400" spc="-1" strike="noStrike">
                <a:solidFill>
                  <a:srgbClr val="0033cc"/>
                </a:solidFill>
                <a:latin typeface="Arial"/>
                <a:ea typeface="楷体_GB2312"/>
              </a:rPr>
              <a:t>!)</a:t>
            </a:r>
            <a:endParaRPr b="0" lang="en-US" sz="2400" spc="-1" strike="noStrike">
              <a:latin typeface="Nimbus Sans"/>
            </a:endParaRPr>
          </a:p>
        </p:txBody>
      </p:sp>
      <p:sp>
        <p:nvSpPr>
          <p:cNvPr id="544" name="CustomShape 2"/>
          <p:cNvSpPr/>
          <p:nvPr/>
        </p:nvSpPr>
        <p:spPr>
          <a:xfrm>
            <a:off x="5000760" y="311040"/>
            <a:ext cx="3714480" cy="529920"/>
          </a:xfrm>
          <a:custGeom>
            <a:avLst/>
            <a:gdLst/>
            <a:ahLst/>
            <a:rect l="0" t="0" r="r" b="b"/>
            <a:pathLst>
              <a:path w="10320" h="1474">
                <a:moveTo>
                  <a:pt x="0" y="0"/>
                </a:moveTo>
                <a:lnTo>
                  <a:pt x="10319" y="0"/>
                </a:lnTo>
                <a:moveTo>
                  <a:pt x="0" y="1473"/>
                </a:moveTo>
                <a:lnTo>
                  <a:pt x="10319"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 </a:t>
            </a:r>
            <a:r>
              <a:rPr b="1" lang="en-US" sz="3600" spc="-1" strike="noStrike">
                <a:solidFill>
                  <a:srgbClr val="800000"/>
                </a:solidFill>
                <a:latin typeface="黑体"/>
                <a:ea typeface="黑体"/>
              </a:rPr>
              <a:t>算法时间复杂度分析</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CustomShape 1"/>
          <p:cNvSpPr/>
          <p:nvPr/>
        </p:nvSpPr>
        <p:spPr>
          <a:xfrm>
            <a:off x="1000080" y="1492200"/>
            <a:ext cx="7429320" cy="422028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000000"/>
                </a:solidFill>
                <a:latin typeface="Times New Roman"/>
                <a:ea typeface="楷体_GB2312"/>
              </a:rPr>
              <a:t>例：分析以下算法的时间复杂度。</a:t>
            </a:r>
            <a:endParaRPr b="0" lang="en-US" sz="2800" spc="-1" strike="noStrike">
              <a:latin typeface="Nimbus Sans"/>
            </a:endParaRPr>
          </a:p>
          <a:p>
            <a:pPr>
              <a:lnSpc>
                <a:spcPct val="100000"/>
              </a:lnSpc>
              <a:spcBef>
                <a:spcPts val="601"/>
              </a:spcBef>
            </a:pPr>
            <a:r>
              <a:rPr b="1" lang="en-US" sz="2200" spc="-1" strike="noStrike">
                <a:solidFill>
                  <a:srgbClr val="0033cc"/>
                </a:solidFill>
                <a:latin typeface="Arial"/>
                <a:ea typeface="楷体_GB2312"/>
              </a:rPr>
              <a:t>void add(int n,a[N][N],b[N][N],int c[N][N])</a:t>
            </a:r>
            <a:endParaRPr b="0" lang="en-US" sz="2200" spc="-1" strike="noStrike">
              <a:latin typeface="Nimbus Sans"/>
            </a:endParaRPr>
          </a:p>
          <a:p>
            <a:pPr>
              <a:lnSpc>
                <a:spcPct val="100000"/>
              </a:lnSpc>
              <a:spcBef>
                <a:spcPts val="601"/>
              </a:spcBef>
            </a:pPr>
            <a:r>
              <a:rPr b="1" lang="en-US" sz="2200" spc="-1" strike="noStrike">
                <a:solidFill>
                  <a:srgbClr val="0033cc"/>
                </a:solidFill>
                <a:latin typeface="Arial"/>
                <a:ea typeface="楷体_GB2312"/>
              </a:rPr>
              <a:t>{</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int i,j;</a:t>
            </a:r>
            <a:endParaRPr b="0" lang="en-US" sz="2200" spc="-1" strike="noStrike">
              <a:latin typeface="Nimbus Sans"/>
            </a:endParaRPr>
          </a:p>
          <a:p>
            <a:pPr>
              <a:lnSpc>
                <a:spcPct val="100000"/>
              </a:lnSpc>
              <a:spcBef>
                <a:spcPts val="601"/>
              </a:spcBef>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for (i=0;i&lt;n;i++)</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//①</a:t>
            </a:r>
            <a:endParaRPr b="0" lang="en-US" sz="2200" spc="-1" strike="noStrike">
              <a:latin typeface="Nimbus Sans"/>
            </a:endParaRPr>
          </a:p>
          <a:p>
            <a:pPr>
              <a:lnSpc>
                <a:spcPct val="100000"/>
              </a:lnSpc>
              <a:spcBef>
                <a:spcPts val="601"/>
              </a:spcBef>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for (j=0;j&lt;n;j++)</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//②</a:t>
            </a:r>
            <a:endParaRPr b="0" lang="en-US" sz="2200" spc="-1" strike="noStrike">
              <a:latin typeface="Nimbus Sans"/>
            </a:endParaRPr>
          </a:p>
          <a:p>
            <a:pPr>
              <a:lnSpc>
                <a:spcPct val="100000"/>
              </a:lnSpc>
              <a:spcBef>
                <a:spcPts val="601"/>
              </a:spcBef>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c[i][j]=0;</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//③</a:t>
            </a:r>
            <a:endParaRPr b="0" lang="en-US" sz="2200" spc="-1" strike="noStrike">
              <a:latin typeface="Nimbus Sans"/>
            </a:endParaRPr>
          </a:p>
          <a:p>
            <a:pPr>
              <a:lnSpc>
                <a:spcPct val="100000"/>
              </a:lnSpc>
              <a:spcBef>
                <a:spcPts val="601"/>
              </a:spcBef>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for (k=0;k&lt;n;k++)                     //④</a:t>
            </a:r>
            <a:endParaRPr b="0" lang="en-US" sz="2200" spc="-1" strike="noStrike">
              <a:latin typeface="Nimbus Sans"/>
            </a:endParaRPr>
          </a:p>
          <a:p>
            <a:pPr>
              <a:lnSpc>
                <a:spcPct val="100000"/>
              </a:lnSpc>
              <a:spcBef>
                <a:spcPts val="601"/>
              </a:spcBef>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c[i][j]=c[i][j]+a[i][k]*b[k][j]; //⑤</a:t>
            </a:r>
            <a:endParaRPr b="0" lang="en-US" sz="2200" spc="-1" strike="noStrike">
              <a:latin typeface="Nimbus Sans"/>
            </a:endParaRPr>
          </a:p>
          <a:p>
            <a:pPr>
              <a:lnSpc>
                <a:spcPct val="100000"/>
              </a:lnSpc>
              <a:spcBef>
                <a:spcPts val="601"/>
              </a:spcBef>
            </a:pPr>
            <a:r>
              <a:rPr b="1" lang="en-US" sz="2200" spc="-1" strike="noStrike">
                <a:solidFill>
                  <a:srgbClr val="0033cc"/>
                </a:solidFill>
                <a:latin typeface="Arial"/>
                <a:ea typeface="楷体_GB2312"/>
              </a:rPr>
              <a:t>	</a:t>
            </a:r>
            <a:r>
              <a:rPr b="1" lang="en-US" sz="2200" spc="-1" strike="noStrike">
                <a:solidFill>
                  <a:srgbClr val="0033cc"/>
                </a:solidFill>
                <a:latin typeface="Arial"/>
                <a:ea typeface="楷体_GB2312"/>
              </a:rPr>
              <a:t>}</a:t>
            </a:r>
            <a:endParaRPr b="0" lang="en-US" sz="2200" spc="-1" strike="noStrike">
              <a:latin typeface="Nimbus Sans"/>
            </a:endParaRPr>
          </a:p>
          <a:p>
            <a:pPr>
              <a:lnSpc>
                <a:spcPct val="100000"/>
              </a:lnSpc>
              <a:spcBef>
                <a:spcPts val="601"/>
              </a:spcBef>
            </a:pPr>
            <a:r>
              <a:rPr b="1" lang="en-US" sz="2200" spc="-1" strike="noStrike">
                <a:solidFill>
                  <a:srgbClr val="0033cc"/>
                </a:solidFill>
                <a:latin typeface="Arial"/>
                <a:ea typeface="楷体_GB2312"/>
              </a:rPr>
              <a:t>}</a:t>
            </a:r>
            <a:endParaRPr b="0" lang="en-US" sz="2200" spc="-1" strike="noStrike">
              <a:latin typeface="Nimbus Sans"/>
            </a:endParaRPr>
          </a:p>
        </p:txBody>
      </p:sp>
      <p:sp>
        <p:nvSpPr>
          <p:cNvPr id="546" name="CustomShape 2"/>
          <p:cNvSpPr/>
          <p:nvPr/>
        </p:nvSpPr>
        <p:spPr>
          <a:xfrm>
            <a:off x="5000760" y="311040"/>
            <a:ext cx="3714480" cy="529920"/>
          </a:xfrm>
          <a:custGeom>
            <a:avLst/>
            <a:gdLst/>
            <a:ahLst/>
            <a:rect l="0" t="0" r="r" b="b"/>
            <a:pathLst>
              <a:path w="10320" h="1474">
                <a:moveTo>
                  <a:pt x="0" y="0"/>
                </a:moveTo>
                <a:lnTo>
                  <a:pt x="10319" y="0"/>
                </a:lnTo>
                <a:moveTo>
                  <a:pt x="0" y="1473"/>
                </a:moveTo>
                <a:lnTo>
                  <a:pt x="10319"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 </a:t>
            </a:r>
            <a:r>
              <a:rPr b="1" lang="en-US" sz="3600" spc="-1" strike="noStrike">
                <a:solidFill>
                  <a:srgbClr val="800000"/>
                </a:solidFill>
                <a:latin typeface="黑体"/>
                <a:ea typeface="黑体"/>
              </a:rPr>
              <a:t>算法时间复杂度分析</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CustomShape 1"/>
          <p:cNvSpPr/>
          <p:nvPr/>
        </p:nvSpPr>
        <p:spPr>
          <a:xfrm>
            <a:off x="649440" y="1362240"/>
            <a:ext cx="8280000" cy="499680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ff0000"/>
                </a:solidFill>
                <a:latin typeface="Arial"/>
                <a:ea typeface="楷体_GB2312"/>
              </a:rPr>
              <a:t>解法</a:t>
            </a:r>
            <a:r>
              <a:rPr b="1" lang="en-US" sz="2400" spc="-1" strike="noStrike">
                <a:solidFill>
                  <a:srgbClr val="ff0000"/>
                </a:solidFill>
                <a:latin typeface="Arial"/>
                <a:ea typeface="楷体_GB2312"/>
              </a:rPr>
              <a:t>1</a:t>
            </a:r>
            <a:r>
              <a:rPr b="1" lang="en-US" sz="2400" spc="-1" strike="noStrike">
                <a:solidFill>
                  <a:srgbClr val="ff0000"/>
                </a:solidFill>
                <a:latin typeface="Arial"/>
                <a:ea typeface="楷体_GB2312"/>
              </a:rPr>
              <a:t>：</a:t>
            </a:r>
            <a:r>
              <a:rPr b="1" lang="en-US" sz="2400" spc="-1" strike="noStrike">
                <a:solidFill>
                  <a:srgbClr val="000000"/>
                </a:solidFill>
                <a:latin typeface="Arial"/>
                <a:ea typeface="楷体_GB2312"/>
              </a:rPr>
              <a:t>从求算法中</a:t>
            </a:r>
            <a:r>
              <a:rPr b="1" lang="en-US" sz="2400" spc="-1" strike="noStrike">
                <a:solidFill>
                  <a:srgbClr val="0033cc"/>
                </a:solidFill>
                <a:latin typeface="Arial"/>
                <a:ea typeface="楷体_GB2312"/>
              </a:rPr>
              <a:t>所有语句的频度</a:t>
            </a:r>
            <a:r>
              <a:rPr b="1" lang="en-US" sz="2400" spc="-1" strike="noStrike">
                <a:solidFill>
                  <a:srgbClr val="000000"/>
                </a:solidFill>
                <a:latin typeface="Arial"/>
                <a:ea typeface="楷体_GB2312"/>
              </a:rPr>
              <a:t>来分析算法时间复杂度。</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语句</a:t>
            </a:r>
            <a:r>
              <a:rPr b="1" lang="en-US" sz="2400" spc="-1" strike="noStrike">
                <a:solidFill>
                  <a:srgbClr val="0033cc"/>
                </a:solidFill>
                <a:latin typeface="Arial"/>
                <a:ea typeface="楷体_GB2312"/>
              </a:rPr>
              <a:t>①</a:t>
            </a:r>
            <a:r>
              <a:rPr b="1" lang="en-US" sz="2400" spc="-1" strike="noStrike">
                <a:solidFill>
                  <a:srgbClr val="000000"/>
                </a:solidFill>
                <a:latin typeface="Arial"/>
                <a:ea typeface="楷体_GB2312"/>
              </a:rPr>
              <a:t>的执行频度为</a:t>
            </a:r>
            <a:r>
              <a:rPr b="1" i="1" lang="en-US" sz="2400" spc="-1" strike="noStrike">
                <a:solidFill>
                  <a:srgbClr val="0033cc"/>
                </a:solidFill>
                <a:latin typeface="Arial"/>
                <a:ea typeface="楷体_GB2312"/>
              </a:rPr>
              <a:t>n</a:t>
            </a:r>
            <a:r>
              <a:rPr b="1" lang="en-US" sz="2400" spc="-1" strike="noStrike">
                <a:solidFill>
                  <a:srgbClr val="0033cc"/>
                </a:solidFill>
                <a:latin typeface="Arial"/>
                <a:ea typeface="楷体_GB2312"/>
              </a:rPr>
              <a:t>+1</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33cc"/>
                </a:solidFill>
                <a:latin typeface="Arial"/>
                <a:ea typeface="楷体_GB2312"/>
              </a:rPr>
              <a:t>注意</a:t>
            </a:r>
            <a:r>
              <a:rPr b="1" lang="en-US" sz="2400" spc="-1" strike="noStrike">
                <a:solidFill>
                  <a:srgbClr val="000000"/>
                </a:solidFill>
                <a:latin typeface="Arial"/>
                <a:ea typeface="楷体_GB2312"/>
              </a:rPr>
              <a:t>：</a:t>
            </a:r>
            <a:r>
              <a:rPr b="1" lang="en-US" sz="2400" spc="-1" strike="noStrike">
                <a:solidFill>
                  <a:srgbClr val="000000"/>
                </a:solidFill>
                <a:latin typeface="Arial"/>
                <a:ea typeface="楷体_GB2312"/>
              </a:rPr>
              <a:t>i&lt;=n</a:t>
            </a:r>
            <a:r>
              <a:rPr b="1" lang="en-US" sz="2400" spc="-1" strike="noStrike">
                <a:solidFill>
                  <a:srgbClr val="000000"/>
                </a:solidFill>
                <a:latin typeface="Arial"/>
                <a:ea typeface="楷体_GB2312"/>
              </a:rPr>
              <a:t>判断语句需执行</a:t>
            </a:r>
            <a:r>
              <a:rPr b="1" i="1" lang="en-US" sz="2400" spc="-1" strike="noStrike">
                <a:solidFill>
                  <a:srgbClr val="000000"/>
                </a:solidFill>
                <a:latin typeface="Arial"/>
                <a:ea typeface="楷体_GB2312"/>
              </a:rPr>
              <a:t>n</a:t>
            </a:r>
            <a:r>
              <a:rPr b="1" lang="en-US" sz="2400" spc="-1" strike="noStrike">
                <a:solidFill>
                  <a:srgbClr val="000000"/>
                </a:solidFill>
                <a:latin typeface="Arial"/>
                <a:ea typeface="楷体_GB2312"/>
              </a:rPr>
              <a:t>+1</a:t>
            </a:r>
            <a:r>
              <a:rPr b="1" lang="en-US" sz="2400" spc="-1" strike="noStrike">
                <a:solidFill>
                  <a:srgbClr val="000000"/>
                </a:solidFill>
                <a:latin typeface="Arial"/>
                <a:ea typeface="楷体_GB2312"/>
              </a:rPr>
              <a:t>次。</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语句</a:t>
            </a:r>
            <a:r>
              <a:rPr b="1" lang="en-US" sz="2400" spc="-1" strike="noStrike">
                <a:solidFill>
                  <a:srgbClr val="0033cc"/>
                </a:solidFill>
                <a:latin typeface="Arial"/>
                <a:ea typeface="楷体_GB2312"/>
              </a:rPr>
              <a:t>②</a:t>
            </a:r>
            <a:r>
              <a:rPr b="1" lang="en-US" sz="2400" spc="-1" strike="noStrike">
                <a:solidFill>
                  <a:srgbClr val="000000"/>
                </a:solidFill>
                <a:latin typeface="Arial"/>
                <a:ea typeface="楷体_GB2312"/>
              </a:rPr>
              <a:t>的执行频度为</a:t>
            </a:r>
            <a:r>
              <a:rPr b="1" lang="en-US" sz="2400" spc="-1" strike="noStrike">
                <a:solidFill>
                  <a:srgbClr val="0033cc"/>
                </a:solidFill>
                <a:latin typeface="Arial"/>
                <a:ea typeface="楷体_GB2312"/>
              </a:rPr>
              <a:t>n(n+1)</a:t>
            </a:r>
            <a:r>
              <a:rPr b="1" lang="en-US" sz="2400" spc="-1" strike="noStrike">
                <a:solidFill>
                  <a:srgbClr val="000000"/>
                </a:solidFill>
                <a:latin typeface="Arial"/>
                <a:ea typeface="楷体_GB2312"/>
              </a:rPr>
              <a:t>；</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语句</a:t>
            </a:r>
            <a:r>
              <a:rPr b="1" lang="en-US" sz="2400" spc="-1" strike="noStrike">
                <a:solidFill>
                  <a:srgbClr val="0033cc"/>
                </a:solidFill>
                <a:latin typeface="Arial"/>
                <a:ea typeface="楷体_GB2312"/>
              </a:rPr>
              <a:t>③</a:t>
            </a:r>
            <a:r>
              <a:rPr b="1" lang="en-US" sz="2400" spc="-1" strike="noStrike">
                <a:solidFill>
                  <a:srgbClr val="000000"/>
                </a:solidFill>
                <a:latin typeface="Arial"/>
                <a:ea typeface="楷体_GB2312"/>
              </a:rPr>
              <a:t>的执行频度为</a:t>
            </a:r>
            <a:r>
              <a:rPr b="1" i="1" lang="en-US" sz="2400" spc="-1" strike="noStrike">
                <a:solidFill>
                  <a:srgbClr val="0033cc"/>
                </a:solidFill>
                <a:latin typeface="Arial"/>
                <a:ea typeface="楷体_GB2312"/>
              </a:rPr>
              <a:t>n</a:t>
            </a:r>
            <a:r>
              <a:rPr b="1" lang="en-US" sz="2400" spc="-1" strike="noStrike" baseline="30000">
                <a:solidFill>
                  <a:srgbClr val="0033cc"/>
                </a:solidFill>
                <a:latin typeface="Arial"/>
                <a:ea typeface="楷体_GB2312"/>
              </a:rPr>
              <a:t>2</a:t>
            </a:r>
            <a:r>
              <a:rPr b="1" lang="en-US" sz="2400" spc="-1" strike="noStrike">
                <a:solidFill>
                  <a:srgbClr val="000000"/>
                </a:solidFill>
                <a:latin typeface="Arial"/>
                <a:ea typeface="楷体_GB2312"/>
              </a:rPr>
              <a:t>；</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语句</a:t>
            </a:r>
            <a:r>
              <a:rPr b="1" lang="en-US" sz="2400" spc="-1" strike="noStrike">
                <a:solidFill>
                  <a:srgbClr val="0033cc"/>
                </a:solidFill>
                <a:latin typeface="Arial"/>
                <a:ea typeface="楷体_GB2312"/>
              </a:rPr>
              <a:t>④</a:t>
            </a:r>
            <a:r>
              <a:rPr b="1" lang="en-US" sz="2400" spc="-1" strike="noStrike">
                <a:solidFill>
                  <a:srgbClr val="000000"/>
                </a:solidFill>
                <a:latin typeface="Arial"/>
                <a:ea typeface="楷体_GB2312"/>
              </a:rPr>
              <a:t>的执行频度为</a:t>
            </a:r>
            <a:r>
              <a:rPr b="1" i="1" lang="en-US" sz="2400" spc="-1" strike="noStrike">
                <a:solidFill>
                  <a:srgbClr val="0033cc"/>
                </a:solidFill>
                <a:latin typeface="Arial"/>
                <a:ea typeface="楷体_GB2312"/>
              </a:rPr>
              <a:t>n</a:t>
            </a:r>
            <a:r>
              <a:rPr b="1" lang="en-US" sz="2400" spc="-1" strike="noStrike" baseline="30000">
                <a:solidFill>
                  <a:srgbClr val="0033cc"/>
                </a:solidFill>
                <a:latin typeface="Arial"/>
                <a:ea typeface="楷体_GB2312"/>
              </a:rPr>
              <a:t>2</a:t>
            </a:r>
            <a:r>
              <a:rPr b="1" lang="en-US" sz="2400" spc="-1" strike="noStrike">
                <a:solidFill>
                  <a:srgbClr val="0033cc"/>
                </a:solidFill>
                <a:latin typeface="Arial"/>
                <a:ea typeface="楷体_GB2312"/>
              </a:rPr>
              <a:t>(</a:t>
            </a:r>
            <a:r>
              <a:rPr b="1" i="1" lang="en-US" sz="2400" spc="-1" strike="noStrike">
                <a:solidFill>
                  <a:srgbClr val="0033cc"/>
                </a:solidFill>
                <a:latin typeface="Arial"/>
                <a:ea typeface="楷体_GB2312"/>
              </a:rPr>
              <a:t>n</a:t>
            </a:r>
            <a:r>
              <a:rPr b="1" lang="en-US" sz="2400" spc="-1" strike="noStrike">
                <a:solidFill>
                  <a:srgbClr val="0033cc"/>
                </a:solidFill>
                <a:latin typeface="Arial"/>
                <a:ea typeface="楷体_GB2312"/>
              </a:rPr>
              <a:t>+1)</a:t>
            </a:r>
            <a:r>
              <a:rPr b="1" lang="en-US" sz="2400" spc="-1" strike="noStrike">
                <a:solidFill>
                  <a:srgbClr val="000000"/>
                </a:solidFill>
                <a:latin typeface="Arial"/>
                <a:ea typeface="楷体_GB2312"/>
              </a:rPr>
              <a:t>；</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语句</a:t>
            </a:r>
            <a:r>
              <a:rPr b="1" lang="en-US" sz="2400" spc="-1" strike="noStrike">
                <a:solidFill>
                  <a:srgbClr val="0033cc"/>
                </a:solidFill>
                <a:latin typeface="Arial"/>
                <a:ea typeface="楷体_GB2312"/>
              </a:rPr>
              <a:t>⑤</a:t>
            </a:r>
            <a:r>
              <a:rPr b="1" lang="en-US" sz="2400" spc="-1" strike="noStrike">
                <a:solidFill>
                  <a:srgbClr val="000000"/>
                </a:solidFill>
                <a:latin typeface="Arial"/>
                <a:ea typeface="楷体_GB2312"/>
              </a:rPr>
              <a:t>的执行频度为</a:t>
            </a:r>
            <a:r>
              <a:rPr b="1" i="1" lang="en-US" sz="2400" spc="-1" strike="noStrike">
                <a:solidFill>
                  <a:srgbClr val="0033cc"/>
                </a:solidFill>
                <a:latin typeface="Arial"/>
                <a:ea typeface="楷体_GB2312"/>
              </a:rPr>
              <a:t>n</a:t>
            </a:r>
            <a:r>
              <a:rPr b="1" lang="en-US" sz="2400" spc="-1" strike="noStrike" baseline="30000">
                <a:solidFill>
                  <a:srgbClr val="0033cc"/>
                </a:solidFill>
                <a:latin typeface="Arial"/>
                <a:ea typeface="楷体_GB2312"/>
              </a:rPr>
              <a:t>3</a:t>
            </a:r>
            <a:r>
              <a:rPr b="1" lang="en-US" sz="2400" spc="-1" strike="noStrike">
                <a:solidFill>
                  <a:srgbClr val="000000"/>
                </a:solidFill>
                <a:latin typeface="Arial"/>
                <a:ea typeface="楷体_GB2312"/>
              </a:rPr>
              <a:t>。</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算法的执行时间是其中所有语句频度之和，</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故：</a:t>
            </a:r>
            <a:r>
              <a:rPr b="1" i="1" lang="en-US" sz="2400" spc="-1" strike="noStrike">
                <a:solidFill>
                  <a:srgbClr val="000000"/>
                </a:solidFill>
                <a:latin typeface="Arial"/>
                <a:ea typeface="楷体_GB2312"/>
              </a:rPr>
              <a:t>T</a:t>
            </a:r>
            <a:r>
              <a:rPr b="1" lang="en-US" sz="2400" spc="-1" strike="noStrike">
                <a:solidFill>
                  <a:srgbClr val="000000"/>
                </a:solidFill>
                <a:latin typeface="Arial"/>
                <a:ea typeface="楷体_GB2312"/>
              </a:rPr>
              <a:t>(</a:t>
            </a:r>
            <a:r>
              <a:rPr b="1" i="1" lang="en-US" sz="2400" spc="-1" strike="noStrike">
                <a:solidFill>
                  <a:srgbClr val="000000"/>
                </a:solidFill>
                <a:latin typeface="Arial"/>
                <a:ea typeface="楷体_GB2312"/>
              </a:rPr>
              <a:t>n</a:t>
            </a:r>
            <a:r>
              <a:rPr b="1" lang="en-US" sz="2400" spc="-1" strike="noStrike">
                <a:solidFill>
                  <a:srgbClr val="000000"/>
                </a:solidFill>
                <a:latin typeface="Arial"/>
                <a:ea typeface="楷体_GB2312"/>
              </a:rPr>
              <a:t>)=2</a:t>
            </a:r>
            <a:r>
              <a:rPr b="1" i="1" lang="en-US" sz="2400" spc="-1" strike="noStrike">
                <a:solidFill>
                  <a:srgbClr val="000000"/>
                </a:solidFill>
                <a:latin typeface="Arial"/>
                <a:ea typeface="楷体_GB2312"/>
              </a:rPr>
              <a:t>n</a:t>
            </a:r>
            <a:r>
              <a:rPr b="1" lang="en-US" sz="2400" spc="-1" strike="noStrike" baseline="30000">
                <a:solidFill>
                  <a:srgbClr val="000000"/>
                </a:solidFill>
                <a:latin typeface="Arial"/>
                <a:ea typeface="楷体_GB2312"/>
              </a:rPr>
              <a:t>3</a:t>
            </a:r>
            <a:r>
              <a:rPr b="1" lang="en-US" sz="2400" spc="-1" strike="noStrike">
                <a:solidFill>
                  <a:srgbClr val="000000"/>
                </a:solidFill>
                <a:latin typeface="Arial"/>
                <a:ea typeface="楷体_GB2312"/>
              </a:rPr>
              <a:t>+3</a:t>
            </a:r>
            <a:r>
              <a:rPr b="1" i="1" lang="en-US" sz="2400" spc="-1" strike="noStrike">
                <a:solidFill>
                  <a:srgbClr val="000000"/>
                </a:solidFill>
                <a:latin typeface="Arial"/>
                <a:ea typeface="楷体_GB2312"/>
              </a:rPr>
              <a:t>n</a:t>
            </a:r>
            <a:r>
              <a:rPr b="1" lang="en-US" sz="2400" spc="-1" strike="noStrike" baseline="30000">
                <a:solidFill>
                  <a:srgbClr val="000000"/>
                </a:solidFill>
                <a:latin typeface="Arial"/>
                <a:ea typeface="楷体_GB2312"/>
              </a:rPr>
              <a:t>2</a:t>
            </a:r>
            <a:r>
              <a:rPr b="1" lang="en-US" sz="2400" spc="-1" strike="noStrike">
                <a:solidFill>
                  <a:srgbClr val="000000"/>
                </a:solidFill>
                <a:latin typeface="Arial"/>
                <a:ea typeface="楷体_GB2312"/>
              </a:rPr>
              <a:t>+2</a:t>
            </a:r>
            <a:r>
              <a:rPr b="1" i="1" lang="en-US" sz="2400" spc="-1" strike="noStrike">
                <a:solidFill>
                  <a:srgbClr val="000000"/>
                </a:solidFill>
                <a:latin typeface="Arial"/>
                <a:ea typeface="楷体_GB2312"/>
              </a:rPr>
              <a:t>n</a:t>
            </a:r>
            <a:r>
              <a:rPr b="1" lang="en-US" sz="2400" spc="-1" strike="noStrike">
                <a:solidFill>
                  <a:srgbClr val="000000"/>
                </a:solidFill>
                <a:latin typeface="Arial"/>
                <a:ea typeface="楷体_GB2312"/>
              </a:rPr>
              <a:t>+1=O(</a:t>
            </a:r>
            <a:r>
              <a:rPr b="1" i="1" lang="en-US" sz="2400" spc="-1" strike="noStrike">
                <a:solidFill>
                  <a:srgbClr val="000000"/>
                </a:solidFill>
                <a:latin typeface="Arial"/>
                <a:ea typeface="楷体_GB2312"/>
              </a:rPr>
              <a:t>n</a:t>
            </a:r>
            <a:r>
              <a:rPr b="1" lang="en-US" sz="2400" spc="-1" strike="noStrike" baseline="30000">
                <a:solidFill>
                  <a:srgbClr val="000000"/>
                </a:solidFill>
                <a:latin typeface="Arial"/>
                <a:ea typeface="楷体_GB2312"/>
              </a:rPr>
              <a:t>3</a:t>
            </a:r>
            <a:r>
              <a:rPr b="1" lang="en-US" sz="2400" spc="-1" strike="noStrike">
                <a:solidFill>
                  <a:srgbClr val="000000"/>
                </a:solidFill>
                <a:latin typeface="Arial"/>
                <a:ea typeface="楷体_GB2312"/>
              </a:rPr>
              <a:t>)</a:t>
            </a:r>
            <a:endParaRPr b="0" lang="en-US" sz="2400" spc="-1" strike="noStrike">
              <a:latin typeface="Nimbus Sans"/>
            </a:endParaRPr>
          </a:p>
          <a:p>
            <a:pPr>
              <a:lnSpc>
                <a:spcPct val="100000"/>
              </a:lnSpc>
              <a:spcBef>
                <a:spcPts val="1199"/>
              </a:spcBef>
            </a:pPr>
            <a:r>
              <a:rPr b="1" lang="en-US" sz="2400" spc="-1" strike="noStrike">
                <a:solidFill>
                  <a:srgbClr val="ff0000"/>
                </a:solidFill>
                <a:latin typeface="Arial"/>
                <a:ea typeface="楷体_GB2312"/>
              </a:rPr>
              <a:t>解法</a:t>
            </a:r>
            <a:r>
              <a:rPr b="1" lang="en-US" sz="2400" spc="-1" strike="noStrike">
                <a:solidFill>
                  <a:srgbClr val="ff0000"/>
                </a:solidFill>
                <a:latin typeface="Arial"/>
                <a:ea typeface="楷体_GB2312"/>
              </a:rPr>
              <a:t>2</a:t>
            </a:r>
            <a:r>
              <a:rPr b="1" lang="en-US" sz="2400" spc="-1" strike="noStrike">
                <a:solidFill>
                  <a:srgbClr val="ff0000"/>
                </a:solidFill>
                <a:latin typeface="Arial"/>
                <a:ea typeface="楷体_GB2312"/>
              </a:rPr>
              <a:t>：</a:t>
            </a:r>
            <a:r>
              <a:rPr b="1" lang="en-US" sz="2400" spc="-1" strike="noStrike">
                <a:solidFill>
                  <a:srgbClr val="000000"/>
                </a:solidFill>
                <a:latin typeface="Arial"/>
                <a:ea typeface="楷体_GB2312"/>
              </a:rPr>
              <a:t>从算法中</a:t>
            </a:r>
            <a:r>
              <a:rPr b="1" lang="en-US" sz="2400" spc="-1" strike="noStrike">
                <a:solidFill>
                  <a:srgbClr val="0033cc"/>
                </a:solidFill>
                <a:latin typeface="Arial"/>
                <a:ea typeface="楷体_GB2312"/>
              </a:rPr>
              <a:t>基本运算的频度</a:t>
            </a:r>
            <a:r>
              <a:rPr b="1" lang="en-US" sz="2400" spc="-1" strike="noStrike">
                <a:solidFill>
                  <a:srgbClr val="000000"/>
                </a:solidFill>
                <a:latin typeface="Arial"/>
                <a:ea typeface="楷体_GB2312"/>
              </a:rPr>
              <a:t>来分析算法时间复杂度。</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本算法中的</a:t>
            </a:r>
            <a:r>
              <a:rPr b="1" lang="en-US" sz="2400" spc="-1" strike="noStrike">
                <a:solidFill>
                  <a:srgbClr val="0033cc"/>
                </a:solidFill>
                <a:latin typeface="Arial"/>
                <a:ea typeface="楷体_GB2312"/>
              </a:rPr>
              <a:t>基本运算</a:t>
            </a:r>
            <a:r>
              <a:rPr b="1" lang="en-US" sz="2400" spc="-1" strike="noStrike">
                <a:solidFill>
                  <a:srgbClr val="000000"/>
                </a:solidFill>
                <a:latin typeface="Arial"/>
                <a:ea typeface="楷体_GB2312"/>
              </a:rPr>
              <a:t>是</a:t>
            </a:r>
            <a:r>
              <a:rPr b="1" lang="en-US" sz="2400" spc="-1" strike="noStrike">
                <a:solidFill>
                  <a:srgbClr val="0033cc"/>
                </a:solidFill>
                <a:latin typeface="Arial"/>
                <a:ea typeface="楷体_GB2312"/>
              </a:rPr>
              <a:t>语句⑤</a:t>
            </a:r>
            <a:r>
              <a:rPr b="1" lang="en-US" sz="2400" spc="-1" strike="noStrike">
                <a:solidFill>
                  <a:srgbClr val="000000"/>
                </a:solidFill>
                <a:latin typeface="Arial"/>
                <a:ea typeface="楷体_GB2312"/>
              </a:rPr>
              <a:t>，其执行频度为</a:t>
            </a:r>
            <a:r>
              <a:rPr b="1" i="1" lang="en-US" sz="2400" spc="-1" strike="noStrike">
                <a:solidFill>
                  <a:srgbClr val="000000"/>
                </a:solidFill>
                <a:latin typeface="Arial"/>
                <a:ea typeface="楷体_GB2312"/>
              </a:rPr>
              <a:t>n</a:t>
            </a:r>
            <a:r>
              <a:rPr b="1" lang="en-US" sz="2400" spc="-1" strike="noStrike" baseline="30000">
                <a:solidFill>
                  <a:srgbClr val="000000"/>
                </a:solidFill>
                <a:latin typeface="Arial"/>
                <a:ea typeface="楷体_GB2312"/>
              </a:rPr>
              <a:t>3</a:t>
            </a:r>
            <a:r>
              <a:rPr b="1" lang="en-US" sz="2400" spc="-1" strike="noStrike">
                <a:solidFill>
                  <a:srgbClr val="000000"/>
                </a:solidFill>
                <a:latin typeface="Arial"/>
                <a:ea typeface="楷体_GB2312"/>
              </a:rPr>
              <a:t>。</a:t>
            </a:r>
            <a:endParaRPr b="0" lang="en-US" sz="2400" spc="-1" strike="noStrike">
              <a:latin typeface="Nimbus Sans"/>
            </a:endParaRPr>
          </a:p>
          <a:p>
            <a:pPr>
              <a:lnSpc>
                <a:spcPct val="100000"/>
              </a:lnSpc>
            </a:pPr>
            <a:r>
              <a:rPr b="1" lang="en-US" sz="2400" spc="-1" strike="noStrike">
                <a:solidFill>
                  <a:srgbClr val="000000"/>
                </a:solidFill>
                <a:latin typeface="Arial"/>
                <a:ea typeface="楷体_GB2312"/>
              </a:rPr>
              <a:t>　　      则：</a:t>
            </a:r>
            <a:r>
              <a:rPr b="1" i="1" lang="en-US" sz="2400" spc="-1" strike="noStrike">
                <a:solidFill>
                  <a:srgbClr val="000000"/>
                </a:solidFill>
                <a:latin typeface="Arial"/>
                <a:ea typeface="楷体_GB2312"/>
              </a:rPr>
              <a:t>T</a:t>
            </a:r>
            <a:r>
              <a:rPr b="1" lang="en-US" sz="2400" spc="-1" strike="noStrike">
                <a:solidFill>
                  <a:srgbClr val="000000"/>
                </a:solidFill>
                <a:latin typeface="Arial"/>
                <a:ea typeface="楷体_GB2312"/>
              </a:rPr>
              <a:t>(</a:t>
            </a:r>
            <a:r>
              <a:rPr b="1" i="1" lang="en-US" sz="2400" spc="-1" strike="noStrike">
                <a:solidFill>
                  <a:srgbClr val="000000"/>
                </a:solidFill>
                <a:latin typeface="Arial"/>
                <a:ea typeface="楷体_GB2312"/>
              </a:rPr>
              <a:t>n</a:t>
            </a:r>
            <a:r>
              <a:rPr b="1" lang="en-US" sz="2400" spc="-1" strike="noStrike">
                <a:solidFill>
                  <a:srgbClr val="000000"/>
                </a:solidFill>
                <a:latin typeface="Arial"/>
                <a:ea typeface="楷体_GB2312"/>
              </a:rPr>
              <a:t>)=</a:t>
            </a:r>
            <a:r>
              <a:rPr b="1" i="1" lang="en-US" sz="2400" spc="-1" strike="noStrike">
                <a:solidFill>
                  <a:srgbClr val="000000"/>
                </a:solidFill>
                <a:latin typeface="Arial"/>
                <a:ea typeface="楷体_GB2312"/>
              </a:rPr>
              <a:t>n</a:t>
            </a:r>
            <a:r>
              <a:rPr b="1" lang="en-US" sz="2400" spc="-1" strike="noStrike" baseline="30000">
                <a:solidFill>
                  <a:srgbClr val="000000"/>
                </a:solidFill>
                <a:latin typeface="Arial"/>
                <a:ea typeface="楷体_GB2312"/>
              </a:rPr>
              <a:t>3</a:t>
            </a:r>
            <a:r>
              <a:rPr b="1" lang="en-US" sz="2400" spc="-1" strike="noStrike">
                <a:solidFill>
                  <a:srgbClr val="000000"/>
                </a:solidFill>
                <a:latin typeface="Arial"/>
                <a:ea typeface="楷体_GB2312"/>
              </a:rPr>
              <a:t>=O(</a:t>
            </a:r>
            <a:r>
              <a:rPr b="1" i="1" lang="en-US" sz="2400" spc="-1" strike="noStrike">
                <a:solidFill>
                  <a:srgbClr val="000000"/>
                </a:solidFill>
                <a:latin typeface="Arial"/>
                <a:ea typeface="楷体_GB2312"/>
              </a:rPr>
              <a:t>n</a:t>
            </a:r>
            <a:r>
              <a:rPr b="1" lang="en-US" sz="2400" spc="-1" strike="noStrike" baseline="30000">
                <a:solidFill>
                  <a:srgbClr val="000000"/>
                </a:solidFill>
                <a:latin typeface="Arial"/>
                <a:ea typeface="楷体_GB2312"/>
              </a:rPr>
              <a:t>3</a:t>
            </a:r>
            <a:r>
              <a:rPr b="1" lang="en-US" sz="2400" spc="-1" strike="noStrike">
                <a:solidFill>
                  <a:srgbClr val="000000"/>
                </a:solidFill>
                <a:latin typeface="Arial"/>
                <a:ea typeface="楷体_GB2312"/>
              </a:rPr>
              <a:t>)</a:t>
            </a:r>
            <a:endParaRPr b="0" lang="en-US" sz="2400" spc="-1" strike="noStrike">
              <a:latin typeface="Nimbus Sans"/>
            </a:endParaRPr>
          </a:p>
        </p:txBody>
      </p:sp>
      <p:sp>
        <p:nvSpPr>
          <p:cNvPr id="548" name="CustomShape 2"/>
          <p:cNvSpPr/>
          <p:nvPr/>
        </p:nvSpPr>
        <p:spPr>
          <a:xfrm>
            <a:off x="5000760" y="311040"/>
            <a:ext cx="3714480" cy="529920"/>
          </a:xfrm>
          <a:custGeom>
            <a:avLst/>
            <a:gdLst/>
            <a:ahLst/>
            <a:rect l="0" t="0" r="r" b="b"/>
            <a:pathLst>
              <a:path w="10320" h="1474">
                <a:moveTo>
                  <a:pt x="0" y="0"/>
                </a:moveTo>
                <a:lnTo>
                  <a:pt x="10319" y="0"/>
                </a:lnTo>
                <a:moveTo>
                  <a:pt x="0" y="1473"/>
                </a:moveTo>
                <a:lnTo>
                  <a:pt x="10319"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 </a:t>
            </a:r>
            <a:r>
              <a:rPr b="1" lang="en-US" sz="3600" spc="-1" strike="noStrike">
                <a:solidFill>
                  <a:srgbClr val="800000"/>
                </a:solidFill>
                <a:latin typeface="黑体"/>
                <a:ea typeface="黑体"/>
              </a:rPr>
              <a:t>算法时间复杂度分析</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857160" y="1285920"/>
            <a:ext cx="4642920" cy="374796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Times New Roman"/>
                <a:ea typeface="楷体_GB2312"/>
              </a:rPr>
              <a:t>例：求以下算法的时间复杂度。</a:t>
            </a:r>
            <a:endParaRPr b="0" lang="en-US" sz="2400" spc="-1" strike="noStrike">
              <a:latin typeface="Nimbus Sans"/>
            </a:endParaRPr>
          </a:p>
          <a:p>
            <a:pPr>
              <a:lnSpc>
                <a:spcPct val="100000"/>
              </a:lnSpc>
            </a:pPr>
            <a:r>
              <a:rPr b="1" lang="en-US" sz="2400" spc="-1" strike="noStrike">
                <a:solidFill>
                  <a:srgbClr val="0033cc"/>
                </a:solidFill>
                <a:latin typeface="Arial"/>
                <a:ea typeface="楷体_GB2312"/>
              </a:rPr>
              <a:t>void func(int n)</a:t>
            </a:r>
            <a:endParaRPr b="0" lang="en-US" sz="2400" spc="-1" strike="noStrike">
              <a:latin typeface="Nimbus Sans"/>
            </a:endParaRPr>
          </a:p>
          <a:p>
            <a:pPr>
              <a:lnSpc>
                <a:spcPct val="100000"/>
              </a:lnSpc>
            </a:pPr>
            <a:r>
              <a:rPr b="1" lang="en-US" sz="2400" spc="-1" strike="noStrike">
                <a:solidFill>
                  <a:srgbClr val="0033cc"/>
                </a:solidFill>
                <a:latin typeface="Arial"/>
                <a:ea typeface="楷体_GB2312"/>
              </a:rPr>
              <a:t>{</a:t>
            </a:r>
            <a:r>
              <a:rPr b="1" lang="en-US" sz="2400" spc="-1" strike="noStrike">
                <a:solidFill>
                  <a:srgbClr val="0033cc"/>
                </a:solidFill>
                <a:latin typeface="Arial"/>
                <a:ea typeface="楷体_GB2312"/>
              </a:rPr>
              <a:t>　  </a:t>
            </a:r>
            <a:r>
              <a:rPr b="1" lang="en-US" sz="2400" spc="-1" strike="noStrike">
                <a:solidFill>
                  <a:srgbClr val="0033cc"/>
                </a:solidFill>
                <a:latin typeface="Arial"/>
                <a:ea typeface="楷体_GB2312"/>
              </a:rPr>
              <a:t>int i=1,k=100;</a:t>
            </a:r>
            <a:endParaRPr b="0" lang="en-US" sz="2400" spc="-1" strike="noStrike">
              <a:latin typeface="Nimbus Sans"/>
            </a:endParaRPr>
          </a:p>
          <a:p>
            <a:pPr>
              <a:lnSpc>
                <a:spcPct val="100000"/>
              </a:lnSpc>
            </a:pPr>
            <a:r>
              <a:rPr b="1" lang="en-US" sz="2400" spc="-1" strike="noStrike">
                <a:solidFill>
                  <a:srgbClr val="0033cc"/>
                </a:solidFill>
                <a:latin typeface="Arial"/>
                <a:ea typeface="楷体_GB2312"/>
              </a:rPr>
              <a:t>　　</a:t>
            </a:r>
            <a:r>
              <a:rPr b="1" lang="en-US" sz="2400" spc="-1" strike="noStrike">
                <a:solidFill>
                  <a:srgbClr val="0033cc"/>
                </a:solidFill>
                <a:latin typeface="Arial"/>
                <a:ea typeface="楷体_GB2312"/>
              </a:rPr>
              <a:t>while (i&lt;=n)</a:t>
            </a:r>
            <a:endParaRPr b="0" lang="en-US" sz="2400" spc="-1" strike="noStrike">
              <a:latin typeface="Nimbus Sans"/>
            </a:endParaRPr>
          </a:p>
          <a:p>
            <a:pPr>
              <a:lnSpc>
                <a:spcPct val="100000"/>
              </a:lnSpc>
            </a:pPr>
            <a:r>
              <a:rPr b="1" lang="en-US" sz="2400" spc="-1" strike="noStrike">
                <a:solidFill>
                  <a:srgbClr val="0033cc"/>
                </a:solidFill>
                <a:latin typeface="Arial"/>
                <a:ea typeface="楷体_GB2312"/>
              </a:rPr>
              <a:t>　　</a:t>
            </a:r>
            <a:r>
              <a:rPr b="1" lang="en-US" sz="2400" spc="-1" strike="noStrike">
                <a:solidFill>
                  <a:srgbClr val="0033cc"/>
                </a:solidFill>
                <a:latin typeface="Arial"/>
                <a:ea typeface="楷体_GB2312"/>
              </a:rPr>
              <a:t>{</a:t>
            </a:r>
            <a:r>
              <a:rPr b="1" lang="en-US" sz="2400" spc="-1" strike="noStrike">
                <a:solidFill>
                  <a:srgbClr val="0033cc"/>
                </a:solidFill>
                <a:latin typeface="Arial"/>
                <a:ea typeface="楷体_GB2312"/>
              </a:rPr>
              <a:t>	</a:t>
            </a:r>
            <a:r>
              <a:rPr b="1" lang="en-US" sz="2400" spc="-1" strike="noStrike">
                <a:solidFill>
                  <a:srgbClr val="0033cc"/>
                </a:solidFill>
                <a:latin typeface="Arial"/>
                <a:ea typeface="楷体_GB2312"/>
              </a:rPr>
              <a:t>k++;</a:t>
            </a:r>
            <a:endParaRPr b="0" lang="en-US" sz="2400" spc="-1" strike="noStrike">
              <a:latin typeface="Nimbus Sans"/>
            </a:endParaRPr>
          </a:p>
          <a:p>
            <a:pPr>
              <a:lnSpc>
                <a:spcPct val="100000"/>
              </a:lnSpc>
            </a:pPr>
            <a:r>
              <a:rPr b="1" lang="en-US" sz="2400" spc="-1" strike="noStrike">
                <a:solidFill>
                  <a:srgbClr val="0033cc"/>
                </a:solidFill>
                <a:latin typeface="Arial"/>
                <a:ea typeface="楷体_GB2312"/>
              </a:rPr>
              <a:t>	</a:t>
            </a:r>
            <a:r>
              <a:rPr b="1" lang="en-US" sz="2400" spc="-1" strike="noStrike">
                <a:solidFill>
                  <a:srgbClr val="0033cc"/>
                </a:solidFill>
                <a:latin typeface="Arial"/>
                <a:ea typeface="楷体_GB2312"/>
              </a:rPr>
              <a:t>i+=2;</a:t>
            </a:r>
            <a:endParaRPr b="0" lang="en-US" sz="2400" spc="-1" strike="noStrike">
              <a:latin typeface="Nimbus Sans"/>
            </a:endParaRPr>
          </a:p>
          <a:p>
            <a:pPr>
              <a:lnSpc>
                <a:spcPct val="100000"/>
              </a:lnSpc>
            </a:pPr>
            <a:r>
              <a:rPr b="1" lang="en-US" sz="2400" spc="-1" strike="noStrike">
                <a:solidFill>
                  <a:srgbClr val="0033cc"/>
                </a:solidFill>
                <a:latin typeface="Arial"/>
                <a:ea typeface="楷体_GB2312"/>
              </a:rPr>
              <a:t>　　</a:t>
            </a:r>
            <a:r>
              <a:rPr b="1" lang="en-US" sz="2400" spc="-1" strike="noStrike">
                <a:solidFill>
                  <a:srgbClr val="0033cc"/>
                </a:solidFill>
                <a:latin typeface="Arial"/>
                <a:ea typeface="楷体_GB2312"/>
              </a:rPr>
              <a:t>}</a:t>
            </a:r>
            <a:endParaRPr b="0" lang="en-US" sz="2400" spc="-1" strike="noStrike">
              <a:latin typeface="Nimbus Sans"/>
            </a:endParaRPr>
          </a:p>
          <a:p>
            <a:pPr>
              <a:lnSpc>
                <a:spcPct val="100000"/>
              </a:lnSpc>
            </a:pPr>
            <a:r>
              <a:rPr b="1" lang="en-US" sz="2400" spc="-1" strike="noStrike">
                <a:solidFill>
                  <a:srgbClr val="0033cc"/>
                </a:solidFill>
                <a:latin typeface="Arial"/>
                <a:ea typeface="楷体_GB2312"/>
              </a:rPr>
              <a:t>}</a:t>
            </a:r>
            <a:endParaRPr b="0" lang="en-US" sz="2400" spc="-1" strike="noStrike">
              <a:latin typeface="Nimbus Sans"/>
            </a:endParaRPr>
          </a:p>
          <a:p>
            <a:pPr>
              <a:lnSpc>
                <a:spcPct val="100000"/>
              </a:lnSpc>
            </a:pPr>
            <a:endParaRPr b="0" lang="en-US" sz="2400" spc="-1" strike="noStrike">
              <a:latin typeface="Nimbus Sans"/>
            </a:endParaRPr>
          </a:p>
          <a:p>
            <a:pPr>
              <a:lnSpc>
                <a:spcPct val="100000"/>
              </a:lnSpc>
            </a:pPr>
            <a:endParaRPr b="0" lang="en-US" sz="2400" spc="-1" strike="noStrike">
              <a:latin typeface="Nimbus Sans"/>
            </a:endParaRPr>
          </a:p>
        </p:txBody>
      </p:sp>
      <p:sp>
        <p:nvSpPr>
          <p:cNvPr id="550" name="CustomShape 2"/>
          <p:cNvSpPr/>
          <p:nvPr/>
        </p:nvSpPr>
        <p:spPr>
          <a:xfrm>
            <a:off x="7072200" y="311040"/>
            <a:ext cx="1642680" cy="529920"/>
          </a:xfrm>
          <a:custGeom>
            <a:avLst/>
            <a:gdLst/>
            <a:ahLst/>
            <a:rect l="0" t="0" r="r" b="b"/>
            <a:pathLst>
              <a:path w="4565" h="1474">
                <a:moveTo>
                  <a:pt x="0" y="0"/>
                </a:moveTo>
                <a:lnTo>
                  <a:pt x="4564" y="0"/>
                </a:lnTo>
                <a:moveTo>
                  <a:pt x="0" y="1473"/>
                </a:moveTo>
                <a:lnTo>
                  <a:pt x="4564"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 </a:t>
            </a:r>
            <a:r>
              <a:rPr b="1" lang="en-US" sz="3600" spc="-1" strike="noStrike">
                <a:solidFill>
                  <a:srgbClr val="800000"/>
                </a:solidFill>
                <a:latin typeface="黑体"/>
                <a:ea typeface="黑体"/>
              </a:rPr>
              <a:t>思考题</a:t>
            </a:r>
            <a:endParaRPr b="0" lang="en-US" sz="3600" spc="-1" strike="noStrike">
              <a:latin typeface="Nimbus Sans"/>
            </a:endParaRPr>
          </a:p>
        </p:txBody>
      </p:sp>
      <p:sp>
        <p:nvSpPr>
          <p:cNvPr id="551" name="CustomShape 3"/>
          <p:cNvSpPr/>
          <p:nvPr/>
        </p:nvSpPr>
        <p:spPr>
          <a:xfrm>
            <a:off x="4286160" y="2714760"/>
            <a:ext cx="4357440" cy="2941200"/>
          </a:xfrm>
          <a:prstGeom prst="rect">
            <a:avLst/>
          </a:prstGeom>
          <a:solidFill>
            <a:srgbClr val="ffff00"/>
          </a:solidFill>
          <a:ln w="9360">
            <a:noFill/>
          </a:ln>
        </p:spPr>
        <p:style>
          <a:lnRef idx="0"/>
          <a:fillRef idx="0"/>
          <a:effectRef idx="0"/>
          <a:fontRef idx="minor"/>
        </p:style>
        <p:txBody>
          <a:bodyPr lIns="90000" rIns="90000" tIns="45000" bIns="45000">
            <a:spAutoFit/>
          </a:bodyPr>
          <a:p>
            <a:pPr>
              <a:lnSpc>
                <a:spcPct val="120000"/>
              </a:lnSpc>
            </a:pPr>
            <a:r>
              <a:rPr b="1" lang="en-US" sz="2400" spc="-1" strike="noStrike">
                <a:solidFill>
                  <a:srgbClr val="0033cc"/>
                </a:solidFill>
                <a:latin typeface="Times New Roman"/>
                <a:ea typeface="楷体_GB2312"/>
              </a:rPr>
              <a:t> </a:t>
            </a:r>
            <a:r>
              <a:rPr b="1" lang="en-US" sz="2200" spc="-1" strike="noStrike">
                <a:solidFill>
                  <a:srgbClr val="ff0000"/>
                </a:solidFill>
                <a:latin typeface="Times New Roman"/>
                <a:ea typeface="楷体_GB2312"/>
              </a:rPr>
              <a:t>解：</a:t>
            </a:r>
            <a:r>
              <a:rPr b="1" lang="en-US" sz="2200" spc="-1" strike="noStrike">
                <a:solidFill>
                  <a:srgbClr val="000000"/>
                </a:solidFill>
                <a:latin typeface="Arial"/>
                <a:ea typeface="楷体_GB2312"/>
              </a:rPr>
              <a:t>基本运算语句是</a:t>
            </a:r>
            <a:r>
              <a:rPr b="1" lang="en-US" sz="2200" spc="-1" strike="noStrike">
                <a:solidFill>
                  <a:srgbClr val="ff0000"/>
                </a:solidFill>
                <a:latin typeface="Arial"/>
                <a:ea typeface="楷体_GB2312"/>
              </a:rPr>
              <a:t>while</a:t>
            </a:r>
            <a:r>
              <a:rPr b="1" lang="en-US" sz="2200" spc="-1" strike="noStrike">
                <a:solidFill>
                  <a:srgbClr val="ff0000"/>
                </a:solidFill>
                <a:latin typeface="Arial"/>
                <a:ea typeface="楷体_GB2312"/>
              </a:rPr>
              <a:t>循环</a:t>
            </a:r>
            <a:r>
              <a:rPr b="1" lang="en-US" sz="2200" spc="-1" strike="noStrike">
                <a:solidFill>
                  <a:srgbClr val="000000"/>
                </a:solidFill>
                <a:latin typeface="Arial"/>
                <a:ea typeface="楷体_GB2312"/>
              </a:rPr>
              <a:t>内的语句。设</a:t>
            </a:r>
            <a:r>
              <a:rPr b="1" lang="en-US" sz="2200" spc="-1" strike="noStrike">
                <a:solidFill>
                  <a:srgbClr val="000000"/>
                </a:solidFill>
                <a:latin typeface="Arial"/>
                <a:ea typeface="楷体_GB2312"/>
              </a:rPr>
              <a:t>while</a:t>
            </a:r>
            <a:r>
              <a:rPr b="1" lang="en-US" sz="2200" spc="-1" strike="noStrike">
                <a:solidFill>
                  <a:srgbClr val="000000"/>
                </a:solidFill>
                <a:latin typeface="Arial"/>
                <a:ea typeface="楷体_GB2312"/>
              </a:rPr>
              <a:t>循环语句执行的次数为</a:t>
            </a:r>
            <a:r>
              <a:rPr b="1" i="1" lang="en-US" sz="2200" spc="-1" strike="noStrike">
                <a:solidFill>
                  <a:srgbClr val="000000"/>
                </a:solidFill>
                <a:latin typeface="Arial"/>
                <a:ea typeface="楷体_GB2312"/>
              </a:rPr>
              <a:t>m</a:t>
            </a:r>
            <a:r>
              <a:rPr b="1" lang="en-US" sz="2200" spc="-1" strike="noStrike">
                <a:solidFill>
                  <a:srgbClr val="000000"/>
                </a:solidFill>
                <a:latin typeface="Arial"/>
                <a:ea typeface="楷体_GB2312"/>
              </a:rPr>
              <a:t>，</a:t>
            </a:r>
            <a:r>
              <a:rPr b="1" i="1" lang="en-US" sz="2200" spc="-1" strike="noStrike">
                <a:solidFill>
                  <a:srgbClr val="000000"/>
                </a:solidFill>
                <a:latin typeface="Arial"/>
                <a:ea typeface="楷体_GB2312"/>
              </a:rPr>
              <a:t>i</a:t>
            </a:r>
            <a:r>
              <a:rPr b="1" lang="en-US" sz="2200" spc="-1" strike="noStrike">
                <a:solidFill>
                  <a:srgbClr val="000000"/>
                </a:solidFill>
                <a:latin typeface="Arial"/>
                <a:ea typeface="楷体_GB2312"/>
              </a:rPr>
              <a:t>从</a:t>
            </a:r>
            <a:r>
              <a:rPr b="1" lang="en-US" sz="2200" spc="-1" strike="noStrike">
                <a:solidFill>
                  <a:srgbClr val="000000"/>
                </a:solidFill>
                <a:latin typeface="Arial"/>
                <a:ea typeface="楷体_GB2312"/>
              </a:rPr>
              <a:t>1</a:t>
            </a:r>
            <a:r>
              <a:rPr b="1" lang="en-US" sz="2200" spc="-1" strike="noStrike">
                <a:solidFill>
                  <a:srgbClr val="000000"/>
                </a:solidFill>
                <a:latin typeface="Arial"/>
                <a:ea typeface="楷体_GB2312"/>
              </a:rPr>
              <a:t>开始递增，最后取值为</a:t>
            </a:r>
            <a:r>
              <a:rPr b="1" lang="en-US" sz="2200" spc="-1" strike="noStrike">
                <a:solidFill>
                  <a:srgbClr val="000000"/>
                </a:solidFill>
                <a:latin typeface="Arial"/>
                <a:ea typeface="楷体_GB2312"/>
              </a:rPr>
              <a:t>1+2</a:t>
            </a:r>
            <a:r>
              <a:rPr b="1" i="1" lang="en-US" sz="2200" spc="-1" strike="noStrike">
                <a:solidFill>
                  <a:srgbClr val="000000"/>
                </a:solidFill>
                <a:latin typeface="Arial"/>
                <a:ea typeface="楷体_GB2312"/>
              </a:rPr>
              <a:t>m</a:t>
            </a:r>
            <a:r>
              <a:rPr b="1" lang="en-US" sz="2200" spc="-1" strike="noStrike">
                <a:solidFill>
                  <a:srgbClr val="000000"/>
                </a:solidFill>
                <a:latin typeface="Arial"/>
                <a:ea typeface="楷体_GB2312"/>
              </a:rPr>
              <a:t>，有：</a:t>
            </a:r>
            <a:r>
              <a:rPr b="1" lang="en-US" sz="2200" spc="-1" strike="noStrike">
                <a:solidFill>
                  <a:srgbClr val="000000"/>
                </a:solidFill>
                <a:latin typeface="Arial"/>
                <a:ea typeface="楷体_GB2312"/>
              </a:rPr>
              <a:t>i=1+2</a:t>
            </a:r>
            <a:r>
              <a:rPr b="1" i="1" lang="en-US" sz="2200" spc="-1" strike="noStrike">
                <a:solidFill>
                  <a:srgbClr val="000000"/>
                </a:solidFill>
                <a:latin typeface="Arial"/>
                <a:ea typeface="楷体_GB2312"/>
              </a:rPr>
              <a:t>m</a:t>
            </a:r>
            <a:r>
              <a:rPr b="1" lang="en-US" sz="2200" spc="-1" strike="noStrike">
                <a:solidFill>
                  <a:srgbClr val="000000"/>
                </a:solidFill>
                <a:latin typeface="Arial"/>
                <a:ea typeface="楷体_GB2312"/>
              </a:rPr>
              <a:t>≤</a:t>
            </a:r>
            <a:r>
              <a:rPr b="1" i="1" lang="en-US" sz="2200" spc="-1" strike="noStrike">
                <a:solidFill>
                  <a:srgbClr val="000000"/>
                </a:solidFill>
                <a:latin typeface="Arial"/>
                <a:ea typeface="楷体_GB2312"/>
              </a:rPr>
              <a:t>n</a:t>
            </a:r>
            <a:r>
              <a:rPr b="1" lang="en-US" sz="2200" spc="-1" strike="noStrike">
                <a:solidFill>
                  <a:srgbClr val="000000"/>
                </a:solidFill>
                <a:latin typeface="Arial"/>
                <a:ea typeface="楷体_GB2312"/>
              </a:rPr>
              <a:t>，</a:t>
            </a:r>
            <a:endParaRPr b="0" lang="en-US" sz="2200" spc="-1" strike="noStrike">
              <a:latin typeface="Nimbus Sans"/>
            </a:endParaRPr>
          </a:p>
          <a:p>
            <a:pPr>
              <a:lnSpc>
                <a:spcPct val="120000"/>
              </a:lnSpc>
            </a:pPr>
            <a:r>
              <a:rPr b="1" lang="en-US" sz="2200" spc="-1" strike="noStrike">
                <a:solidFill>
                  <a:srgbClr val="000000"/>
                </a:solidFill>
                <a:latin typeface="Arial"/>
                <a:ea typeface="楷体_GB2312"/>
              </a:rPr>
              <a:t>即：</a:t>
            </a:r>
            <a:r>
              <a:rPr b="1" lang="en-US" sz="2200" spc="-1" strike="noStrike">
                <a:solidFill>
                  <a:srgbClr val="000000"/>
                </a:solidFill>
                <a:latin typeface="Arial"/>
                <a:ea typeface="楷体_GB2312"/>
              </a:rPr>
              <a:t>T(</a:t>
            </a:r>
            <a:r>
              <a:rPr b="1" i="1" lang="en-US" sz="2200" spc="-1" strike="noStrike">
                <a:solidFill>
                  <a:srgbClr val="000000"/>
                </a:solidFill>
                <a:latin typeface="Arial"/>
                <a:ea typeface="楷体_GB2312"/>
              </a:rPr>
              <a:t>n</a:t>
            </a:r>
            <a:r>
              <a:rPr b="1" lang="en-US" sz="2200" spc="-1" strike="noStrike">
                <a:solidFill>
                  <a:srgbClr val="000000"/>
                </a:solidFill>
                <a:latin typeface="Arial"/>
                <a:ea typeface="楷体_GB2312"/>
              </a:rPr>
              <a:t>)=</a:t>
            </a:r>
            <a:r>
              <a:rPr b="1" i="1" lang="en-US" sz="2200" spc="-1" strike="noStrike">
                <a:solidFill>
                  <a:srgbClr val="000000"/>
                </a:solidFill>
                <a:latin typeface="Arial"/>
                <a:ea typeface="楷体_GB2312"/>
              </a:rPr>
              <a:t>m</a:t>
            </a:r>
            <a:r>
              <a:rPr b="1" lang="en-US" sz="2200" spc="-1" strike="noStrike">
                <a:solidFill>
                  <a:srgbClr val="000000"/>
                </a:solidFill>
                <a:latin typeface="Arial"/>
                <a:ea typeface="楷体_GB2312"/>
              </a:rPr>
              <a:t>≤</a:t>
            </a:r>
            <a:r>
              <a:rPr b="1" lang="en-US" sz="2200" spc="-1" strike="noStrike">
                <a:solidFill>
                  <a:srgbClr val="ff0000"/>
                </a:solidFill>
                <a:latin typeface="Arial"/>
                <a:ea typeface="楷体_GB2312"/>
              </a:rPr>
              <a:t>(</a:t>
            </a:r>
            <a:r>
              <a:rPr b="1" i="1" lang="en-US" sz="2200" spc="-1" strike="noStrike">
                <a:solidFill>
                  <a:srgbClr val="ff0000"/>
                </a:solidFill>
                <a:latin typeface="Arial"/>
                <a:ea typeface="楷体_GB2312"/>
              </a:rPr>
              <a:t>n</a:t>
            </a:r>
            <a:r>
              <a:rPr b="1" lang="en-US" sz="2200" spc="-1" strike="noStrike">
                <a:solidFill>
                  <a:srgbClr val="ff0000"/>
                </a:solidFill>
                <a:latin typeface="Arial"/>
                <a:ea typeface="楷体_GB2312"/>
              </a:rPr>
              <a:t>-1)/2</a:t>
            </a:r>
            <a:r>
              <a:rPr b="1" lang="en-US" sz="2200" spc="-1" strike="noStrike">
                <a:solidFill>
                  <a:srgbClr val="000000"/>
                </a:solidFill>
                <a:latin typeface="Arial"/>
                <a:ea typeface="楷体_GB2312"/>
              </a:rPr>
              <a:t>=O(</a:t>
            </a:r>
            <a:r>
              <a:rPr b="1" i="1" lang="en-US" sz="2200" spc="-1" strike="noStrike">
                <a:solidFill>
                  <a:srgbClr val="000000"/>
                </a:solidFill>
                <a:latin typeface="Arial"/>
                <a:ea typeface="楷体_GB2312"/>
              </a:rPr>
              <a:t>n</a:t>
            </a:r>
            <a:r>
              <a:rPr b="1" lang="en-US" sz="2200" spc="-1" strike="noStrike">
                <a:solidFill>
                  <a:srgbClr val="000000"/>
                </a:solidFill>
                <a:latin typeface="Arial"/>
                <a:ea typeface="楷体_GB2312"/>
              </a:rPr>
              <a:t>)</a:t>
            </a:r>
            <a:endParaRPr b="0" lang="en-US" sz="2200" spc="-1" strike="noStrike">
              <a:latin typeface="Nimbus Sans"/>
            </a:endParaRPr>
          </a:p>
          <a:p>
            <a:pPr>
              <a:lnSpc>
                <a:spcPct val="120000"/>
              </a:lnSpc>
            </a:pPr>
            <a:r>
              <a:rPr b="1" lang="en-US" sz="2200" spc="-1" strike="noStrike">
                <a:solidFill>
                  <a:srgbClr val="000000"/>
                </a:solidFill>
                <a:latin typeface="Arial"/>
                <a:ea typeface="楷体_GB2312"/>
              </a:rPr>
              <a:t>该算法的时间复杂度为</a:t>
            </a:r>
            <a:r>
              <a:rPr b="1" lang="en-US" sz="2200" spc="-1" strike="noStrike">
                <a:solidFill>
                  <a:srgbClr val="ff0000"/>
                </a:solidFill>
                <a:latin typeface="Arial"/>
                <a:ea typeface="楷体_GB2312"/>
              </a:rPr>
              <a:t>O(</a:t>
            </a:r>
            <a:r>
              <a:rPr b="1" i="1" lang="en-US" sz="2200" spc="-1" strike="noStrike">
                <a:solidFill>
                  <a:srgbClr val="ff0000"/>
                </a:solidFill>
                <a:latin typeface="Arial"/>
                <a:ea typeface="楷体_GB2312"/>
              </a:rPr>
              <a:t>n</a:t>
            </a:r>
            <a:r>
              <a:rPr b="1" lang="en-US" sz="2200" spc="-1" strike="noStrike">
                <a:solidFill>
                  <a:srgbClr val="ff0000"/>
                </a:solidFill>
                <a:latin typeface="Arial"/>
                <a:ea typeface="楷体_GB2312"/>
              </a:rPr>
              <a:t>)</a:t>
            </a:r>
            <a:r>
              <a:rPr b="1" lang="en-US" sz="2200" spc="-1" strike="noStrike">
                <a:solidFill>
                  <a:srgbClr val="000000"/>
                </a:solidFill>
                <a:latin typeface="Arial"/>
                <a:ea typeface="楷体_GB2312"/>
              </a:rPr>
              <a:t>。</a:t>
            </a:r>
            <a:endParaRPr b="0" lang="en-US" sz="2200" spc="-1" strike="noStrike">
              <a:latin typeface="Nimbus Sans"/>
            </a:endParaRPr>
          </a:p>
        </p:txBody>
      </p:sp>
    </p:spTree>
  </p:cSld>
  <mc:AlternateContent>
    <mc:Choice Requires="p14">
      <p:transition spd="slow" p14:dur="2000"/>
    </mc:Choice>
    <mc:Fallback>
      <p:transition spd="slow"/>
    </mc:Fallback>
  </mc:AlternateContent>
  <p:timing>
    <p:tnLst>
      <p:par>
        <p:cTn id="662" dur="indefinite" restart="never" nodeType="tmRoot">
          <p:childTnLst>
            <p:seq>
              <p:cTn id="663" dur="indefinite" nodeType="mainSeq">
                <p:childTnLst>
                  <p:par>
                    <p:cTn id="664" fill="hold">
                      <p:stCondLst>
                        <p:cond delay="0"/>
                      </p:stCondLst>
                      <p:childTnLst>
                        <p:par>
                          <p:cTn id="665" fill="hold">
                            <p:stCondLst>
                              <p:cond delay="0"/>
                            </p:stCondLst>
                            <p:childTnLst>
                              <p:par>
                                <p:cTn id="666" nodeType="withEffect" fill="hold" presetClass="entr" presetID="22" presetSubtype="1">
                                  <p:stCondLst>
                                    <p:cond delay="0"/>
                                  </p:stCondLst>
                                  <p:childTnLst>
                                    <p:set>
                                      <p:cBhvr>
                                        <p:cTn id="667" dur="1" fill="hold">
                                          <p:stCondLst>
                                            <p:cond delay="0"/>
                                          </p:stCondLst>
                                        </p:cTn>
                                        <p:tgtEl>
                                          <p:spTgt spid="549"/>
                                        </p:tgtEl>
                                        <p:attrNameLst>
                                          <p:attrName>style.visibility</p:attrName>
                                        </p:attrNameLst>
                                      </p:cBhvr>
                                      <p:to>
                                        <p:strVal val="visible"/>
                                      </p:to>
                                    </p:set>
                                    <p:animEffect filter="wipe(up)" transition="in">
                                      <p:cBhvr additive="repl">
                                        <p:cTn id="668" dur="500"/>
                                        <p:tgtEl>
                                          <p:spTgt spid="549"/>
                                        </p:tgtEl>
                                      </p:cBhvr>
                                    </p:animEffect>
                                  </p:childTnLst>
                                </p:cTn>
                              </p:par>
                            </p:childTnLst>
                          </p:cTn>
                        </p:par>
                      </p:childTnLst>
                    </p:cTn>
                  </p:par>
                  <p:par>
                    <p:cTn id="669" fill="hold">
                      <p:stCondLst>
                        <p:cond delay="indefinite"/>
                      </p:stCondLst>
                      <p:childTnLst>
                        <p:par>
                          <p:cTn id="670" fill="hold">
                            <p:stCondLst>
                              <p:cond delay="0"/>
                            </p:stCondLst>
                            <p:childTnLst>
                              <p:par>
                                <p:cTn id="671" nodeType="clickEffect" fill="hold" presetClass="entr" presetID="22" presetSubtype="8">
                                  <p:stCondLst>
                                    <p:cond delay="0"/>
                                  </p:stCondLst>
                                  <p:childTnLst>
                                    <p:set>
                                      <p:cBhvr>
                                        <p:cTn id="672" dur="1" fill="hold">
                                          <p:stCondLst>
                                            <p:cond delay="0"/>
                                          </p:stCondLst>
                                        </p:cTn>
                                        <p:tgtEl>
                                          <p:spTgt spid="551"/>
                                        </p:tgtEl>
                                        <p:attrNameLst>
                                          <p:attrName>style.visibility</p:attrName>
                                        </p:attrNameLst>
                                      </p:cBhvr>
                                      <p:to>
                                        <p:strVal val="visible"/>
                                      </p:to>
                                    </p:set>
                                    <p:animEffect filter="wipe(left)" transition="in">
                                      <p:cBhvr additive="repl">
                                        <p:cTn id="673" dur="5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CustomShape 1"/>
          <p:cNvSpPr/>
          <p:nvPr/>
        </p:nvSpPr>
        <p:spPr>
          <a:xfrm>
            <a:off x="0" y="3448080"/>
            <a:ext cx="9143640" cy="360"/>
          </a:xfrm>
          <a:prstGeom prst="rect">
            <a:avLst/>
          </a:prstGeom>
          <a:noFill/>
          <a:ln w="9360">
            <a:noFill/>
          </a:ln>
        </p:spPr>
        <p:style>
          <a:lnRef idx="0"/>
          <a:fillRef idx="0"/>
          <a:effectRef idx="0"/>
          <a:fontRef idx="minor"/>
        </p:style>
      </p:sp>
      <p:sp>
        <p:nvSpPr>
          <p:cNvPr id="553" name="CustomShape 2"/>
          <p:cNvSpPr/>
          <p:nvPr/>
        </p:nvSpPr>
        <p:spPr>
          <a:xfrm>
            <a:off x="0" y="3443400"/>
            <a:ext cx="9143640" cy="360"/>
          </a:xfrm>
          <a:prstGeom prst="rect">
            <a:avLst/>
          </a:prstGeom>
          <a:noFill/>
          <a:ln w="9360">
            <a:noFill/>
          </a:ln>
        </p:spPr>
        <p:style>
          <a:lnRef idx="0"/>
          <a:fillRef idx="0"/>
          <a:effectRef idx="0"/>
          <a:fontRef idx="minor"/>
        </p:style>
      </p:sp>
      <p:sp>
        <p:nvSpPr>
          <p:cNvPr id="554" name="CustomShape 3"/>
          <p:cNvSpPr/>
          <p:nvPr/>
        </p:nvSpPr>
        <p:spPr>
          <a:xfrm>
            <a:off x="0" y="3071880"/>
            <a:ext cx="9143640" cy="360"/>
          </a:xfrm>
          <a:prstGeom prst="rect">
            <a:avLst/>
          </a:prstGeom>
          <a:noFill/>
          <a:ln w="9360">
            <a:noFill/>
          </a:ln>
        </p:spPr>
        <p:style>
          <a:lnRef idx="0"/>
          <a:fillRef idx="0"/>
          <a:effectRef idx="0"/>
          <a:fontRef idx="minor"/>
        </p:style>
      </p:sp>
      <p:sp>
        <p:nvSpPr>
          <p:cNvPr id="555" name="CustomShape 4"/>
          <p:cNvSpPr/>
          <p:nvPr/>
        </p:nvSpPr>
        <p:spPr>
          <a:xfrm>
            <a:off x="0" y="3071880"/>
            <a:ext cx="9143640" cy="360"/>
          </a:xfrm>
          <a:prstGeom prst="rect">
            <a:avLst/>
          </a:prstGeom>
          <a:noFill/>
          <a:ln w="9360">
            <a:noFill/>
          </a:ln>
        </p:spPr>
        <p:style>
          <a:lnRef idx="0"/>
          <a:fillRef idx="0"/>
          <a:effectRef idx="0"/>
          <a:fontRef idx="minor"/>
        </p:style>
      </p:sp>
      <p:sp>
        <p:nvSpPr>
          <p:cNvPr id="556" name="CustomShape 5"/>
          <p:cNvSpPr/>
          <p:nvPr/>
        </p:nvSpPr>
        <p:spPr>
          <a:xfrm>
            <a:off x="5000760" y="311040"/>
            <a:ext cx="3714480" cy="529920"/>
          </a:xfrm>
          <a:custGeom>
            <a:avLst/>
            <a:gdLst/>
            <a:ahLst/>
            <a:rect l="0" t="0" r="r" b="b"/>
            <a:pathLst>
              <a:path w="10320" h="1474">
                <a:moveTo>
                  <a:pt x="0" y="0"/>
                </a:moveTo>
                <a:lnTo>
                  <a:pt x="10319" y="0"/>
                </a:lnTo>
                <a:moveTo>
                  <a:pt x="0" y="1473"/>
                </a:moveTo>
                <a:lnTo>
                  <a:pt x="10319"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 </a:t>
            </a:r>
            <a:r>
              <a:rPr b="1" lang="en-US" sz="3600" spc="-1" strike="noStrike">
                <a:solidFill>
                  <a:srgbClr val="800000"/>
                </a:solidFill>
                <a:latin typeface="黑体"/>
                <a:ea typeface="黑体"/>
              </a:rPr>
              <a:t>算法空间复杂度分析</a:t>
            </a:r>
            <a:endParaRPr b="0" lang="en-US" sz="3600" spc="-1" strike="noStrike">
              <a:latin typeface="Nimbus Sans"/>
            </a:endParaRPr>
          </a:p>
        </p:txBody>
      </p:sp>
      <p:sp>
        <p:nvSpPr>
          <p:cNvPr id="557" name="CustomShape 6"/>
          <p:cNvSpPr/>
          <p:nvPr/>
        </p:nvSpPr>
        <p:spPr>
          <a:xfrm>
            <a:off x="785880" y="1357200"/>
            <a:ext cx="7786440" cy="402156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601"/>
              </a:spcBef>
              <a:buSzPct val="100014"/>
              <a:buBlip>
                <a:blip r:embed="rId1"/>
              </a:buBlip>
            </a:pPr>
            <a:r>
              <a:rPr b="1" lang="en-US" sz="2800" spc="-1" strike="noStrike">
                <a:solidFill>
                  <a:srgbClr val="ff0000"/>
                </a:solidFill>
                <a:latin typeface="黑体"/>
                <a:ea typeface="黑体"/>
              </a:rPr>
              <a:t>  </a:t>
            </a:r>
            <a:r>
              <a:rPr b="1" lang="en-US" sz="2800" spc="-1" strike="noStrike">
                <a:solidFill>
                  <a:srgbClr val="ff0000"/>
                </a:solidFill>
                <a:latin typeface="黑体"/>
                <a:ea typeface="黑体"/>
              </a:rPr>
              <a:t>算法的空间复杂度</a:t>
            </a:r>
            <a:r>
              <a:rPr b="1" lang="en-US" sz="2800" spc="-1" strike="noStrike">
                <a:solidFill>
                  <a:srgbClr val="ff0000"/>
                </a:solidFill>
                <a:latin typeface="Times New Roman"/>
                <a:ea typeface="楷体_GB2312"/>
              </a:rPr>
              <a:t>：</a:t>
            </a:r>
            <a:r>
              <a:rPr b="1" lang="en-US" sz="2800" spc="-1" strike="noStrike">
                <a:solidFill>
                  <a:srgbClr val="ff0000"/>
                </a:solidFill>
                <a:latin typeface="Arial"/>
                <a:ea typeface="楷体_GB2312"/>
              </a:rPr>
              <a:t>S(n)=O(g(n))</a:t>
            </a:r>
            <a:endParaRPr b="0" lang="en-US" sz="2800" spc="-1" strike="noStrike">
              <a:latin typeface="Nimbus Sans"/>
            </a:endParaRPr>
          </a:p>
          <a:p>
            <a:pPr>
              <a:lnSpc>
                <a:spcPts val="3300"/>
              </a:lnSpc>
            </a:pPr>
            <a:r>
              <a:rPr b="1" lang="en-US" sz="2800" spc="-1" strike="noStrike">
                <a:solidFill>
                  <a:srgbClr val="ff0000"/>
                </a:solidFill>
                <a:latin typeface="Arial"/>
                <a:ea typeface="楷体_GB2312"/>
              </a:rPr>
              <a:t> </a:t>
            </a: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(1)  </a:t>
            </a:r>
            <a:r>
              <a:rPr b="1" lang="en-US" sz="2400" spc="-1" strike="noStrike">
                <a:solidFill>
                  <a:srgbClr val="ff0000"/>
                </a:solidFill>
                <a:latin typeface="Arial"/>
                <a:ea typeface="楷体_GB2312"/>
              </a:rPr>
              <a:t>n</a:t>
            </a:r>
            <a:r>
              <a:rPr b="1" lang="en-US" sz="2400" spc="-1" strike="noStrike">
                <a:solidFill>
                  <a:srgbClr val="000000"/>
                </a:solidFill>
                <a:latin typeface="Arial"/>
                <a:ea typeface="楷体_GB2312"/>
              </a:rPr>
              <a:t>：所研究问题的</a:t>
            </a:r>
            <a:r>
              <a:rPr b="1" lang="en-US" sz="2400" spc="-1" strike="noStrike">
                <a:solidFill>
                  <a:srgbClr val="0033cc"/>
                </a:solidFill>
                <a:latin typeface="Arial"/>
                <a:ea typeface="楷体_GB2312"/>
              </a:rPr>
              <a:t>规模</a:t>
            </a:r>
            <a:endParaRPr b="0" lang="en-US" sz="2400" spc="-1" strike="noStrike">
              <a:latin typeface="Nimbus Sans"/>
            </a:endParaRPr>
          </a:p>
          <a:p>
            <a:pPr>
              <a:lnSpc>
                <a:spcPts val="33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(2)  </a:t>
            </a:r>
            <a:r>
              <a:rPr b="1" lang="en-US" sz="2400" spc="-1" strike="noStrike">
                <a:solidFill>
                  <a:srgbClr val="ff0000"/>
                </a:solidFill>
                <a:latin typeface="Arial"/>
                <a:ea typeface="楷体_GB2312"/>
              </a:rPr>
              <a:t>g(n)</a:t>
            </a:r>
            <a:r>
              <a:rPr b="1" lang="en-US" sz="2400" spc="-1" strike="noStrike">
                <a:solidFill>
                  <a:srgbClr val="000000"/>
                </a:solidFill>
                <a:latin typeface="Arial"/>
                <a:ea typeface="楷体_GB2312"/>
              </a:rPr>
              <a:t>：所研究问题</a:t>
            </a:r>
            <a:r>
              <a:rPr b="1" lang="en-US" sz="2400" spc="-1" strike="noStrike">
                <a:solidFill>
                  <a:srgbClr val="0033cc"/>
                </a:solidFill>
                <a:latin typeface="Arial"/>
                <a:ea typeface="楷体_GB2312"/>
              </a:rPr>
              <a:t>规模的函数</a:t>
            </a:r>
            <a:endParaRPr b="0" lang="en-US" sz="2400" spc="-1" strike="noStrike">
              <a:latin typeface="Nimbus Sans"/>
            </a:endParaRPr>
          </a:p>
          <a:p>
            <a:pPr>
              <a:lnSpc>
                <a:spcPts val="3300"/>
              </a:lnSpc>
            </a:pPr>
            <a:r>
              <a:rPr b="1" lang="en-US" sz="2400" spc="-1" strike="noStrike">
                <a:solidFill>
                  <a:srgbClr val="0033cc"/>
                </a:solidFill>
                <a:latin typeface="Arial"/>
                <a:ea typeface="楷体_GB2312"/>
              </a:rPr>
              <a:t>  </a:t>
            </a:r>
            <a:r>
              <a:rPr b="1" lang="en-US" sz="2400" spc="-1" strike="noStrike">
                <a:solidFill>
                  <a:srgbClr val="000000"/>
                </a:solidFill>
                <a:latin typeface="Arial"/>
                <a:ea typeface="楷体_GB2312"/>
              </a:rPr>
              <a:t>(3)  </a:t>
            </a:r>
            <a:r>
              <a:rPr b="1" lang="en-US" sz="2400" spc="-1" strike="noStrike">
                <a:solidFill>
                  <a:srgbClr val="ff0000"/>
                </a:solidFill>
                <a:latin typeface="Arial"/>
                <a:ea typeface="楷体_GB2312"/>
              </a:rPr>
              <a:t>O</a:t>
            </a:r>
            <a:r>
              <a:rPr b="1" lang="en-US" sz="2400" spc="-1" strike="noStrike">
                <a:solidFill>
                  <a:srgbClr val="000000"/>
                </a:solidFill>
                <a:latin typeface="Arial"/>
                <a:ea typeface="楷体_GB2312"/>
              </a:rPr>
              <a:t>：</a:t>
            </a:r>
            <a:r>
              <a:rPr b="1" lang="en-US" sz="2400" spc="-1" strike="noStrike">
                <a:solidFill>
                  <a:srgbClr val="000000"/>
                </a:solidFill>
                <a:latin typeface="Arial"/>
                <a:ea typeface="楷体_GB2312"/>
              </a:rPr>
              <a:t>S(n)</a:t>
            </a:r>
            <a:r>
              <a:rPr b="1" lang="en-US" sz="2400" spc="-1" strike="noStrike">
                <a:solidFill>
                  <a:srgbClr val="000000"/>
                </a:solidFill>
                <a:latin typeface="Arial"/>
                <a:ea typeface="楷体_GB2312"/>
              </a:rPr>
              <a:t>的</a:t>
            </a:r>
            <a:r>
              <a:rPr b="1" lang="en-US" sz="2400" spc="-1" strike="noStrike">
                <a:solidFill>
                  <a:srgbClr val="0033cc"/>
                </a:solidFill>
                <a:latin typeface="Arial"/>
                <a:ea typeface="楷体_GB2312"/>
              </a:rPr>
              <a:t>数量级</a:t>
            </a:r>
            <a:endParaRPr b="0" lang="en-US" sz="2400" spc="-1" strike="noStrike">
              <a:latin typeface="Nimbus Sans"/>
            </a:endParaRPr>
          </a:p>
          <a:p>
            <a:pPr>
              <a:lnSpc>
                <a:spcPts val="3300"/>
              </a:lnSpc>
            </a:pPr>
            <a:r>
              <a:rPr b="1" lang="en-US" sz="2400" spc="-1" strike="noStrike">
                <a:solidFill>
                  <a:srgbClr val="000000"/>
                </a:solidFill>
                <a:latin typeface="Arial"/>
                <a:ea typeface="楷体_GB2312"/>
              </a:rPr>
              <a:t>  </a:t>
            </a:r>
            <a:r>
              <a:rPr b="1" lang="en-US" sz="2400" spc="-1" strike="noStrike">
                <a:solidFill>
                  <a:srgbClr val="000000"/>
                </a:solidFill>
                <a:latin typeface="Arial"/>
                <a:ea typeface="楷体_GB2312"/>
              </a:rPr>
              <a:t>(4)  </a:t>
            </a:r>
            <a:r>
              <a:rPr b="1" lang="en-US" sz="2400" spc="-1" strike="noStrike">
                <a:solidFill>
                  <a:srgbClr val="ff0000"/>
                </a:solidFill>
                <a:latin typeface="Arial"/>
                <a:ea typeface="楷体_GB2312"/>
              </a:rPr>
              <a:t>T(n)</a:t>
            </a:r>
            <a:r>
              <a:rPr b="1" lang="en-US" sz="2400" spc="-1" strike="noStrike">
                <a:solidFill>
                  <a:srgbClr val="000000"/>
                </a:solidFill>
                <a:latin typeface="Arial"/>
                <a:ea typeface="楷体_GB2312"/>
              </a:rPr>
              <a:t>：算法中</a:t>
            </a:r>
            <a:r>
              <a:rPr b="1" lang="en-US" sz="2400" spc="-1" strike="noStrike">
                <a:solidFill>
                  <a:srgbClr val="0033cc"/>
                </a:solidFill>
                <a:latin typeface="Arial"/>
                <a:ea typeface="楷体_GB2312"/>
              </a:rPr>
              <a:t>临时变量</a:t>
            </a:r>
            <a:r>
              <a:rPr b="1" lang="en-US" sz="2400" spc="-1" strike="noStrike">
                <a:solidFill>
                  <a:srgbClr val="000000"/>
                </a:solidFill>
                <a:latin typeface="Arial"/>
                <a:ea typeface="楷体_GB2312"/>
              </a:rPr>
              <a:t>所占</a:t>
            </a:r>
            <a:r>
              <a:rPr b="1" lang="en-US" sz="2400" spc="-1" strike="noStrike">
                <a:solidFill>
                  <a:srgbClr val="0033cc"/>
                </a:solidFill>
                <a:latin typeface="Arial"/>
                <a:ea typeface="楷体_GB2312"/>
              </a:rPr>
              <a:t>存储空间</a:t>
            </a:r>
            <a:r>
              <a:rPr b="1" lang="en-US" sz="2400" spc="-1" strike="noStrike">
                <a:solidFill>
                  <a:srgbClr val="000000"/>
                </a:solidFill>
                <a:latin typeface="Arial"/>
                <a:ea typeface="楷体_GB2312"/>
              </a:rPr>
              <a:t>的大小</a:t>
            </a:r>
            <a:endParaRPr b="0" lang="en-US" sz="2400" spc="-1" strike="noStrike">
              <a:latin typeface="Nimbus Sans"/>
            </a:endParaRPr>
          </a:p>
          <a:p>
            <a:pPr>
              <a:lnSpc>
                <a:spcPts val="3300"/>
              </a:lnSpc>
              <a:spcBef>
                <a:spcPts val="1199"/>
              </a:spcBef>
            </a:pPr>
            <a:r>
              <a:rPr b="1" lang="en-US" sz="22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若算法所需</a:t>
            </a:r>
            <a:r>
              <a:rPr b="1" lang="en-US" sz="2400" spc="-1" strike="noStrike">
                <a:solidFill>
                  <a:srgbClr val="0033cc"/>
                </a:solidFill>
                <a:latin typeface="Times New Roman"/>
                <a:ea typeface="楷体_GB2312"/>
              </a:rPr>
              <a:t>临时空间</a:t>
            </a:r>
            <a:r>
              <a:rPr b="1" lang="en-US" sz="2400" spc="-1" strike="noStrike">
                <a:solidFill>
                  <a:srgbClr val="000000"/>
                </a:solidFill>
                <a:latin typeface="Times New Roman"/>
                <a:ea typeface="楷体_GB2312"/>
              </a:rPr>
              <a:t>相对于</a:t>
            </a:r>
            <a:r>
              <a:rPr b="1" lang="en-US" sz="2400" spc="-1" strike="noStrike">
                <a:solidFill>
                  <a:srgbClr val="0033cc"/>
                </a:solidFill>
                <a:latin typeface="Times New Roman"/>
                <a:ea typeface="楷体_GB2312"/>
              </a:rPr>
              <a:t>输入数据量</a:t>
            </a:r>
            <a:r>
              <a:rPr b="1" lang="en-US" sz="2400" spc="-1" strike="noStrike">
                <a:solidFill>
                  <a:srgbClr val="000000"/>
                </a:solidFill>
                <a:latin typeface="Times New Roman"/>
                <a:ea typeface="楷体_GB2312"/>
              </a:rPr>
              <a:t>来说是</a:t>
            </a:r>
            <a:r>
              <a:rPr b="1" lang="en-US" sz="2400" spc="-1" strike="noStrike">
                <a:solidFill>
                  <a:srgbClr val="0033cc"/>
                </a:solidFill>
                <a:latin typeface="Times New Roman"/>
                <a:ea typeface="楷体_GB2312"/>
              </a:rPr>
              <a:t>常数</a:t>
            </a:r>
            <a:r>
              <a:rPr b="1" lang="en-US" sz="2400" spc="-1" strike="noStrike">
                <a:solidFill>
                  <a:srgbClr val="000000"/>
                </a:solidFill>
                <a:latin typeface="Times New Roman"/>
                <a:ea typeface="楷体_GB2312"/>
              </a:rPr>
              <a:t>，则称此算法为</a:t>
            </a:r>
            <a:r>
              <a:rPr b="1" lang="en-US" sz="2400" spc="-1" strike="noStrike">
                <a:solidFill>
                  <a:srgbClr val="ff0000"/>
                </a:solidFill>
                <a:latin typeface="Times New Roman"/>
                <a:ea typeface="楷体_GB2312"/>
              </a:rPr>
              <a:t>原地工作</a:t>
            </a:r>
            <a:r>
              <a:rPr b="1" lang="en-US" sz="2400" spc="-1" strike="noStrike">
                <a:solidFill>
                  <a:srgbClr val="000000"/>
                </a:solidFill>
                <a:latin typeface="Times New Roman"/>
                <a:ea typeface="楷体_GB2312"/>
              </a:rPr>
              <a:t>或</a:t>
            </a:r>
            <a:r>
              <a:rPr b="1" lang="en-US" sz="2400" spc="-1" strike="noStrike">
                <a:solidFill>
                  <a:srgbClr val="ff0000"/>
                </a:solidFill>
                <a:latin typeface="Times New Roman"/>
                <a:ea typeface="楷体_GB2312"/>
              </a:rPr>
              <a:t>就地工作</a:t>
            </a:r>
            <a:r>
              <a:rPr b="1" lang="en-US" sz="2400" spc="-1" strike="noStrike">
                <a:solidFill>
                  <a:srgbClr val="000000"/>
                </a:solidFill>
                <a:latin typeface="Times New Roman"/>
                <a:ea typeface="楷体_GB2312"/>
              </a:rPr>
              <a:t>。若所需临时空间</a:t>
            </a:r>
            <a:r>
              <a:rPr b="1" lang="en-US" sz="2400" spc="-1" strike="noStrike">
                <a:solidFill>
                  <a:srgbClr val="ff0000"/>
                </a:solidFill>
                <a:latin typeface="Times New Roman"/>
                <a:ea typeface="楷体_GB2312"/>
              </a:rPr>
              <a:t>依赖于特定的输入</a:t>
            </a:r>
            <a:r>
              <a:rPr b="1" lang="en-US" sz="2400" spc="-1" strike="noStrike">
                <a:solidFill>
                  <a:srgbClr val="000000"/>
                </a:solidFill>
                <a:latin typeface="Times New Roman"/>
                <a:ea typeface="楷体_GB2312"/>
              </a:rPr>
              <a:t>，则通常按</a:t>
            </a:r>
            <a:r>
              <a:rPr b="1" lang="en-US" sz="2400" spc="-1" strike="noStrike">
                <a:solidFill>
                  <a:srgbClr val="ff0000"/>
                </a:solidFill>
                <a:latin typeface="Times New Roman"/>
                <a:ea typeface="楷体_GB2312"/>
              </a:rPr>
              <a:t>最坏情况</a:t>
            </a:r>
            <a:r>
              <a:rPr b="1" lang="en-US" sz="2400" spc="-1" strike="noStrike">
                <a:solidFill>
                  <a:srgbClr val="000000"/>
                </a:solidFill>
                <a:latin typeface="Times New Roman"/>
                <a:ea typeface="楷体_GB2312"/>
              </a:rPr>
              <a:t>来考虑 。</a:t>
            </a:r>
            <a:endParaRPr b="0" lang="en-US" sz="2400" spc="-1" strike="noStrike">
              <a:latin typeface="Nimbus Sans"/>
            </a:endParaRPr>
          </a:p>
          <a:p>
            <a:pPr>
              <a:lnSpc>
                <a:spcPts val="3300"/>
              </a:lnSpc>
            </a:pP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CustomShape 1"/>
          <p:cNvSpPr/>
          <p:nvPr/>
        </p:nvSpPr>
        <p:spPr>
          <a:xfrm>
            <a:off x="714240" y="1500120"/>
            <a:ext cx="7929360" cy="1346760"/>
          </a:xfrm>
          <a:prstGeom prst="rect">
            <a:avLst/>
          </a:prstGeom>
          <a:noFill/>
          <a:ln w="9360">
            <a:noFill/>
          </a:ln>
        </p:spPr>
        <p:style>
          <a:lnRef idx="0"/>
          <a:fillRef idx="0"/>
          <a:effectRef idx="0"/>
          <a:fontRef idx="minor"/>
        </p:style>
        <p:txBody>
          <a:bodyPr lIns="90000" rIns="90000" tIns="45000" bIns="45000">
            <a:spAutoFit/>
          </a:bodyPr>
          <a:p>
            <a:pPr>
              <a:lnSpc>
                <a:spcPts val="3300"/>
              </a:lnSpc>
            </a:pPr>
            <a:r>
              <a:rPr b="1" lang="en-US" sz="2400" spc="-1" strike="noStrike">
                <a:solidFill>
                  <a:srgbClr val="000000"/>
                </a:solidFill>
                <a:latin typeface="Times New Roman"/>
                <a:ea typeface="楷体_GB2312"/>
              </a:rPr>
              <a:t>        </a:t>
            </a:r>
            <a:r>
              <a:rPr b="1" lang="en-US" sz="2400" spc="-1" strike="noStrike">
                <a:solidFill>
                  <a:srgbClr val="000000"/>
                </a:solidFill>
                <a:latin typeface="Times New Roman"/>
                <a:ea typeface="楷体_GB2312"/>
              </a:rPr>
              <a:t>算法的</a:t>
            </a:r>
            <a:r>
              <a:rPr b="1" lang="en-US" sz="2400" spc="-1" strike="noStrike">
                <a:solidFill>
                  <a:srgbClr val="ff0000"/>
                </a:solidFill>
                <a:latin typeface="Times New Roman"/>
                <a:ea typeface="楷体_GB2312"/>
              </a:rPr>
              <a:t>存储量</a:t>
            </a:r>
            <a:r>
              <a:rPr b="1" lang="en-US" sz="2400" spc="-1" strike="noStrike">
                <a:solidFill>
                  <a:srgbClr val="000000"/>
                </a:solidFill>
                <a:latin typeface="Times New Roman"/>
                <a:ea typeface="楷体_GB2312"/>
              </a:rPr>
              <a:t>包括</a:t>
            </a:r>
            <a:r>
              <a:rPr b="1" lang="en-US" sz="2400" spc="-1" strike="noStrike">
                <a:solidFill>
                  <a:srgbClr val="0033cc"/>
                </a:solidFill>
                <a:latin typeface="Times New Roman"/>
                <a:ea typeface="楷体_GB2312"/>
              </a:rPr>
              <a:t>形参所占空间</a:t>
            </a:r>
            <a:r>
              <a:rPr b="1" lang="en-US" sz="2400" spc="-1" strike="noStrike">
                <a:solidFill>
                  <a:srgbClr val="000000"/>
                </a:solidFill>
                <a:latin typeface="Times New Roman"/>
                <a:ea typeface="楷体_GB2312"/>
              </a:rPr>
              <a:t>和</a:t>
            </a:r>
            <a:r>
              <a:rPr b="1" lang="en-US" sz="2400" spc="-1" strike="noStrike">
                <a:solidFill>
                  <a:srgbClr val="0033cc"/>
                </a:solidFill>
                <a:latin typeface="Times New Roman"/>
                <a:ea typeface="楷体_GB2312"/>
              </a:rPr>
              <a:t>临时变量所占空间</a:t>
            </a:r>
            <a:r>
              <a:rPr b="1" lang="en-US" sz="2400" spc="-1" strike="noStrike">
                <a:solidFill>
                  <a:srgbClr val="000000"/>
                </a:solidFill>
                <a:latin typeface="Times New Roman"/>
                <a:ea typeface="楷体_GB2312"/>
              </a:rPr>
              <a:t>。在对算法进行存储空间分析时，只考察临时变量所占空间。</a:t>
            </a:r>
            <a:endParaRPr b="0" lang="en-US" sz="2400" spc="-1" strike="noStrike">
              <a:latin typeface="Nimbus Sans"/>
            </a:endParaRPr>
          </a:p>
        </p:txBody>
      </p:sp>
      <p:sp>
        <p:nvSpPr>
          <p:cNvPr id="559" name="CustomShape 2"/>
          <p:cNvSpPr/>
          <p:nvPr/>
        </p:nvSpPr>
        <p:spPr>
          <a:xfrm>
            <a:off x="5000760" y="311040"/>
            <a:ext cx="3714480" cy="529920"/>
          </a:xfrm>
          <a:custGeom>
            <a:avLst/>
            <a:gdLst/>
            <a:ahLst/>
            <a:rect l="0" t="0" r="r" b="b"/>
            <a:pathLst>
              <a:path w="10320" h="1474">
                <a:moveTo>
                  <a:pt x="0" y="0"/>
                </a:moveTo>
                <a:lnTo>
                  <a:pt x="10319" y="0"/>
                </a:lnTo>
                <a:moveTo>
                  <a:pt x="0" y="1473"/>
                </a:moveTo>
                <a:lnTo>
                  <a:pt x="10319" y="1473"/>
                </a:lnTo>
              </a:path>
            </a:pathLst>
          </a:custGeom>
          <a:ln>
            <a:noFill/>
          </a:ln>
        </p:spPr>
        <p:style>
          <a:lnRef idx="0"/>
          <a:fillRef idx="0"/>
          <a:effectRef idx="0"/>
          <a:fontRef idx="minor"/>
        </p:style>
        <p:txBody>
          <a:bodyPr wrap="none" lIns="90000" rIns="90000" tIns="45000" bIns="45000" anchorCtr="1">
            <a:prstTxWarp prst="textPlain"/>
            <a:normAutofit fontScale="25000"/>
          </a:bodyPr>
          <a:p>
            <a:pPr algn="ctr">
              <a:lnSpc>
                <a:spcPct val="100000"/>
              </a:lnSpc>
            </a:pPr>
            <a:r>
              <a:rPr b="1" lang="en-US" sz="3600" spc="-1" strike="noStrike">
                <a:solidFill>
                  <a:srgbClr val="800000"/>
                </a:solidFill>
                <a:latin typeface="黑体"/>
                <a:ea typeface="黑体"/>
              </a:rPr>
              <a:t> </a:t>
            </a:r>
            <a:r>
              <a:rPr b="1" lang="en-US" sz="3600" spc="-1" strike="noStrike">
                <a:solidFill>
                  <a:srgbClr val="800000"/>
                </a:solidFill>
                <a:latin typeface="黑体"/>
                <a:ea typeface="黑体"/>
              </a:rPr>
              <a:t>算法空间复杂度分析</a:t>
            </a:r>
            <a:endParaRPr b="0" lang="en-US" sz="3600" spc="-1" strike="noStrike">
              <a:latin typeface="Nimbus Sans"/>
            </a:endParaRPr>
          </a:p>
        </p:txBody>
      </p:sp>
      <p:pic>
        <p:nvPicPr>
          <p:cNvPr id="560" name="" descr=""/>
          <p:cNvPicPr/>
          <p:nvPr/>
        </p:nvPicPr>
        <p:blipFill>
          <a:blip r:embed="rId1"/>
          <a:stretch/>
        </p:blipFill>
        <p:spPr>
          <a:xfrm>
            <a:off x="1143000" y="2489040"/>
            <a:ext cx="7353360" cy="327672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642960" y="1643040"/>
            <a:ext cx="8286480" cy="3928680"/>
          </a:xfrm>
          <a:prstGeom prst="rect">
            <a:avLst/>
          </a:prstGeom>
          <a:noFill/>
          <a:ln w="9360">
            <a:noFill/>
          </a:ln>
        </p:spPr>
        <p:txBody>
          <a:bodyPr lIns="90000" rIns="90000" tIns="45000" bIns="45000">
            <a:noAutofit/>
          </a:bodyPr>
          <a:p>
            <a:pPr marL="343080" indent="-342720">
              <a:lnSpc>
                <a:spcPts val="2999"/>
              </a:lnSpc>
              <a:spcBef>
                <a:spcPts val="1199"/>
              </a:spcBef>
              <a:buSzPct val="100014"/>
              <a:buBlip>
                <a:blip r:embed="rId1"/>
              </a:buBlip>
            </a:pPr>
            <a:r>
              <a:rPr b="1" lang="zh-CN" sz="2800" spc="-1" strike="noStrike">
                <a:solidFill>
                  <a:srgbClr val="ff0000"/>
                </a:solidFill>
                <a:latin typeface="Arial"/>
                <a:ea typeface="楷体_GB2312"/>
              </a:rPr>
              <a:t> </a:t>
            </a:r>
            <a:r>
              <a:rPr b="1" lang="zh-CN" sz="2800" spc="-1" strike="noStrike">
                <a:solidFill>
                  <a:srgbClr val="ff0000"/>
                </a:solidFill>
                <a:latin typeface="Arial"/>
                <a:ea typeface="楷体_GB2312"/>
              </a:rPr>
              <a:t>数据结构</a:t>
            </a:r>
            <a:r>
              <a:rPr b="1" lang="zh-CN" sz="2800" spc="-1" strike="noStrike">
                <a:solidFill>
                  <a:srgbClr val="000000"/>
                </a:solidFill>
                <a:latin typeface="Arial"/>
                <a:ea typeface="楷体_GB2312"/>
              </a:rPr>
              <a:t>：</a:t>
            </a:r>
            <a:r>
              <a:rPr b="1" lang="zh-CN" sz="2400" spc="-1" strike="noStrike">
                <a:solidFill>
                  <a:srgbClr val="0033cc"/>
                </a:solidFill>
                <a:latin typeface="Arial"/>
                <a:ea typeface="楷体_GB2312"/>
              </a:rPr>
              <a:t>带结构</a:t>
            </a:r>
            <a:r>
              <a:rPr b="1" lang="zh-CN" sz="2400" spc="-1" strike="noStrike">
                <a:solidFill>
                  <a:srgbClr val="000000"/>
                </a:solidFill>
                <a:latin typeface="Arial"/>
                <a:ea typeface="楷体_GB2312"/>
              </a:rPr>
              <a:t>的</a:t>
            </a:r>
            <a:r>
              <a:rPr b="1" lang="zh-CN" sz="2400" spc="-1" strike="noStrike">
                <a:solidFill>
                  <a:srgbClr val="0033cc"/>
                </a:solidFill>
                <a:latin typeface="Arial"/>
                <a:ea typeface="楷体_GB2312"/>
              </a:rPr>
              <a:t>数据元素</a:t>
            </a:r>
            <a:r>
              <a:rPr b="1" lang="zh-CN" sz="2400" spc="-1" strike="noStrike">
                <a:solidFill>
                  <a:srgbClr val="000000"/>
                </a:solidFill>
                <a:latin typeface="Arial"/>
                <a:ea typeface="楷体_GB2312"/>
              </a:rPr>
              <a:t>的集合</a:t>
            </a:r>
            <a:endParaRPr b="0" lang="zh-CN" sz="2400" spc="-1" strike="noStrike">
              <a:solidFill>
                <a:srgbClr val="000000"/>
              </a:solidFill>
              <a:latin typeface="Arial"/>
            </a:endParaRPr>
          </a:p>
          <a:p>
            <a:pPr marL="343080" indent="-342720">
              <a:lnSpc>
                <a:spcPts val="2999"/>
              </a:lnSpc>
              <a:spcBef>
                <a:spcPts val="1199"/>
              </a:spcBef>
              <a:buSzPct val="100014"/>
              <a:buBlip>
                <a:blip r:embed="rId2"/>
              </a:buBlip>
            </a:pPr>
            <a:r>
              <a:rPr b="1" lang="zh-CN" sz="2800" spc="-1" strike="noStrike">
                <a:solidFill>
                  <a:srgbClr val="ff0000"/>
                </a:solidFill>
                <a:latin typeface="Arial"/>
                <a:ea typeface="楷体_GB2312"/>
              </a:rPr>
              <a:t> </a:t>
            </a:r>
            <a:r>
              <a:rPr b="1" lang="zh-CN" sz="2800" spc="-1" strike="noStrike">
                <a:solidFill>
                  <a:srgbClr val="ff0000"/>
                </a:solidFill>
                <a:latin typeface="Arial"/>
                <a:ea typeface="楷体_GB2312"/>
              </a:rPr>
              <a:t>数据结构研究内容</a:t>
            </a:r>
            <a:r>
              <a:rPr b="1" lang="zh-CN" sz="2800" spc="-1" strike="noStrike">
                <a:solidFill>
                  <a:srgbClr val="000000"/>
                </a:solidFill>
                <a:latin typeface="Arial"/>
                <a:ea typeface="楷体_GB2312"/>
              </a:rPr>
              <a:t>：</a:t>
            </a:r>
            <a:r>
              <a:rPr b="1" lang="zh-CN" sz="2400" spc="-1" strike="noStrike">
                <a:solidFill>
                  <a:srgbClr val="0033cc"/>
                </a:solidFill>
                <a:latin typeface="Arial"/>
                <a:ea typeface="楷体_GB2312"/>
              </a:rPr>
              <a:t>逻辑结构</a:t>
            </a:r>
            <a:r>
              <a:rPr b="1" lang="zh-CN" sz="2400" spc="-1" strike="noStrike">
                <a:solidFill>
                  <a:srgbClr val="000000"/>
                </a:solidFill>
                <a:latin typeface="Arial"/>
                <a:ea typeface="楷体_GB2312"/>
              </a:rPr>
              <a:t>、</a:t>
            </a:r>
            <a:r>
              <a:rPr b="1" lang="zh-CN" sz="2400" spc="-1" strike="noStrike">
                <a:solidFill>
                  <a:srgbClr val="0033cc"/>
                </a:solidFill>
                <a:latin typeface="Arial"/>
                <a:ea typeface="楷体_GB2312"/>
              </a:rPr>
              <a:t>物理结构</a:t>
            </a:r>
            <a:r>
              <a:rPr b="1" lang="zh-CN" sz="2400" spc="-1" strike="noStrike">
                <a:solidFill>
                  <a:srgbClr val="000000"/>
                </a:solidFill>
                <a:latin typeface="Arial"/>
                <a:ea typeface="楷体_GB2312"/>
              </a:rPr>
              <a:t>、</a:t>
            </a:r>
            <a:r>
              <a:rPr b="1" lang="zh-CN" sz="2400" spc="-1" strike="noStrike">
                <a:solidFill>
                  <a:srgbClr val="0033cc"/>
                </a:solidFill>
                <a:latin typeface="Arial"/>
                <a:ea typeface="楷体_GB2312"/>
              </a:rPr>
              <a:t>数据运算</a:t>
            </a:r>
            <a:endParaRPr b="0" lang="zh-CN" sz="2400" spc="-1" strike="noStrike">
              <a:solidFill>
                <a:srgbClr val="000000"/>
              </a:solidFill>
              <a:latin typeface="Arial"/>
            </a:endParaRPr>
          </a:p>
          <a:p>
            <a:pPr marL="343080" indent="-342720">
              <a:lnSpc>
                <a:spcPts val="2999"/>
              </a:lnSpc>
              <a:spcBef>
                <a:spcPts val="1199"/>
              </a:spcBef>
              <a:buSzPct val="100014"/>
              <a:buBlip>
                <a:blip r:embed="rId3"/>
              </a:buBlip>
            </a:pPr>
            <a:r>
              <a:rPr b="1" lang="zh-CN" sz="2800" spc="-1" strike="noStrike">
                <a:solidFill>
                  <a:srgbClr val="ff0000"/>
                </a:solidFill>
                <a:latin typeface="Arial"/>
                <a:ea typeface="楷体_GB2312"/>
              </a:rPr>
              <a:t>四种逻辑结构</a:t>
            </a:r>
            <a:r>
              <a:rPr b="1" lang="zh-CN" sz="2800" spc="-1" strike="noStrike">
                <a:solidFill>
                  <a:srgbClr val="000000"/>
                </a:solidFill>
                <a:latin typeface="Arial"/>
                <a:ea typeface="楷体_GB2312"/>
              </a:rPr>
              <a:t>：</a:t>
            </a:r>
            <a:r>
              <a:rPr b="1" lang="zh-CN" sz="2400" spc="-1" strike="noStrike">
                <a:solidFill>
                  <a:srgbClr val="0033cc"/>
                </a:solidFill>
                <a:latin typeface="Arial"/>
                <a:ea typeface="楷体_GB2312"/>
              </a:rPr>
              <a:t>集合</a:t>
            </a:r>
            <a:r>
              <a:rPr b="1" lang="zh-CN" sz="2400" spc="-1" strike="noStrike">
                <a:solidFill>
                  <a:srgbClr val="000000"/>
                </a:solidFill>
                <a:latin typeface="Arial"/>
                <a:ea typeface="楷体_GB2312"/>
              </a:rPr>
              <a:t>、</a:t>
            </a:r>
            <a:r>
              <a:rPr b="1" lang="zh-CN" sz="2400" spc="-1" strike="noStrike">
                <a:solidFill>
                  <a:srgbClr val="0033cc"/>
                </a:solidFill>
                <a:latin typeface="Arial"/>
                <a:ea typeface="楷体_GB2312"/>
              </a:rPr>
              <a:t>线性结构</a:t>
            </a:r>
            <a:r>
              <a:rPr b="1" lang="zh-CN" sz="2400" spc="-1" strike="noStrike">
                <a:solidFill>
                  <a:srgbClr val="000000"/>
                </a:solidFill>
                <a:latin typeface="Arial"/>
                <a:ea typeface="楷体_GB2312"/>
              </a:rPr>
              <a:t>、</a:t>
            </a:r>
            <a:r>
              <a:rPr b="1" lang="zh-CN" sz="2400" spc="-1" strike="noStrike">
                <a:solidFill>
                  <a:srgbClr val="0033cc"/>
                </a:solidFill>
                <a:latin typeface="Arial"/>
                <a:ea typeface="楷体_GB2312"/>
              </a:rPr>
              <a:t>树型结构</a:t>
            </a:r>
            <a:r>
              <a:rPr b="1" lang="zh-CN" sz="2400" spc="-1" strike="noStrike">
                <a:solidFill>
                  <a:srgbClr val="000000"/>
                </a:solidFill>
                <a:latin typeface="Arial"/>
                <a:ea typeface="楷体_GB2312"/>
              </a:rPr>
              <a:t>、</a:t>
            </a:r>
            <a:r>
              <a:rPr b="1" lang="zh-CN" sz="2400" spc="-1" strike="noStrike">
                <a:solidFill>
                  <a:srgbClr val="0033cc"/>
                </a:solidFill>
                <a:latin typeface="Arial"/>
                <a:ea typeface="楷体_GB2312"/>
              </a:rPr>
              <a:t>图形结构</a:t>
            </a:r>
            <a:endParaRPr b="0" lang="zh-CN" sz="2400" spc="-1" strike="noStrike">
              <a:solidFill>
                <a:srgbClr val="000000"/>
              </a:solidFill>
              <a:latin typeface="Arial"/>
            </a:endParaRPr>
          </a:p>
          <a:p>
            <a:pPr marL="343080" indent="-342720">
              <a:lnSpc>
                <a:spcPts val="2999"/>
              </a:lnSpc>
              <a:spcBef>
                <a:spcPts val="1199"/>
              </a:spcBef>
              <a:buSzPct val="100014"/>
              <a:buBlip>
                <a:blip r:embed="rId4"/>
              </a:buBlip>
            </a:pPr>
            <a:r>
              <a:rPr b="1" lang="zh-CN" sz="2800" spc="-1" strike="noStrike">
                <a:solidFill>
                  <a:srgbClr val="ff0000"/>
                </a:solidFill>
                <a:latin typeface="Arial"/>
                <a:ea typeface="楷体_GB2312"/>
              </a:rPr>
              <a:t>四种物理存储结构</a:t>
            </a:r>
            <a:r>
              <a:rPr b="1" lang="zh-CN" sz="2800" spc="-1" strike="noStrike">
                <a:solidFill>
                  <a:srgbClr val="000000"/>
                </a:solidFill>
                <a:latin typeface="Arial"/>
                <a:ea typeface="楷体_GB2312"/>
              </a:rPr>
              <a:t>：</a:t>
            </a:r>
            <a:r>
              <a:rPr b="1" lang="zh-CN" sz="2400" spc="-1" strike="noStrike">
                <a:solidFill>
                  <a:srgbClr val="0033cc"/>
                </a:solidFill>
                <a:latin typeface="Arial"/>
                <a:ea typeface="楷体_GB2312"/>
              </a:rPr>
              <a:t>顺序</a:t>
            </a:r>
            <a:r>
              <a:rPr b="1" lang="zh-CN" sz="2400" spc="-1" strike="noStrike">
                <a:solidFill>
                  <a:srgbClr val="000000"/>
                </a:solidFill>
                <a:latin typeface="Arial"/>
                <a:ea typeface="楷体_GB2312"/>
              </a:rPr>
              <a:t>、</a:t>
            </a:r>
            <a:r>
              <a:rPr b="1" lang="zh-CN" sz="2400" spc="-1" strike="noStrike">
                <a:solidFill>
                  <a:srgbClr val="0033cc"/>
                </a:solidFill>
                <a:latin typeface="Arial"/>
                <a:ea typeface="楷体_GB2312"/>
              </a:rPr>
              <a:t>链式</a:t>
            </a:r>
            <a:r>
              <a:rPr b="1" lang="zh-CN" sz="2400" spc="-1" strike="noStrike">
                <a:solidFill>
                  <a:srgbClr val="000000"/>
                </a:solidFill>
                <a:latin typeface="Arial"/>
                <a:ea typeface="楷体_GB2312"/>
              </a:rPr>
              <a:t>、</a:t>
            </a:r>
            <a:r>
              <a:rPr b="1" lang="zh-CN" sz="2400" spc="-1" strike="noStrike">
                <a:solidFill>
                  <a:srgbClr val="0033cc"/>
                </a:solidFill>
                <a:latin typeface="Arial"/>
                <a:ea typeface="楷体_GB2312"/>
              </a:rPr>
              <a:t>索引</a:t>
            </a:r>
            <a:r>
              <a:rPr b="1" lang="zh-CN" sz="2400" spc="-1" strike="noStrike">
                <a:solidFill>
                  <a:srgbClr val="000000"/>
                </a:solidFill>
                <a:latin typeface="Arial"/>
                <a:ea typeface="楷体_GB2312"/>
              </a:rPr>
              <a:t>、</a:t>
            </a:r>
            <a:r>
              <a:rPr b="1" lang="zh-CN" sz="2400" spc="-1" strike="noStrike">
                <a:solidFill>
                  <a:srgbClr val="0033cc"/>
                </a:solidFill>
                <a:latin typeface="Arial"/>
                <a:ea typeface="楷体_GB2312"/>
              </a:rPr>
              <a:t>哈希</a:t>
            </a:r>
            <a:endParaRPr b="0" lang="zh-CN" sz="2400" spc="-1" strike="noStrike">
              <a:solidFill>
                <a:srgbClr val="000000"/>
              </a:solidFill>
              <a:latin typeface="Arial"/>
            </a:endParaRPr>
          </a:p>
          <a:p>
            <a:pPr marL="343080" indent="-342720">
              <a:lnSpc>
                <a:spcPts val="2999"/>
              </a:lnSpc>
              <a:spcBef>
                <a:spcPts val="1199"/>
              </a:spcBef>
              <a:buSzPct val="100014"/>
              <a:buBlip>
                <a:blip r:embed="rId5"/>
              </a:buBlip>
            </a:pPr>
            <a:r>
              <a:rPr b="1" lang="zh-CN" sz="2800" spc="-1" strike="noStrike">
                <a:solidFill>
                  <a:srgbClr val="ff0000"/>
                </a:solidFill>
                <a:latin typeface="Arial"/>
                <a:ea typeface="楷体_GB2312"/>
              </a:rPr>
              <a:t>评价算法的依据</a:t>
            </a:r>
            <a:r>
              <a:rPr b="1" lang="zh-CN" sz="2400" spc="-1" strike="noStrike">
                <a:solidFill>
                  <a:srgbClr val="000000"/>
                </a:solidFill>
                <a:latin typeface="Arial"/>
                <a:ea typeface="楷体_GB2312"/>
              </a:rPr>
              <a:t>：</a:t>
            </a:r>
            <a:r>
              <a:rPr b="1" lang="zh-CN" sz="2400" spc="-1" strike="noStrike">
                <a:solidFill>
                  <a:srgbClr val="0033cc"/>
                </a:solidFill>
                <a:latin typeface="Arial"/>
                <a:ea typeface="楷体_GB2312"/>
              </a:rPr>
              <a:t>时间复杂度</a:t>
            </a:r>
            <a:r>
              <a:rPr b="1" lang="zh-CN" sz="2400" spc="-1" strike="noStrike">
                <a:solidFill>
                  <a:srgbClr val="000000"/>
                </a:solidFill>
                <a:latin typeface="Arial"/>
                <a:ea typeface="楷体_GB2312"/>
              </a:rPr>
              <a:t>、</a:t>
            </a:r>
            <a:r>
              <a:rPr b="1" lang="zh-CN" sz="2400" spc="-1" strike="noStrike">
                <a:solidFill>
                  <a:srgbClr val="0033cc"/>
                </a:solidFill>
                <a:latin typeface="Arial"/>
                <a:ea typeface="楷体_GB2312"/>
              </a:rPr>
              <a:t>空间复杂度</a:t>
            </a:r>
            <a:endParaRPr b="0" lang="zh-CN" sz="2400" spc="-1" strike="noStrike">
              <a:solidFill>
                <a:srgbClr val="000000"/>
              </a:solidFill>
              <a:latin typeface="Arial"/>
            </a:endParaRPr>
          </a:p>
          <a:p>
            <a:pPr marL="343080" indent="-342720">
              <a:lnSpc>
                <a:spcPts val="2999"/>
              </a:lnSpc>
              <a:spcBef>
                <a:spcPts val="1199"/>
              </a:spcBef>
              <a:buSzPct val="100014"/>
              <a:buBlip>
                <a:blip r:embed="rId6"/>
              </a:buBlip>
            </a:pPr>
            <a:r>
              <a:rPr b="1" lang="zh-CN" sz="2800" spc="-1" strike="noStrike">
                <a:solidFill>
                  <a:srgbClr val="ff0000"/>
                </a:solidFill>
                <a:latin typeface="Arial"/>
                <a:ea typeface="楷体_GB2312"/>
              </a:rPr>
              <a:t>时间复杂度</a:t>
            </a:r>
            <a:r>
              <a:rPr b="1" lang="zh-CN" sz="2400" spc="-1" strike="noStrike">
                <a:solidFill>
                  <a:srgbClr val="000000"/>
                </a:solidFill>
                <a:latin typeface="Arial"/>
                <a:ea typeface="楷体_GB2312"/>
              </a:rPr>
              <a:t>：算法中</a:t>
            </a:r>
            <a:r>
              <a:rPr b="1" lang="zh-CN" sz="2400" spc="-1" strike="noStrike">
                <a:solidFill>
                  <a:srgbClr val="0033cc"/>
                </a:solidFill>
                <a:latin typeface="Arial"/>
                <a:ea typeface="楷体_GB2312"/>
              </a:rPr>
              <a:t>基本运算语句</a:t>
            </a:r>
            <a:r>
              <a:rPr b="1" lang="zh-CN" sz="2400" spc="-1" strike="noStrike">
                <a:solidFill>
                  <a:srgbClr val="000000"/>
                </a:solidFill>
                <a:latin typeface="Arial"/>
                <a:ea typeface="楷体_GB2312"/>
              </a:rPr>
              <a:t>重复执行的次数</a:t>
            </a:r>
            <a:endParaRPr b="0" lang="zh-CN" sz="2400" spc="-1" strike="noStrike">
              <a:solidFill>
                <a:srgbClr val="000000"/>
              </a:solidFill>
              <a:latin typeface="Arial"/>
            </a:endParaRPr>
          </a:p>
          <a:p>
            <a:pPr marL="343080" indent="-342720">
              <a:lnSpc>
                <a:spcPts val="2999"/>
              </a:lnSpc>
              <a:spcBef>
                <a:spcPts val="1199"/>
              </a:spcBef>
              <a:buSzPct val="100014"/>
              <a:buBlip>
                <a:blip r:embed="rId7"/>
              </a:buBlip>
            </a:pPr>
            <a:r>
              <a:rPr b="1" lang="zh-CN" sz="2800" spc="-1" strike="noStrike">
                <a:solidFill>
                  <a:srgbClr val="ff0000"/>
                </a:solidFill>
                <a:latin typeface="Arial"/>
                <a:ea typeface="楷体_GB2312"/>
              </a:rPr>
              <a:t>空间复杂度</a:t>
            </a:r>
            <a:r>
              <a:rPr b="1" lang="zh-CN" sz="2400" spc="-1" strike="noStrike">
                <a:solidFill>
                  <a:srgbClr val="000000"/>
                </a:solidFill>
                <a:latin typeface="Arial"/>
                <a:ea typeface="楷体_GB2312"/>
              </a:rPr>
              <a:t>：算法中临时变量所占存储空间的大小</a:t>
            </a:r>
            <a:endParaRPr b="0" lang="zh-CN" sz="2400" spc="-1" strike="noStrike">
              <a:solidFill>
                <a:srgbClr val="000000"/>
              </a:solidFill>
              <a:latin typeface="Arial"/>
            </a:endParaRPr>
          </a:p>
        </p:txBody>
      </p:sp>
      <p:sp>
        <p:nvSpPr>
          <p:cNvPr id="562" name="CustomShape 2"/>
          <p:cNvSpPr/>
          <p:nvPr/>
        </p:nvSpPr>
        <p:spPr>
          <a:xfrm>
            <a:off x="7000920" y="311040"/>
            <a:ext cx="1895040" cy="529920"/>
          </a:xfrm>
          <a:custGeom>
            <a:avLst/>
            <a:gdLst/>
            <a:ahLst/>
            <a:rect l="0" t="0" r="r" b="b"/>
            <a:pathLst>
              <a:path w="5266" h="1474">
                <a:moveTo>
                  <a:pt x="0" y="0"/>
                </a:moveTo>
                <a:lnTo>
                  <a:pt x="5265" y="0"/>
                </a:lnTo>
                <a:moveTo>
                  <a:pt x="0" y="1473"/>
                </a:moveTo>
                <a:lnTo>
                  <a:pt x="5265" y="1473"/>
                </a:lnTo>
              </a:path>
            </a:pathLst>
          </a:custGeom>
          <a:ln>
            <a:noFill/>
          </a:ln>
        </p:spPr>
        <p:style>
          <a:lnRef idx="0"/>
          <a:fillRef idx="0"/>
          <a:effectRef idx="0"/>
          <a:fontRef idx="minor"/>
        </p:style>
        <p:txBody>
          <a:bodyPr wrap="none" lIns="90000" rIns="90000" tIns="45000" bIns="45000" anchorCtr="1">
            <a:prstTxWarp prst="textPlain"/>
            <a:normAutofit fontScale="73000"/>
          </a:bodyPr>
          <a:p>
            <a:pPr algn="ctr">
              <a:lnSpc>
                <a:spcPct val="100000"/>
              </a:lnSpc>
            </a:pPr>
            <a:r>
              <a:rPr b="1" lang="en-US" sz="3600" spc="-1" strike="noStrike">
                <a:solidFill>
                  <a:srgbClr val="800000"/>
                </a:solidFill>
                <a:latin typeface="黑体"/>
                <a:ea typeface="黑体"/>
              </a:rPr>
              <a:t>总结</a:t>
            </a:r>
            <a:endParaRPr b="0" lang="en-US" sz="3600" spc="-1" strike="noStrike">
              <a:latin typeface="Nimbus Sans"/>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a:off x="533520" y="380880"/>
            <a:ext cx="8076960" cy="4543920"/>
          </a:xfrm>
          <a:prstGeom prst="rect">
            <a:avLst/>
          </a:prstGeom>
          <a:noFill/>
          <a:ln w="9360">
            <a:noFill/>
          </a:ln>
        </p:spPr>
        <p:style>
          <a:lnRef idx="0"/>
          <a:fillRef idx="0"/>
          <a:effectRef idx="0"/>
          <a:fontRef idx="minor"/>
        </p:style>
        <p:txBody>
          <a:bodyPr lIns="90000" rIns="90000" tIns="45000" bIns="45000">
            <a:spAutoFit/>
          </a:bodyPr>
          <a:p>
            <a:pPr marL="457200" indent="-456840">
              <a:lnSpc>
                <a:spcPct val="100000"/>
              </a:lnSpc>
              <a:spcBef>
                <a:spcPts val="1599"/>
              </a:spcBef>
            </a:pPr>
            <a:r>
              <a:rPr b="1" lang="en-US" sz="2800" spc="-1" strike="noStrike">
                <a:solidFill>
                  <a:srgbClr val="0033cc"/>
                </a:solidFill>
                <a:latin typeface="Arial"/>
                <a:ea typeface="楷体_GB2312"/>
              </a:rPr>
              <a:t>     </a:t>
            </a:r>
            <a:r>
              <a:rPr b="1" lang="en-US" sz="3200" spc="-1" strike="noStrike">
                <a:solidFill>
                  <a:srgbClr val="0033cc"/>
                </a:solidFill>
                <a:latin typeface="Arial"/>
                <a:ea typeface="楷体_GB2312"/>
              </a:rPr>
              <a:t>  </a:t>
            </a:r>
            <a:r>
              <a:rPr b="1" lang="en-US" sz="3200" spc="-1" strike="noStrike">
                <a:solidFill>
                  <a:srgbClr val="0033cc"/>
                </a:solidFill>
                <a:latin typeface="Arial"/>
                <a:ea typeface="楷体_GB2312"/>
              </a:rPr>
              <a:t>练习：</a:t>
            </a:r>
            <a:endParaRPr b="0" lang="en-US" sz="3200" spc="-1" strike="noStrike">
              <a:latin typeface="Nimbus Sans"/>
            </a:endParaRPr>
          </a:p>
          <a:p>
            <a:pPr marL="457200" indent="-456840" algn="just">
              <a:lnSpc>
                <a:spcPct val="100000"/>
              </a:lnSpc>
              <a:spcBef>
                <a:spcPts val="1199"/>
              </a:spcBef>
            </a:pPr>
            <a:r>
              <a:rPr b="1" lang="en-US" sz="2400" spc="-1" strike="noStrike">
                <a:solidFill>
                  <a:srgbClr val="c00000"/>
                </a:solidFill>
                <a:latin typeface="Arial"/>
                <a:ea typeface="宋体"/>
              </a:rPr>
              <a:t>1. </a:t>
            </a:r>
            <a:r>
              <a:rPr b="1" lang="en-US" sz="2400" spc="-1" strike="noStrike">
                <a:solidFill>
                  <a:srgbClr val="c00000"/>
                </a:solidFill>
                <a:latin typeface="Arial"/>
                <a:ea typeface="宋体"/>
              </a:rPr>
              <a:t>设</a:t>
            </a:r>
            <a:r>
              <a:rPr b="1" lang="en-US" sz="2400" spc="-1" strike="noStrike">
                <a:solidFill>
                  <a:srgbClr val="c00000"/>
                </a:solidFill>
                <a:latin typeface="Arial"/>
                <a:ea typeface="宋体"/>
              </a:rPr>
              <a:t>n</a:t>
            </a:r>
            <a:r>
              <a:rPr b="1" lang="en-US" sz="2400" spc="-1" strike="noStrike">
                <a:solidFill>
                  <a:srgbClr val="c00000"/>
                </a:solidFill>
                <a:latin typeface="Arial"/>
                <a:ea typeface="宋体"/>
              </a:rPr>
              <a:t>为正整数。试确定下列各程序段中前置以记号</a:t>
            </a:r>
            <a:r>
              <a:rPr b="1" lang="en-US" sz="2400" spc="-1" strike="noStrike">
                <a:solidFill>
                  <a:srgbClr val="c00000"/>
                </a:solidFill>
                <a:latin typeface="Arial"/>
                <a:ea typeface="宋体"/>
              </a:rPr>
              <a:t>@</a:t>
            </a:r>
            <a:r>
              <a:rPr b="1" lang="en-US" sz="2400" spc="-1" strike="noStrike">
                <a:solidFill>
                  <a:srgbClr val="c00000"/>
                </a:solidFill>
                <a:latin typeface="Arial"/>
                <a:ea typeface="宋体"/>
              </a:rPr>
              <a:t>的语句的频度：</a:t>
            </a:r>
            <a:endParaRPr b="0" lang="en-US" sz="2400" spc="-1" strike="noStrike">
              <a:latin typeface="Nimbus Sans"/>
            </a:endParaRPr>
          </a:p>
          <a:p>
            <a:pPr algn="just">
              <a:lnSpc>
                <a:spcPct val="100000"/>
              </a:lnSpc>
              <a:spcBef>
                <a:spcPts val="1001"/>
              </a:spcBef>
            </a:pPr>
            <a:r>
              <a:rPr b="1" lang="en-US" sz="2000" spc="-1" strike="noStrike">
                <a:solidFill>
                  <a:srgbClr val="000000"/>
                </a:solidFill>
                <a:latin typeface="Times New Roman"/>
                <a:ea typeface="Times New Roman"/>
              </a:rPr>
              <a:t>(1)i=1; k=0;</a:t>
            </a:r>
            <a:endParaRPr b="0" lang="en-US" sz="2000" spc="-1" strike="noStrike">
              <a:latin typeface="Nimbus Sans"/>
            </a:endParaRPr>
          </a:p>
          <a:p>
            <a:pPr algn="just">
              <a:lnSpc>
                <a:spcPct val="80000"/>
              </a:lnSpc>
              <a:spcBef>
                <a:spcPts val="400"/>
              </a:spcBef>
            </a:pP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while(i&lt;=n-1){</a:t>
            </a:r>
            <a:endParaRPr b="0" lang="en-US" sz="2000" spc="-1" strike="noStrike">
              <a:latin typeface="Nimbus Sans"/>
            </a:endParaRPr>
          </a:p>
          <a:p>
            <a:pPr marL="457200" indent="-456840" algn="just">
              <a:lnSpc>
                <a:spcPct val="80000"/>
              </a:lnSpc>
              <a:spcBef>
                <a:spcPts val="400"/>
              </a:spcBef>
              <a:buClr>
                <a:srgbClr val="bbe0e3"/>
              </a:buClr>
              <a:buSzPct val="65000"/>
              <a:buFont typeface="Wingdings" charset="2"/>
              <a:buChar char=""/>
            </a:pP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  k += 10*i;</a:t>
            </a:r>
            <a:endParaRPr b="0" lang="en-US" sz="2000" spc="-1" strike="noStrike">
              <a:latin typeface="Nimbus Sans"/>
            </a:endParaRPr>
          </a:p>
          <a:p>
            <a:pPr marL="457200" indent="-456840" algn="just">
              <a:lnSpc>
                <a:spcPct val="80000"/>
              </a:lnSpc>
              <a:spcBef>
                <a:spcPts val="400"/>
              </a:spcBef>
              <a:buClr>
                <a:srgbClr val="bbe0e3"/>
              </a:buClr>
              <a:buSzPct val="65000"/>
              <a:buFont typeface="Wingdings" charset="2"/>
              <a:buChar char=""/>
            </a:pP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i++;</a:t>
            </a:r>
            <a:endParaRPr b="0" lang="en-US" sz="2000" spc="-1" strike="noStrike">
              <a:latin typeface="Nimbus Sans"/>
            </a:endParaRPr>
          </a:p>
          <a:p>
            <a:pPr marL="457200" indent="-456840" algn="just">
              <a:lnSpc>
                <a:spcPct val="80000"/>
              </a:lnSpc>
              <a:spcBef>
                <a:spcPts val="400"/>
              </a:spcBef>
              <a:buClr>
                <a:srgbClr val="bbe0e3"/>
              </a:buClr>
              <a:buSzPct val="65000"/>
              <a:buFont typeface="Wingdings" charset="2"/>
              <a:buChar char=""/>
            </a:pP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a:t>
            </a:r>
            <a:endParaRPr b="0" lang="en-US" sz="2000" spc="-1" strike="noStrike">
              <a:latin typeface="Nimbus Sans"/>
            </a:endParaRPr>
          </a:p>
          <a:p>
            <a:pPr algn="just">
              <a:lnSpc>
                <a:spcPct val="80000"/>
              </a:lnSpc>
              <a:spcBef>
                <a:spcPts val="400"/>
              </a:spcBef>
            </a:pPr>
            <a:r>
              <a:rPr b="1" lang="en-US" sz="2000" spc="-1" strike="noStrike">
                <a:solidFill>
                  <a:srgbClr val="000000"/>
                </a:solidFill>
                <a:latin typeface="Times New Roman"/>
                <a:ea typeface="Times New Roman"/>
              </a:rPr>
              <a:t>(2) k=0;</a:t>
            </a:r>
            <a:endParaRPr b="0" lang="en-US" sz="2000" spc="-1" strike="noStrike">
              <a:latin typeface="Nimbus Sans"/>
            </a:endParaRPr>
          </a:p>
          <a:p>
            <a:pPr marL="457200" indent="-456840" algn="just">
              <a:lnSpc>
                <a:spcPct val="80000"/>
              </a:lnSpc>
              <a:spcBef>
                <a:spcPts val="400"/>
              </a:spcBef>
              <a:buClr>
                <a:srgbClr val="bbe0e3"/>
              </a:buClr>
              <a:buSzPct val="65000"/>
              <a:buFont typeface="Wingdings" charset="2"/>
              <a:buChar char=""/>
            </a:pP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for(i=1; i&lt;=n; i++) {</a:t>
            </a:r>
            <a:endParaRPr b="0" lang="en-US" sz="2000" spc="-1" strike="noStrike">
              <a:latin typeface="Nimbus Sans"/>
            </a:endParaRPr>
          </a:p>
          <a:p>
            <a:pPr marL="457200" indent="-456840" algn="just">
              <a:lnSpc>
                <a:spcPct val="80000"/>
              </a:lnSpc>
              <a:spcBef>
                <a:spcPts val="400"/>
              </a:spcBef>
              <a:buClr>
                <a:srgbClr val="bbe0e3"/>
              </a:buClr>
              <a:buSzPct val="65000"/>
              <a:buFont typeface="Wingdings" charset="2"/>
              <a:buChar char=""/>
            </a:pP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for(j=i; j&lt;=n; j++)</a:t>
            </a:r>
            <a:endParaRPr b="0" lang="en-US" sz="2000" spc="-1" strike="noStrike">
              <a:latin typeface="Nimbus Sans"/>
            </a:endParaRPr>
          </a:p>
          <a:p>
            <a:pPr marL="457200" indent="-456840" algn="just">
              <a:lnSpc>
                <a:spcPct val="80000"/>
              </a:lnSpc>
              <a:spcBef>
                <a:spcPts val="400"/>
              </a:spcBef>
              <a:buClr>
                <a:srgbClr val="bbe0e3"/>
              </a:buClr>
              <a:buSzPct val="65000"/>
              <a:buFont typeface="Wingdings" charset="2"/>
              <a:buChar char=""/>
            </a:pP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  k++;</a:t>
            </a:r>
            <a:endParaRPr b="0" lang="en-US" sz="2000" spc="-1" strike="noStrike">
              <a:latin typeface="Nimbus Sans"/>
            </a:endParaRPr>
          </a:p>
          <a:p>
            <a:pPr marL="457200" indent="-456840" algn="just">
              <a:lnSpc>
                <a:spcPct val="80000"/>
              </a:lnSpc>
              <a:spcBef>
                <a:spcPts val="400"/>
              </a:spcBef>
              <a:buClr>
                <a:srgbClr val="bbe0e3"/>
              </a:buClr>
              <a:buSzPct val="65000"/>
              <a:buFont typeface="Wingdings" charset="2"/>
              <a:buChar char=""/>
            </a:pP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a:t>
            </a:r>
            <a:endParaRPr b="0" lang="en-US" sz="2000" spc="-1" strike="noStrike">
              <a:latin typeface="Nimbus Sans"/>
            </a:endParaRPr>
          </a:p>
        </p:txBody>
      </p:sp>
      <p:sp>
        <p:nvSpPr>
          <p:cNvPr id="564" name="CustomShape 2"/>
          <p:cNvSpPr/>
          <p:nvPr/>
        </p:nvSpPr>
        <p:spPr>
          <a:xfrm>
            <a:off x="4572720" y="1563120"/>
            <a:ext cx="4320720" cy="46634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宋体"/>
              </a:rPr>
              <a:t>(3) i=1; k=0;</a:t>
            </a:r>
            <a:endParaRPr b="0" lang="en-US" sz="2000" spc="-1" strike="noStrike">
              <a:latin typeface="Nimbus Sans"/>
            </a:endParaRPr>
          </a:p>
          <a:p>
            <a:pPr>
              <a:lnSpc>
                <a:spcPct val="100000"/>
              </a:lnSpc>
            </a:pPr>
            <a:r>
              <a:rPr b="1" lang="en-US" sz="2000" spc="-1" strike="noStrike">
                <a:solidFill>
                  <a:srgbClr val="000000"/>
                </a:solidFill>
                <a:latin typeface="Arial"/>
                <a:ea typeface="宋体"/>
              </a:rPr>
              <a:t>    </a:t>
            </a:r>
            <a:r>
              <a:rPr b="1" lang="en-US" sz="2000" spc="-1" strike="noStrike">
                <a:solidFill>
                  <a:srgbClr val="000000"/>
                </a:solidFill>
                <a:latin typeface="Arial"/>
                <a:ea typeface="宋体"/>
              </a:rPr>
              <a:t>while (i&lt;=n-1) {</a:t>
            </a:r>
            <a:br/>
            <a:r>
              <a:rPr b="1" lang="en-US" sz="2000" spc="-1" strike="noStrike">
                <a:solidFill>
                  <a:srgbClr val="000000"/>
                </a:solidFill>
                <a:latin typeface="Arial"/>
                <a:ea typeface="宋体"/>
              </a:rPr>
              <a:t>              i++;</a:t>
            </a:r>
            <a:endParaRPr b="0" lang="en-US" sz="2000" spc="-1" strike="noStrike">
              <a:latin typeface="Nimbus Sans"/>
            </a:endParaRPr>
          </a:p>
          <a:p>
            <a:pPr>
              <a:lnSpc>
                <a:spcPct val="100000"/>
              </a:lnSpc>
            </a:pPr>
            <a:r>
              <a:rPr b="1" lang="en-US" sz="2000" spc="-1" strike="noStrike">
                <a:solidFill>
                  <a:srgbClr val="000000"/>
                </a:solidFill>
                <a:latin typeface="Arial"/>
                <a:ea typeface="宋体"/>
              </a:rPr>
              <a:t>        </a:t>
            </a:r>
            <a:r>
              <a:rPr b="1" lang="en-US" sz="2000" spc="-1" strike="noStrike">
                <a:solidFill>
                  <a:srgbClr val="000000"/>
                </a:solidFill>
                <a:latin typeface="Arial"/>
                <a:ea typeface="宋体"/>
              </a:rPr>
              <a:t>@ k += 10*i;</a:t>
            </a:r>
            <a:endParaRPr b="0" lang="en-US" sz="2000" spc="-1" strike="noStrike">
              <a:latin typeface="Nimbus Sans"/>
            </a:endParaRPr>
          </a:p>
          <a:p>
            <a:pPr>
              <a:lnSpc>
                <a:spcPct val="100000"/>
              </a:lnSpc>
            </a:pPr>
            <a:endParaRPr b="0" lang="en-US" sz="2000" spc="-1" strike="noStrike">
              <a:latin typeface="Nimbus Sans"/>
            </a:endParaRPr>
          </a:p>
          <a:p>
            <a:pPr>
              <a:lnSpc>
                <a:spcPct val="100000"/>
              </a:lnSpc>
            </a:pPr>
            <a:r>
              <a:rPr b="1" lang="en-US" sz="2000" spc="-1" strike="noStrike">
                <a:solidFill>
                  <a:srgbClr val="0033cc"/>
                </a:solidFill>
                <a:latin typeface="Arial"/>
                <a:ea typeface="宋体"/>
              </a:rPr>
              <a:t>(4) for(i=1; i&lt;=n; i++) {</a:t>
            </a:r>
            <a:endParaRPr b="0" lang="en-US" sz="2000" spc="-1" strike="noStrike">
              <a:latin typeface="Nimbus Sans"/>
            </a:endParaRPr>
          </a:p>
          <a:p>
            <a:pPr>
              <a:lnSpc>
                <a:spcPct val="100000"/>
              </a:lnSpc>
            </a:pPr>
            <a:r>
              <a:rPr b="1" lang="en-US" sz="2000" spc="-1" strike="noStrike">
                <a:solidFill>
                  <a:srgbClr val="0033cc"/>
                </a:solidFill>
                <a:latin typeface="Arial"/>
                <a:ea typeface="宋体"/>
              </a:rPr>
              <a:t>        </a:t>
            </a:r>
            <a:r>
              <a:rPr b="1" lang="en-US" sz="2000" spc="-1" strike="noStrike">
                <a:solidFill>
                  <a:srgbClr val="0033cc"/>
                </a:solidFill>
                <a:latin typeface="Arial"/>
                <a:ea typeface="宋体"/>
              </a:rPr>
              <a:t>for(j=1; j&lt;=i; j++) {</a:t>
            </a:r>
            <a:endParaRPr b="0" lang="en-US" sz="2000" spc="-1" strike="noStrike">
              <a:latin typeface="Nimbus Sans"/>
            </a:endParaRPr>
          </a:p>
          <a:p>
            <a:pPr>
              <a:lnSpc>
                <a:spcPct val="100000"/>
              </a:lnSpc>
            </a:pPr>
            <a:r>
              <a:rPr b="1" lang="en-US" sz="2000" spc="-1" strike="noStrike">
                <a:solidFill>
                  <a:srgbClr val="0033cc"/>
                </a:solidFill>
                <a:latin typeface="Arial"/>
                <a:ea typeface="宋体"/>
              </a:rPr>
              <a:t>            </a:t>
            </a:r>
            <a:r>
              <a:rPr b="1" lang="en-US" sz="2000" spc="-1" strike="noStrike">
                <a:solidFill>
                  <a:srgbClr val="0033cc"/>
                </a:solidFill>
                <a:latin typeface="Arial"/>
                <a:ea typeface="宋体"/>
              </a:rPr>
              <a:t>for(k=1; k&lt;=j; k++)</a:t>
            </a:r>
            <a:endParaRPr b="0" lang="en-US" sz="2000" spc="-1" strike="noStrike">
              <a:latin typeface="Nimbus Sans"/>
            </a:endParaRPr>
          </a:p>
          <a:p>
            <a:pPr>
              <a:lnSpc>
                <a:spcPct val="100000"/>
              </a:lnSpc>
            </a:pPr>
            <a:r>
              <a:rPr b="1" lang="en-US" sz="2000" spc="-1" strike="noStrike">
                <a:solidFill>
                  <a:srgbClr val="0033cc"/>
                </a:solidFill>
                <a:latin typeface="Arial"/>
                <a:ea typeface="宋体"/>
              </a:rPr>
              <a:t>                </a:t>
            </a:r>
            <a:r>
              <a:rPr b="1" lang="en-US" sz="2000" spc="-1" strike="noStrike">
                <a:solidFill>
                  <a:srgbClr val="0033cc"/>
                </a:solidFill>
                <a:latin typeface="Arial"/>
                <a:ea typeface="宋体"/>
              </a:rPr>
              <a:t>@  x += delta;</a:t>
            </a:r>
            <a:endParaRPr b="0" lang="en-US" sz="2000" spc="-1" strike="noStrike">
              <a:latin typeface="Nimbus Sans"/>
            </a:endParaRPr>
          </a:p>
          <a:p>
            <a:pPr>
              <a:lnSpc>
                <a:spcPct val="100000"/>
              </a:lnSpc>
            </a:pPr>
            <a:r>
              <a:rPr b="1" lang="en-US" sz="2000" spc="-1" strike="noStrike">
                <a:solidFill>
                  <a:srgbClr val="0033cc"/>
                </a:solidFill>
                <a:latin typeface="Arial"/>
                <a:ea typeface="宋体"/>
              </a:rPr>
              <a:t>    </a:t>
            </a:r>
            <a:r>
              <a:rPr b="1" lang="en-US" sz="2000" spc="-1" strike="noStrike">
                <a:solidFill>
                  <a:srgbClr val="0033cc"/>
                </a:solidFill>
                <a:latin typeface="Arial"/>
                <a:ea typeface="宋体"/>
              </a:rPr>
              <a:t>}</a:t>
            </a:r>
            <a:endParaRPr b="0" lang="en-US" sz="2000" spc="-1" strike="noStrike">
              <a:latin typeface="Nimbus Sans"/>
            </a:endParaRPr>
          </a:p>
          <a:p>
            <a:pPr>
              <a:lnSpc>
                <a:spcPct val="100000"/>
              </a:lnSpc>
            </a:pPr>
            <a:r>
              <a:rPr b="1" lang="en-US" sz="2000" spc="-1" strike="noStrike">
                <a:solidFill>
                  <a:srgbClr val="0033cc"/>
                </a:solidFill>
                <a:latin typeface="Arial"/>
                <a:ea typeface="宋体"/>
              </a:rPr>
              <a:t>(5) x=91; y=100;</a:t>
            </a:r>
            <a:endParaRPr b="0" lang="en-US" sz="2000" spc="-1" strike="noStrike">
              <a:latin typeface="Nimbus Sans"/>
            </a:endParaRPr>
          </a:p>
          <a:p>
            <a:pPr>
              <a:lnSpc>
                <a:spcPct val="100000"/>
              </a:lnSpc>
            </a:pPr>
            <a:r>
              <a:rPr b="1" lang="en-US" sz="2000" spc="-1" strike="noStrike">
                <a:solidFill>
                  <a:srgbClr val="0033cc"/>
                </a:solidFill>
                <a:latin typeface="Arial"/>
                <a:ea typeface="宋体"/>
              </a:rPr>
              <a:t>    </a:t>
            </a:r>
            <a:r>
              <a:rPr b="1" lang="en-US" sz="2000" spc="-1" strike="noStrike">
                <a:solidFill>
                  <a:srgbClr val="0033cc"/>
                </a:solidFill>
                <a:latin typeface="Arial"/>
                <a:ea typeface="宋体"/>
              </a:rPr>
              <a:t>while(y&gt;0) {</a:t>
            </a:r>
            <a:endParaRPr b="0" lang="en-US" sz="2000" spc="-1" strike="noStrike">
              <a:latin typeface="Nimbus Sans"/>
            </a:endParaRPr>
          </a:p>
          <a:p>
            <a:pPr>
              <a:lnSpc>
                <a:spcPct val="100000"/>
              </a:lnSpc>
            </a:pPr>
            <a:r>
              <a:rPr b="1" lang="en-US" sz="2000" spc="-1" strike="noStrike">
                <a:solidFill>
                  <a:srgbClr val="0033cc"/>
                </a:solidFill>
                <a:latin typeface="Arial"/>
                <a:ea typeface="宋体"/>
              </a:rPr>
              <a:t>        </a:t>
            </a:r>
            <a:r>
              <a:rPr b="1" lang="en-US" sz="2000" spc="-1" strike="noStrike">
                <a:solidFill>
                  <a:srgbClr val="0033cc"/>
                </a:solidFill>
                <a:latin typeface="Arial"/>
                <a:ea typeface="宋体"/>
              </a:rPr>
              <a:t>@  if(x&gt;100) { x -= 10; y--; }</a:t>
            </a:r>
            <a:endParaRPr b="0" lang="en-US" sz="2000" spc="-1" strike="noStrike">
              <a:latin typeface="Nimbus Sans"/>
            </a:endParaRPr>
          </a:p>
          <a:p>
            <a:pPr>
              <a:lnSpc>
                <a:spcPct val="100000"/>
              </a:lnSpc>
            </a:pPr>
            <a:r>
              <a:rPr b="1" lang="en-US" sz="2000" spc="-1" strike="noStrike">
                <a:solidFill>
                  <a:srgbClr val="0033cc"/>
                </a:solidFill>
                <a:latin typeface="Arial"/>
                <a:ea typeface="宋体"/>
              </a:rPr>
              <a:t>           </a:t>
            </a:r>
            <a:r>
              <a:rPr b="1" lang="en-US" sz="2000" spc="-1" strike="noStrike">
                <a:solidFill>
                  <a:srgbClr val="0033cc"/>
                </a:solidFill>
                <a:latin typeface="Arial"/>
                <a:ea typeface="宋体"/>
              </a:rPr>
              <a:t>else x++;</a:t>
            </a:r>
            <a:endParaRPr b="0" lang="en-US" sz="2000" spc="-1" strike="noStrike">
              <a:latin typeface="Nimbus Sans"/>
            </a:endParaRPr>
          </a:p>
          <a:p>
            <a:pPr>
              <a:lnSpc>
                <a:spcPct val="100000"/>
              </a:lnSpc>
            </a:pPr>
            <a:r>
              <a:rPr b="1" lang="en-US" sz="2000" spc="-1" strike="noStrike">
                <a:solidFill>
                  <a:srgbClr val="0033cc"/>
                </a:solidFill>
                <a:latin typeface="Arial"/>
                <a:ea typeface="宋体"/>
              </a:rPr>
              <a:t>    </a:t>
            </a:r>
            <a:r>
              <a:rPr b="1" lang="en-US" sz="2000" spc="-1" strike="noStrike">
                <a:solidFill>
                  <a:srgbClr val="0033cc"/>
                </a:solidFill>
                <a:latin typeface="Arial"/>
                <a:ea typeface="宋体"/>
              </a:rPr>
              <a:t>}</a:t>
            </a:r>
            <a:endParaRPr b="0" lang="en-US" sz="2000" spc="-1" strike="noStrike">
              <a:latin typeface="Nimbus Sans"/>
            </a:endParaRPr>
          </a:p>
        </p:txBody>
      </p:sp>
    </p:spTree>
  </p:cSld>
  <p:transition>
    <p:cover dir="d"/>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68360" y="476280"/>
            <a:ext cx="8229240" cy="1139400"/>
          </a:xfrm>
          <a:prstGeom prst="rect">
            <a:avLst/>
          </a:prstGeom>
          <a:noFill/>
          <a:ln w="9360">
            <a:noFill/>
          </a:ln>
        </p:spPr>
        <p:txBody>
          <a:bodyPr lIns="90000" rIns="90000" tIns="45000" bIns="45000">
            <a:noAutofit/>
          </a:bodyPr>
          <a:p>
            <a:pPr algn="r">
              <a:lnSpc>
                <a:spcPct val="100000"/>
              </a:lnSpc>
            </a:pPr>
            <a:r>
              <a:rPr b="1" lang="zh-CN" sz="3600" spc="-1" strike="noStrike">
                <a:solidFill>
                  <a:srgbClr val="800000"/>
                </a:solidFill>
                <a:latin typeface="黑体"/>
                <a:ea typeface="黑体"/>
              </a:rPr>
              <a:t>数据结构要解决的问题</a:t>
            </a:r>
            <a:endParaRPr b="0" lang="zh-CN" sz="3600" spc="-1" strike="noStrike">
              <a:solidFill>
                <a:srgbClr val="0033cc"/>
              </a:solidFill>
              <a:latin typeface="Times New Roman"/>
            </a:endParaRPr>
          </a:p>
        </p:txBody>
      </p:sp>
      <p:sp>
        <p:nvSpPr>
          <p:cNvPr id="147" name="TextShape 2"/>
          <p:cNvSpPr txBox="1"/>
          <p:nvPr/>
        </p:nvSpPr>
        <p:spPr>
          <a:xfrm>
            <a:off x="468360" y="1513080"/>
            <a:ext cx="8303760" cy="4419360"/>
          </a:xfrm>
          <a:prstGeom prst="rect">
            <a:avLst/>
          </a:prstGeom>
          <a:noFill/>
          <a:ln w="9360">
            <a:noFill/>
          </a:ln>
        </p:spPr>
        <p:txBody>
          <a:bodyPr lIns="90000" rIns="90000" tIns="45000" bIns="45000">
            <a:noAutofit/>
          </a:bodyPr>
          <a:p>
            <a:pPr marL="343080" indent="-342720">
              <a:lnSpc>
                <a:spcPct val="80000"/>
              </a:lnSpc>
              <a:spcBef>
                <a:spcPts val="641"/>
              </a:spcBef>
            </a:pPr>
            <a:r>
              <a:rPr b="1" lang="zh-CN" sz="3200" spc="-1" strike="noStrike">
                <a:solidFill>
                  <a:srgbClr val="000000"/>
                </a:solidFill>
                <a:latin typeface="Times New Roman"/>
                <a:ea typeface="楷体"/>
              </a:rPr>
              <a:t>1</a:t>
            </a:r>
            <a:r>
              <a:rPr b="1" lang="zh-CN" sz="3200" spc="-1" strike="noStrike">
                <a:solidFill>
                  <a:srgbClr val="000000"/>
                </a:solidFill>
                <a:latin typeface="楷体"/>
                <a:ea typeface="楷体"/>
              </a:rPr>
              <a:t>  </a:t>
            </a:r>
            <a:r>
              <a:rPr b="1" lang="zh-CN" sz="3200" spc="-1" strike="noStrike">
                <a:solidFill>
                  <a:srgbClr val="000000"/>
                </a:solidFill>
                <a:latin typeface="楷体"/>
                <a:ea typeface="楷体"/>
              </a:rPr>
              <a:t>数值问题</a:t>
            </a:r>
            <a:endParaRPr b="0" lang="zh-CN" sz="3200" spc="-1" strike="noStrike">
              <a:solidFill>
                <a:srgbClr val="000000"/>
              </a:solidFill>
              <a:latin typeface="Arial"/>
            </a:endParaRPr>
          </a:p>
          <a:p>
            <a:pPr marL="343080" indent="-342720">
              <a:lnSpc>
                <a:spcPct val="80000"/>
              </a:lnSpc>
              <a:spcBef>
                <a:spcPts val="561"/>
              </a:spcBef>
            </a:pPr>
            <a:r>
              <a:rPr b="1" lang="zh-CN" sz="2800" spc="-1" strike="noStrike">
                <a:solidFill>
                  <a:srgbClr val="000000"/>
                </a:solidFill>
                <a:latin typeface="楷体"/>
                <a:ea typeface="楷体"/>
              </a:rPr>
              <a:t>例  已知：游泳池的长</a:t>
            </a:r>
            <a:r>
              <a:rPr b="1" lang="zh-CN" sz="2800" spc="-1" strike="noStrike">
                <a:solidFill>
                  <a:srgbClr val="000000"/>
                </a:solidFill>
                <a:latin typeface="Times New Roman"/>
                <a:ea typeface="楷体"/>
              </a:rPr>
              <a:t>len</a:t>
            </a:r>
            <a:r>
              <a:rPr b="1" lang="zh-CN" sz="2800" spc="-1" strike="noStrike">
                <a:solidFill>
                  <a:srgbClr val="000000"/>
                </a:solidFill>
                <a:latin typeface="楷体"/>
                <a:ea typeface="楷体"/>
              </a:rPr>
              <a:t>和宽</a:t>
            </a:r>
            <a:r>
              <a:rPr b="1" lang="zh-CN" sz="2800" spc="-1" strike="noStrike">
                <a:solidFill>
                  <a:srgbClr val="000000"/>
                </a:solidFill>
                <a:latin typeface="Times New Roman"/>
                <a:ea typeface="楷体"/>
              </a:rPr>
              <a:t>wide</a:t>
            </a:r>
            <a:r>
              <a:rPr b="1" lang="zh-CN" sz="2800" spc="-1" strike="noStrike">
                <a:solidFill>
                  <a:srgbClr val="000000"/>
                </a:solidFill>
                <a:latin typeface="楷体"/>
                <a:ea typeface="楷体"/>
              </a:rPr>
              <a:t>，求面积</a:t>
            </a:r>
            <a:r>
              <a:rPr b="1" lang="zh-CN" sz="2800" spc="-1" strike="noStrike">
                <a:solidFill>
                  <a:srgbClr val="000000"/>
                </a:solidFill>
                <a:latin typeface="Times New Roman"/>
                <a:ea typeface="楷体"/>
              </a:rPr>
              <a:t>area</a:t>
            </a:r>
            <a:endParaRPr b="0" lang="zh-CN" sz="2800" spc="-1" strike="noStrike">
              <a:solidFill>
                <a:srgbClr val="000000"/>
              </a:solidFill>
              <a:latin typeface="Arial"/>
            </a:endParaRPr>
          </a:p>
          <a:p>
            <a:pPr marL="343080" indent="-342720">
              <a:lnSpc>
                <a:spcPct val="80000"/>
              </a:lnSpc>
              <a:spcBef>
                <a:spcPts val="641"/>
              </a:spcBef>
            </a:pPr>
            <a:r>
              <a:rPr b="1" lang="zh-CN" sz="3200" spc="-1" strike="noStrike">
                <a:solidFill>
                  <a:srgbClr val="000000"/>
                </a:solidFill>
                <a:latin typeface="楷体"/>
                <a:ea typeface="楷体"/>
              </a:rPr>
              <a:t>　◆</a:t>
            </a:r>
            <a:r>
              <a:rPr b="1" lang="zh-CN" sz="3200" spc="-1" strike="noStrike">
                <a:solidFill>
                  <a:srgbClr val="b222ad"/>
                </a:solidFill>
                <a:latin typeface="楷体"/>
                <a:ea typeface="楷体"/>
              </a:rPr>
              <a:t>建模型：</a:t>
            </a:r>
            <a:endParaRPr b="0" lang="zh-CN" sz="3200" spc="-1" strike="noStrike">
              <a:solidFill>
                <a:srgbClr val="000000"/>
              </a:solidFill>
              <a:latin typeface="Arial"/>
            </a:endParaRPr>
          </a:p>
          <a:p>
            <a:pPr marL="343080" indent="-342720">
              <a:lnSpc>
                <a:spcPct val="80000"/>
              </a:lnSpc>
              <a:spcBef>
                <a:spcPts val="519"/>
              </a:spcBef>
            </a:pPr>
            <a:br/>
            <a:r>
              <a:rPr b="1" lang="zh-CN" sz="2600" spc="-1" strike="noStrike">
                <a:solidFill>
                  <a:srgbClr val="000000"/>
                </a:solidFill>
                <a:latin typeface="楷体"/>
                <a:ea typeface="楷体"/>
              </a:rPr>
              <a:t>问题涉及的对象：</a:t>
            </a:r>
            <a:endParaRPr b="0" lang="zh-CN" sz="2600" spc="-1" strike="noStrike">
              <a:solidFill>
                <a:srgbClr val="000000"/>
              </a:solidFill>
              <a:latin typeface="Arial"/>
            </a:endParaRPr>
          </a:p>
          <a:p>
            <a:pPr marL="343080" indent="-342720">
              <a:lnSpc>
                <a:spcPct val="80000"/>
              </a:lnSpc>
              <a:spcBef>
                <a:spcPts val="519"/>
              </a:spcBef>
            </a:pPr>
            <a:r>
              <a:rPr b="1" lang="zh-CN" sz="2600" spc="-1" strike="noStrike">
                <a:solidFill>
                  <a:srgbClr val="b222ad"/>
                </a:solidFill>
                <a:latin typeface="楷体"/>
                <a:ea typeface="楷体"/>
              </a:rPr>
              <a:t>             </a:t>
            </a:r>
            <a:r>
              <a:rPr b="1" lang="zh-CN" sz="2600" spc="-1" strike="noStrike">
                <a:solidFill>
                  <a:srgbClr val="b222ad"/>
                </a:solidFill>
                <a:latin typeface="楷体"/>
                <a:ea typeface="楷体"/>
              </a:rPr>
              <a:t>游泳池的长</a:t>
            </a:r>
            <a:r>
              <a:rPr b="1" lang="zh-CN" sz="2600" spc="-1" strike="noStrike">
                <a:solidFill>
                  <a:srgbClr val="b222ad"/>
                </a:solidFill>
                <a:latin typeface="Times New Roman"/>
                <a:ea typeface="楷体"/>
              </a:rPr>
              <a:t>len </a:t>
            </a:r>
            <a:r>
              <a:rPr b="1" lang="zh-CN" sz="2600" spc="-1" strike="noStrike">
                <a:solidFill>
                  <a:srgbClr val="b222ad"/>
                </a:solidFill>
                <a:latin typeface="楷体"/>
                <a:ea typeface="楷体"/>
              </a:rPr>
              <a:t>宽</a:t>
            </a:r>
            <a:r>
              <a:rPr b="1" lang="zh-CN" sz="2600" spc="-1" strike="noStrike">
                <a:solidFill>
                  <a:srgbClr val="b222ad"/>
                </a:solidFill>
                <a:latin typeface="Times New Roman"/>
                <a:ea typeface="楷体"/>
              </a:rPr>
              <a:t>wide</a:t>
            </a:r>
            <a:r>
              <a:rPr b="1" lang="zh-CN" sz="2600" spc="-1" strike="noStrike">
                <a:solidFill>
                  <a:srgbClr val="b222ad"/>
                </a:solidFill>
                <a:latin typeface="楷体"/>
                <a:ea typeface="楷体"/>
              </a:rPr>
              <a:t>，面积</a:t>
            </a:r>
            <a:r>
              <a:rPr b="1" lang="zh-CN" sz="2600" spc="-1" strike="noStrike">
                <a:solidFill>
                  <a:srgbClr val="b222ad"/>
                </a:solidFill>
                <a:latin typeface="Times New Roman"/>
                <a:ea typeface="楷体"/>
              </a:rPr>
              <a:t>area</a:t>
            </a:r>
            <a:r>
              <a:rPr b="1" lang="zh-CN" sz="2600" spc="-1" strike="noStrike">
                <a:solidFill>
                  <a:srgbClr val="b222ad"/>
                </a:solidFill>
                <a:latin typeface="楷体"/>
                <a:ea typeface="楷体"/>
              </a:rPr>
              <a:t>；</a:t>
            </a:r>
            <a:endParaRPr b="0" lang="zh-CN" sz="2600" spc="-1" strike="noStrike">
              <a:solidFill>
                <a:srgbClr val="000000"/>
              </a:solidFill>
              <a:latin typeface="Arial"/>
            </a:endParaRPr>
          </a:p>
          <a:p>
            <a:pPr marL="343080" indent="-342720">
              <a:lnSpc>
                <a:spcPct val="80000"/>
              </a:lnSpc>
              <a:spcBef>
                <a:spcPts val="519"/>
              </a:spcBef>
            </a:pPr>
            <a:br/>
            <a:r>
              <a:rPr b="1" lang="zh-CN" sz="2600" spc="-1" strike="noStrike">
                <a:solidFill>
                  <a:srgbClr val="000000"/>
                </a:solidFill>
                <a:latin typeface="楷体"/>
                <a:ea typeface="楷体"/>
              </a:rPr>
              <a:t>对象之间的关系：</a:t>
            </a:r>
            <a:endParaRPr b="0" lang="zh-CN" sz="2600" spc="-1" strike="noStrike">
              <a:solidFill>
                <a:srgbClr val="000000"/>
              </a:solidFill>
              <a:latin typeface="Arial"/>
            </a:endParaRPr>
          </a:p>
          <a:p>
            <a:pPr marL="343080" indent="-342720">
              <a:lnSpc>
                <a:spcPct val="80000"/>
              </a:lnSpc>
              <a:spcBef>
                <a:spcPts val="519"/>
              </a:spcBef>
            </a:pPr>
            <a:r>
              <a:rPr b="1" lang="zh-CN" sz="2600" spc="-1" strike="noStrike">
                <a:solidFill>
                  <a:srgbClr val="b222ad"/>
                </a:solidFill>
                <a:latin typeface="楷体"/>
                <a:ea typeface="楷体"/>
              </a:rPr>
              <a:t>             </a:t>
            </a:r>
            <a:r>
              <a:rPr b="1" lang="zh-CN" sz="2600" spc="-1" strike="noStrike">
                <a:solidFill>
                  <a:srgbClr val="b222ad"/>
                </a:solidFill>
                <a:latin typeface="Times New Roman"/>
                <a:ea typeface="Times New Roman"/>
              </a:rPr>
              <a:t>area=len</a:t>
            </a:r>
            <a:r>
              <a:rPr b="1" lang="zh-CN" sz="2600" spc="-1" strike="noStrike">
                <a:solidFill>
                  <a:srgbClr val="b222ad"/>
                </a:solidFill>
                <a:latin typeface="Symbol"/>
                <a:ea typeface="Times New Roman"/>
              </a:rPr>
              <a:t></a:t>
            </a:r>
            <a:endParaRPr b="0" lang="zh-CN" sz="2600" spc="-1" strike="noStrike">
              <a:solidFill>
                <a:srgbClr val="000000"/>
              </a:solidFill>
              <a:latin typeface="Arial"/>
            </a:endParaRPr>
          </a:p>
        </p:txBody>
      </p:sp>
    </p:spTree>
  </p:cSld>
  <p:transition>
    <p:cover dir="d"/>
  </p:transition>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2" presetSubtype="1">
                                  <p:stCondLst>
                                    <p:cond delay="0"/>
                                  </p:stCondLst>
                                  <p:iterate type="lt">
                                    <p:tmAbs val="100"/>
                                  </p:iterate>
                                  <p:childTnLst>
                                    <p:set>
                                      <p:cBhvr>
                                        <p:cTn id="62" dur="1" fill="hold">
                                          <p:stCondLst>
                                            <p:cond delay="0"/>
                                          </p:stCondLst>
                                        </p:cTn>
                                        <p:tgtEl>
                                          <p:spTgt spid="146"/>
                                        </p:tgtEl>
                                        <p:attrNameLst>
                                          <p:attrName>style.visibility</p:attrName>
                                        </p:attrNameLst>
                                      </p:cBhvr>
                                      <p:to>
                                        <p:strVal val="visible"/>
                                      </p:to>
                                    </p:set>
                                    <p:anim calcmode="lin" valueType="num">
                                      <p:cBhvr additive="repl">
                                        <p:cTn id="63" dur="500" fill="hold"/>
                                        <p:tgtEl>
                                          <p:spTgt spid="146"/>
                                        </p:tgtEl>
                                        <p:attrNameLst>
                                          <p:attrName>ppt_x</p:attrName>
                                        </p:attrNameLst>
                                      </p:cBhvr>
                                      <p:tavLst>
                                        <p:tav tm="0">
                                          <p:val>
                                            <p:strVal val="#ppt_x"/>
                                          </p:val>
                                        </p:tav>
                                        <p:tav tm="100000">
                                          <p:val>
                                            <p:strVal val="#ppt_x"/>
                                          </p:val>
                                        </p:tav>
                                      </p:tavLst>
                                    </p:anim>
                                    <p:anim calcmode="lin" valueType="num">
                                      <p:cBhvr additive="repl">
                                        <p:cTn id="64" dur="500" fill="hold"/>
                                        <p:tgtEl>
                                          <p:spTgt spid="146"/>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2" presetSubtype="8">
                                  <p:stCondLst>
                                    <p:cond delay="0"/>
                                  </p:stCondLst>
                                  <p:childTnLst>
                                    <p:set>
                                      <p:cBhvr>
                                        <p:cTn id="68" dur="1" fill="hold">
                                          <p:stCondLst>
                                            <p:cond delay="0"/>
                                          </p:stCondLst>
                                        </p:cTn>
                                        <p:tgtEl>
                                          <p:spTgt spid="147">
                                            <p:txEl>
                                              <p:pRg st="0" end="0"/>
                                            </p:txEl>
                                          </p:spTgt>
                                        </p:tgtEl>
                                        <p:attrNameLst>
                                          <p:attrName>style.visibility</p:attrName>
                                        </p:attrNameLst>
                                      </p:cBhvr>
                                      <p:to>
                                        <p:strVal val="visible"/>
                                      </p:to>
                                    </p:set>
                                    <p:anim calcmode="lin" valueType="num">
                                      <p:cBhvr additive="repl">
                                        <p:cTn id="69" dur="1000" fill="hold"/>
                                        <p:tgtEl>
                                          <p:spTgt spid="147">
                                            <p:txEl>
                                              <p:pRg st="0" end="0"/>
                                            </p:txEl>
                                          </p:spTgt>
                                        </p:tgtEl>
                                        <p:attrNameLst>
                                          <p:attrName>ppt_x</p:attrName>
                                        </p:attrNameLst>
                                      </p:cBhvr>
                                      <p:tavLst>
                                        <p:tav tm="0">
                                          <p:val>
                                            <p:strVal val="0-#ppt_w/2"/>
                                          </p:val>
                                        </p:tav>
                                        <p:tav tm="100000">
                                          <p:val>
                                            <p:strVal val="#ppt_x"/>
                                          </p:val>
                                        </p:tav>
                                      </p:tavLst>
                                    </p:anim>
                                    <p:anim calcmode="lin" valueType="num">
                                      <p:cBhvr additive="repl">
                                        <p:cTn id="70" dur="1000" fill="hold"/>
                                        <p:tgtEl>
                                          <p:spTgt spid="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27">
                                  <p:stCondLst>
                                    <p:cond delay="0"/>
                                  </p:stCondLst>
                                  <p:iterate type="lt">
                                    <p:tmAbs val="1500"/>
                                  </p:iterate>
                                  <p:childTnLst>
                                    <p:set>
                                      <p:cBhvr>
                                        <p:cTn id="74" dur="1" fill="hold">
                                          <p:stCondLst>
                                            <p:cond delay="0"/>
                                          </p:stCondLst>
                                        </p:cTn>
                                        <p:tgtEl>
                                          <p:spTgt spid="147">
                                            <p:txEl>
                                              <p:pRg st="1" end="1"/>
                                            </p:txEl>
                                          </p:spTgt>
                                        </p:tgtEl>
                                        <p:attrNameLst>
                                          <p:attrName>style.visibility</p:attrName>
                                        </p:attrNameLst>
                                      </p:cBhvr>
                                      <p:to>
                                        <p:strVal val="visible"/>
                                      </p:to>
                                    </p:set>
                                    <p:anim calcmode="discrete" valueType="clr">
                                      <p:cBhvr additive="repl">
                                        <p:cTn id="75" dur="80"/>
                                        <p:tgtEl>
                                          <p:spTgt spid="147">
                                            <p:txEl>
                                              <p:pRg st="1" end="1"/>
                                            </p:txEl>
                                          </p:spTgt>
                                        </p:tgtEl>
                                        <p:attrNameLst>
                                          <p:attrName>style.color</p:attrName>
                                        </p:attrNameLst>
                                      </p:cBhvr>
                                      <p:tavLst>
                                        <p:tav tm="0">
                                          <p:val>
                                            <p:strVal val="rgb(-83,34,-78)"/>
                                          </p:val>
                                        </p:tav>
                                        <p:tav tm="50000">
                                          <p:val>
                                            <p:strVal val="rgb(-103,-103,0)"/>
                                          </p:val>
                                        </p:tav>
                                      </p:tavLst>
                                    </p:anim>
                                    <p:anim calcmode="discrete" valueType="clr">
                                      <p:cBhvr additive="repl">
                                        <p:cTn id="76" dur="80"/>
                                        <p:tgtEl>
                                          <p:spTgt spid="147">
                                            <p:txEl>
                                              <p:pRg st="1" end="1"/>
                                            </p:txEl>
                                          </p:spTgt>
                                        </p:tgtEl>
                                        <p:attrNameLst>
                                          <p:attrName>fillcolor</p:attrName>
                                        </p:attrNameLst>
                                      </p:cBhvr>
                                      <p:tavLst>
                                        <p:tav tm="0">
                                          <p:val>
                                            <p:strVal val="rgb(-103,51,51)"/>
                                          </p:val>
                                        </p:tav>
                                        <p:tav tm="50000">
                                          <p:val>
                                            <p:strVal val="rgb(-103,-103,0)"/>
                                          </p:val>
                                        </p:tav>
                                      </p:tavLst>
                                    </p:anim>
                                    <p:set>
                                      <p:cBhvr>
                                        <p:cTn id="77" dur="80"/>
                                        <p:tgtEl>
                                          <p:spTgt spid="147">
                                            <p:txEl>
                                              <p:pRg st="1" end="1"/>
                                            </p:txEl>
                                          </p:spTgt>
                                        </p:tgtEl>
                                        <p:attrNameLst>
                                          <p:attrName>fill.type</p:attrName>
                                        </p:attrNameLst>
                                      </p:cBhvr>
                                      <p:to>
                                        <p:strVal val="solid"/>
                                      </p:to>
                                    </p:se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54">
                                  <p:stCondLst>
                                    <p:cond delay="0"/>
                                  </p:stCondLst>
                                  <p:childTnLst>
                                    <p:set>
                                      <p:cBhvr>
                                        <p:cTn id="81" dur="1" fill="hold">
                                          <p:stCondLst>
                                            <p:cond delay="0"/>
                                          </p:stCondLst>
                                        </p:cTn>
                                        <p:tgtEl>
                                          <p:spTgt spid="147">
                                            <p:txEl>
                                              <p:pRg st="2" end="2"/>
                                            </p:txEl>
                                          </p:spTgt>
                                        </p:tgtEl>
                                        <p:attrNameLst>
                                          <p:attrName>style.visibility</p:attrName>
                                        </p:attrNameLst>
                                      </p:cBhvr>
                                      <p:to>
                                        <p:strVal val="visible"/>
                                      </p:to>
                                    </p:set>
                                    <p:anim calcmode="lin" valueType="num">
                                      <p:cBhvr additive="repl">
                                        <p:cTn id="82" dur="500" fill="hold"/>
                                        <p:tgtEl>
                                          <p:spTgt spid="147">
                                            <p:txEl>
                                              <p:pRg st="2" end="2"/>
                                            </p:txEl>
                                          </p:spTgt>
                                        </p:tgtEl>
                                        <p:attrNameLst>
                                          <p:attrName>ppt_w</p:attrName>
                                        </p:attrNameLst>
                                      </p:cBhvr>
                                      <p:tavLst>
                                        <p:tav tm="0">
                                          <p:val>
                                            <p:strVal val="#ppt_w*0.05"/>
                                          </p:val>
                                        </p:tav>
                                        <p:tav tm="100000">
                                          <p:val>
                                            <p:strVal val="#ppt_w"/>
                                          </p:val>
                                        </p:tav>
                                      </p:tavLst>
                                    </p:anim>
                                    <p:anim calcmode="lin" valueType="num">
                                      <p:cBhvr additive="repl">
                                        <p:cTn id="83" dur="500" fill="hold"/>
                                        <p:tgtEl>
                                          <p:spTgt spid="147">
                                            <p:txEl>
                                              <p:pRg st="2" end="2"/>
                                            </p:txEl>
                                          </p:spTgt>
                                        </p:tgtEl>
                                        <p:attrNameLst>
                                          <p:attrName>ppt_h</p:attrName>
                                        </p:attrNameLst>
                                      </p:cBhvr>
                                      <p:tavLst>
                                        <p:tav tm="0">
                                          <p:val>
                                            <p:strVal val="#ppt_h"/>
                                          </p:val>
                                        </p:tav>
                                        <p:tav tm="100000">
                                          <p:val>
                                            <p:strVal val="#ppt_h"/>
                                          </p:val>
                                        </p:tav>
                                      </p:tavLst>
                                    </p:anim>
                                    <p:anim calcmode="lin" valueType="num">
                                      <p:cBhvr additive="repl">
                                        <p:cTn id="84" dur="500" fill="hold"/>
                                        <p:tgtEl>
                                          <p:spTgt spid="147">
                                            <p:txEl>
                                              <p:pRg st="2" end="2"/>
                                            </p:txEl>
                                          </p:spTgt>
                                        </p:tgtEl>
                                        <p:attrNameLst>
                                          <p:attrName>ppt_x</p:attrName>
                                        </p:attrNameLst>
                                      </p:cBhvr>
                                      <p:tavLst>
                                        <p:tav tm="0">
                                          <p:val>
                                            <p:strVal val="#ppt_x-.2"/>
                                          </p:val>
                                        </p:tav>
                                        <p:tav tm="100000">
                                          <p:val>
                                            <p:strVal val="#ppt_x"/>
                                          </p:val>
                                        </p:tav>
                                      </p:tavLst>
                                    </p:anim>
                                    <p:anim calcmode="lin" valueType="num">
                                      <p:cBhvr additive="repl">
                                        <p:cTn id="85" dur="500" fill="hold"/>
                                        <p:tgtEl>
                                          <p:spTgt spid="147">
                                            <p:txEl>
                                              <p:pRg st="2" end="2"/>
                                            </p:txEl>
                                          </p:spTgt>
                                        </p:tgtEl>
                                        <p:attrNameLst>
                                          <p:attrName>ppt_y</p:attrName>
                                        </p:attrNameLst>
                                      </p:cBhvr>
                                      <p:tavLst>
                                        <p:tav tm="0">
                                          <p:val>
                                            <p:strVal val="#ppt_y"/>
                                          </p:val>
                                        </p:tav>
                                        <p:tav tm="100000">
                                          <p:val>
                                            <p:strVal val="#ppt_y"/>
                                          </p:val>
                                        </p:tav>
                                      </p:tavLst>
                                    </p:anim>
                                    <p:animEffect filter="fade" transition="in">
                                      <p:cBhvr additive="repl">
                                        <p:cTn id="86" dur="500"/>
                                        <p:tgtEl>
                                          <p:spTgt spid="147">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27">
                                  <p:stCondLst>
                                    <p:cond delay="0"/>
                                  </p:stCondLst>
                                  <p:iterate type="lt">
                                    <p:tmAbs val="1500"/>
                                  </p:iterate>
                                  <p:childTnLst>
                                    <p:set>
                                      <p:cBhvr>
                                        <p:cTn id="90" dur="1" fill="hold">
                                          <p:stCondLst>
                                            <p:cond delay="0"/>
                                          </p:stCondLst>
                                        </p:cTn>
                                        <p:tgtEl>
                                          <p:spTgt spid="147">
                                            <p:txEl>
                                              <p:pRg st="3" end="3"/>
                                            </p:txEl>
                                          </p:spTgt>
                                        </p:tgtEl>
                                        <p:attrNameLst>
                                          <p:attrName>style.visibility</p:attrName>
                                        </p:attrNameLst>
                                      </p:cBhvr>
                                      <p:to>
                                        <p:strVal val="visible"/>
                                      </p:to>
                                    </p:set>
                                    <p:anim calcmode="discrete" valueType="clr">
                                      <p:cBhvr additive="repl">
                                        <p:cTn id="91" dur="80"/>
                                        <p:tgtEl>
                                          <p:spTgt spid="147">
                                            <p:txEl>
                                              <p:pRg st="3" end="3"/>
                                            </p:txEl>
                                          </p:spTgt>
                                        </p:tgtEl>
                                        <p:attrNameLst>
                                          <p:attrName>style.color</p:attrName>
                                        </p:attrNameLst>
                                      </p:cBhvr>
                                      <p:tavLst>
                                        <p:tav tm="0">
                                          <p:val>
                                            <p:strVal val="rgb(-83,34,-78)"/>
                                          </p:val>
                                        </p:tav>
                                        <p:tav tm="50000">
                                          <p:val>
                                            <p:strVal val="rgb(-103,-103,0)"/>
                                          </p:val>
                                        </p:tav>
                                      </p:tavLst>
                                    </p:anim>
                                    <p:anim calcmode="discrete" valueType="clr">
                                      <p:cBhvr additive="repl">
                                        <p:cTn id="92" dur="80"/>
                                        <p:tgtEl>
                                          <p:spTgt spid="147">
                                            <p:txEl>
                                              <p:pRg st="3" end="3"/>
                                            </p:txEl>
                                          </p:spTgt>
                                        </p:tgtEl>
                                        <p:attrNameLst>
                                          <p:attrName>fillcolor</p:attrName>
                                        </p:attrNameLst>
                                      </p:cBhvr>
                                      <p:tavLst>
                                        <p:tav tm="0">
                                          <p:val>
                                            <p:strVal val="rgb(-103,51,51)"/>
                                          </p:val>
                                        </p:tav>
                                        <p:tav tm="50000">
                                          <p:val>
                                            <p:strVal val="rgb(-103,-103,0)"/>
                                          </p:val>
                                        </p:tav>
                                      </p:tavLst>
                                    </p:anim>
                                    <p:set>
                                      <p:cBhvr>
                                        <p:cTn id="93" dur="80"/>
                                        <p:tgtEl>
                                          <p:spTgt spid="147">
                                            <p:txEl>
                                              <p:pRg st="3" end="3"/>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14" presetSubtype="10">
                                  <p:stCondLst>
                                    <p:cond delay="0"/>
                                  </p:stCondLst>
                                  <p:childTnLst>
                                    <p:set>
                                      <p:cBhvr>
                                        <p:cTn id="97" dur="1" fill="hold">
                                          <p:stCondLst>
                                            <p:cond delay="0"/>
                                          </p:stCondLst>
                                        </p:cTn>
                                        <p:tgtEl>
                                          <p:spTgt spid="147">
                                            <p:txEl>
                                              <p:pRg st="4" end="4"/>
                                            </p:txEl>
                                          </p:spTgt>
                                        </p:tgtEl>
                                        <p:attrNameLst>
                                          <p:attrName>style.visibility</p:attrName>
                                        </p:attrNameLst>
                                      </p:cBhvr>
                                      <p:to>
                                        <p:strVal val="visible"/>
                                      </p:to>
                                    </p:set>
                                    <p:animEffect filter="randombar(horizontal)" transition="in">
                                      <p:cBhvr additive="repl">
                                        <p:cTn id="98" dur="500"/>
                                        <p:tgtEl>
                                          <p:spTgt spid="147">
                                            <p:txEl>
                                              <p:pRg st="4" end="4"/>
                                            </p:txEl>
                                          </p:spTgt>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27">
                                  <p:stCondLst>
                                    <p:cond delay="0"/>
                                  </p:stCondLst>
                                  <p:iterate type="lt">
                                    <p:tmAbs val="1500"/>
                                  </p:iterate>
                                  <p:childTnLst>
                                    <p:set>
                                      <p:cBhvr>
                                        <p:cTn id="102" dur="1" fill="hold">
                                          <p:stCondLst>
                                            <p:cond delay="0"/>
                                          </p:stCondLst>
                                        </p:cTn>
                                        <p:tgtEl>
                                          <p:spTgt spid="147">
                                            <p:txEl>
                                              <p:pRg st="5" end="5"/>
                                            </p:txEl>
                                          </p:spTgt>
                                        </p:tgtEl>
                                        <p:attrNameLst>
                                          <p:attrName>style.visibility</p:attrName>
                                        </p:attrNameLst>
                                      </p:cBhvr>
                                      <p:to>
                                        <p:strVal val="visible"/>
                                      </p:to>
                                    </p:set>
                                    <p:anim calcmode="discrete" valueType="clr">
                                      <p:cBhvr additive="repl">
                                        <p:cTn id="103" dur="80"/>
                                        <p:tgtEl>
                                          <p:spTgt spid="147">
                                            <p:txEl>
                                              <p:pRg st="5" end="5"/>
                                            </p:txEl>
                                          </p:spTgt>
                                        </p:tgtEl>
                                        <p:attrNameLst>
                                          <p:attrName>style.color</p:attrName>
                                        </p:attrNameLst>
                                      </p:cBhvr>
                                      <p:tavLst>
                                        <p:tav tm="0">
                                          <p:val>
                                            <p:strVal val="rgb(-83,34,-78)"/>
                                          </p:val>
                                        </p:tav>
                                        <p:tav tm="50000">
                                          <p:val>
                                            <p:strVal val="rgb(-103,-103,0)"/>
                                          </p:val>
                                        </p:tav>
                                      </p:tavLst>
                                    </p:anim>
                                    <p:anim calcmode="discrete" valueType="clr">
                                      <p:cBhvr additive="repl">
                                        <p:cTn id="104" dur="80"/>
                                        <p:tgtEl>
                                          <p:spTgt spid="147">
                                            <p:txEl>
                                              <p:pRg st="5" end="5"/>
                                            </p:txEl>
                                          </p:spTgt>
                                        </p:tgtEl>
                                        <p:attrNameLst>
                                          <p:attrName>fillcolor</p:attrName>
                                        </p:attrNameLst>
                                      </p:cBhvr>
                                      <p:tavLst>
                                        <p:tav tm="0">
                                          <p:val>
                                            <p:strVal val="rgb(-103,51,51)"/>
                                          </p:val>
                                        </p:tav>
                                        <p:tav tm="50000">
                                          <p:val>
                                            <p:strVal val="rgb(-103,-103,0)"/>
                                          </p:val>
                                        </p:tav>
                                      </p:tavLst>
                                    </p:anim>
                                    <p:set>
                                      <p:cBhvr>
                                        <p:cTn id="105" dur="80"/>
                                        <p:tgtEl>
                                          <p:spTgt spid="147">
                                            <p:txEl>
                                              <p:pRg st="5" end="5"/>
                                            </p:txEl>
                                          </p:spTgt>
                                        </p:tgtEl>
                                        <p:attrNameLst>
                                          <p:attrName>fill.type</p:attrName>
                                        </p:attrNameLst>
                                      </p:cBhvr>
                                      <p:to>
                                        <p:strVal val="soli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TextShape 1"/>
          <p:cNvSpPr txBox="1"/>
          <p:nvPr/>
        </p:nvSpPr>
        <p:spPr>
          <a:xfrm>
            <a:off x="457200" y="277920"/>
            <a:ext cx="8229240" cy="1139400"/>
          </a:xfrm>
          <a:prstGeom prst="rect">
            <a:avLst/>
          </a:prstGeom>
          <a:solidFill>
            <a:srgbClr val="ffffff"/>
          </a:solidFill>
          <a:ln w="9360">
            <a:noFill/>
          </a:ln>
        </p:spPr>
        <p:txBody>
          <a:bodyPr lIns="90000" rIns="90000" tIns="45000" bIns="45000">
            <a:noAutofit/>
          </a:bodyPr>
          <a:p>
            <a:pPr algn="ctr">
              <a:lnSpc>
                <a:spcPct val="100000"/>
              </a:lnSpc>
            </a:pPr>
            <a:r>
              <a:rPr b="0" lang="zh-CN" sz="4400" spc="-1" strike="noStrike">
                <a:solidFill>
                  <a:srgbClr val="000000"/>
                </a:solidFill>
                <a:latin typeface="Arial"/>
                <a:ea typeface="宋体"/>
              </a:rPr>
              <a:t>答案：</a:t>
            </a:r>
            <a:endParaRPr b="0" lang="zh-CN" sz="4400" spc="-1" strike="noStrike">
              <a:solidFill>
                <a:srgbClr val="0033cc"/>
              </a:solidFill>
              <a:latin typeface="Times New Roman"/>
            </a:endParaRPr>
          </a:p>
        </p:txBody>
      </p:sp>
      <p:sp>
        <p:nvSpPr>
          <p:cNvPr id="566" name="TextShape 2"/>
          <p:cNvSpPr txBox="1"/>
          <p:nvPr/>
        </p:nvSpPr>
        <p:spPr>
          <a:xfrm>
            <a:off x="468360" y="1052640"/>
            <a:ext cx="8229240" cy="4530240"/>
          </a:xfrm>
          <a:prstGeom prst="rect">
            <a:avLst/>
          </a:prstGeom>
          <a:solidFill>
            <a:srgbClr val="ffffff"/>
          </a:solidFill>
          <a:ln w="9360">
            <a:noFill/>
          </a:ln>
        </p:spPr>
        <p:txBody>
          <a:bodyPr lIns="90000" rIns="90000" tIns="45000" bIns="45000">
            <a:noAutofit/>
          </a:bodyPr>
          <a:p>
            <a:pPr marL="343080" indent="-342720">
              <a:lnSpc>
                <a:spcPct val="80000"/>
              </a:lnSpc>
              <a:spcBef>
                <a:spcPts val="519"/>
              </a:spcBef>
              <a:buClr>
                <a:srgbClr val="000000"/>
              </a:buClr>
              <a:buFont typeface="Symbol" charset="2"/>
              <a:buChar char=""/>
            </a:pPr>
            <a:r>
              <a:rPr b="0" lang="zh-CN" sz="2600" spc="-1" strike="noStrike">
                <a:solidFill>
                  <a:srgbClr val="000000"/>
                </a:solidFill>
                <a:latin typeface="Arial"/>
                <a:ea typeface="宋体"/>
              </a:rPr>
              <a:t> </a:t>
            </a:r>
            <a:r>
              <a:rPr b="0" lang="zh-CN" sz="2000" spc="-1" strike="noStrike">
                <a:solidFill>
                  <a:srgbClr val="000000"/>
                </a:solidFill>
                <a:latin typeface="Times New Roman"/>
                <a:ea typeface="宋体"/>
              </a:rPr>
              <a:t>(1) n-1          (2) n-1</a:t>
            </a:r>
            <a:endParaRPr b="0" lang="zh-CN" sz="2000" spc="-1" strike="noStrike">
              <a:solidFill>
                <a:srgbClr val="000000"/>
              </a:solidFill>
              <a:latin typeface="Arial"/>
            </a:endParaRPr>
          </a:p>
          <a:p>
            <a:pPr marL="343080" indent="-342720">
              <a:lnSpc>
                <a:spcPct val="80000"/>
              </a:lnSpc>
              <a:spcBef>
                <a:spcPts val="400"/>
              </a:spcBef>
              <a:buClr>
                <a:srgbClr val="000000"/>
              </a:buClr>
              <a:buFont typeface="Symbol" charset="2"/>
              <a:buChar char=""/>
            </a:pPr>
            <a:r>
              <a:rPr b="0" lang="zh-CN" sz="2000" spc="-1" strike="noStrike">
                <a:solidFill>
                  <a:srgbClr val="000000"/>
                </a:solidFill>
                <a:latin typeface="Times New Roman"/>
                <a:ea typeface="宋体"/>
              </a:rPr>
              <a:t> </a:t>
            </a:r>
            <a:r>
              <a:rPr b="0" lang="zh-CN" sz="2000" spc="-1" strike="noStrike">
                <a:solidFill>
                  <a:srgbClr val="000000"/>
                </a:solidFill>
                <a:latin typeface="Times New Roman"/>
                <a:ea typeface="宋体"/>
              </a:rPr>
              <a:t>(3) n+(n-1)+(n-2)+...+1=</a:t>
            </a:r>
            <a:endParaRPr b="0" lang="zh-CN" sz="2000" spc="-1" strike="noStrike">
              <a:solidFill>
                <a:srgbClr val="000000"/>
              </a:solidFill>
              <a:latin typeface="Arial"/>
            </a:endParaRPr>
          </a:p>
          <a:p>
            <a:pPr algn="just">
              <a:lnSpc>
                <a:spcPct val="80000"/>
              </a:lnSpc>
              <a:spcBef>
                <a:spcPts val="400"/>
              </a:spcBef>
            </a:pPr>
            <a:endParaRPr b="0" lang="zh-CN" sz="2000" spc="-1" strike="noStrike">
              <a:solidFill>
                <a:srgbClr val="000000"/>
              </a:solidFill>
              <a:latin typeface="Arial"/>
            </a:endParaRPr>
          </a:p>
          <a:p>
            <a:pPr marL="343080" indent="-342720" algn="just">
              <a:lnSpc>
                <a:spcPct val="80000"/>
              </a:lnSpc>
              <a:spcBef>
                <a:spcPts val="400"/>
              </a:spcBef>
              <a:buClr>
                <a:srgbClr val="000000"/>
              </a:buClr>
              <a:buFont typeface="Symbol" charset="2"/>
              <a:buChar char=""/>
            </a:pPr>
            <a:r>
              <a:rPr b="0" lang="zh-CN" sz="2000" spc="-1" strike="noStrike">
                <a:solidFill>
                  <a:srgbClr val="000000"/>
                </a:solidFill>
                <a:latin typeface="Times New Roman"/>
                <a:ea typeface="Times New Roman"/>
              </a:rPr>
              <a:t>(4) 1+(1+2)+(1+2+3)+...+(1+2+3+...+n)=</a:t>
            </a:r>
            <a:endParaRPr b="0" lang="zh-CN" sz="2000" spc="-1" strike="noStrike">
              <a:solidFill>
                <a:srgbClr val="000000"/>
              </a:solidFill>
              <a:latin typeface="Arial"/>
            </a:endParaRPr>
          </a:p>
          <a:p>
            <a:pPr algn="just">
              <a:lnSpc>
                <a:spcPct val="80000"/>
              </a:lnSpc>
              <a:spcBef>
                <a:spcPts val="400"/>
              </a:spcBef>
            </a:pPr>
            <a:endParaRPr b="0" lang="zh-CN" sz="2000" spc="-1" strike="noStrike">
              <a:solidFill>
                <a:srgbClr val="000000"/>
              </a:solidFill>
              <a:latin typeface="Arial"/>
            </a:endParaRPr>
          </a:p>
          <a:p>
            <a:pPr marL="343080" indent="-342720" algn="just">
              <a:lnSpc>
                <a:spcPct val="80000"/>
              </a:lnSpc>
              <a:spcBef>
                <a:spcPts val="400"/>
              </a:spcBef>
              <a:buClr>
                <a:srgbClr val="000000"/>
              </a:buClr>
              <a:buFont typeface="Symbol" charset="2"/>
              <a:buChar char=""/>
            </a:pPr>
            <a:r>
              <a:rPr b="0" lang="zh-CN" sz="2000" spc="-1" strike="noStrike">
                <a:solidFill>
                  <a:srgbClr val="000000"/>
                </a:solidFill>
                <a:latin typeface="Times New Roman"/>
                <a:ea typeface="Times New Roman"/>
              </a:rPr>
              <a:t>        </a:t>
            </a:r>
            <a:r>
              <a:rPr b="0" lang="zh-CN" sz="2000" spc="-1" strike="noStrike">
                <a:solidFill>
                  <a:srgbClr val="000000"/>
                </a:solidFill>
                <a:latin typeface="Times New Roman"/>
                <a:ea typeface="Times New Roman"/>
              </a:rPr>
              <a:t>=</a:t>
            </a:r>
            <a:endParaRPr b="0" lang="zh-CN" sz="2000" spc="-1" strike="noStrike">
              <a:solidFill>
                <a:srgbClr val="000000"/>
              </a:solidFill>
              <a:latin typeface="Arial"/>
            </a:endParaRPr>
          </a:p>
          <a:p>
            <a:pPr marL="343080" indent="-342720" algn="just">
              <a:lnSpc>
                <a:spcPct val="80000"/>
              </a:lnSpc>
              <a:spcBef>
                <a:spcPts val="400"/>
              </a:spcBef>
              <a:buClr>
                <a:srgbClr val="000000"/>
              </a:buClr>
              <a:buFont typeface="Symbol" charset="2"/>
              <a:buChar char=""/>
            </a:pPr>
            <a:r>
              <a:rPr b="0" lang="zh-CN" sz="2000" spc="-1" strike="noStrike">
                <a:solidFill>
                  <a:srgbClr val="000000"/>
                </a:solidFill>
                <a:latin typeface="Times New Roman"/>
                <a:ea typeface="Times New Roman"/>
              </a:rPr>
              <a:t>        </a:t>
            </a:r>
            <a:endParaRPr b="0" lang="zh-CN" sz="2000" spc="-1" strike="noStrike">
              <a:solidFill>
                <a:srgbClr val="000000"/>
              </a:solidFill>
              <a:latin typeface="Arial"/>
            </a:endParaRPr>
          </a:p>
          <a:p>
            <a:pPr marL="343080" indent="-342720" algn="just">
              <a:lnSpc>
                <a:spcPct val="80000"/>
              </a:lnSpc>
              <a:spcBef>
                <a:spcPts val="400"/>
              </a:spcBef>
              <a:buClr>
                <a:srgbClr val="000000"/>
              </a:buClr>
              <a:buFont typeface="Symbol" charset="2"/>
              <a:buChar char=""/>
            </a:pPr>
            <a:r>
              <a:rPr b="0" lang="zh-CN" sz="2000" spc="-1" strike="noStrike">
                <a:solidFill>
                  <a:srgbClr val="000000"/>
                </a:solidFill>
                <a:latin typeface="Times New Roman"/>
                <a:ea typeface="Times New Roman"/>
              </a:rPr>
              <a:t>        </a:t>
            </a:r>
            <a:r>
              <a:rPr b="0" lang="zh-CN" sz="2000" spc="-1" strike="noStrike">
                <a:solidFill>
                  <a:srgbClr val="000000"/>
                </a:solidFill>
                <a:latin typeface="Times New Roman"/>
                <a:ea typeface="Times New Roman"/>
              </a:rPr>
              <a:t>=</a:t>
            </a:r>
            <a:endParaRPr b="0" lang="zh-CN" sz="2000" spc="-1" strike="noStrike">
              <a:solidFill>
                <a:srgbClr val="000000"/>
              </a:solidFill>
              <a:latin typeface="Arial"/>
            </a:endParaRPr>
          </a:p>
          <a:p>
            <a:pPr marL="343080" indent="-342720">
              <a:lnSpc>
                <a:spcPct val="80000"/>
              </a:lnSpc>
              <a:spcBef>
                <a:spcPts val="400"/>
              </a:spcBef>
            </a:pPr>
            <a:endParaRPr b="0" lang="zh-CN" sz="2000" spc="-1" strike="noStrike">
              <a:solidFill>
                <a:srgbClr val="000000"/>
              </a:solidFill>
              <a:latin typeface="Arial"/>
            </a:endParaRPr>
          </a:p>
          <a:p>
            <a:pPr marL="343080" indent="-342720">
              <a:lnSpc>
                <a:spcPct val="80000"/>
              </a:lnSpc>
              <a:spcBef>
                <a:spcPts val="400"/>
              </a:spcBef>
              <a:buClr>
                <a:srgbClr val="000000"/>
              </a:buClr>
              <a:buFont typeface="Symbol" charset="2"/>
              <a:buChar char=""/>
            </a:pPr>
            <a:r>
              <a:rPr b="0" lang="zh-CN" sz="2000" spc="-1" strike="noStrike">
                <a:solidFill>
                  <a:srgbClr val="000000"/>
                </a:solidFill>
                <a:latin typeface="Times New Roman"/>
                <a:ea typeface="宋体"/>
              </a:rPr>
              <a:t>(5) </a:t>
            </a:r>
            <a:r>
              <a:rPr b="0" lang="zh-CN" sz="2000" spc="-1" strike="noStrike">
                <a:solidFill>
                  <a:srgbClr val="000000"/>
                </a:solidFill>
                <a:latin typeface="Times New Roman"/>
                <a:ea typeface="宋体"/>
              </a:rPr>
              <a:t>答案：</a:t>
            </a:r>
            <a:r>
              <a:rPr b="0" lang="zh-CN" sz="2000" spc="-1" strike="noStrike">
                <a:solidFill>
                  <a:srgbClr val="000000"/>
                </a:solidFill>
                <a:latin typeface="Times New Roman"/>
                <a:ea typeface="宋体"/>
              </a:rPr>
              <a:t>1100</a:t>
            </a:r>
            <a:r>
              <a:rPr b="0" lang="zh-CN" sz="2000" spc="-1" strike="noStrike">
                <a:solidFill>
                  <a:srgbClr val="000000"/>
                </a:solidFill>
                <a:latin typeface="Times New Roman"/>
                <a:ea typeface="宋体"/>
              </a:rPr>
              <a:t>次</a:t>
            </a:r>
            <a:br/>
            <a:r>
              <a:rPr b="0" lang="zh-CN" sz="2000" spc="-1" strike="noStrike">
                <a:solidFill>
                  <a:srgbClr val="000000"/>
                </a:solidFill>
                <a:latin typeface="Times New Roman"/>
              </a:rPr>
              <a:t> </a:t>
            </a:r>
            <a:endParaRPr b="0" lang="zh-CN" sz="2000" spc="-1" strike="noStrike">
              <a:solidFill>
                <a:srgbClr val="000000"/>
              </a:solidFill>
              <a:latin typeface="Arial"/>
            </a:endParaRPr>
          </a:p>
          <a:p>
            <a:pPr marL="343080" indent="-342720">
              <a:lnSpc>
                <a:spcPct val="80000"/>
              </a:lnSpc>
              <a:spcBef>
                <a:spcPts val="281"/>
              </a:spcBef>
              <a:buClr>
                <a:srgbClr val="000000"/>
              </a:buClr>
              <a:buFont typeface="Symbol" charset="2"/>
              <a:buChar char=""/>
            </a:pPr>
            <a:r>
              <a:rPr b="0" lang="zh-CN" sz="1400" spc="-1" strike="noStrike">
                <a:solidFill>
                  <a:srgbClr val="000000"/>
                </a:solidFill>
                <a:latin typeface="宋体"/>
                <a:ea typeface="宋体"/>
              </a:rPr>
              <a:t>原因：</a:t>
            </a:r>
            <a:endParaRPr b="0" lang="zh-CN" sz="1400" spc="-1" strike="noStrike">
              <a:solidFill>
                <a:srgbClr val="000000"/>
              </a:solidFill>
              <a:latin typeface="Arial"/>
            </a:endParaRPr>
          </a:p>
          <a:p>
            <a:pPr marL="343080" indent="-342720">
              <a:lnSpc>
                <a:spcPct val="80000"/>
              </a:lnSpc>
              <a:spcBef>
                <a:spcPts val="281"/>
              </a:spcBef>
              <a:buClr>
                <a:srgbClr val="000000"/>
              </a:buClr>
              <a:buFont typeface="Symbol" charset="2"/>
              <a:buChar char=""/>
            </a:pPr>
            <a:r>
              <a:rPr b="0" lang="zh-CN" sz="1400" spc="-1" strike="noStrike">
                <a:solidFill>
                  <a:srgbClr val="000000"/>
                </a:solidFill>
                <a:latin typeface="宋体"/>
                <a:ea typeface="宋体"/>
              </a:rPr>
              <a:t>1</a:t>
            </a:r>
            <a:r>
              <a:rPr b="0" lang="zh-CN" sz="1400" spc="-1" strike="noStrike">
                <a:solidFill>
                  <a:srgbClr val="000000"/>
                </a:solidFill>
                <a:latin typeface="宋体"/>
                <a:ea typeface="宋体"/>
              </a:rPr>
              <a:t>，</a:t>
            </a:r>
            <a:r>
              <a:rPr b="0" lang="zh-CN" sz="1400" spc="-1" strike="noStrike">
                <a:solidFill>
                  <a:srgbClr val="000000"/>
                </a:solidFill>
                <a:latin typeface="宋体"/>
                <a:ea typeface="宋体"/>
              </a:rPr>
              <a:t>x</a:t>
            </a:r>
            <a:r>
              <a:rPr b="0" lang="zh-CN" sz="1400" spc="-1" strike="noStrike">
                <a:solidFill>
                  <a:srgbClr val="000000"/>
                </a:solidFill>
                <a:latin typeface="宋体"/>
                <a:ea typeface="宋体"/>
              </a:rPr>
              <a:t>为</a:t>
            </a:r>
            <a:r>
              <a:rPr b="0" lang="zh-CN" sz="1400" spc="-1" strike="noStrike">
                <a:solidFill>
                  <a:srgbClr val="000000"/>
                </a:solidFill>
                <a:latin typeface="宋体"/>
                <a:ea typeface="宋体"/>
              </a:rPr>
              <a:t>101</a:t>
            </a:r>
            <a:r>
              <a:rPr b="0" lang="zh-CN" sz="1400" spc="-1" strike="noStrike">
                <a:solidFill>
                  <a:srgbClr val="000000"/>
                </a:solidFill>
                <a:latin typeface="宋体"/>
                <a:ea typeface="宋体"/>
              </a:rPr>
              <a:t>时，执行循环中的</a:t>
            </a:r>
            <a:r>
              <a:rPr b="0" lang="zh-CN" sz="1400" spc="-1" strike="noStrike">
                <a:solidFill>
                  <a:srgbClr val="000000"/>
                </a:solidFill>
                <a:latin typeface="宋体"/>
                <a:ea typeface="宋体"/>
              </a:rPr>
              <a:t>if</a:t>
            </a:r>
            <a:r>
              <a:rPr b="0" lang="zh-CN" sz="1400" spc="-1" strike="noStrike">
                <a:solidFill>
                  <a:srgbClr val="000000"/>
                </a:solidFill>
                <a:latin typeface="宋体"/>
                <a:ea typeface="宋体"/>
              </a:rPr>
              <a:t>判断的内容，这时</a:t>
            </a:r>
            <a:r>
              <a:rPr b="0" lang="zh-CN" sz="1400" spc="-1" strike="noStrike">
                <a:solidFill>
                  <a:srgbClr val="000000"/>
                </a:solidFill>
                <a:latin typeface="宋体"/>
                <a:ea typeface="宋体"/>
              </a:rPr>
              <a:t>y</a:t>
            </a:r>
            <a:r>
              <a:rPr b="0" lang="zh-CN" sz="1400" spc="-1" strike="noStrike">
                <a:solidFill>
                  <a:srgbClr val="000000"/>
                </a:solidFill>
                <a:latin typeface="宋体"/>
                <a:ea typeface="宋体"/>
              </a:rPr>
              <a:t>自减</a:t>
            </a:r>
            <a:r>
              <a:rPr b="0" lang="zh-CN" sz="1400" spc="-1" strike="noStrike">
                <a:solidFill>
                  <a:srgbClr val="000000"/>
                </a:solidFill>
                <a:latin typeface="宋体"/>
                <a:ea typeface="宋体"/>
              </a:rPr>
              <a:t>1</a:t>
            </a:r>
            <a:r>
              <a:rPr b="0" lang="zh-CN" sz="1400" spc="-1" strike="noStrike">
                <a:solidFill>
                  <a:srgbClr val="000000"/>
                </a:solidFill>
                <a:latin typeface="宋体"/>
                <a:ea typeface="宋体"/>
              </a:rPr>
              <a:t>；</a:t>
            </a:r>
            <a:br/>
            <a:r>
              <a:rPr b="0" lang="zh-CN" sz="1400" spc="-1" strike="noStrike">
                <a:solidFill>
                  <a:srgbClr val="000000"/>
                </a:solidFill>
                <a:latin typeface="宋体"/>
                <a:ea typeface="宋体"/>
              </a:rPr>
              <a:t>2</a:t>
            </a:r>
            <a:r>
              <a:rPr b="0" lang="zh-CN" sz="1400" spc="-1" strike="noStrike">
                <a:solidFill>
                  <a:srgbClr val="000000"/>
                </a:solidFill>
                <a:latin typeface="宋体"/>
                <a:ea typeface="宋体"/>
              </a:rPr>
              <a:t>，</a:t>
            </a:r>
            <a:r>
              <a:rPr b="0" lang="zh-CN" sz="1400" spc="-1" strike="noStrike">
                <a:solidFill>
                  <a:srgbClr val="000000"/>
                </a:solidFill>
                <a:latin typeface="宋体"/>
                <a:ea typeface="宋体"/>
              </a:rPr>
              <a:t>x&lt;=100</a:t>
            </a:r>
            <a:r>
              <a:rPr b="0" lang="zh-CN" sz="1400" spc="-1" strike="noStrike">
                <a:solidFill>
                  <a:srgbClr val="000000"/>
                </a:solidFill>
                <a:latin typeface="宋体"/>
                <a:ea typeface="宋体"/>
              </a:rPr>
              <a:t>时，执行循环中的</a:t>
            </a:r>
            <a:r>
              <a:rPr b="0" lang="zh-CN" sz="1400" spc="-1" strike="noStrike">
                <a:solidFill>
                  <a:srgbClr val="000000"/>
                </a:solidFill>
                <a:latin typeface="宋体"/>
                <a:ea typeface="宋体"/>
              </a:rPr>
              <a:t>else</a:t>
            </a:r>
            <a:r>
              <a:rPr b="0" lang="zh-CN" sz="1400" spc="-1" strike="noStrike">
                <a:solidFill>
                  <a:srgbClr val="000000"/>
                </a:solidFill>
                <a:latin typeface="宋体"/>
                <a:ea typeface="宋体"/>
              </a:rPr>
              <a:t>半段的内容，这时</a:t>
            </a:r>
            <a:r>
              <a:rPr b="0" lang="zh-CN" sz="1400" spc="-1" strike="noStrike">
                <a:solidFill>
                  <a:srgbClr val="000000"/>
                </a:solidFill>
                <a:latin typeface="宋体"/>
                <a:ea typeface="宋体"/>
              </a:rPr>
              <a:t>x</a:t>
            </a:r>
            <a:r>
              <a:rPr b="0" lang="zh-CN" sz="1400" spc="-1" strike="noStrike">
                <a:solidFill>
                  <a:srgbClr val="000000"/>
                </a:solidFill>
                <a:latin typeface="宋体"/>
                <a:ea typeface="宋体"/>
              </a:rPr>
              <a:t>自加</a:t>
            </a:r>
            <a:r>
              <a:rPr b="0" lang="zh-CN" sz="1400" spc="-1" strike="noStrike">
                <a:solidFill>
                  <a:srgbClr val="000000"/>
                </a:solidFill>
                <a:latin typeface="宋体"/>
                <a:ea typeface="宋体"/>
              </a:rPr>
              <a:t>1</a:t>
            </a:r>
            <a:r>
              <a:rPr b="0" lang="zh-CN" sz="1400" spc="-1" strike="noStrike">
                <a:solidFill>
                  <a:srgbClr val="000000"/>
                </a:solidFill>
                <a:latin typeface="宋体"/>
                <a:ea typeface="宋体"/>
              </a:rPr>
              <a:t>；</a:t>
            </a:r>
            <a:br/>
            <a:r>
              <a:rPr b="0" lang="zh-CN" sz="1400" spc="-1" strike="noStrike">
                <a:solidFill>
                  <a:srgbClr val="000000"/>
                </a:solidFill>
                <a:latin typeface="宋体"/>
                <a:ea typeface="宋体"/>
              </a:rPr>
              <a:t>3</a:t>
            </a:r>
            <a:r>
              <a:rPr b="0" lang="zh-CN" sz="1400" spc="-1" strike="noStrike">
                <a:solidFill>
                  <a:srgbClr val="000000"/>
                </a:solidFill>
                <a:latin typeface="宋体"/>
                <a:ea typeface="宋体"/>
              </a:rPr>
              <a:t>，基于上述，</a:t>
            </a:r>
            <a:r>
              <a:rPr b="0" lang="zh-CN" sz="1400" spc="-1" strike="noStrike">
                <a:solidFill>
                  <a:srgbClr val="000000"/>
                </a:solidFill>
                <a:latin typeface="宋体"/>
                <a:ea typeface="宋体"/>
              </a:rPr>
              <a:t>x</a:t>
            </a:r>
            <a:r>
              <a:rPr b="0" lang="zh-CN" sz="1400" spc="-1" strike="noStrike">
                <a:solidFill>
                  <a:srgbClr val="000000"/>
                </a:solidFill>
                <a:latin typeface="宋体"/>
                <a:ea typeface="宋体"/>
              </a:rPr>
              <a:t>自增</a:t>
            </a:r>
            <a:r>
              <a:rPr b="0" lang="zh-CN" sz="1400" spc="-1" strike="noStrike">
                <a:solidFill>
                  <a:srgbClr val="000000"/>
                </a:solidFill>
                <a:latin typeface="宋体"/>
                <a:ea typeface="宋体"/>
              </a:rPr>
              <a:t>10</a:t>
            </a:r>
            <a:r>
              <a:rPr b="0" lang="zh-CN" sz="1400" spc="-1" strike="noStrike">
                <a:solidFill>
                  <a:srgbClr val="000000"/>
                </a:solidFill>
                <a:latin typeface="宋体"/>
                <a:ea typeface="宋体"/>
              </a:rPr>
              <a:t>次之后，执行一次</a:t>
            </a:r>
            <a:r>
              <a:rPr b="0" lang="zh-CN" sz="1400" spc="-1" strike="noStrike">
                <a:solidFill>
                  <a:srgbClr val="000000"/>
                </a:solidFill>
                <a:latin typeface="宋体"/>
                <a:ea typeface="宋体"/>
              </a:rPr>
              <a:t>y</a:t>
            </a:r>
            <a:r>
              <a:rPr b="0" lang="zh-CN" sz="1400" spc="-1" strike="noStrike">
                <a:solidFill>
                  <a:srgbClr val="000000"/>
                </a:solidFill>
                <a:latin typeface="宋体"/>
                <a:ea typeface="宋体"/>
              </a:rPr>
              <a:t>自减动作；</a:t>
            </a:r>
            <a:br/>
            <a:r>
              <a:rPr b="0" lang="zh-CN" sz="1400" spc="-1" strike="noStrike">
                <a:solidFill>
                  <a:srgbClr val="000000"/>
                </a:solidFill>
                <a:latin typeface="宋体"/>
                <a:ea typeface="宋体"/>
              </a:rPr>
              <a:t>4</a:t>
            </a:r>
            <a:r>
              <a:rPr b="0" lang="zh-CN" sz="1400" spc="-1" strike="noStrike">
                <a:solidFill>
                  <a:srgbClr val="000000"/>
                </a:solidFill>
                <a:latin typeface="宋体"/>
                <a:ea typeface="宋体"/>
              </a:rPr>
              <a:t>，由于</a:t>
            </a:r>
            <a:r>
              <a:rPr b="0" lang="zh-CN" sz="1400" spc="-1" strike="noStrike">
                <a:solidFill>
                  <a:srgbClr val="000000"/>
                </a:solidFill>
                <a:latin typeface="宋体"/>
                <a:ea typeface="宋体"/>
              </a:rPr>
              <a:t>x</a:t>
            </a:r>
            <a:r>
              <a:rPr b="0" lang="zh-CN" sz="1400" spc="-1" strike="noStrike">
                <a:solidFill>
                  <a:srgbClr val="000000"/>
                </a:solidFill>
                <a:latin typeface="宋体"/>
                <a:ea typeface="宋体"/>
              </a:rPr>
              <a:t>初始为</a:t>
            </a:r>
            <a:r>
              <a:rPr b="0" lang="zh-CN" sz="1400" spc="-1" strike="noStrike">
                <a:solidFill>
                  <a:srgbClr val="000000"/>
                </a:solidFill>
                <a:latin typeface="宋体"/>
                <a:ea typeface="宋体"/>
              </a:rPr>
              <a:t>91</a:t>
            </a:r>
            <a:r>
              <a:rPr b="0" lang="zh-CN" sz="1400" spc="-1" strike="noStrike">
                <a:solidFill>
                  <a:srgbClr val="000000"/>
                </a:solidFill>
                <a:latin typeface="宋体"/>
                <a:ea typeface="宋体"/>
              </a:rPr>
              <a:t>，所以当循环执行</a:t>
            </a:r>
            <a:r>
              <a:rPr b="0" lang="zh-CN" sz="1400" spc="-1" strike="noStrike">
                <a:solidFill>
                  <a:srgbClr val="000000"/>
                </a:solidFill>
                <a:latin typeface="宋体"/>
                <a:ea typeface="宋体"/>
              </a:rPr>
              <a:t>10</a:t>
            </a:r>
            <a:r>
              <a:rPr b="0" lang="zh-CN" sz="1400" spc="-1" strike="noStrike">
                <a:solidFill>
                  <a:srgbClr val="000000"/>
                </a:solidFill>
                <a:latin typeface="宋体"/>
                <a:ea typeface="宋体"/>
              </a:rPr>
              <a:t>次</a:t>
            </a:r>
            <a:r>
              <a:rPr b="0" lang="zh-CN" sz="1400" spc="-1" strike="noStrike">
                <a:solidFill>
                  <a:srgbClr val="000000"/>
                </a:solidFill>
                <a:latin typeface="宋体"/>
                <a:ea typeface="宋体"/>
              </a:rPr>
              <a:t>else</a:t>
            </a:r>
            <a:r>
              <a:rPr b="0" lang="zh-CN" sz="1400" spc="-1" strike="noStrike">
                <a:solidFill>
                  <a:srgbClr val="000000"/>
                </a:solidFill>
                <a:latin typeface="宋体"/>
                <a:ea typeface="宋体"/>
              </a:rPr>
              <a:t>之后，才执行一次</a:t>
            </a:r>
            <a:r>
              <a:rPr b="0" lang="zh-CN" sz="1400" spc="-1" strike="noStrike">
                <a:solidFill>
                  <a:srgbClr val="000000"/>
                </a:solidFill>
                <a:latin typeface="宋体"/>
                <a:ea typeface="宋体"/>
              </a:rPr>
              <a:t>if</a:t>
            </a:r>
            <a:r>
              <a:rPr b="0" lang="zh-CN" sz="1400" spc="-1" strike="noStrike">
                <a:solidFill>
                  <a:srgbClr val="000000"/>
                </a:solidFill>
                <a:latin typeface="宋体"/>
                <a:ea typeface="宋体"/>
              </a:rPr>
              <a:t>；</a:t>
            </a:r>
            <a:br/>
            <a:r>
              <a:rPr b="0" lang="zh-CN" sz="1400" spc="-1" strike="noStrike">
                <a:solidFill>
                  <a:srgbClr val="000000"/>
                </a:solidFill>
                <a:latin typeface="宋体"/>
                <a:ea typeface="宋体"/>
              </a:rPr>
              <a:t>5</a:t>
            </a:r>
            <a:r>
              <a:rPr b="0" lang="zh-CN" sz="1400" spc="-1" strike="noStrike">
                <a:solidFill>
                  <a:srgbClr val="000000"/>
                </a:solidFill>
                <a:latin typeface="宋体"/>
                <a:ea typeface="宋体"/>
              </a:rPr>
              <a:t>，则计算结果为：</a:t>
            </a:r>
            <a:r>
              <a:rPr b="0" lang="zh-CN" sz="1400" spc="-1" strike="noStrike">
                <a:solidFill>
                  <a:srgbClr val="000000"/>
                </a:solidFill>
                <a:latin typeface="宋体"/>
                <a:ea typeface="宋体"/>
              </a:rPr>
              <a:t>10*100 + 10*10 = 1000 + 100 = 1100</a:t>
            </a:r>
            <a:endParaRPr b="0" lang="zh-CN" sz="1400" spc="-1" strike="noStrike">
              <a:solidFill>
                <a:srgbClr val="000000"/>
              </a:solidFill>
              <a:latin typeface="Arial"/>
            </a:endParaRPr>
          </a:p>
        </p:txBody>
      </p:sp>
      <p:sp>
        <p:nvSpPr>
          <p:cNvPr id="567" name="CustomShape 3"/>
          <p:cNvSpPr/>
          <p:nvPr/>
        </p:nvSpPr>
        <p:spPr>
          <a:xfrm>
            <a:off x="0" y="0"/>
            <a:ext cx="9143640" cy="360"/>
          </a:xfrm>
          <a:prstGeom prst="rect">
            <a:avLst/>
          </a:prstGeom>
          <a:noFill/>
          <a:ln w="9360">
            <a:noFill/>
          </a:ln>
        </p:spPr>
        <p:style>
          <a:lnRef idx="0"/>
          <a:fillRef idx="0"/>
          <a:effectRef idx="0"/>
          <a:fontRef idx="minor"/>
        </p:style>
      </p:sp>
      <p:sp>
        <p:nvSpPr>
          <p:cNvPr id="568" name="CustomShape 4"/>
          <p:cNvSpPr/>
          <p:nvPr/>
        </p:nvSpPr>
        <p:spPr>
          <a:xfrm>
            <a:off x="0" y="0"/>
            <a:ext cx="9143640" cy="360"/>
          </a:xfrm>
          <a:prstGeom prst="rect">
            <a:avLst/>
          </a:prstGeom>
          <a:noFill/>
          <a:ln w="9360">
            <a:noFill/>
          </a:ln>
        </p:spPr>
        <p:style>
          <a:lnRef idx="0"/>
          <a:fillRef idx="0"/>
          <a:effectRef idx="0"/>
          <a:fontRef idx="minor"/>
        </p:style>
      </p:sp>
      <p:sp>
        <p:nvSpPr>
          <p:cNvPr id="569" name="CustomShape 5"/>
          <p:cNvSpPr/>
          <p:nvPr/>
        </p:nvSpPr>
        <p:spPr>
          <a:xfrm>
            <a:off x="0" y="0"/>
            <a:ext cx="9143640" cy="360"/>
          </a:xfrm>
          <a:prstGeom prst="rect">
            <a:avLst/>
          </a:prstGeom>
          <a:noFill/>
          <a:ln w="9360">
            <a:noFill/>
          </a:ln>
        </p:spPr>
        <p:style>
          <a:lnRef idx="0"/>
          <a:fillRef idx="0"/>
          <a:effectRef idx="0"/>
          <a:fontRef idx="minor"/>
        </p:style>
      </p:sp>
      <p:sp>
        <p:nvSpPr>
          <p:cNvPr id="570" name="CustomShape 6"/>
          <p:cNvSpPr/>
          <p:nvPr/>
        </p:nvSpPr>
        <p:spPr>
          <a:xfrm>
            <a:off x="0" y="0"/>
            <a:ext cx="9143640" cy="360"/>
          </a:xfrm>
          <a:prstGeom prst="rect">
            <a:avLst/>
          </a:prstGeom>
          <a:noFill/>
          <a:ln w="9360">
            <a:noFill/>
          </a:ln>
        </p:spPr>
        <p:style>
          <a:lnRef idx="0"/>
          <a:fillRef idx="0"/>
          <a:effectRef idx="0"/>
          <a:fontRef idx="minor"/>
        </p:style>
      </p:sp>
      <p:grpSp>
        <p:nvGrpSpPr>
          <p:cNvPr id="571" name="Group 7"/>
          <p:cNvGrpSpPr/>
          <p:nvPr/>
        </p:nvGrpSpPr>
        <p:grpSpPr>
          <a:xfrm>
            <a:off x="1692360" y="1268280"/>
            <a:ext cx="4895640" cy="2409480"/>
            <a:chOff x="1692360" y="1268280"/>
            <a:chExt cx="4895640" cy="2409480"/>
          </a:xfrm>
        </p:grpSpPr>
      </p:grpSp>
      <p:pic>
        <p:nvPicPr>
          <p:cNvPr id="572" name="" descr=""/>
          <p:cNvPicPr/>
          <p:nvPr/>
        </p:nvPicPr>
        <p:blipFill>
          <a:blip r:embed="rId1"/>
          <a:stretch/>
        </p:blipFill>
        <p:spPr>
          <a:xfrm>
            <a:off x="1752480" y="2489040"/>
            <a:ext cx="3378240" cy="533520"/>
          </a:xfrm>
          <a:prstGeom prst="rect">
            <a:avLst/>
          </a:prstGeom>
          <a:ln>
            <a:noFill/>
          </a:ln>
        </p:spPr>
      </p:pic>
      <p:pic>
        <p:nvPicPr>
          <p:cNvPr id="573" name="" descr=""/>
          <p:cNvPicPr/>
          <p:nvPr/>
        </p:nvPicPr>
        <p:blipFill>
          <a:blip r:embed="rId2"/>
          <a:stretch/>
        </p:blipFill>
        <p:spPr>
          <a:xfrm>
            <a:off x="5219640" y="1841400"/>
            <a:ext cx="1079640" cy="622440"/>
          </a:xfrm>
          <a:prstGeom prst="rect">
            <a:avLst/>
          </a:prstGeom>
          <a:ln>
            <a:noFill/>
          </a:ln>
        </p:spPr>
      </p:pic>
      <p:pic>
        <p:nvPicPr>
          <p:cNvPr id="574" name="" descr=""/>
          <p:cNvPicPr/>
          <p:nvPr/>
        </p:nvPicPr>
        <p:blipFill>
          <a:blip r:embed="rId3"/>
          <a:stretch/>
        </p:blipFill>
        <p:spPr>
          <a:xfrm>
            <a:off x="1689120" y="3060720"/>
            <a:ext cx="4889520" cy="609480"/>
          </a:xfrm>
          <a:prstGeom prst="rect">
            <a:avLst/>
          </a:prstGeom>
          <a:ln>
            <a:noFill/>
          </a:ln>
        </p:spPr>
      </p:pic>
      <p:pic>
        <p:nvPicPr>
          <p:cNvPr id="575" name="" descr=""/>
          <p:cNvPicPr/>
          <p:nvPr/>
        </p:nvPicPr>
        <p:blipFill>
          <a:blip r:embed="rId4"/>
          <a:stretch/>
        </p:blipFill>
        <p:spPr>
          <a:xfrm>
            <a:off x="3632040" y="1257480"/>
            <a:ext cx="863640" cy="520560"/>
          </a:xfrm>
          <a:prstGeom prst="rect">
            <a:avLst/>
          </a:prstGeom>
          <a:ln>
            <a:noFill/>
          </a:ln>
        </p:spPr>
      </p:pic>
    </p:spTree>
  </p:cSld>
  <p:transition>
    <p:cover dir="d"/>
  </p:transition>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CustomShape 1"/>
          <p:cNvSpPr/>
          <p:nvPr/>
        </p:nvSpPr>
        <p:spPr>
          <a:xfrm>
            <a:off x="290160" y="463320"/>
            <a:ext cx="8534160" cy="575856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pPr>
            <a:r>
              <a:rPr b="1" lang="en-US" sz="2800" spc="-1" strike="noStrike">
                <a:solidFill>
                  <a:srgbClr val="0033cc"/>
                </a:solidFill>
                <a:latin typeface="Arial"/>
                <a:ea typeface="楷体_GB2312"/>
              </a:rPr>
              <a:t>      </a:t>
            </a:r>
            <a:r>
              <a:rPr b="1" lang="en-US" sz="2800" spc="-1" strike="noStrike">
                <a:solidFill>
                  <a:srgbClr val="0033cc"/>
                </a:solidFill>
                <a:latin typeface="Arial"/>
                <a:ea typeface="楷体_GB2312"/>
              </a:rPr>
              <a:t>作业：</a:t>
            </a:r>
            <a:endParaRPr b="0" lang="en-US" sz="2800" spc="-1" strike="noStrike">
              <a:latin typeface="Nimbus Sans"/>
            </a:endParaRPr>
          </a:p>
          <a:p>
            <a:pPr>
              <a:lnSpc>
                <a:spcPct val="100000"/>
              </a:lnSpc>
              <a:spcBef>
                <a:spcPts val="1199"/>
              </a:spcBef>
            </a:pPr>
            <a:r>
              <a:rPr b="1" lang="en-US" sz="2400" spc="-1" strike="noStrike">
                <a:solidFill>
                  <a:srgbClr val="002060"/>
                </a:solidFill>
                <a:latin typeface="Arial"/>
                <a:ea typeface="楷体_GB2312"/>
              </a:rPr>
              <a:t>1</a:t>
            </a:r>
            <a:r>
              <a:rPr b="1" lang="en-US" sz="2400" spc="-1" strike="noStrike">
                <a:solidFill>
                  <a:srgbClr val="002060"/>
                </a:solidFill>
                <a:latin typeface="Arial"/>
                <a:ea typeface="楷体_GB2312"/>
              </a:rPr>
              <a:t>、简述下列术语：数据、数据元素、数据对象、数据结构、数据类型和抽象数据类型。</a:t>
            </a:r>
            <a:endParaRPr b="0" lang="en-US" sz="2400" spc="-1" strike="noStrike">
              <a:latin typeface="Nimbus Sans"/>
            </a:endParaRPr>
          </a:p>
          <a:p>
            <a:pPr>
              <a:lnSpc>
                <a:spcPct val="100000"/>
              </a:lnSpc>
              <a:spcBef>
                <a:spcPts val="1199"/>
              </a:spcBef>
            </a:pPr>
            <a:r>
              <a:rPr b="1" lang="en-US" sz="2400" spc="-1" strike="noStrike">
                <a:solidFill>
                  <a:srgbClr val="002060"/>
                </a:solidFill>
                <a:latin typeface="Arial"/>
                <a:ea typeface="楷体_GB2312"/>
              </a:rPr>
              <a:t>2</a:t>
            </a:r>
            <a:r>
              <a:rPr b="1" lang="en-US" sz="2400" spc="-1" strike="noStrike">
                <a:solidFill>
                  <a:srgbClr val="002060"/>
                </a:solidFill>
                <a:latin typeface="Arial"/>
                <a:ea typeface="楷体_GB2312"/>
              </a:rPr>
              <a:t>、试描述数据结构的抽象数据类型的概念与程序设计语言中的数据类型概念的区别。</a:t>
            </a:r>
            <a:endParaRPr b="0" lang="en-US" sz="2400" spc="-1" strike="noStrike">
              <a:latin typeface="Nimbus Sans"/>
            </a:endParaRPr>
          </a:p>
          <a:p>
            <a:pPr>
              <a:lnSpc>
                <a:spcPct val="100000"/>
              </a:lnSpc>
              <a:spcBef>
                <a:spcPts val="1199"/>
              </a:spcBef>
            </a:pPr>
            <a:r>
              <a:rPr b="1" lang="en-US" sz="2400" spc="-1" strike="noStrike">
                <a:solidFill>
                  <a:srgbClr val="002060"/>
                </a:solidFill>
                <a:latin typeface="Arial"/>
                <a:ea typeface="楷体_GB2312"/>
              </a:rPr>
              <a:t>3</a:t>
            </a:r>
            <a:r>
              <a:rPr b="1" lang="en-US" sz="2400" spc="-1" strike="noStrike">
                <a:solidFill>
                  <a:srgbClr val="002060"/>
                </a:solidFill>
                <a:latin typeface="Arial"/>
                <a:ea typeface="楷体_GB2312"/>
              </a:rPr>
              <a:t>、设有数据结构</a:t>
            </a:r>
            <a:endParaRPr b="0" lang="en-US" sz="2400" spc="-1" strike="noStrike">
              <a:latin typeface="Nimbus Sans"/>
            </a:endParaRPr>
          </a:p>
          <a:p>
            <a:pPr>
              <a:lnSpc>
                <a:spcPct val="100000"/>
              </a:lnSpc>
              <a:spcBef>
                <a:spcPts val="1199"/>
              </a:spcBef>
            </a:pPr>
            <a:r>
              <a:rPr b="1" lang="en-US" sz="2400" spc="-1" strike="noStrike">
                <a:solidFill>
                  <a:srgbClr val="002060"/>
                </a:solidFill>
                <a:latin typeface="Arial"/>
                <a:ea typeface="楷体_GB2312"/>
              </a:rPr>
              <a:t>(1)A=</a:t>
            </a:r>
            <a:r>
              <a:rPr b="1" lang="en-US" sz="2400" spc="-1" strike="noStrike">
                <a:solidFill>
                  <a:srgbClr val="002060"/>
                </a:solidFill>
                <a:latin typeface="Arial"/>
                <a:ea typeface="楷体_GB2312"/>
              </a:rPr>
              <a:t>（</a:t>
            </a:r>
            <a:r>
              <a:rPr b="1" lang="en-US" sz="2400" spc="-1" strike="noStrike">
                <a:solidFill>
                  <a:srgbClr val="002060"/>
                </a:solidFill>
                <a:latin typeface="Arial"/>
                <a:ea typeface="楷体_GB2312"/>
              </a:rPr>
              <a:t>K</a:t>
            </a:r>
            <a:r>
              <a:rPr b="1" lang="en-US" sz="2400" spc="-1" strike="noStrike">
                <a:solidFill>
                  <a:srgbClr val="002060"/>
                </a:solidFill>
                <a:latin typeface="Arial"/>
                <a:ea typeface="楷体_GB2312"/>
              </a:rPr>
              <a:t>，</a:t>
            </a:r>
            <a:r>
              <a:rPr b="1" lang="en-US" sz="2400" spc="-1" strike="noStrike">
                <a:solidFill>
                  <a:srgbClr val="002060"/>
                </a:solidFill>
                <a:latin typeface="Arial"/>
                <a:ea typeface="楷体_GB2312"/>
              </a:rPr>
              <a:t>R</a:t>
            </a:r>
            <a:r>
              <a:rPr b="1" lang="en-US" sz="2400" spc="-1" strike="noStrike">
                <a:solidFill>
                  <a:srgbClr val="002060"/>
                </a:solidFill>
                <a:latin typeface="Arial"/>
                <a:ea typeface="楷体_GB2312"/>
              </a:rPr>
              <a:t>），其中，</a:t>
            </a:r>
            <a:r>
              <a:rPr b="1" lang="en-US" sz="2400" spc="-1" strike="noStrike">
                <a:solidFill>
                  <a:srgbClr val="002060"/>
                </a:solidFill>
                <a:latin typeface="Arial"/>
                <a:ea typeface="楷体_GB2312"/>
              </a:rPr>
              <a:t>K={a,b,c,d,e,f,g,h}, R={r},</a:t>
            </a:r>
            <a:endParaRPr b="0" lang="en-US" sz="2400" spc="-1" strike="noStrike">
              <a:latin typeface="Nimbus Sans"/>
            </a:endParaRPr>
          </a:p>
          <a:p>
            <a:pPr>
              <a:lnSpc>
                <a:spcPct val="100000"/>
              </a:lnSpc>
              <a:spcBef>
                <a:spcPts val="1199"/>
              </a:spcBef>
            </a:pPr>
            <a:r>
              <a:rPr b="1" lang="en-US" sz="2400" spc="-1" strike="noStrike">
                <a:solidFill>
                  <a:srgbClr val="002060"/>
                </a:solidFill>
                <a:latin typeface="Arial"/>
                <a:ea typeface="楷体_GB2312"/>
              </a:rPr>
              <a:t>r={&lt;a,b&gt;,&lt;b,c&gt;,&lt;c,d&gt;,&lt;d,e&gt;,&lt;e,f&gt;,&lt;f,g&gt;,&lt;g,h&gt;}</a:t>
            </a:r>
            <a:endParaRPr b="0" lang="en-US" sz="2400" spc="-1" strike="noStrike">
              <a:latin typeface="Nimbus Sans"/>
            </a:endParaRPr>
          </a:p>
          <a:p>
            <a:pPr>
              <a:lnSpc>
                <a:spcPct val="100000"/>
              </a:lnSpc>
              <a:spcBef>
                <a:spcPts val="1199"/>
              </a:spcBef>
            </a:pPr>
            <a:r>
              <a:rPr b="1" lang="en-US" sz="2400" spc="-1" strike="noStrike">
                <a:solidFill>
                  <a:srgbClr val="002060"/>
                </a:solidFill>
                <a:latin typeface="Arial"/>
                <a:ea typeface="楷体_GB2312"/>
              </a:rPr>
              <a:t>(2)B=(K,R),</a:t>
            </a:r>
            <a:r>
              <a:rPr b="1" lang="en-US" sz="2400" spc="-1" strike="noStrike">
                <a:solidFill>
                  <a:srgbClr val="002060"/>
                </a:solidFill>
                <a:latin typeface="Arial"/>
                <a:ea typeface="楷体_GB2312"/>
              </a:rPr>
              <a:t>其中，</a:t>
            </a:r>
            <a:r>
              <a:rPr b="1" lang="en-US" sz="2400" spc="-1" strike="noStrike">
                <a:solidFill>
                  <a:srgbClr val="002060"/>
                </a:solidFill>
                <a:latin typeface="Arial"/>
                <a:ea typeface="楷体_GB2312"/>
              </a:rPr>
              <a:t>K={1,2,3,4,5,6},R={r},( )</a:t>
            </a:r>
            <a:r>
              <a:rPr b="1" lang="en-US" sz="2400" spc="-1" strike="noStrike">
                <a:solidFill>
                  <a:srgbClr val="002060"/>
                </a:solidFill>
                <a:latin typeface="Arial"/>
                <a:ea typeface="楷体_GB2312"/>
              </a:rPr>
              <a:t>表示双向，</a:t>
            </a:r>
            <a:r>
              <a:rPr b="1" lang="en-US" sz="2400" spc="-1" strike="noStrike">
                <a:solidFill>
                  <a:srgbClr val="002060"/>
                </a:solidFill>
                <a:latin typeface="Arial"/>
                <a:ea typeface="楷体_GB2312"/>
              </a:rPr>
              <a:t>r={(1,2),(2,3),(2,4),(3,4),(3,5),(3,6),(4,5),(4,6)}</a:t>
            </a:r>
            <a:endParaRPr b="0" lang="en-US" sz="2400" spc="-1" strike="noStrike">
              <a:latin typeface="Nimbus Sans"/>
            </a:endParaRPr>
          </a:p>
          <a:p>
            <a:pPr>
              <a:lnSpc>
                <a:spcPct val="100000"/>
              </a:lnSpc>
              <a:spcBef>
                <a:spcPts val="1199"/>
              </a:spcBef>
            </a:pPr>
            <a:r>
              <a:rPr b="1" lang="en-US" sz="2400" spc="-1" strike="noStrike">
                <a:solidFill>
                  <a:srgbClr val="002060"/>
                </a:solidFill>
                <a:latin typeface="Arial"/>
                <a:ea typeface="楷体_GB2312"/>
              </a:rPr>
              <a:t>画出其逻辑结构图，并指出它们分属于何种结构。</a:t>
            </a:r>
            <a:endParaRPr b="0" lang="en-US" sz="2400" spc="-1" strike="noStrike">
              <a:latin typeface="Nimbus Sans"/>
            </a:endParaRPr>
          </a:p>
          <a:p>
            <a:pPr>
              <a:lnSpc>
                <a:spcPct val="100000"/>
              </a:lnSpc>
              <a:spcBef>
                <a:spcPts val="1199"/>
              </a:spcBef>
            </a:pPr>
            <a:endParaRPr b="0" lang="en-US" sz="2400" spc="-1" strike="noStrike">
              <a:latin typeface="Nimbus Sans"/>
            </a:endParaRPr>
          </a:p>
        </p:txBody>
      </p:sp>
    </p:spTree>
  </p:cSld>
  <p:transition>
    <p:cover dir="d"/>
  </p:transition>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CustomShape 1"/>
          <p:cNvSpPr/>
          <p:nvPr/>
        </p:nvSpPr>
        <p:spPr>
          <a:xfrm>
            <a:off x="380880" y="380880"/>
            <a:ext cx="8076960" cy="5352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pPr>
            <a:r>
              <a:rPr b="1" lang="en-US" sz="2800" spc="-1" strike="noStrike">
                <a:solidFill>
                  <a:srgbClr val="0033cc"/>
                </a:solidFill>
                <a:latin typeface="Arial"/>
                <a:ea typeface="楷体_GB2312"/>
              </a:rPr>
              <a:t>作业</a:t>
            </a:r>
            <a:r>
              <a:rPr b="1" lang="en-US" sz="2800" spc="-1" strike="noStrike">
                <a:solidFill>
                  <a:srgbClr val="0033cc"/>
                </a:solidFill>
                <a:latin typeface="Arial"/>
                <a:ea typeface="楷体_GB2312"/>
              </a:rPr>
              <a:t>2</a:t>
            </a:r>
            <a:r>
              <a:rPr b="1" lang="en-US" sz="2800" spc="-1" strike="noStrike">
                <a:solidFill>
                  <a:srgbClr val="0033cc"/>
                </a:solidFill>
                <a:latin typeface="Arial"/>
                <a:ea typeface="楷体_GB2312"/>
              </a:rPr>
              <a:t>：</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求下面程序段的时间复杂度是？</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1</a:t>
            </a:r>
            <a:r>
              <a:rPr b="1" lang="en-US" sz="2800" spc="-1" strike="noStrike">
                <a:solidFill>
                  <a:srgbClr val="002060"/>
                </a:solidFill>
                <a:latin typeface="Arial"/>
                <a:ea typeface="楷体_GB2312"/>
              </a:rPr>
              <a:t>）</a:t>
            </a:r>
            <a:r>
              <a:rPr b="1" lang="en-US" sz="2800" spc="-1" strike="noStrike">
                <a:solidFill>
                  <a:srgbClr val="002060"/>
                </a:solidFill>
                <a:latin typeface="Arial"/>
                <a:ea typeface="楷体_GB2312"/>
              </a:rPr>
              <a:t>For (i=0;I&lt;n;i++)</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for (j=0;j&lt;m;j++)</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a[i][j]=0;</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2</a:t>
            </a:r>
            <a:r>
              <a:rPr b="1" lang="en-US" sz="2800" spc="-1" strike="noStrike">
                <a:solidFill>
                  <a:srgbClr val="002060"/>
                </a:solidFill>
                <a:latin typeface="Arial"/>
                <a:ea typeface="楷体_GB2312"/>
              </a:rPr>
              <a:t>）</a:t>
            </a:r>
            <a:r>
              <a:rPr b="1" lang="en-US" sz="2800" spc="-1" strike="noStrike">
                <a:solidFill>
                  <a:srgbClr val="002060"/>
                </a:solidFill>
                <a:latin typeface="Arial"/>
                <a:ea typeface="楷体_GB2312"/>
              </a:rPr>
              <a:t>I=s=0;</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while (s&lt;n)</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{I++;</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s+=I; }</a:t>
            </a:r>
            <a:endParaRPr b="0" lang="en-US" sz="2800" spc="-1" strike="noStrike">
              <a:latin typeface="Nimbus Sans"/>
            </a:endParaRPr>
          </a:p>
        </p:txBody>
      </p:sp>
      <p:sp>
        <p:nvSpPr>
          <p:cNvPr id="578" name="CustomShape 2"/>
          <p:cNvSpPr/>
          <p:nvPr/>
        </p:nvSpPr>
        <p:spPr>
          <a:xfrm>
            <a:off x="4572000" y="1628640"/>
            <a:ext cx="4190760" cy="51739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400"/>
              </a:spcBef>
            </a:pPr>
            <a:r>
              <a:rPr b="1" lang="en-US" sz="2800" spc="-1" strike="noStrike">
                <a:solidFill>
                  <a:srgbClr val="002060"/>
                </a:solidFill>
                <a:latin typeface="Arial"/>
                <a:ea typeface="楷体_GB2312"/>
              </a:rPr>
              <a:t>3)sum(int n)</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{int sum=0,I,j;</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for (I=1;I&lt;=n;I++)</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{p=1;</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for (j=1;j&lt;=I;j++)p*=j;</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sum+=p;</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a:t>
            </a:r>
            <a:endParaRPr b="0" lang="en-US" sz="2800" spc="-1" strike="noStrike">
              <a:latin typeface="Nimbus Sans"/>
            </a:endParaRPr>
          </a:p>
          <a:p>
            <a:pPr>
              <a:lnSpc>
                <a:spcPct val="100000"/>
              </a:lnSpc>
              <a:spcBef>
                <a:spcPts val="1400"/>
              </a:spcBef>
            </a:pPr>
            <a:r>
              <a:rPr b="1" lang="en-US" sz="2800" spc="-1" strike="noStrike">
                <a:solidFill>
                  <a:srgbClr val="002060"/>
                </a:solidFill>
                <a:latin typeface="Arial"/>
                <a:ea typeface="楷体_GB2312"/>
              </a:rPr>
              <a:t>     </a:t>
            </a:r>
            <a:r>
              <a:rPr b="1" lang="en-US" sz="2800" spc="-1" strike="noStrike">
                <a:solidFill>
                  <a:srgbClr val="002060"/>
                </a:solidFill>
                <a:latin typeface="Arial"/>
                <a:ea typeface="楷体_GB2312"/>
              </a:rPr>
              <a:t>return(sum);}</a:t>
            </a:r>
            <a:endParaRPr b="0" lang="en-US" sz="2800" spc="-1" strike="noStrike">
              <a:latin typeface="Nimbus Sans"/>
            </a:endParaRPr>
          </a:p>
        </p:txBody>
      </p:sp>
    </p:spTree>
  </p:cSld>
  <p:transition>
    <p:cover dir="d"/>
  </p:transition>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CustomShape 1"/>
          <p:cNvSpPr/>
          <p:nvPr/>
        </p:nvSpPr>
        <p:spPr>
          <a:xfrm>
            <a:off x="1476360" y="2492280"/>
            <a:ext cx="2015640" cy="1800000"/>
          </a:xfrm>
          <a:custGeom>
            <a:avLst/>
            <a:gdLst/>
            <a:ahLst/>
            <a:rect l="0" t="0" r="r" b="b"/>
            <a:pathLst>
              <a:path w="5601" h="5002">
                <a:moveTo>
                  <a:pt x="0" y="0"/>
                </a:moveTo>
                <a:lnTo>
                  <a:pt x="5600" y="0"/>
                </a:lnTo>
                <a:moveTo>
                  <a:pt x="0" y="5001"/>
                </a:moveTo>
                <a:lnTo>
                  <a:pt x="5600" y="5001"/>
                </a:lnTo>
              </a:path>
            </a:pathLst>
          </a:custGeom>
          <a:ln>
            <a:noFill/>
          </a:ln>
        </p:spPr>
        <p:style>
          <a:lnRef idx="0"/>
          <a:fillRef idx="0"/>
          <a:effectRef idx="0"/>
          <a:fontRef idx="minor"/>
        </p:style>
        <p:txBody>
          <a:bodyPr wrap="none" lIns="90000" rIns="90000" tIns="45000" bIns="45000" anchorCtr="1">
            <a:prstTxWarp prst="textPlain"/>
            <a:normAutofit/>
          </a:bodyPr>
          <a:p>
            <a:pPr algn="ctr">
              <a:lnSpc>
                <a:spcPct val="100000"/>
              </a:lnSpc>
            </a:pPr>
            <a:r>
              <a:rPr b="1" lang="en-US" sz="4800" spc="-1" strike="noStrike">
                <a:solidFill>
                  <a:srgbClr val="e81766"/>
                </a:solidFill>
                <a:latin typeface="DotumChe"/>
                <a:ea typeface="DotumChe"/>
              </a:rPr>
              <a:t>谢谢</a:t>
            </a:r>
            <a:endParaRPr b="0" lang="en-US" sz="4800" spc="-1" strike="noStrike">
              <a:latin typeface="Nimbus Sans"/>
            </a:endParaRPr>
          </a:p>
        </p:txBody>
      </p:sp>
      <p:pic>
        <p:nvPicPr>
          <p:cNvPr id="580" name="Picture 3" descr="Always be happy"/>
          <p:cNvPicPr/>
          <p:nvPr/>
        </p:nvPicPr>
        <p:blipFill>
          <a:blip r:embed="rId1"/>
          <a:srcRect l="0" t="8008" r="0" b="8008"/>
          <a:stretch/>
        </p:blipFill>
        <p:spPr>
          <a:xfrm>
            <a:off x="4486320" y="1484280"/>
            <a:ext cx="3541320" cy="4392360"/>
          </a:xfrm>
          <a:prstGeom prst="rect">
            <a:avLst/>
          </a:prstGeom>
          <a:ln w="936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219320" y="1905120"/>
            <a:ext cx="7122600" cy="4458960"/>
          </a:xfrm>
          <a:prstGeom prst="rect">
            <a:avLst/>
          </a:prstGeom>
          <a:noFill/>
          <a:ln w="9360">
            <a:noFill/>
          </a:ln>
        </p:spPr>
        <p:txBody>
          <a:bodyPr lIns="90000" rIns="90000" tIns="45000" bIns="45000">
            <a:noAutofit/>
          </a:bodyPr>
          <a:p>
            <a:pPr marL="343080" indent="-342720">
              <a:lnSpc>
                <a:spcPct val="100000"/>
              </a:lnSpc>
              <a:spcBef>
                <a:spcPts val="641"/>
              </a:spcBef>
            </a:pPr>
            <a:r>
              <a:rPr b="1" lang="zh-CN" sz="3200" spc="-1" strike="noStrike">
                <a:solidFill>
                  <a:srgbClr val="000000"/>
                </a:solidFill>
                <a:latin typeface="楷体"/>
                <a:ea typeface="楷体"/>
              </a:rPr>
              <a:t>◆</a:t>
            </a:r>
            <a:r>
              <a:rPr b="1" lang="zh-CN" sz="3200" spc="-1" strike="noStrike">
                <a:solidFill>
                  <a:srgbClr val="b222ad"/>
                </a:solidFill>
                <a:latin typeface="楷体"/>
                <a:ea typeface="楷体"/>
              </a:rPr>
              <a:t>设计求解问题的方法</a:t>
            </a:r>
            <a:endParaRPr b="0" lang="zh-CN" sz="3200" spc="-1" strike="noStrike">
              <a:solidFill>
                <a:srgbClr val="000000"/>
              </a:solidFill>
              <a:latin typeface="Arial"/>
            </a:endParaRPr>
          </a:p>
          <a:p>
            <a:pPr marL="343080" indent="-342720">
              <a:lnSpc>
                <a:spcPct val="100000"/>
              </a:lnSpc>
              <a:spcBef>
                <a:spcPts val="641"/>
              </a:spcBef>
            </a:pPr>
            <a:r>
              <a:rPr b="1" lang="zh-CN" sz="3200" spc="-1" strike="noStrike">
                <a:solidFill>
                  <a:srgbClr val="000000"/>
                </a:solidFill>
                <a:latin typeface="楷体"/>
                <a:ea typeface="楷体"/>
              </a:rPr>
              <a:t>◆</a:t>
            </a:r>
            <a:r>
              <a:rPr b="1" lang="zh-CN" sz="3200" spc="-1" strike="noStrike">
                <a:solidFill>
                  <a:srgbClr val="b222ad"/>
                </a:solidFill>
                <a:latin typeface="楷体"/>
                <a:ea typeface="楷体"/>
              </a:rPr>
              <a:t> </a:t>
            </a:r>
            <a:r>
              <a:rPr b="1" lang="zh-CN" sz="3200" spc="-1" strike="noStrike">
                <a:solidFill>
                  <a:srgbClr val="b222ad"/>
                </a:solidFill>
                <a:latin typeface="楷体"/>
                <a:ea typeface="楷体"/>
              </a:rPr>
              <a:t>编程</a:t>
            </a:r>
            <a:endParaRPr b="0" lang="zh-CN" sz="3200" spc="-1" strike="noStrike">
              <a:solidFill>
                <a:srgbClr val="000000"/>
              </a:solidFill>
              <a:latin typeface="Arial"/>
            </a:endParaRPr>
          </a:p>
          <a:p>
            <a:pPr marL="343080" indent="-342720">
              <a:lnSpc>
                <a:spcPct val="100000"/>
              </a:lnSpc>
              <a:spcBef>
                <a:spcPts val="561"/>
              </a:spcBef>
            </a:pPr>
            <a:r>
              <a:rPr b="1" lang="zh-CN" sz="2800" spc="-1" strike="noStrike">
                <a:solidFill>
                  <a:srgbClr val="000000"/>
                </a:solidFill>
                <a:latin typeface="Times New Roman"/>
                <a:ea typeface="宋体"/>
              </a:rPr>
              <a:t>     </a:t>
            </a:r>
            <a:r>
              <a:rPr b="1" lang="zh-CN" sz="2800" spc="-1" strike="noStrike">
                <a:solidFill>
                  <a:srgbClr val="000000"/>
                </a:solidFill>
                <a:latin typeface="Times New Roman"/>
                <a:ea typeface="Times New Roman"/>
              </a:rPr>
              <a:t>main ( )</a:t>
            </a:r>
            <a:endParaRPr b="0" lang="zh-CN" sz="2800" spc="-1" strike="noStrike">
              <a:solidFill>
                <a:srgbClr val="000000"/>
              </a:solidFill>
              <a:latin typeface="Arial"/>
            </a:endParaRPr>
          </a:p>
          <a:p>
            <a:pPr marL="343080" indent="-342720">
              <a:lnSpc>
                <a:spcPct val="100000"/>
              </a:lnSpc>
              <a:spcBef>
                <a:spcPts val="561"/>
              </a:spcBef>
            </a:pPr>
            <a:r>
              <a:rPr b="1" lang="zh-CN" sz="2800" spc="-1" strike="noStrike">
                <a:solidFill>
                  <a:srgbClr val="000000"/>
                </a:solidFill>
                <a:latin typeface="Times New Roman"/>
                <a:ea typeface="Times New Roman"/>
              </a:rPr>
              <a:t>　</a:t>
            </a:r>
            <a:r>
              <a:rPr b="1" lang="zh-CN" sz="2800" spc="-1" strike="noStrike">
                <a:solidFill>
                  <a:srgbClr val="000000"/>
                </a:solidFill>
                <a:latin typeface="Times New Roman"/>
                <a:ea typeface="Times New Roman"/>
              </a:rPr>
              <a:t>{   </a:t>
            </a:r>
            <a:r>
              <a:rPr b="1" lang="zh-CN" sz="2800" spc="-1" strike="noStrike">
                <a:solidFill>
                  <a:srgbClr val="000000"/>
                </a:solidFill>
                <a:latin typeface="Times New Roman"/>
                <a:ea typeface="Times New Roman"/>
              </a:rPr>
              <a:t>	</a:t>
            </a:r>
            <a:r>
              <a:rPr b="1" lang="zh-CN" sz="2800" spc="-1" strike="noStrike">
                <a:solidFill>
                  <a:srgbClr val="000000"/>
                </a:solidFill>
                <a:latin typeface="Times New Roman"/>
                <a:ea typeface="Times New Roman"/>
              </a:rPr>
              <a:t>int len, wide ,area ;</a:t>
            </a:r>
            <a:br/>
            <a:r>
              <a:rPr b="1" lang="zh-CN" sz="2800" spc="-1" strike="noStrike">
                <a:solidFill>
                  <a:srgbClr val="000000"/>
                </a:solidFill>
                <a:latin typeface="Times New Roman"/>
                <a:ea typeface="Times New Roman"/>
              </a:rPr>
              <a:t>	</a:t>
            </a:r>
            <a:r>
              <a:rPr b="1" lang="zh-CN" sz="2800" spc="-1" strike="noStrike">
                <a:solidFill>
                  <a:srgbClr val="000000"/>
                </a:solidFill>
                <a:latin typeface="Times New Roman"/>
                <a:ea typeface="Times New Roman"/>
              </a:rPr>
              <a:t>scanf (“%d %d%\n”, &amp;l,&amp;w);</a:t>
            </a:r>
            <a:br/>
            <a:r>
              <a:rPr b="1" lang="zh-CN" sz="2800" spc="-1" strike="noStrike">
                <a:solidFill>
                  <a:srgbClr val="000000"/>
                </a:solidFill>
                <a:latin typeface="Times New Roman"/>
                <a:ea typeface="Times New Roman"/>
              </a:rPr>
              <a:t>	</a:t>
            </a:r>
            <a:r>
              <a:rPr b="1" lang="zh-CN" sz="2800" spc="-1" strike="noStrike">
                <a:solidFill>
                  <a:srgbClr val="000000"/>
                </a:solidFill>
                <a:latin typeface="Times New Roman"/>
                <a:ea typeface="Times New Roman"/>
              </a:rPr>
              <a:t>area=len*wide ;</a:t>
            </a:r>
            <a:br/>
            <a:r>
              <a:rPr b="1" lang="zh-CN" sz="2800" spc="-1" strike="noStrike">
                <a:solidFill>
                  <a:srgbClr val="000000"/>
                </a:solidFill>
                <a:latin typeface="Times New Roman"/>
                <a:ea typeface="Times New Roman"/>
              </a:rPr>
              <a:t>	</a:t>
            </a:r>
            <a:r>
              <a:rPr b="1" lang="zh-CN" sz="2800" spc="-1" strike="noStrike">
                <a:solidFill>
                  <a:srgbClr val="000000"/>
                </a:solidFill>
                <a:latin typeface="Times New Roman"/>
                <a:ea typeface="Times New Roman"/>
              </a:rPr>
              <a:t>printf (“area=%d”,area);</a:t>
            </a:r>
            <a:r>
              <a:rPr b="1" lang="zh-CN" sz="2800" spc="-1" strike="noStrike">
                <a:solidFill>
                  <a:srgbClr val="000000"/>
                </a:solidFill>
                <a:latin typeface="Times New Roman"/>
                <a:ea typeface="Times New Roman"/>
              </a:rPr>
              <a:t>　</a:t>
            </a:r>
            <a:r>
              <a:rPr b="1" lang="zh-CN" sz="2800" spc="-1" strike="noStrike">
                <a:solidFill>
                  <a:srgbClr val="000000"/>
                </a:solidFill>
                <a:latin typeface="Times New Roman"/>
                <a:ea typeface="Times New Roman"/>
              </a:rPr>
              <a:t>}</a:t>
            </a:r>
            <a:endParaRPr b="0" lang="zh-CN" sz="2800" spc="-1" strike="noStrike">
              <a:solidFill>
                <a:srgbClr val="000000"/>
              </a:solidFill>
              <a:latin typeface="Arial"/>
            </a:endParaRPr>
          </a:p>
        </p:txBody>
      </p:sp>
      <p:sp>
        <p:nvSpPr>
          <p:cNvPr id="149" name="CustomShape 2"/>
          <p:cNvSpPr/>
          <p:nvPr/>
        </p:nvSpPr>
        <p:spPr>
          <a:xfrm>
            <a:off x="468360" y="476280"/>
            <a:ext cx="8229240" cy="11394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n-US" sz="3600" spc="-1" strike="noStrike">
                <a:solidFill>
                  <a:srgbClr val="800000"/>
                </a:solidFill>
                <a:latin typeface="黑体"/>
                <a:ea typeface="黑体"/>
              </a:rPr>
              <a:t>数据结构要解决的问题</a:t>
            </a:r>
            <a:endParaRPr b="0" lang="en-US" sz="3600" spc="-1" strike="noStrike">
              <a:latin typeface="Nimbus Sans"/>
            </a:endParaRPr>
          </a:p>
        </p:txBody>
      </p:sp>
      <p:sp>
        <p:nvSpPr>
          <p:cNvPr id="150" name="CustomShape 3"/>
          <p:cNvSpPr/>
          <p:nvPr/>
        </p:nvSpPr>
        <p:spPr>
          <a:xfrm>
            <a:off x="595440" y="603360"/>
            <a:ext cx="8229240" cy="11394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n-US" sz="3600" spc="-1" strike="noStrike">
                <a:solidFill>
                  <a:srgbClr val="800000"/>
                </a:solidFill>
                <a:latin typeface="黑体"/>
                <a:ea typeface="黑体"/>
              </a:rPr>
              <a:t>数据结构要解决的问题</a:t>
            </a:r>
            <a:endParaRPr b="0" lang="en-US" sz="3600" spc="-1" strike="noStrike">
              <a:latin typeface="Nimbus Sans"/>
            </a:endParaRPr>
          </a:p>
        </p:txBody>
      </p:sp>
      <p:pic>
        <p:nvPicPr>
          <p:cNvPr id="151" name="图片 2" descr=""/>
          <p:cNvPicPr/>
          <p:nvPr/>
        </p:nvPicPr>
        <p:blipFill>
          <a:blip r:embed="rId1"/>
          <a:stretch/>
        </p:blipFill>
        <p:spPr>
          <a:xfrm>
            <a:off x="984240" y="212040"/>
            <a:ext cx="8227800" cy="1142640"/>
          </a:xfrm>
          <a:prstGeom prst="rect">
            <a:avLst/>
          </a:prstGeom>
          <a:ln>
            <a:noFill/>
          </a:ln>
        </p:spPr>
      </p:pic>
    </p:spTree>
  </p:cSld>
  <p:transition>
    <p:cover dir="d"/>
  </p:transition>
  <p:timing>
    <p:tnLst>
      <p:par>
        <p:cTn id="106" dur="indefinite" restart="never" nodeType="tmRoot">
          <p:childTnLst>
            <p:seq>
              <p:cTn id="107" dur="indefinite" nodeType="mainSeq">
                <p:childTnLst>
                  <p:par>
                    <p:cTn id="108" fill="hold">
                      <p:stCondLst>
                        <p:cond delay="indefinite"/>
                      </p:stCondLst>
                      <p:childTnLst>
                        <p:par>
                          <p:cTn id="109" fill="hold">
                            <p:stCondLst>
                              <p:cond delay="0"/>
                            </p:stCondLst>
                            <p:childTnLst>
                              <p:par>
                                <p:cTn id="110" nodeType="clickEffect" fill="hold" presetClass="entr" presetID="54">
                                  <p:stCondLst>
                                    <p:cond delay="0"/>
                                  </p:stCondLst>
                                  <p:childTnLst>
                                    <p:set>
                                      <p:cBhvr>
                                        <p:cTn id="111" dur="1" fill="hold">
                                          <p:stCondLst>
                                            <p:cond delay="0"/>
                                          </p:stCondLst>
                                        </p:cTn>
                                        <p:tgtEl>
                                          <p:spTgt spid="148">
                                            <p:txEl>
                                              <p:pRg st="0" end="0"/>
                                            </p:txEl>
                                          </p:spTgt>
                                        </p:tgtEl>
                                        <p:attrNameLst>
                                          <p:attrName>style.visibility</p:attrName>
                                        </p:attrNameLst>
                                      </p:cBhvr>
                                      <p:to>
                                        <p:strVal val="visible"/>
                                      </p:to>
                                    </p:set>
                                    <p:anim calcmode="lin" valueType="num">
                                      <p:cBhvr additive="repl">
                                        <p:cTn id="112" dur="500" fill="hold"/>
                                        <p:tgtEl>
                                          <p:spTgt spid="148">
                                            <p:txEl>
                                              <p:pRg st="0" end="0"/>
                                            </p:txEl>
                                          </p:spTgt>
                                        </p:tgtEl>
                                        <p:attrNameLst>
                                          <p:attrName>ppt_w</p:attrName>
                                        </p:attrNameLst>
                                      </p:cBhvr>
                                      <p:tavLst>
                                        <p:tav tm="0">
                                          <p:val>
                                            <p:strVal val="#ppt_w*0.05"/>
                                          </p:val>
                                        </p:tav>
                                        <p:tav tm="100000">
                                          <p:val>
                                            <p:strVal val="#ppt_w"/>
                                          </p:val>
                                        </p:tav>
                                      </p:tavLst>
                                    </p:anim>
                                    <p:anim calcmode="lin" valueType="num">
                                      <p:cBhvr additive="repl">
                                        <p:cTn id="113" dur="500" fill="hold"/>
                                        <p:tgtEl>
                                          <p:spTgt spid="148">
                                            <p:txEl>
                                              <p:pRg st="0" end="0"/>
                                            </p:txEl>
                                          </p:spTgt>
                                        </p:tgtEl>
                                        <p:attrNameLst>
                                          <p:attrName>ppt_h</p:attrName>
                                        </p:attrNameLst>
                                      </p:cBhvr>
                                      <p:tavLst>
                                        <p:tav tm="0">
                                          <p:val>
                                            <p:strVal val="#ppt_h"/>
                                          </p:val>
                                        </p:tav>
                                        <p:tav tm="100000">
                                          <p:val>
                                            <p:strVal val="#ppt_h"/>
                                          </p:val>
                                        </p:tav>
                                      </p:tavLst>
                                    </p:anim>
                                    <p:anim calcmode="lin" valueType="num">
                                      <p:cBhvr additive="repl">
                                        <p:cTn id="114" dur="500" fill="hold"/>
                                        <p:tgtEl>
                                          <p:spTgt spid="148">
                                            <p:txEl>
                                              <p:pRg st="0" end="0"/>
                                            </p:txEl>
                                          </p:spTgt>
                                        </p:tgtEl>
                                        <p:attrNameLst>
                                          <p:attrName>ppt_x</p:attrName>
                                        </p:attrNameLst>
                                      </p:cBhvr>
                                      <p:tavLst>
                                        <p:tav tm="0">
                                          <p:val>
                                            <p:strVal val="#ppt_x-.2"/>
                                          </p:val>
                                        </p:tav>
                                        <p:tav tm="100000">
                                          <p:val>
                                            <p:strVal val="#ppt_x"/>
                                          </p:val>
                                        </p:tav>
                                      </p:tavLst>
                                    </p:anim>
                                    <p:anim calcmode="lin" valueType="num">
                                      <p:cBhvr additive="repl">
                                        <p:cTn id="115" dur="500" fill="hold"/>
                                        <p:tgtEl>
                                          <p:spTgt spid="148">
                                            <p:txEl>
                                              <p:pRg st="0" end="0"/>
                                            </p:txEl>
                                          </p:spTgt>
                                        </p:tgtEl>
                                        <p:attrNameLst>
                                          <p:attrName>ppt_y</p:attrName>
                                        </p:attrNameLst>
                                      </p:cBhvr>
                                      <p:tavLst>
                                        <p:tav tm="0">
                                          <p:val>
                                            <p:strVal val="#ppt_y"/>
                                          </p:val>
                                        </p:tav>
                                        <p:tav tm="100000">
                                          <p:val>
                                            <p:strVal val="#ppt_y"/>
                                          </p:val>
                                        </p:tav>
                                      </p:tavLst>
                                    </p:anim>
                                    <p:animEffect filter="fade" transition="in">
                                      <p:cBhvr additive="repl">
                                        <p:cTn id="116" dur="500"/>
                                        <p:tgtEl>
                                          <p:spTgt spid="148">
                                            <p:txEl>
                                              <p:pRg st="0" end="0"/>
                                            </p:txEl>
                                          </p:spTgt>
                                        </p:tgtEl>
                                      </p:cBhvr>
                                    </p:animEffec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54">
                                  <p:stCondLst>
                                    <p:cond delay="0"/>
                                  </p:stCondLst>
                                  <p:childTnLst>
                                    <p:set>
                                      <p:cBhvr>
                                        <p:cTn id="120" dur="1" fill="hold">
                                          <p:stCondLst>
                                            <p:cond delay="0"/>
                                          </p:stCondLst>
                                        </p:cTn>
                                        <p:tgtEl>
                                          <p:spTgt spid="148">
                                            <p:txEl>
                                              <p:pRg st="1" end="1"/>
                                            </p:txEl>
                                          </p:spTgt>
                                        </p:tgtEl>
                                        <p:attrNameLst>
                                          <p:attrName>style.visibility</p:attrName>
                                        </p:attrNameLst>
                                      </p:cBhvr>
                                      <p:to>
                                        <p:strVal val="visible"/>
                                      </p:to>
                                    </p:set>
                                    <p:anim calcmode="lin" valueType="num">
                                      <p:cBhvr additive="repl">
                                        <p:cTn id="121" dur="500" fill="hold"/>
                                        <p:tgtEl>
                                          <p:spTgt spid="148">
                                            <p:txEl>
                                              <p:pRg st="1" end="1"/>
                                            </p:txEl>
                                          </p:spTgt>
                                        </p:tgtEl>
                                        <p:attrNameLst>
                                          <p:attrName>ppt_w</p:attrName>
                                        </p:attrNameLst>
                                      </p:cBhvr>
                                      <p:tavLst>
                                        <p:tav tm="0">
                                          <p:val>
                                            <p:strVal val="#ppt_w*0.05"/>
                                          </p:val>
                                        </p:tav>
                                        <p:tav tm="100000">
                                          <p:val>
                                            <p:strVal val="#ppt_w"/>
                                          </p:val>
                                        </p:tav>
                                      </p:tavLst>
                                    </p:anim>
                                    <p:anim calcmode="lin" valueType="num">
                                      <p:cBhvr additive="repl">
                                        <p:cTn id="122" dur="500" fill="hold"/>
                                        <p:tgtEl>
                                          <p:spTgt spid="148">
                                            <p:txEl>
                                              <p:pRg st="1" end="1"/>
                                            </p:txEl>
                                          </p:spTgt>
                                        </p:tgtEl>
                                        <p:attrNameLst>
                                          <p:attrName>ppt_h</p:attrName>
                                        </p:attrNameLst>
                                      </p:cBhvr>
                                      <p:tavLst>
                                        <p:tav tm="0">
                                          <p:val>
                                            <p:strVal val="#ppt_h"/>
                                          </p:val>
                                        </p:tav>
                                        <p:tav tm="100000">
                                          <p:val>
                                            <p:strVal val="#ppt_h"/>
                                          </p:val>
                                        </p:tav>
                                      </p:tavLst>
                                    </p:anim>
                                    <p:anim calcmode="lin" valueType="num">
                                      <p:cBhvr additive="repl">
                                        <p:cTn id="123" dur="500" fill="hold"/>
                                        <p:tgtEl>
                                          <p:spTgt spid="148">
                                            <p:txEl>
                                              <p:pRg st="1" end="1"/>
                                            </p:txEl>
                                          </p:spTgt>
                                        </p:tgtEl>
                                        <p:attrNameLst>
                                          <p:attrName>ppt_x</p:attrName>
                                        </p:attrNameLst>
                                      </p:cBhvr>
                                      <p:tavLst>
                                        <p:tav tm="0">
                                          <p:val>
                                            <p:strVal val="#ppt_x-.2"/>
                                          </p:val>
                                        </p:tav>
                                        <p:tav tm="100000">
                                          <p:val>
                                            <p:strVal val="#ppt_x"/>
                                          </p:val>
                                        </p:tav>
                                      </p:tavLst>
                                    </p:anim>
                                    <p:anim calcmode="lin" valueType="num">
                                      <p:cBhvr additive="repl">
                                        <p:cTn id="124" dur="500" fill="hold"/>
                                        <p:tgtEl>
                                          <p:spTgt spid="148">
                                            <p:txEl>
                                              <p:pRg st="1" end="1"/>
                                            </p:txEl>
                                          </p:spTgt>
                                        </p:tgtEl>
                                        <p:attrNameLst>
                                          <p:attrName>ppt_y</p:attrName>
                                        </p:attrNameLst>
                                      </p:cBhvr>
                                      <p:tavLst>
                                        <p:tav tm="0">
                                          <p:val>
                                            <p:strVal val="#ppt_y"/>
                                          </p:val>
                                        </p:tav>
                                        <p:tav tm="100000">
                                          <p:val>
                                            <p:strVal val="#ppt_y"/>
                                          </p:val>
                                        </p:tav>
                                      </p:tavLst>
                                    </p:anim>
                                    <p:animEffect filter="fade" transition="in">
                                      <p:cBhvr additive="repl">
                                        <p:cTn id="125" dur="500"/>
                                        <p:tgtEl>
                                          <p:spTgt spid="148">
                                            <p:txEl>
                                              <p:pRg st="1" end="1"/>
                                            </p:txEl>
                                          </p:spTgt>
                                        </p:tgtEl>
                                      </p:cBhvr>
                                    </p:animEffec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14" presetSubtype="10">
                                  <p:stCondLst>
                                    <p:cond delay="0"/>
                                  </p:stCondLst>
                                  <p:childTnLst>
                                    <p:set>
                                      <p:cBhvr>
                                        <p:cTn id="129" dur="1" fill="hold">
                                          <p:stCondLst>
                                            <p:cond delay="0"/>
                                          </p:stCondLst>
                                        </p:cTn>
                                        <p:tgtEl>
                                          <p:spTgt spid="148">
                                            <p:txEl>
                                              <p:pRg st="2" end="2"/>
                                            </p:txEl>
                                          </p:spTgt>
                                        </p:tgtEl>
                                        <p:attrNameLst>
                                          <p:attrName>style.visibility</p:attrName>
                                        </p:attrNameLst>
                                      </p:cBhvr>
                                      <p:to>
                                        <p:strVal val="visible"/>
                                      </p:to>
                                    </p:set>
                                    <p:animEffect filter="randombar(horizontal)" transition="in">
                                      <p:cBhvr additive="repl">
                                        <p:cTn id="130" dur="500"/>
                                        <p:tgtEl>
                                          <p:spTgt spid="148">
                                            <p:txEl>
                                              <p:pRg st="2" end="2"/>
                                            </p:txEl>
                                          </p:spTgt>
                                        </p:tgtEl>
                                      </p:cBhvr>
                                    </p:animEffec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4" presetSubtype="10">
                                  <p:stCondLst>
                                    <p:cond delay="0"/>
                                  </p:stCondLst>
                                  <p:childTnLst>
                                    <p:set>
                                      <p:cBhvr>
                                        <p:cTn id="134" dur="1" fill="hold">
                                          <p:stCondLst>
                                            <p:cond delay="0"/>
                                          </p:stCondLst>
                                        </p:cTn>
                                        <p:tgtEl>
                                          <p:spTgt spid="148">
                                            <p:txEl>
                                              <p:pRg st="3" end="3"/>
                                            </p:txEl>
                                          </p:spTgt>
                                        </p:tgtEl>
                                        <p:attrNameLst>
                                          <p:attrName>style.visibility</p:attrName>
                                        </p:attrNameLst>
                                      </p:cBhvr>
                                      <p:to>
                                        <p:strVal val="visible"/>
                                      </p:to>
                                    </p:set>
                                    <p:animEffect filter="randombar(horizontal)" transition="in">
                                      <p:cBhvr additive="repl">
                                        <p:cTn id="135" dur="500"/>
                                        <p:tgtEl>
                                          <p:spTgt spid="148">
                                            <p:txEl>
                                              <p:pRg st="3" end="3"/>
                                            </p:txEl>
                                          </p:spTgt>
                                        </p:tgtEl>
                                      </p:cBhvr>
                                    </p:animEffect>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2" presetSubtype="1">
                                  <p:stCondLst>
                                    <p:cond delay="0"/>
                                  </p:stCondLst>
                                  <p:iterate type="lt">
                                    <p:tmAbs val="100"/>
                                  </p:iterate>
                                  <p:childTnLst>
                                    <p:set>
                                      <p:cBhvr>
                                        <p:cTn id="139" dur="1" fill="hold">
                                          <p:stCondLst>
                                            <p:cond delay="0"/>
                                          </p:stCondLst>
                                        </p:cTn>
                                        <p:tgtEl>
                                          <p:spTgt spid="149"/>
                                        </p:tgtEl>
                                        <p:attrNameLst>
                                          <p:attrName>style.visibility</p:attrName>
                                        </p:attrNameLst>
                                      </p:cBhvr>
                                      <p:to>
                                        <p:strVal val="visible"/>
                                      </p:to>
                                    </p:set>
                                    <p:anim calcmode="lin" valueType="num">
                                      <p:cBhvr additive="repl">
                                        <p:cTn id="140" dur="500" fill="hold"/>
                                        <p:tgtEl>
                                          <p:spTgt spid="149"/>
                                        </p:tgtEl>
                                        <p:attrNameLst>
                                          <p:attrName>ppt_x</p:attrName>
                                        </p:attrNameLst>
                                      </p:cBhvr>
                                      <p:tavLst>
                                        <p:tav tm="0">
                                          <p:val>
                                            <p:strVal val="#ppt_x"/>
                                          </p:val>
                                        </p:tav>
                                        <p:tav tm="100000">
                                          <p:val>
                                            <p:strVal val="#ppt_x"/>
                                          </p:val>
                                        </p:tav>
                                      </p:tavLst>
                                    </p:anim>
                                    <p:anim calcmode="lin" valueType="num">
                                      <p:cBhvr additive="repl">
                                        <p:cTn id="141" dur="500" fill="hold"/>
                                        <p:tgtEl>
                                          <p:spTgt spid="149"/>
                                        </p:tgtEl>
                                        <p:attrNameLst>
                                          <p:attrName>ppt_y</p:attrName>
                                        </p:attrNameLst>
                                      </p:cBhvr>
                                      <p:tavLst>
                                        <p:tav tm="0">
                                          <p:val>
                                            <p:strVal val="0-#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2" presetSubtype="1">
                                  <p:stCondLst>
                                    <p:cond delay="0"/>
                                  </p:stCondLst>
                                  <p:iterate type="lt">
                                    <p:tmAbs val="100"/>
                                  </p:iterate>
                                  <p:childTnLst>
                                    <p:set>
                                      <p:cBhvr>
                                        <p:cTn id="145" dur="1" fill="hold">
                                          <p:stCondLst>
                                            <p:cond delay="0"/>
                                          </p:stCondLst>
                                        </p:cTn>
                                        <p:tgtEl>
                                          <p:spTgt spid="150"/>
                                        </p:tgtEl>
                                        <p:attrNameLst>
                                          <p:attrName>style.visibility</p:attrName>
                                        </p:attrNameLst>
                                      </p:cBhvr>
                                      <p:to>
                                        <p:strVal val="visible"/>
                                      </p:to>
                                    </p:set>
                                    <p:anim calcmode="lin" valueType="num">
                                      <p:cBhvr additive="repl">
                                        <p:cTn id="146" dur="500" fill="hold"/>
                                        <p:tgtEl>
                                          <p:spTgt spid="150"/>
                                        </p:tgtEl>
                                        <p:attrNameLst>
                                          <p:attrName>ppt_x</p:attrName>
                                        </p:attrNameLst>
                                      </p:cBhvr>
                                      <p:tavLst>
                                        <p:tav tm="0">
                                          <p:val>
                                            <p:strVal val="#ppt_x"/>
                                          </p:val>
                                        </p:tav>
                                        <p:tav tm="100000">
                                          <p:val>
                                            <p:strVal val="#ppt_x"/>
                                          </p:val>
                                        </p:tav>
                                      </p:tavLst>
                                    </p:anim>
                                    <p:anim calcmode="lin" valueType="num">
                                      <p:cBhvr additive="repl">
                                        <p:cTn id="147" dur="500" fill="hold"/>
                                        <p:tgtEl>
                                          <p:spTgt spid="1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57200" y="609480"/>
            <a:ext cx="7772040" cy="456840"/>
          </a:xfrm>
          <a:prstGeom prst="rect">
            <a:avLst/>
          </a:prstGeom>
          <a:noFill/>
          <a:ln w="9360">
            <a:noFill/>
          </a:ln>
        </p:spPr>
        <p:style>
          <a:lnRef idx="0"/>
          <a:fillRef idx="0"/>
          <a:effectRef idx="0"/>
          <a:fontRef idx="minor"/>
        </p:style>
      </p:sp>
      <p:sp>
        <p:nvSpPr>
          <p:cNvPr id="153" name="TextShape 2"/>
          <p:cNvSpPr txBox="1"/>
          <p:nvPr/>
        </p:nvSpPr>
        <p:spPr>
          <a:xfrm>
            <a:off x="304920" y="1047600"/>
            <a:ext cx="8838720" cy="1633320"/>
          </a:xfrm>
          <a:prstGeom prst="rect">
            <a:avLst/>
          </a:prstGeom>
          <a:noFill/>
          <a:ln w="9360">
            <a:noFill/>
          </a:ln>
        </p:spPr>
        <p:txBody>
          <a:bodyPr lIns="90000" rIns="90000" tIns="45000" bIns="45000">
            <a:noAutofit/>
          </a:bodyPr>
          <a:p>
            <a:pPr marL="343080" indent="-342720">
              <a:lnSpc>
                <a:spcPct val="90000"/>
              </a:lnSpc>
              <a:spcBef>
                <a:spcPts val="641"/>
              </a:spcBef>
            </a:pPr>
            <a:r>
              <a:rPr b="1" lang="zh-CN" sz="3200" spc="-1" strike="noStrike">
                <a:solidFill>
                  <a:srgbClr val="000000"/>
                </a:solidFill>
                <a:latin typeface="楷体"/>
                <a:ea typeface="楷体"/>
              </a:rPr>
              <a:t>2 </a:t>
            </a:r>
            <a:r>
              <a:rPr b="1" lang="zh-CN" sz="3200" spc="-1" strike="noStrike">
                <a:solidFill>
                  <a:srgbClr val="000000"/>
                </a:solidFill>
                <a:latin typeface="楷体"/>
                <a:ea typeface="楷体"/>
              </a:rPr>
              <a:t>非数值问题</a:t>
            </a:r>
            <a:endParaRPr b="0" lang="zh-CN" sz="3200" spc="-1" strike="noStrike">
              <a:solidFill>
                <a:srgbClr val="000000"/>
              </a:solidFill>
              <a:latin typeface="Arial"/>
            </a:endParaRPr>
          </a:p>
          <a:p>
            <a:pPr>
              <a:lnSpc>
                <a:spcPct val="90000"/>
              </a:lnSpc>
              <a:spcBef>
                <a:spcPts val="641"/>
              </a:spcBef>
            </a:pPr>
            <a:endParaRPr b="0" lang="zh-CN" sz="3200" spc="-1" strike="noStrike">
              <a:solidFill>
                <a:srgbClr val="000000"/>
              </a:solidFill>
              <a:latin typeface="Arial"/>
            </a:endParaRPr>
          </a:p>
          <a:p>
            <a:pPr lvl="1" marL="743040" indent="-285480">
              <a:lnSpc>
                <a:spcPct val="90000"/>
              </a:lnSpc>
              <a:spcBef>
                <a:spcPts val="561"/>
              </a:spcBef>
              <a:buClr>
                <a:srgbClr val="000000"/>
              </a:buClr>
              <a:buFont typeface="Symbol" charset="2"/>
              <a:buChar char=""/>
            </a:pPr>
            <a:r>
              <a:rPr b="0" lang="zh-CN" sz="2800" spc="-1" strike="noStrike">
                <a:solidFill>
                  <a:srgbClr val="000000"/>
                </a:solidFill>
                <a:latin typeface="Arial"/>
                <a:ea typeface="宋体"/>
              </a:rPr>
              <a:t>例</a:t>
            </a:r>
            <a:r>
              <a:rPr b="0" lang="zh-CN" sz="2800" spc="-1" strike="noStrike">
                <a:solidFill>
                  <a:srgbClr val="000000"/>
                </a:solidFill>
                <a:latin typeface="Arial"/>
                <a:ea typeface="宋体"/>
              </a:rPr>
              <a:t>1 </a:t>
            </a:r>
            <a:r>
              <a:rPr b="0" lang="zh-CN" sz="2800" spc="-1" strike="noStrike">
                <a:solidFill>
                  <a:srgbClr val="000000"/>
                </a:solidFill>
                <a:latin typeface="Arial"/>
                <a:ea typeface="宋体"/>
              </a:rPr>
              <a:t>图书馆书目检索问题</a:t>
            </a:r>
            <a:endParaRPr b="0" lang="zh-CN" sz="2800" spc="-1" strike="noStrike">
              <a:solidFill>
                <a:srgbClr val="000000"/>
              </a:solidFill>
              <a:latin typeface="Arial"/>
            </a:endParaRPr>
          </a:p>
        </p:txBody>
      </p:sp>
      <p:grpSp>
        <p:nvGrpSpPr>
          <p:cNvPr id="154" name="Group 3"/>
          <p:cNvGrpSpPr/>
          <p:nvPr/>
        </p:nvGrpSpPr>
        <p:grpSpPr>
          <a:xfrm>
            <a:off x="1619280" y="2687760"/>
            <a:ext cx="5752800" cy="3764880"/>
            <a:chOff x="1619280" y="2687760"/>
            <a:chExt cx="5752800" cy="3764880"/>
          </a:xfrm>
        </p:grpSpPr>
        <p:sp>
          <p:nvSpPr>
            <p:cNvPr id="155" name="CustomShape 4"/>
            <p:cNvSpPr/>
            <p:nvPr/>
          </p:nvSpPr>
          <p:spPr>
            <a:xfrm>
              <a:off x="1619280" y="2698560"/>
              <a:ext cx="5752800" cy="3754080"/>
            </a:xfrm>
            <a:prstGeom prst="roundRect">
              <a:avLst>
                <a:gd name="adj" fmla="val 16667"/>
              </a:avLst>
            </a:prstGeom>
            <a:solidFill>
              <a:schemeClr val="bg1"/>
            </a:solidFill>
            <a:ln w="38160">
              <a:solidFill>
                <a:schemeClr val="folHlink"/>
              </a:solidFill>
              <a:round/>
            </a:ln>
          </p:spPr>
          <p:style>
            <a:lnRef idx="0"/>
            <a:fillRef idx="0"/>
            <a:effectRef idx="0"/>
            <a:fontRef idx="minor"/>
          </p:style>
        </p:sp>
        <p:sp>
          <p:nvSpPr>
            <p:cNvPr id="156" name="CustomShape 5"/>
            <p:cNvSpPr/>
            <p:nvPr/>
          </p:nvSpPr>
          <p:spPr>
            <a:xfrm>
              <a:off x="2461680" y="3276360"/>
              <a:ext cx="1400400" cy="45612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33cc"/>
                  </a:solidFill>
                  <a:latin typeface="Times New Roman"/>
                  <a:ea typeface="隶书"/>
                </a:rPr>
                <a:t>登录号：</a:t>
              </a:r>
              <a:endParaRPr b="0" lang="en-US" sz="2400" spc="-1" strike="noStrike">
                <a:latin typeface="Nimbus Sans"/>
              </a:endParaRPr>
            </a:p>
          </p:txBody>
        </p:sp>
        <p:sp>
          <p:nvSpPr>
            <p:cNvPr id="157" name="CustomShape 6"/>
            <p:cNvSpPr/>
            <p:nvPr/>
          </p:nvSpPr>
          <p:spPr>
            <a:xfrm>
              <a:off x="2462040" y="3723840"/>
              <a:ext cx="1095480" cy="45612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33cc"/>
                  </a:solidFill>
                  <a:latin typeface="Arial"/>
                  <a:ea typeface="隶书"/>
                </a:rPr>
                <a:t>书名：</a:t>
              </a:r>
              <a:endParaRPr b="0" lang="en-US" sz="2400" spc="-1" strike="noStrike">
                <a:latin typeface="Nimbus Sans"/>
              </a:endParaRPr>
            </a:p>
          </p:txBody>
        </p:sp>
        <p:sp>
          <p:nvSpPr>
            <p:cNvPr id="158" name="CustomShape 7"/>
            <p:cNvSpPr/>
            <p:nvPr/>
          </p:nvSpPr>
          <p:spPr>
            <a:xfrm>
              <a:off x="2461680" y="4169880"/>
              <a:ext cx="1400400" cy="45612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33cc"/>
                  </a:solidFill>
                  <a:latin typeface="Arial"/>
                  <a:ea typeface="隶书"/>
                </a:rPr>
                <a:t>作者名：</a:t>
              </a:r>
              <a:endParaRPr b="0" lang="en-US" sz="2400" spc="-1" strike="noStrike">
                <a:latin typeface="Nimbus Sans"/>
              </a:endParaRPr>
            </a:p>
          </p:txBody>
        </p:sp>
        <p:sp>
          <p:nvSpPr>
            <p:cNvPr id="159" name="CustomShape 8"/>
            <p:cNvSpPr/>
            <p:nvPr/>
          </p:nvSpPr>
          <p:spPr>
            <a:xfrm>
              <a:off x="2461680" y="4618440"/>
              <a:ext cx="1400400" cy="45612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33cc"/>
                  </a:solidFill>
                  <a:latin typeface="Arial"/>
                  <a:ea typeface="隶书"/>
                </a:rPr>
                <a:t>分类号：</a:t>
              </a:r>
              <a:endParaRPr b="0" lang="en-US" sz="2400" spc="-1" strike="noStrike">
                <a:latin typeface="Nimbus Sans"/>
              </a:endParaRPr>
            </a:p>
          </p:txBody>
        </p:sp>
        <p:sp>
          <p:nvSpPr>
            <p:cNvPr id="160" name="CustomShape 9"/>
            <p:cNvSpPr/>
            <p:nvPr/>
          </p:nvSpPr>
          <p:spPr>
            <a:xfrm>
              <a:off x="2462040" y="5065920"/>
              <a:ext cx="1704960" cy="45612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33cc"/>
                  </a:solidFill>
                  <a:latin typeface="Arial"/>
                  <a:ea typeface="隶书"/>
                </a:rPr>
                <a:t>出版单位：</a:t>
              </a:r>
              <a:endParaRPr b="0" lang="en-US" sz="2400" spc="-1" strike="noStrike">
                <a:latin typeface="Nimbus Sans"/>
              </a:endParaRPr>
            </a:p>
          </p:txBody>
        </p:sp>
        <p:sp>
          <p:nvSpPr>
            <p:cNvPr id="161" name="CustomShape 10"/>
            <p:cNvSpPr/>
            <p:nvPr/>
          </p:nvSpPr>
          <p:spPr>
            <a:xfrm>
              <a:off x="2462040" y="5513040"/>
              <a:ext cx="1704960" cy="45612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33cc"/>
                  </a:solidFill>
                  <a:latin typeface="Arial"/>
                  <a:ea typeface="隶书"/>
                </a:rPr>
                <a:t>出版时间：</a:t>
              </a:r>
              <a:endParaRPr b="0" lang="en-US" sz="2400" spc="-1" strike="noStrike">
                <a:latin typeface="Nimbus Sans"/>
              </a:endParaRPr>
            </a:p>
          </p:txBody>
        </p:sp>
        <p:sp>
          <p:nvSpPr>
            <p:cNvPr id="162" name="CustomShape 11"/>
            <p:cNvSpPr/>
            <p:nvPr/>
          </p:nvSpPr>
          <p:spPr>
            <a:xfrm>
              <a:off x="2462040" y="5960520"/>
              <a:ext cx="1095480" cy="45612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33cc"/>
                  </a:solidFill>
                  <a:latin typeface="Times New Roman"/>
                  <a:ea typeface="隶书"/>
                </a:rPr>
                <a:t>价格：</a:t>
              </a:r>
              <a:endParaRPr b="0" lang="en-US" sz="2400" spc="-1" strike="noStrike">
                <a:latin typeface="Nimbus Sans"/>
              </a:endParaRPr>
            </a:p>
          </p:txBody>
        </p:sp>
        <p:sp>
          <p:nvSpPr>
            <p:cNvPr id="163" name="CustomShape 12"/>
            <p:cNvSpPr/>
            <p:nvPr/>
          </p:nvSpPr>
          <p:spPr>
            <a:xfrm>
              <a:off x="3492000" y="2687760"/>
              <a:ext cx="1601280" cy="51696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800" spc="-1" strike="noStrike">
                  <a:solidFill>
                    <a:srgbClr val="0000ff"/>
                  </a:solidFill>
                  <a:latin typeface="Times New Roman"/>
                  <a:ea typeface="隶书"/>
                </a:rPr>
                <a:t>书目卡片</a:t>
              </a:r>
              <a:endParaRPr b="0" lang="en-US" sz="2800" spc="-1" strike="noStrike">
                <a:latin typeface="Nimbus Sans"/>
              </a:endParaRPr>
            </a:p>
          </p:txBody>
        </p:sp>
      </p:grpSp>
      <p:grpSp>
        <p:nvGrpSpPr>
          <p:cNvPr id="164" name="Group 13"/>
          <p:cNvGrpSpPr/>
          <p:nvPr/>
        </p:nvGrpSpPr>
        <p:grpSpPr>
          <a:xfrm>
            <a:off x="1332000" y="2133720"/>
            <a:ext cx="7464240" cy="2779200"/>
            <a:chOff x="1332000" y="2133720"/>
            <a:chExt cx="7464240" cy="2779200"/>
          </a:xfrm>
        </p:grpSpPr>
        <p:sp>
          <p:nvSpPr>
            <p:cNvPr id="165" name="CustomShape 14"/>
            <p:cNvSpPr/>
            <p:nvPr/>
          </p:nvSpPr>
          <p:spPr>
            <a:xfrm>
              <a:off x="7101360" y="2133720"/>
              <a:ext cx="1694880" cy="563400"/>
            </a:xfrm>
            <a:prstGeom prst="wedgeEllipseCallout">
              <a:avLst>
                <a:gd name="adj1" fmla="val -69157"/>
                <a:gd name="adj2" fmla="val 79380"/>
              </a:avLst>
            </a:prstGeom>
            <a:solidFill>
              <a:schemeClr val="bg1"/>
            </a:solidFill>
            <a:ln w="38160">
              <a:solidFill>
                <a:schemeClr val="folHlink"/>
              </a:solidFill>
              <a:miter/>
            </a:ln>
          </p:spPr>
          <p:style>
            <a:lnRef idx="0"/>
            <a:fillRef idx="0"/>
            <a:effectRef idx="0"/>
            <a:fontRef idx="minor"/>
          </p:style>
          <p:txBody>
            <a:bodyPr wrap="none" lIns="90000" rIns="90000" tIns="46800" bIns="46800">
              <a:spAutoFit/>
            </a:bodyPr>
            <a:p>
              <a:pPr algn="ctr">
                <a:lnSpc>
                  <a:spcPct val="100000"/>
                </a:lnSpc>
              </a:pPr>
              <a:r>
                <a:rPr b="1" lang="en-US" sz="2000" spc="-1" strike="noStrike">
                  <a:solidFill>
                    <a:srgbClr val="0033cc"/>
                  </a:solidFill>
                  <a:latin typeface="Times New Roman"/>
                  <a:ea typeface="隶书"/>
                </a:rPr>
                <a:t>书目文件</a:t>
              </a:r>
              <a:endParaRPr b="0" lang="en-US" sz="2000" spc="-1" strike="noStrike">
                <a:latin typeface="Nimbus Sans"/>
              </a:endParaRPr>
            </a:p>
          </p:txBody>
        </p:sp>
      </p:grpSp>
      <p:grpSp>
        <p:nvGrpSpPr>
          <p:cNvPr id="166" name="Group 15"/>
          <p:cNvGrpSpPr/>
          <p:nvPr/>
        </p:nvGrpSpPr>
        <p:grpSpPr>
          <a:xfrm>
            <a:off x="-32400" y="3475080"/>
            <a:ext cx="9209520" cy="3350880"/>
            <a:chOff x="-32400" y="3475080"/>
            <a:chExt cx="9209520" cy="3350880"/>
          </a:xfrm>
        </p:grpSpPr>
        <p:grpSp>
          <p:nvGrpSpPr>
            <p:cNvPr id="167" name="Group 16"/>
            <p:cNvGrpSpPr/>
            <p:nvPr/>
          </p:nvGrpSpPr>
          <p:grpSpPr>
            <a:xfrm>
              <a:off x="-32400" y="4492800"/>
              <a:ext cx="9209520" cy="644760"/>
              <a:chOff x="-32400" y="4492800"/>
              <a:chExt cx="9209520" cy="644760"/>
            </a:xfrm>
          </p:grpSpPr>
          <p:sp>
            <p:nvSpPr>
              <p:cNvPr id="168" name="CustomShape 17"/>
              <p:cNvSpPr/>
              <p:nvPr/>
            </p:nvSpPr>
            <p:spPr>
              <a:xfrm>
                <a:off x="-32400" y="4522680"/>
                <a:ext cx="1334520" cy="564120"/>
              </a:xfrm>
              <a:prstGeom prst="wedgeEllipseCallout">
                <a:avLst>
                  <a:gd name="adj1" fmla="val 27431"/>
                  <a:gd name="adj2" fmla="val 90208"/>
                </a:avLst>
              </a:prstGeom>
              <a:solidFill>
                <a:schemeClr val="bg1"/>
              </a:solidFill>
              <a:ln w="9360">
                <a:solidFill>
                  <a:srgbClr val="0000ff"/>
                </a:solidFill>
                <a:miter/>
              </a:ln>
            </p:spPr>
            <p:style>
              <a:lnRef idx="0"/>
              <a:fillRef idx="0"/>
              <a:effectRef idx="0"/>
              <a:fontRef idx="minor"/>
            </p:style>
            <p:txBody>
              <a:bodyPr wrap="none" lIns="90000" rIns="90000" tIns="46800" bIns="46800">
                <a:spAutoFit/>
              </a:bodyPr>
              <a:p>
                <a:pPr algn="ctr">
                  <a:lnSpc>
                    <a:spcPct val="100000"/>
                  </a:lnSpc>
                </a:pPr>
                <a:r>
                  <a:rPr b="1" lang="en-US" sz="2000" spc="-1" strike="noStrike">
                    <a:solidFill>
                      <a:srgbClr val="0033cc"/>
                    </a:solidFill>
                    <a:latin typeface="Times New Roman"/>
                    <a:ea typeface="隶书"/>
                  </a:rPr>
                  <a:t>按书名</a:t>
                </a:r>
                <a:endParaRPr b="0" lang="en-US" sz="2000" spc="-1" strike="noStrike">
                  <a:latin typeface="Nimbus Sans"/>
                </a:endParaRPr>
              </a:p>
            </p:txBody>
          </p:sp>
          <p:sp>
            <p:nvSpPr>
              <p:cNvPr id="169" name="CustomShape 18"/>
              <p:cNvSpPr/>
              <p:nvPr/>
            </p:nvSpPr>
            <p:spPr>
              <a:xfrm>
                <a:off x="4720320" y="4573440"/>
                <a:ext cx="1694520" cy="564120"/>
              </a:xfrm>
              <a:prstGeom prst="wedgeEllipseCallout">
                <a:avLst>
                  <a:gd name="adj1" fmla="val -64329"/>
                  <a:gd name="adj2" fmla="val 58630"/>
                </a:avLst>
              </a:prstGeom>
              <a:solidFill>
                <a:schemeClr val="bg1"/>
              </a:solidFill>
              <a:ln w="9360">
                <a:solidFill>
                  <a:srgbClr val="0000ff"/>
                </a:solidFill>
                <a:miter/>
              </a:ln>
            </p:spPr>
            <p:style>
              <a:lnRef idx="0"/>
              <a:fillRef idx="0"/>
              <a:effectRef idx="0"/>
              <a:fontRef idx="minor"/>
            </p:style>
            <p:txBody>
              <a:bodyPr wrap="none" lIns="90000" rIns="90000" tIns="46800" bIns="46800">
                <a:spAutoFit/>
              </a:bodyPr>
              <a:p>
                <a:pPr algn="ctr">
                  <a:lnSpc>
                    <a:spcPct val="100000"/>
                  </a:lnSpc>
                </a:pPr>
                <a:r>
                  <a:rPr b="1" lang="en-US" sz="2000" spc="-1" strike="noStrike">
                    <a:solidFill>
                      <a:srgbClr val="0033cc"/>
                    </a:solidFill>
                    <a:latin typeface="Times New Roman"/>
                    <a:ea typeface="隶书"/>
                  </a:rPr>
                  <a:t>按作者名</a:t>
                </a:r>
                <a:endParaRPr b="0" lang="en-US" sz="2000" spc="-1" strike="noStrike">
                  <a:latin typeface="Nimbus Sans"/>
                </a:endParaRPr>
              </a:p>
            </p:txBody>
          </p:sp>
          <p:sp>
            <p:nvSpPr>
              <p:cNvPr id="170" name="CustomShape 19"/>
              <p:cNvSpPr/>
              <p:nvPr/>
            </p:nvSpPr>
            <p:spPr>
              <a:xfrm>
                <a:off x="7482600" y="4492800"/>
                <a:ext cx="1694520" cy="564120"/>
              </a:xfrm>
              <a:prstGeom prst="wedgeEllipseCallout">
                <a:avLst>
                  <a:gd name="adj1" fmla="val -50347"/>
                  <a:gd name="adj2" fmla="val 86815"/>
                </a:avLst>
              </a:prstGeom>
              <a:solidFill>
                <a:schemeClr val="bg1"/>
              </a:solidFill>
              <a:ln w="9360">
                <a:solidFill>
                  <a:srgbClr val="0000ff"/>
                </a:solidFill>
                <a:miter/>
              </a:ln>
            </p:spPr>
            <p:style>
              <a:lnRef idx="0"/>
              <a:fillRef idx="0"/>
              <a:effectRef idx="0"/>
              <a:fontRef idx="minor"/>
            </p:style>
            <p:txBody>
              <a:bodyPr wrap="none" lIns="90000" rIns="90000" tIns="46800" bIns="46800">
                <a:spAutoFit/>
              </a:bodyPr>
              <a:p>
                <a:pPr algn="ctr">
                  <a:lnSpc>
                    <a:spcPct val="100000"/>
                  </a:lnSpc>
                </a:pPr>
                <a:r>
                  <a:rPr b="1" lang="en-US" sz="2000" spc="-1" strike="noStrike">
                    <a:solidFill>
                      <a:srgbClr val="0033cc"/>
                    </a:solidFill>
                    <a:latin typeface="Times New Roman"/>
                    <a:ea typeface="隶书"/>
                  </a:rPr>
                  <a:t>按分类号</a:t>
                </a:r>
                <a:endParaRPr b="0" lang="en-US" sz="2000" spc="-1" strike="noStrike">
                  <a:latin typeface="Nimbus Sans"/>
                </a:endParaRPr>
              </a:p>
            </p:txBody>
          </p:sp>
        </p:grpSp>
        <p:grpSp>
          <p:nvGrpSpPr>
            <p:cNvPr id="171" name="Group 20"/>
            <p:cNvGrpSpPr/>
            <p:nvPr/>
          </p:nvGrpSpPr>
          <p:grpSpPr>
            <a:xfrm>
              <a:off x="299880" y="3475080"/>
              <a:ext cx="8519760" cy="3350880"/>
              <a:chOff x="299880" y="3475080"/>
              <a:chExt cx="8519760" cy="3350880"/>
            </a:xfrm>
          </p:grpSpPr>
          <p:sp>
            <p:nvSpPr>
              <p:cNvPr id="172" name="CustomShape 21"/>
              <p:cNvSpPr/>
              <p:nvPr/>
            </p:nvSpPr>
            <p:spPr>
              <a:xfrm>
                <a:off x="7317720" y="3475080"/>
                <a:ext cx="1334880" cy="563400"/>
              </a:xfrm>
              <a:prstGeom prst="wedgeEllipseCallout">
                <a:avLst>
                  <a:gd name="adj1" fmla="val -64546"/>
                  <a:gd name="adj2" fmla="val 235028"/>
                </a:avLst>
              </a:prstGeom>
              <a:solidFill>
                <a:schemeClr val="bg1"/>
              </a:solidFill>
              <a:ln w="38160">
                <a:solidFill>
                  <a:schemeClr val="folHlink"/>
                </a:solidFill>
                <a:miter/>
              </a:ln>
            </p:spPr>
            <p:style>
              <a:lnRef idx="0"/>
              <a:fillRef idx="0"/>
              <a:effectRef idx="0"/>
              <a:fontRef idx="minor"/>
            </p:style>
            <p:txBody>
              <a:bodyPr wrap="none" lIns="90000" rIns="90000" tIns="46800" bIns="46800">
                <a:spAutoFit/>
              </a:bodyPr>
              <a:p>
                <a:pPr algn="ctr">
                  <a:lnSpc>
                    <a:spcPct val="100000"/>
                  </a:lnSpc>
                </a:pPr>
                <a:r>
                  <a:rPr b="1" lang="en-US" sz="2000" spc="-1" strike="noStrike">
                    <a:solidFill>
                      <a:srgbClr val="0033cc"/>
                    </a:solidFill>
                    <a:latin typeface="Times New Roman"/>
                    <a:ea typeface="隶书"/>
                  </a:rPr>
                  <a:t>索引表</a:t>
                </a:r>
                <a:endParaRPr b="0" lang="en-US" sz="2000" spc="-1" strike="noStrike">
                  <a:latin typeface="Nimbus Sans"/>
                </a:endParaRPr>
              </a:p>
            </p:txBody>
          </p:sp>
        </p:grpSp>
      </p:grpSp>
      <p:grpSp>
        <p:nvGrpSpPr>
          <p:cNvPr id="173" name="Group 22"/>
          <p:cNvGrpSpPr/>
          <p:nvPr/>
        </p:nvGrpSpPr>
        <p:grpSpPr>
          <a:xfrm>
            <a:off x="4895640" y="1701360"/>
            <a:ext cx="3051360" cy="1030680"/>
            <a:chOff x="4895640" y="1701360"/>
            <a:chExt cx="3051360" cy="1030680"/>
          </a:xfrm>
        </p:grpSpPr>
        <p:sp>
          <p:nvSpPr>
            <p:cNvPr id="174" name="CustomShape 23"/>
            <p:cNvSpPr/>
            <p:nvPr/>
          </p:nvSpPr>
          <p:spPr>
            <a:xfrm>
              <a:off x="5395680" y="1701360"/>
              <a:ext cx="2551320" cy="1030680"/>
            </a:xfrm>
            <a:prstGeom prst="irregularSeal2">
              <a:avLst/>
            </a:prstGeom>
            <a:noFill/>
            <a:ln w="9360">
              <a:solidFill>
                <a:schemeClr val="tx1"/>
              </a:solidFill>
              <a:miter/>
            </a:ln>
          </p:spPr>
          <p:style>
            <a:lnRef idx="0"/>
            <a:fillRef idx="0"/>
            <a:effectRef idx="0"/>
            <a:fontRef idx="minor"/>
          </p:style>
          <p:txBody>
            <a:bodyPr wrap="none" lIns="90000" rIns="90000" tIns="45000" bIns="45000" anchor="ctr">
              <a:spAutoFit/>
            </a:bodyPr>
            <a:p>
              <a:pPr algn="ctr">
                <a:lnSpc>
                  <a:spcPct val="100000"/>
                </a:lnSpc>
              </a:pPr>
              <a:r>
                <a:rPr b="1" lang="en-US" sz="2400" spc="-1" strike="noStrike">
                  <a:solidFill>
                    <a:srgbClr val="ff0000"/>
                  </a:solidFill>
                  <a:latin typeface="Times New Roman"/>
                  <a:ea typeface="隶书"/>
                </a:rPr>
                <a:t>线性表</a:t>
              </a:r>
              <a:endParaRPr b="0" lang="en-US" sz="2400" spc="-1" strike="noStrike">
                <a:latin typeface="Nimbus Sans"/>
              </a:endParaRPr>
            </a:p>
          </p:txBody>
        </p:sp>
        <p:sp>
          <p:nvSpPr>
            <p:cNvPr id="175" name="Line 24"/>
            <p:cNvSpPr/>
            <p:nvPr/>
          </p:nvSpPr>
          <p:spPr>
            <a:xfrm>
              <a:off x="4895640" y="2286000"/>
              <a:ext cx="609480" cy="0"/>
            </a:xfrm>
            <a:prstGeom prst="line">
              <a:avLst/>
            </a:prstGeom>
            <a:ln w="9360">
              <a:solidFill>
                <a:schemeClr val="tx1"/>
              </a:solidFill>
              <a:round/>
            </a:ln>
          </p:spPr>
          <p:style>
            <a:lnRef idx="0"/>
            <a:fillRef idx="0"/>
            <a:effectRef idx="0"/>
            <a:fontRef idx="minor"/>
          </p:style>
        </p:sp>
      </p:grpSp>
      <p:sp>
        <p:nvSpPr>
          <p:cNvPr id="176" name="CustomShape 25"/>
          <p:cNvSpPr/>
          <p:nvPr/>
        </p:nvSpPr>
        <p:spPr>
          <a:xfrm>
            <a:off x="468360" y="476280"/>
            <a:ext cx="8229240" cy="11394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n-US" sz="3600" spc="-1" strike="noStrike">
                <a:solidFill>
                  <a:srgbClr val="800000"/>
                </a:solidFill>
                <a:latin typeface="黑体"/>
                <a:ea typeface="黑体"/>
              </a:rPr>
              <a:t>数据结构要解决的问题</a:t>
            </a:r>
            <a:endParaRPr b="0" lang="en-US" sz="3600" spc="-1" strike="noStrike">
              <a:latin typeface="Nimbus Sans"/>
            </a:endParaRPr>
          </a:p>
        </p:txBody>
      </p:sp>
      <p:pic>
        <p:nvPicPr>
          <p:cNvPr id="177" name="" descr=""/>
          <p:cNvPicPr/>
          <p:nvPr/>
        </p:nvPicPr>
        <p:blipFill>
          <a:blip r:embed="rId1"/>
          <a:stretch/>
        </p:blipFill>
        <p:spPr>
          <a:xfrm>
            <a:off x="1320840" y="2844720"/>
            <a:ext cx="6705720" cy="2057400"/>
          </a:xfrm>
          <a:prstGeom prst="rect">
            <a:avLst/>
          </a:prstGeom>
          <a:ln>
            <a:noFill/>
          </a:ln>
        </p:spPr>
      </p:pic>
      <p:pic>
        <p:nvPicPr>
          <p:cNvPr id="178" name="" descr=""/>
          <p:cNvPicPr/>
          <p:nvPr/>
        </p:nvPicPr>
        <p:blipFill>
          <a:blip r:embed="rId2"/>
          <a:stretch/>
        </p:blipFill>
        <p:spPr>
          <a:xfrm>
            <a:off x="291960" y="5181480"/>
            <a:ext cx="4788000" cy="1523880"/>
          </a:xfrm>
          <a:prstGeom prst="rect">
            <a:avLst/>
          </a:prstGeom>
          <a:ln>
            <a:noFill/>
          </a:ln>
        </p:spPr>
      </p:pic>
      <p:pic>
        <p:nvPicPr>
          <p:cNvPr id="179" name="" descr=""/>
          <p:cNvPicPr/>
          <p:nvPr/>
        </p:nvPicPr>
        <p:blipFill>
          <a:blip r:embed="rId3"/>
          <a:stretch/>
        </p:blipFill>
        <p:spPr>
          <a:xfrm>
            <a:off x="3645000" y="5181480"/>
            <a:ext cx="2336760" cy="1638360"/>
          </a:xfrm>
          <a:prstGeom prst="rect">
            <a:avLst/>
          </a:prstGeom>
          <a:ln>
            <a:noFill/>
          </a:ln>
        </p:spPr>
      </p:pic>
      <p:pic>
        <p:nvPicPr>
          <p:cNvPr id="180" name="" descr=""/>
          <p:cNvPicPr/>
          <p:nvPr/>
        </p:nvPicPr>
        <p:blipFill>
          <a:blip r:embed="rId4"/>
          <a:stretch/>
        </p:blipFill>
        <p:spPr>
          <a:xfrm>
            <a:off x="6235560" y="5181480"/>
            <a:ext cx="2565360" cy="1295280"/>
          </a:xfrm>
          <a:prstGeom prst="rect">
            <a:avLst/>
          </a:prstGeom>
          <a:ln>
            <a:noFill/>
          </a:ln>
        </p:spPr>
      </p:pic>
    </p:spTree>
  </p:cSld>
  <p:transition>
    <p:cover dir="d"/>
  </p:transition>
  <p:timing>
    <p:tnLst>
      <p:par>
        <p:cTn id="148" dur="indefinite" restart="never" nodeType="tmRoot">
          <p:childTnLst>
            <p:seq>
              <p:cTn id="149" dur="indefinite" nodeType="mainSeq">
                <p:childTnLst>
                  <p:par>
                    <p:cTn id="150" fill="hold">
                      <p:stCondLst>
                        <p:cond delay="indefinite"/>
                      </p:stCondLst>
                      <p:childTnLst>
                        <p:par>
                          <p:cTn id="151" fill="hold">
                            <p:stCondLst>
                              <p:cond delay="0"/>
                            </p:stCondLst>
                            <p:childTnLst>
                              <p:par>
                                <p:cTn id="152" nodeType="clickEffect" fill="hold" presetClass="entr" presetID="4" presetSubtype="32">
                                  <p:stCondLst>
                                    <p:cond delay="0"/>
                                  </p:stCondLst>
                                  <p:childTnLst>
                                    <p:set>
                                      <p:cBhvr>
                                        <p:cTn id="153" dur="1" fill="hold">
                                          <p:stCondLst>
                                            <p:cond delay="0"/>
                                          </p:stCondLst>
                                        </p:cTn>
                                        <p:tgtEl>
                                          <p:spTgt spid="154"/>
                                        </p:tgtEl>
                                        <p:attrNameLst>
                                          <p:attrName>style.visibility</p:attrName>
                                        </p:attrNameLst>
                                      </p:cBhvr>
                                      <p:to>
                                        <p:strVal val="visible"/>
                                      </p:to>
                                    </p:set>
                                    <p:animEffect filter="box(out)" transition="in">
                                      <p:cBhvr additive="repl">
                                        <p:cTn id="154" dur="500"/>
                                        <p:tgtEl>
                                          <p:spTgt spid="154"/>
                                        </p:tgtEl>
                                      </p:cBhvr>
                                    </p:animEffect>
                                    <p:set>
                                      <p:cBhvr>
                                        <p:cTn id="155" dur="1" fill="hold"/>
                                        <p:tgtEl>
                                          <p:spTgt spid="154"/>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4" presetSubtype="32">
                                  <p:stCondLst>
                                    <p:cond delay="0"/>
                                  </p:stCondLst>
                                  <p:childTnLst>
                                    <p:set>
                                      <p:cBhvr>
                                        <p:cTn id="159" dur="1" fill="hold">
                                          <p:stCondLst>
                                            <p:cond delay="0"/>
                                          </p:stCondLst>
                                        </p:cTn>
                                        <p:tgtEl>
                                          <p:spTgt spid="164"/>
                                        </p:tgtEl>
                                        <p:attrNameLst>
                                          <p:attrName>style.visibility</p:attrName>
                                        </p:attrNameLst>
                                      </p:cBhvr>
                                      <p:to>
                                        <p:strVal val="visible"/>
                                      </p:to>
                                    </p:set>
                                    <p:animEffect filter="box(out)" transition="in">
                                      <p:cBhvr additive="repl">
                                        <p:cTn id="160" dur="500"/>
                                        <p:tgtEl>
                                          <p:spTgt spid="164"/>
                                        </p:tgtEl>
                                      </p:cBhvr>
                                    </p:animEffec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4" presetSubtype="32">
                                  <p:stCondLst>
                                    <p:cond delay="0"/>
                                  </p:stCondLst>
                                  <p:childTnLst>
                                    <p:set>
                                      <p:cBhvr>
                                        <p:cTn id="164" dur="1" fill="hold">
                                          <p:stCondLst>
                                            <p:cond delay="0"/>
                                          </p:stCondLst>
                                        </p:cTn>
                                        <p:tgtEl>
                                          <p:spTgt spid="166"/>
                                        </p:tgtEl>
                                        <p:attrNameLst>
                                          <p:attrName>style.visibility</p:attrName>
                                        </p:attrNameLst>
                                      </p:cBhvr>
                                      <p:to>
                                        <p:strVal val="visible"/>
                                      </p:to>
                                    </p:set>
                                    <p:animEffect filter="box(out)" transition="in">
                                      <p:cBhvr additive="repl">
                                        <p:cTn id="165" dur="500"/>
                                        <p:tgtEl>
                                          <p:spTgt spid="166"/>
                                        </p:tgtEl>
                                      </p:cBhvr>
                                    </p:animEffec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2" presetSubtype="8">
                                  <p:stCondLst>
                                    <p:cond delay="0"/>
                                  </p:stCondLst>
                                  <p:childTnLst>
                                    <p:set>
                                      <p:cBhvr>
                                        <p:cTn id="169" dur="1" fill="hold">
                                          <p:stCondLst>
                                            <p:cond delay="0"/>
                                          </p:stCondLst>
                                        </p:cTn>
                                        <p:tgtEl>
                                          <p:spTgt spid="173"/>
                                        </p:tgtEl>
                                        <p:attrNameLst>
                                          <p:attrName>style.visibility</p:attrName>
                                        </p:attrNameLst>
                                      </p:cBhvr>
                                      <p:to>
                                        <p:strVal val="visible"/>
                                      </p:to>
                                    </p:set>
                                    <p:anim calcmode="lin" valueType="num">
                                      <p:cBhvr additive="repl">
                                        <p:cTn id="170" dur="500" fill="hold"/>
                                        <p:tgtEl>
                                          <p:spTgt spid="173"/>
                                        </p:tgtEl>
                                        <p:attrNameLst>
                                          <p:attrName>ppt_x</p:attrName>
                                        </p:attrNameLst>
                                      </p:cBhvr>
                                      <p:tavLst>
                                        <p:tav tm="0">
                                          <p:val>
                                            <p:strVal val="0-#ppt_w/2"/>
                                          </p:val>
                                        </p:tav>
                                        <p:tav tm="100000">
                                          <p:val>
                                            <p:strVal val="#ppt_x"/>
                                          </p:val>
                                        </p:tav>
                                      </p:tavLst>
                                    </p:anim>
                                    <p:anim calcmode="lin" valueType="num">
                                      <p:cBhvr additive="repl">
                                        <p:cTn id="171" dur="500" fill="hold"/>
                                        <p:tgtEl>
                                          <p:spTgt spid="173"/>
                                        </p:tgtEl>
                                        <p:attrNameLst>
                                          <p:attrName>ppt_y</p:attrName>
                                        </p:attrNameLst>
                                      </p:cBhvr>
                                      <p:tavLst>
                                        <p:tav tm="0">
                                          <p:val>
                                            <p:strVal val="#ppt_y"/>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nodeType="clickEffect" fill="hold" presetClass="entr" presetID="2" presetSubtype="1">
                                  <p:stCondLst>
                                    <p:cond delay="0"/>
                                  </p:stCondLst>
                                  <p:iterate type="lt">
                                    <p:tmAbs val="100"/>
                                  </p:iterate>
                                  <p:childTnLst>
                                    <p:set>
                                      <p:cBhvr>
                                        <p:cTn id="175" dur="1" fill="hold">
                                          <p:stCondLst>
                                            <p:cond delay="0"/>
                                          </p:stCondLst>
                                        </p:cTn>
                                        <p:tgtEl>
                                          <p:spTgt spid="176"/>
                                        </p:tgtEl>
                                        <p:attrNameLst>
                                          <p:attrName>style.visibility</p:attrName>
                                        </p:attrNameLst>
                                      </p:cBhvr>
                                      <p:to>
                                        <p:strVal val="visible"/>
                                      </p:to>
                                    </p:set>
                                    <p:anim calcmode="lin" valueType="num">
                                      <p:cBhvr additive="repl">
                                        <p:cTn id="176" dur="500" fill="hold"/>
                                        <p:tgtEl>
                                          <p:spTgt spid="176"/>
                                        </p:tgtEl>
                                        <p:attrNameLst>
                                          <p:attrName>ppt_x</p:attrName>
                                        </p:attrNameLst>
                                      </p:cBhvr>
                                      <p:tavLst>
                                        <p:tav tm="0">
                                          <p:val>
                                            <p:strVal val="#ppt_x"/>
                                          </p:val>
                                        </p:tav>
                                        <p:tav tm="100000">
                                          <p:val>
                                            <p:strVal val="#ppt_x"/>
                                          </p:val>
                                        </p:tav>
                                      </p:tavLst>
                                    </p:anim>
                                    <p:anim calcmode="lin" valueType="num">
                                      <p:cBhvr additive="repl">
                                        <p:cTn id="177" dur="500" fill="hold"/>
                                        <p:tgtEl>
                                          <p:spTgt spid="1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57200" y="1600200"/>
            <a:ext cx="8229240" cy="4530240"/>
          </a:xfrm>
          <a:prstGeom prst="rect">
            <a:avLst/>
          </a:prstGeom>
          <a:noFill/>
          <a:ln w="9360">
            <a:noFill/>
          </a:ln>
        </p:spPr>
        <p:txBody>
          <a:bodyPr lIns="90000" rIns="90000" tIns="45000" bIns="45000">
            <a:noAutofit/>
          </a:bodyPr>
          <a:p>
            <a:pPr>
              <a:lnSpc>
                <a:spcPct val="100000"/>
              </a:lnSpc>
              <a:spcBef>
                <a:spcPts val="641"/>
              </a:spcBef>
            </a:pPr>
            <a:endParaRPr b="0" lang="zh-CN" sz="3200" spc="-1" strike="noStrike">
              <a:solidFill>
                <a:srgbClr val="000000"/>
              </a:solidFill>
              <a:latin typeface="Arial"/>
            </a:endParaRPr>
          </a:p>
          <a:p>
            <a:pPr marL="343080" indent="-342720">
              <a:lnSpc>
                <a:spcPct val="100000"/>
              </a:lnSpc>
              <a:spcBef>
                <a:spcPts val="641"/>
              </a:spcBef>
              <a:buClr>
                <a:srgbClr val="000000"/>
              </a:buClr>
              <a:buFont typeface="Symbol" charset="2"/>
              <a:buChar char=""/>
            </a:pPr>
            <a:r>
              <a:rPr b="0" lang="zh-CN" sz="3200" spc="-1" strike="noStrike">
                <a:solidFill>
                  <a:srgbClr val="000000"/>
                </a:solidFill>
                <a:latin typeface="Arial"/>
                <a:ea typeface="宋体"/>
              </a:rPr>
              <a:t>图书馆书目检索问题。</a:t>
            </a:r>
            <a:endParaRPr b="0" lang="zh-CN" sz="3200" spc="-1" strike="noStrike">
              <a:solidFill>
                <a:srgbClr val="000000"/>
              </a:solidFill>
              <a:latin typeface="Arial"/>
            </a:endParaRPr>
          </a:p>
          <a:p>
            <a:pPr lvl="1" marL="743040" indent="-285480">
              <a:lnSpc>
                <a:spcPct val="100000"/>
              </a:lnSpc>
              <a:spcBef>
                <a:spcPts val="561"/>
              </a:spcBef>
              <a:buClr>
                <a:srgbClr val="000000"/>
              </a:buClr>
              <a:buFont typeface="Symbol" charset="2"/>
              <a:buChar char=""/>
            </a:pPr>
            <a:r>
              <a:rPr b="0" lang="zh-CN" sz="2800" spc="-1" strike="noStrike">
                <a:solidFill>
                  <a:srgbClr val="000000"/>
                </a:solidFill>
                <a:latin typeface="Arial"/>
                <a:ea typeface="宋体"/>
              </a:rPr>
              <a:t>算法：</a:t>
            </a:r>
            <a:endParaRPr b="0" lang="zh-CN" sz="2800" spc="-1" strike="noStrike">
              <a:solidFill>
                <a:srgbClr val="000000"/>
              </a:solidFill>
              <a:latin typeface="Arial"/>
            </a:endParaRPr>
          </a:p>
          <a:p>
            <a:pPr lvl="1" marL="743040" indent="-285480">
              <a:lnSpc>
                <a:spcPct val="100000"/>
              </a:lnSpc>
              <a:spcBef>
                <a:spcPts val="561"/>
              </a:spcBef>
              <a:buClr>
                <a:srgbClr val="000000"/>
              </a:buClr>
              <a:buFont typeface="Symbol" charset="2"/>
              <a:buChar char=""/>
            </a:pPr>
            <a:r>
              <a:rPr b="0" lang="zh-CN" sz="2800" spc="-1" strike="noStrike">
                <a:solidFill>
                  <a:srgbClr val="000000"/>
                </a:solidFill>
                <a:latin typeface="Arial"/>
                <a:ea typeface="宋体"/>
              </a:rPr>
              <a:t>模型：</a:t>
            </a:r>
            <a:endParaRPr b="0" lang="zh-CN" sz="2800" spc="-1" strike="noStrike">
              <a:solidFill>
                <a:srgbClr val="000000"/>
              </a:solidFill>
              <a:latin typeface="Arial"/>
            </a:endParaRPr>
          </a:p>
          <a:p>
            <a:pPr>
              <a:lnSpc>
                <a:spcPct val="100000"/>
              </a:lnSpc>
              <a:spcBef>
                <a:spcPts val="641"/>
              </a:spcBef>
            </a:pPr>
            <a:endParaRPr b="0" lang="zh-CN" sz="2800" spc="-1" strike="noStrike">
              <a:solidFill>
                <a:srgbClr val="000000"/>
              </a:solidFill>
              <a:latin typeface="Arial"/>
            </a:endParaRPr>
          </a:p>
        </p:txBody>
      </p:sp>
      <p:sp>
        <p:nvSpPr>
          <p:cNvPr id="182" name="CustomShape 2"/>
          <p:cNvSpPr/>
          <p:nvPr/>
        </p:nvSpPr>
        <p:spPr>
          <a:xfrm>
            <a:off x="2340000" y="2670120"/>
            <a:ext cx="4200120" cy="644760"/>
          </a:xfrm>
          <a:prstGeom prst="rect">
            <a:avLst/>
          </a:prstGeom>
          <a:noFill/>
          <a:ln w="9360">
            <a:noFill/>
          </a:ln>
        </p:spPr>
        <p:style>
          <a:lnRef idx="0"/>
          <a:fillRef idx="0"/>
          <a:effectRef idx="0"/>
          <a:fontRef idx="minor"/>
        </p:style>
        <p:txBody>
          <a:bodyPr lIns="90000" rIns="90000" tIns="45000" bIns="45000">
            <a:spAutoFit/>
          </a:bodyPr>
          <a:p>
            <a:pPr marL="343080" indent="-342720" algn="just">
              <a:lnSpc>
                <a:spcPct val="130000"/>
              </a:lnSpc>
              <a:spcBef>
                <a:spcPts val="281"/>
              </a:spcBef>
            </a:pPr>
            <a:r>
              <a:rPr b="1" lang="en-US" sz="2800" spc="-1" strike="noStrike">
                <a:solidFill>
                  <a:srgbClr val="0033cc"/>
                </a:solidFill>
                <a:latin typeface="Times New Roman"/>
                <a:ea typeface="宋体"/>
              </a:rPr>
              <a:t>使用什么方法来查找</a:t>
            </a:r>
            <a:endParaRPr b="0" lang="en-US" sz="2800" spc="-1" strike="noStrike">
              <a:latin typeface="Nimbus Sans"/>
            </a:endParaRPr>
          </a:p>
        </p:txBody>
      </p:sp>
      <p:sp>
        <p:nvSpPr>
          <p:cNvPr id="183" name="CustomShape 3"/>
          <p:cNvSpPr/>
          <p:nvPr/>
        </p:nvSpPr>
        <p:spPr>
          <a:xfrm>
            <a:off x="2340000" y="3172320"/>
            <a:ext cx="6439320" cy="1234800"/>
          </a:xfrm>
          <a:prstGeom prst="rect">
            <a:avLst/>
          </a:prstGeom>
          <a:noFill/>
          <a:ln w="9360">
            <a:noFill/>
          </a:ln>
        </p:spPr>
        <p:style>
          <a:lnRef idx="0"/>
          <a:fillRef idx="0"/>
          <a:effectRef idx="0"/>
          <a:fontRef idx="minor"/>
        </p:style>
        <p:txBody>
          <a:bodyPr lIns="90000" rIns="90000" tIns="45000" bIns="45000">
            <a:spAutoFit/>
          </a:bodyPr>
          <a:p>
            <a:pPr marL="343080" indent="-342720" algn="just">
              <a:lnSpc>
                <a:spcPct val="130000"/>
              </a:lnSpc>
              <a:spcBef>
                <a:spcPts val="281"/>
              </a:spcBef>
            </a:pPr>
            <a:r>
              <a:rPr b="1" lang="en-US" sz="2800" spc="-1" strike="noStrike">
                <a:solidFill>
                  <a:srgbClr val="0033cc"/>
                </a:solidFill>
                <a:latin typeface="Times New Roman"/>
                <a:ea typeface="宋体"/>
              </a:rPr>
              <a:t>书目文件，按书名、作者名、分类号</a:t>
            </a:r>
            <a:endParaRPr b="0" lang="en-US" sz="2800" spc="-1" strike="noStrike">
              <a:latin typeface="Nimbus Sans"/>
            </a:endParaRPr>
          </a:p>
          <a:p>
            <a:pPr marL="343080" indent="-342720" algn="just">
              <a:lnSpc>
                <a:spcPct val="130000"/>
              </a:lnSpc>
              <a:spcBef>
                <a:spcPts val="281"/>
              </a:spcBef>
            </a:pPr>
            <a:r>
              <a:rPr b="1" lang="en-US" sz="2800" spc="-1" strike="noStrike">
                <a:solidFill>
                  <a:srgbClr val="0033cc"/>
                </a:solidFill>
                <a:latin typeface="Times New Roman"/>
                <a:ea typeface="宋体"/>
              </a:rPr>
              <a:t>顺序排列的索引表。</a:t>
            </a:r>
            <a:endParaRPr b="0" lang="en-US" sz="2800" spc="-1" strike="noStrike">
              <a:latin typeface="Nimbus Sans"/>
            </a:endParaRPr>
          </a:p>
        </p:txBody>
      </p:sp>
      <p:sp>
        <p:nvSpPr>
          <p:cNvPr id="184" name="CustomShape 4"/>
          <p:cNvSpPr/>
          <p:nvPr/>
        </p:nvSpPr>
        <p:spPr>
          <a:xfrm>
            <a:off x="550080" y="1194840"/>
            <a:ext cx="8229240" cy="1139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4400" spc="-1" strike="noStrike">
                <a:solidFill>
                  <a:srgbClr val="000000"/>
                </a:solidFill>
                <a:latin typeface="Arial"/>
                <a:ea typeface="宋体"/>
              </a:rPr>
              <a:t>非数值运算的例子</a:t>
            </a:r>
            <a:endParaRPr b="0" lang="en-US" sz="4400" spc="-1" strike="noStrike">
              <a:latin typeface="Nimbus Sans"/>
            </a:endParaRPr>
          </a:p>
        </p:txBody>
      </p:sp>
      <p:sp>
        <p:nvSpPr>
          <p:cNvPr id="185" name="CustomShape 5"/>
          <p:cNvSpPr/>
          <p:nvPr/>
        </p:nvSpPr>
        <p:spPr>
          <a:xfrm>
            <a:off x="550080" y="-64440"/>
            <a:ext cx="8229240" cy="1139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4400" spc="-1" strike="noStrike">
                <a:solidFill>
                  <a:srgbClr val="000000"/>
                </a:solidFill>
                <a:latin typeface="Arial"/>
                <a:ea typeface="宋体"/>
              </a:rPr>
              <a:t>非数值运算的例子</a:t>
            </a:r>
            <a:endParaRPr b="0" lang="en-US" sz="4400" spc="-1" strike="noStrike">
              <a:latin typeface="Nimbus Sans"/>
            </a:endParaRPr>
          </a:p>
        </p:txBody>
      </p:sp>
      <p:sp>
        <p:nvSpPr>
          <p:cNvPr id="186" name="CustomShape 6"/>
          <p:cNvSpPr/>
          <p:nvPr/>
        </p:nvSpPr>
        <p:spPr>
          <a:xfrm>
            <a:off x="790560" y="1286640"/>
            <a:ext cx="64879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0033cc"/>
                </a:solidFill>
                <a:latin typeface="Times New Roman"/>
                <a:ea typeface="楷体_GB2312"/>
              </a:rPr>
              <a:t>非数值运算的例子</a:t>
            </a:r>
            <a:endParaRPr b="0" lang="en-US" sz="3600" spc="-1" strike="noStrike">
              <a:latin typeface="Nimbus Sans"/>
            </a:endParaRPr>
          </a:p>
        </p:txBody>
      </p:sp>
      <p:sp>
        <p:nvSpPr>
          <p:cNvPr id="187" name="CustomShape 7"/>
          <p:cNvSpPr/>
          <p:nvPr/>
        </p:nvSpPr>
        <p:spPr>
          <a:xfrm>
            <a:off x="457200" y="277920"/>
            <a:ext cx="8229240" cy="1139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4400" spc="-1" strike="noStrike">
                <a:solidFill>
                  <a:srgbClr val="000000"/>
                </a:solidFill>
                <a:latin typeface="Arial"/>
                <a:ea typeface="宋体"/>
              </a:rPr>
              <a:t>非数值运算的例子</a:t>
            </a:r>
            <a:endParaRPr b="0" lang="en-US" sz="4400" spc="-1" strike="noStrike">
              <a:latin typeface="Nimbus Sans"/>
            </a:endParaRPr>
          </a:p>
        </p:txBody>
      </p:sp>
      <p:pic>
        <p:nvPicPr>
          <p:cNvPr id="188" name="图片 4" descr=""/>
          <p:cNvPicPr/>
          <p:nvPr/>
        </p:nvPicPr>
        <p:blipFill>
          <a:blip r:embed="rId1"/>
          <a:stretch/>
        </p:blipFill>
        <p:spPr>
          <a:xfrm>
            <a:off x="694800" y="52200"/>
            <a:ext cx="8227800" cy="1142640"/>
          </a:xfrm>
          <a:prstGeom prst="rect">
            <a:avLst/>
          </a:prstGeom>
          <a:ln>
            <a:noFill/>
          </a:ln>
        </p:spPr>
      </p:pic>
    </p:spTree>
  </p:cSld>
  <p:transition>
    <p:cover dir="d"/>
  </p:transition>
  <p:timing>
    <p:tnLst>
      <p:par>
        <p:cTn id="178" dur="indefinite" restart="never" nodeType="tmRoot">
          <p:childTnLst>
            <p:seq>
              <p:cTn id="179" dur="indefinite" nodeType="mainSeq">
                <p:childTnLst>
                  <p:par>
                    <p:cTn id="180" fill="hold">
                      <p:stCondLst>
                        <p:cond delay="indefinite"/>
                      </p:stCondLst>
                      <p:childTnLst>
                        <p:par>
                          <p:cTn id="181" fill="hold">
                            <p:stCondLst>
                              <p:cond delay="0"/>
                            </p:stCondLst>
                            <p:childTnLst>
                              <p:par>
                                <p:cTn id="182" nodeType="clickEffect" fill="hold" presetClass="entr" presetID="18" presetSubtype="12">
                                  <p:stCondLst>
                                    <p:cond delay="0"/>
                                  </p:stCondLst>
                                  <p:childTnLst>
                                    <p:set>
                                      <p:cBhvr>
                                        <p:cTn id="183" dur="1" fill="hold">
                                          <p:stCondLst>
                                            <p:cond delay="0"/>
                                          </p:stCondLst>
                                        </p:cTn>
                                        <p:tgtEl>
                                          <p:spTgt spid="182"/>
                                        </p:tgtEl>
                                        <p:attrNameLst>
                                          <p:attrName>style.visibility</p:attrName>
                                        </p:attrNameLst>
                                      </p:cBhvr>
                                      <p:to>
                                        <p:strVal val="visible"/>
                                      </p:to>
                                    </p:set>
                                    <p:animEffect filter="strips(downLeft)" transition="in">
                                      <p:cBhvr additive="repl">
                                        <p:cTn id="184" dur="500"/>
                                        <p:tgtEl>
                                          <p:spTgt spid="182"/>
                                        </p:tgtEl>
                                      </p:cBhvr>
                                    </p:animEffec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8" presetSubtype="12">
                                  <p:stCondLst>
                                    <p:cond delay="0"/>
                                  </p:stCondLst>
                                  <p:childTnLst>
                                    <p:set>
                                      <p:cBhvr>
                                        <p:cTn id="188" dur="1" fill="hold">
                                          <p:stCondLst>
                                            <p:cond delay="0"/>
                                          </p:stCondLst>
                                        </p:cTn>
                                        <p:tgtEl>
                                          <p:spTgt spid="183"/>
                                        </p:tgtEl>
                                        <p:attrNameLst>
                                          <p:attrName>style.visibility</p:attrName>
                                        </p:attrNameLst>
                                      </p:cBhvr>
                                      <p:to>
                                        <p:strVal val="visible"/>
                                      </p:to>
                                    </p:set>
                                    <p:animEffect filter="strips(downLeft)" transition="in">
                                      <p:cBhvr additive="repl">
                                        <p:cTn id="189"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642960" y="304920"/>
            <a:ext cx="8500680" cy="533160"/>
          </a:xfrm>
          <a:prstGeom prst="rect">
            <a:avLst/>
          </a:prstGeom>
          <a:noFill/>
          <a:ln w="9360">
            <a:noFill/>
          </a:ln>
        </p:spPr>
        <p:txBody>
          <a:bodyPr lIns="90000" rIns="90000" tIns="45000" bIns="45000">
            <a:noAutofit/>
          </a:bodyPr>
          <a:p>
            <a:pPr lvl="1" marL="743040" indent="-285480">
              <a:lnSpc>
                <a:spcPct val="100000"/>
              </a:lnSpc>
              <a:spcBef>
                <a:spcPts val="561"/>
              </a:spcBef>
              <a:buClr>
                <a:srgbClr val="000000"/>
              </a:buClr>
              <a:buFont typeface="Symbol" charset="2"/>
              <a:buChar char=""/>
            </a:pPr>
            <a:r>
              <a:rPr b="0" lang="zh-CN" sz="2800" spc="-1" strike="noStrike">
                <a:solidFill>
                  <a:srgbClr val="000000"/>
                </a:solidFill>
                <a:latin typeface="Arial"/>
                <a:ea typeface="宋体"/>
              </a:rPr>
              <a:t>例</a:t>
            </a:r>
            <a:r>
              <a:rPr b="0" lang="zh-CN" sz="2800" spc="-1" strike="noStrike">
                <a:solidFill>
                  <a:srgbClr val="000000"/>
                </a:solidFill>
                <a:latin typeface="Arial"/>
                <a:ea typeface="宋体"/>
              </a:rPr>
              <a:t>2  </a:t>
            </a:r>
            <a:r>
              <a:rPr b="0" lang="zh-CN" sz="2800" spc="-1" strike="noStrike">
                <a:solidFill>
                  <a:srgbClr val="000000"/>
                </a:solidFill>
                <a:latin typeface="Arial"/>
                <a:ea typeface="宋体"/>
              </a:rPr>
              <a:t>人机对奕问题</a:t>
            </a:r>
            <a:endParaRPr b="0" lang="zh-CN" sz="2800" spc="-1" strike="noStrike">
              <a:solidFill>
                <a:srgbClr val="000000"/>
              </a:solidFill>
              <a:latin typeface="Arial"/>
            </a:endParaRPr>
          </a:p>
        </p:txBody>
      </p:sp>
      <p:grpSp>
        <p:nvGrpSpPr>
          <p:cNvPr id="190" name="Group 2"/>
          <p:cNvGrpSpPr/>
          <p:nvPr/>
        </p:nvGrpSpPr>
        <p:grpSpPr>
          <a:xfrm>
            <a:off x="3504960" y="914400"/>
            <a:ext cx="1524240" cy="1371600"/>
            <a:chOff x="3504960" y="914400"/>
            <a:chExt cx="1524240" cy="1371600"/>
          </a:xfrm>
        </p:grpSpPr>
        <p:sp>
          <p:nvSpPr>
            <p:cNvPr id="191" name="CustomShape 3"/>
            <p:cNvSpPr/>
            <p:nvPr/>
          </p:nvSpPr>
          <p:spPr>
            <a:xfrm>
              <a:off x="3505320" y="914400"/>
              <a:ext cx="1523520" cy="1371240"/>
            </a:xfrm>
            <a:prstGeom prst="rect">
              <a:avLst/>
            </a:prstGeom>
            <a:noFill/>
            <a:ln w="9360">
              <a:solidFill>
                <a:schemeClr val="tx1"/>
              </a:solidFill>
              <a:miter/>
            </a:ln>
          </p:spPr>
          <p:style>
            <a:lnRef idx="0"/>
            <a:fillRef idx="0"/>
            <a:effectRef idx="0"/>
            <a:fontRef idx="minor"/>
          </p:style>
        </p:sp>
        <p:sp>
          <p:nvSpPr>
            <p:cNvPr id="192" name="Line 4"/>
            <p:cNvSpPr/>
            <p:nvPr/>
          </p:nvSpPr>
          <p:spPr>
            <a:xfrm>
              <a:off x="3504960" y="1371600"/>
              <a:ext cx="1524240" cy="0"/>
            </a:xfrm>
            <a:prstGeom prst="line">
              <a:avLst/>
            </a:prstGeom>
            <a:ln w="9360">
              <a:solidFill>
                <a:schemeClr val="tx1"/>
              </a:solidFill>
              <a:round/>
            </a:ln>
          </p:spPr>
          <p:style>
            <a:lnRef idx="0"/>
            <a:fillRef idx="0"/>
            <a:effectRef idx="0"/>
            <a:fontRef idx="minor"/>
          </p:style>
        </p:sp>
        <p:sp>
          <p:nvSpPr>
            <p:cNvPr id="193" name="Line 5"/>
            <p:cNvSpPr/>
            <p:nvPr/>
          </p:nvSpPr>
          <p:spPr>
            <a:xfrm>
              <a:off x="3504960" y="1828800"/>
              <a:ext cx="1524240" cy="0"/>
            </a:xfrm>
            <a:prstGeom prst="line">
              <a:avLst/>
            </a:prstGeom>
            <a:ln w="9360">
              <a:solidFill>
                <a:schemeClr val="tx1"/>
              </a:solidFill>
              <a:round/>
            </a:ln>
          </p:spPr>
          <p:style>
            <a:lnRef idx="0"/>
            <a:fillRef idx="0"/>
            <a:effectRef idx="0"/>
            <a:fontRef idx="minor"/>
          </p:style>
        </p:sp>
        <p:sp>
          <p:nvSpPr>
            <p:cNvPr id="194" name="Line 6"/>
            <p:cNvSpPr/>
            <p:nvPr/>
          </p:nvSpPr>
          <p:spPr>
            <a:xfrm>
              <a:off x="3962160" y="914400"/>
              <a:ext cx="0" cy="1371600"/>
            </a:xfrm>
            <a:prstGeom prst="line">
              <a:avLst/>
            </a:prstGeom>
            <a:ln w="9360">
              <a:solidFill>
                <a:schemeClr val="tx1"/>
              </a:solidFill>
              <a:round/>
            </a:ln>
          </p:spPr>
          <p:style>
            <a:lnRef idx="0"/>
            <a:fillRef idx="0"/>
            <a:effectRef idx="0"/>
            <a:fontRef idx="minor"/>
          </p:style>
        </p:sp>
        <p:sp>
          <p:nvSpPr>
            <p:cNvPr id="195" name="Line 7"/>
            <p:cNvSpPr/>
            <p:nvPr/>
          </p:nvSpPr>
          <p:spPr>
            <a:xfrm>
              <a:off x="4495680" y="914400"/>
              <a:ext cx="0" cy="1371600"/>
            </a:xfrm>
            <a:prstGeom prst="line">
              <a:avLst/>
            </a:prstGeom>
            <a:ln w="9360">
              <a:solidFill>
                <a:schemeClr val="tx1"/>
              </a:solidFill>
              <a:round/>
            </a:ln>
          </p:spPr>
          <p:style>
            <a:lnRef idx="0"/>
            <a:fillRef idx="0"/>
            <a:effectRef idx="0"/>
            <a:fontRef idx="minor"/>
          </p:style>
        </p:sp>
        <p:sp>
          <p:nvSpPr>
            <p:cNvPr id="196" name="CustomShape 8"/>
            <p:cNvSpPr/>
            <p:nvPr/>
          </p:nvSpPr>
          <p:spPr>
            <a:xfrm>
              <a:off x="4648320" y="1066680"/>
              <a:ext cx="228240" cy="228240"/>
            </a:xfrm>
            <a:prstGeom prst="ellipse">
              <a:avLst/>
            </a:prstGeom>
            <a:solidFill>
              <a:srgbClr val="003300"/>
            </a:solidFill>
            <a:ln w="9360">
              <a:solidFill>
                <a:schemeClr val="tx1"/>
              </a:solidFill>
              <a:round/>
            </a:ln>
          </p:spPr>
          <p:style>
            <a:lnRef idx="0"/>
            <a:fillRef idx="0"/>
            <a:effectRef idx="0"/>
            <a:fontRef idx="minor"/>
          </p:style>
        </p:sp>
        <p:sp>
          <p:nvSpPr>
            <p:cNvPr id="197" name="CustomShape 9"/>
            <p:cNvSpPr/>
            <p:nvPr/>
          </p:nvSpPr>
          <p:spPr>
            <a:xfrm>
              <a:off x="4091040" y="1506600"/>
              <a:ext cx="263160" cy="228240"/>
            </a:xfrm>
            <a:prstGeom prst="ellipse">
              <a:avLst/>
            </a:prstGeom>
            <a:solidFill>
              <a:schemeClr val="bg1"/>
            </a:solidFill>
            <a:ln w="9360">
              <a:solidFill>
                <a:schemeClr val="tx1"/>
              </a:solidFill>
              <a:round/>
            </a:ln>
          </p:spPr>
          <p:style>
            <a:lnRef idx="0"/>
            <a:fillRef idx="0"/>
            <a:effectRef idx="0"/>
            <a:fontRef idx="minor"/>
          </p:style>
        </p:sp>
        <p:sp>
          <p:nvSpPr>
            <p:cNvPr id="198" name="CustomShape 10"/>
            <p:cNvSpPr/>
            <p:nvPr/>
          </p:nvSpPr>
          <p:spPr>
            <a:xfrm>
              <a:off x="3616200" y="1963800"/>
              <a:ext cx="228240" cy="228240"/>
            </a:xfrm>
            <a:prstGeom prst="ellipse">
              <a:avLst/>
            </a:prstGeom>
            <a:solidFill>
              <a:schemeClr val="bg1"/>
            </a:solidFill>
            <a:ln w="9360">
              <a:solidFill>
                <a:schemeClr val="tx1"/>
              </a:solidFill>
              <a:round/>
            </a:ln>
          </p:spPr>
          <p:style>
            <a:lnRef idx="0"/>
            <a:fillRef idx="0"/>
            <a:effectRef idx="0"/>
            <a:fontRef idx="minor"/>
          </p:style>
        </p:sp>
        <p:sp>
          <p:nvSpPr>
            <p:cNvPr id="199" name="CustomShape 11"/>
            <p:cNvSpPr/>
            <p:nvPr/>
          </p:nvSpPr>
          <p:spPr>
            <a:xfrm>
              <a:off x="4143240" y="1978200"/>
              <a:ext cx="263160" cy="228240"/>
            </a:xfrm>
            <a:prstGeom prst="ellipse">
              <a:avLst/>
            </a:prstGeom>
            <a:solidFill>
              <a:srgbClr val="003300"/>
            </a:solidFill>
            <a:ln w="9360">
              <a:solidFill>
                <a:schemeClr val="tx1"/>
              </a:solidFill>
              <a:round/>
            </a:ln>
          </p:spPr>
          <p:style>
            <a:lnRef idx="0"/>
            <a:fillRef idx="0"/>
            <a:effectRef idx="0"/>
            <a:fontRef idx="minor"/>
          </p:style>
        </p:sp>
      </p:grpSp>
      <p:sp>
        <p:nvSpPr>
          <p:cNvPr id="200" name="CustomShape 12"/>
          <p:cNvSpPr/>
          <p:nvPr/>
        </p:nvSpPr>
        <p:spPr>
          <a:xfrm>
            <a:off x="530280" y="3681360"/>
            <a:ext cx="263160" cy="228240"/>
          </a:xfrm>
          <a:prstGeom prst="ellipse">
            <a:avLst/>
          </a:prstGeom>
          <a:solidFill>
            <a:schemeClr val="bg1"/>
          </a:solidFill>
          <a:ln w="9360">
            <a:solidFill>
              <a:schemeClr val="tx1"/>
            </a:solidFill>
            <a:round/>
          </a:ln>
        </p:spPr>
        <p:style>
          <a:lnRef idx="0"/>
          <a:fillRef idx="0"/>
          <a:effectRef idx="0"/>
          <a:fontRef idx="minor"/>
        </p:style>
      </p:sp>
      <p:sp>
        <p:nvSpPr>
          <p:cNvPr id="201" name="CustomShape 13"/>
          <p:cNvSpPr/>
          <p:nvPr/>
        </p:nvSpPr>
        <p:spPr>
          <a:xfrm>
            <a:off x="2322360" y="3252960"/>
            <a:ext cx="263160" cy="228240"/>
          </a:xfrm>
          <a:prstGeom prst="ellipse">
            <a:avLst/>
          </a:prstGeom>
          <a:solidFill>
            <a:schemeClr val="bg1"/>
          </a:solidFill>
          <a:ln w="9360">
            <a:solidFill>
              <a:schemeClr val="tx1"/>
            </a:solidFill>
            <a:round/>
          </a:ln>
        </p:spPr>
        <p:style>
          <a:lnRef idx="0"/>
          <a:fillRef idx="0"/>
          <a:effectRef idx="0"/>
          <a:fontRef idx="minor"/>
        </p:style>
      </p:sp>
      <p:sp>
        <p:nvSpPr>
          <p:cNvPr id="202" name="CustomShape 14"/>
          <p:cNvSpPr/>
          <p:nvPr/>
        </p:nvSpPr>
        <p:spPr>
          <a:xfrm>
            <a:off x="4457880" y="3200400"/>
            <a:ext cx="263160" cy="228240"/>
          </a:xfrm>
          <a:prstGeom prst="ellipse">
            <a:avLst/>
          </a:prstGeom>
          <a:solidFill>
            <a:schemeClr val="bg1"/>
          </a:solidFill>
          <a:ln w="9360">
            <a:solidFill>
              <a:schemeClr val="tx1"/>
            </a:solidFill>
            <a:round/>
          </a:ln>
        </p:spPr>
        <p:style>
          <a:lnRef idx="0"/>
          <a:fillRef idx="0"/>
          <a:effectRef idx="0"/>
          <a:fontRef idx="minor"/>
        </p:style>
      </p:sp>
      <p:sp>
        <p:nvSpPr>
          <p:cNvPr id="203" name="CustomShape 15"/>
          <p:cNvSpPr/>
          <p:nvPr/>
        </p:nvSpPr>
        <p:spPr>
          <a:xfrm>
            <a:off x="6680160" y="3622680"/>
            <a:ext cx="263160" cy="228240"/>
          </a:xfrm>
          <a:prstGeom prst="ellipse">
            <a:avLst/>
          </a:prstGeom>
          <a:solidFill>
            <a:schemeClr val="bg1"/>
          </a:solidFill>
          <a:ln w="9360">
            <a:solidFill>
              <a:schemeClr val="tx1"/>
            </a:solidFill>
            <a:round/>
          </a:ln>
        </p:spPr>
        <p:style>
          <a:lnRef idx="0"/>
          <a:fillRef idx="0"/>
          <a:effectRef idx="0"/>
          <a:fontRef idx="minor"/>
        </p:style>
      </p:sp>
      <p:sp>
        <p:nvSpPr>
          <p:cNvPr id="204" name="CustomShape 16"/>
          <p:cNvSpPr/>
          <p:nvPr/>
        </p:nvSpPr>
        <p:spPr>
          <a:xfrm>
            <a:off x="8310600" y="4068720"/>
            <a:ext cx="263160" cy="228240"/>
          </a:xfrm>
          <a:prstGeom prst="ellipse">
            <a:avLst/>
          </a:prstGeom>
          <a:solidFill>
            <a:schemeClr val="bg1"/>
          </a:solidFill>
          <a:ln w="9360">
            <a:solidFill>
              <a:schemeClr val="tx1"/>
            </a:solidFill>
            <a:round/>
          </a:ln>
        </p:spPr>
        <p:style>
          <a:lnRef idx="0"/>
          <a:fillRef idx="0"/>
          <a:effectRef idx="0"/>
          <a:fontRef idx="minor"/>
        </p:style>
      </p:sp>
      <p:grpSp>
        <p:nvGrpSpPr>
          <p:cNvPr id="205" name="Group 17"/>
          <p:cNvGrpSpPr/>
          <p:nvPr/>
        </p:nvGrpSpPr>
        <p:grpSpPr>
          <a:xfrm>
            <a:off x="439560" y="2307960"/>
            <a:ext cx="3195720" cy="2173320"/>
            <a:chOff x="439560" y="2307960"/>
            <a:chExt cx="3195720" cy="2173320"/>
          </a:xfrm>
        </p:grpSpPr>
        <p:sp>
          <p:nvSpPr>
            <p:cNvPr id="206" name="Line 18"/>
            <p:cNvSpPr/>
            <p:nvPr/>
          </p:nvSpPr>
          <p:spPr>
            <a:xfrm>
              <a:off x="439560" y="3566880"/>
              <a:ext cx="1523880" cy="0"/>
            </a:xfrm>
            <a:prstGeom prst="line">
              <a:avLst/>
            </a:prstGeom>
            <a:ln w="9360">
              <a:solidFill>
                <a:schemeClr val="tx1"/>
              </a:solidFill>
              <a:round/>
            </a:ln>
          </p:spPr>
          <p:style>
            <a:lnRef idx="0"/>
            <a:fillRef idx="0"/>
            <a:effectRef idx="0"/>
            <a:fontRef idx="minor"/>
          </p:style>
        </p:sp>
        <p:sp>
          <p:nvSpPr>
            <p:cNvPr id="207" name="Line 19"/>
            <p:cNvSpPr/>
            <p:nvPr/>
          </p:nvSpPr>
          <p:spPr>
            <a:xfrm>
              <a:off x="439560" y="4024080"/>
              <a:ext cx="1523880" cy="0"/>
            </a:xfrm>
            <a:prstGeom prst="line">
              <a:avLst/>
            </a:prstGeom>
            <a:ln w="9360">
              <a:solidFill>
                <a:schemeClr val="tx1"/>
              </a:solidFill>
              <a:round/>
            </a:ln>
          </p:spPr>
          <p:style>
            <a:lnRef idx="0"/>
            <a:fillRef idx="0"/>
            <a:effectRef idx="0"/>
            <a:fontRef idx="minor"/>
          </p:style>
        </p:sp>
        <p:sp>
          <p:nvSpPr>
            <p:cNvPr id="208" name="Line 20"/>
            <p:cNvSpPr/>
            <p:nvPr/>
          </p:nvSpPr>
          <p:spPr>
            <a:xfrm>
              <a:off x="896760" y="3109680"/>
              <a:ext cx="0" cy="1371600"/>
            </a:xfrm>
            <a:prstGeom prst="line">
              <a:avLst/>
            </a:prstGeom>
            <a:ln w="9360">
              <a:solidFill>
                <a:schemeClr val="tx1"/>
              </a:solidFill>
              <a:round/>
            </a:ln>
          </p:spPr>
          <p:style>
            <a:lnRef idx="0"/>
            <a:fillRef idx="0"/>
            <a:effectRef idx="0"/>
            <a:fontRef idx="minor"/>
          </p:style>
        </p:sp>
        <p:sp>
          <p:nvSpPr>
            <p:cNvPr id="209" name="Line 21"/>
            <p:cNvSpPr/>
            <p:nvPr/>
          </p:nvSpPr>
          <p:spPr>
            <a:xfrm>
              <a:off x="1430280" y="3109680"/>
              <a:ext cx="0" cy="1371600"/>
            </a:xfrm>
            <a:prstGeom prst="line">
              <a:avLst/>
            </a:prstGeom>
            <a:ln w="9360">
              <a:solidFill>
                <a:schemeClr val="tx1"/>
              </a:solidFill>
              <a:round/>
            </a:ln>
          </p:spPr>
          <p:style>
            <a:lnRef idx="0"/>
            <a:fillRef idx="0"/>
            <a:effectRef idx="0"/>
            <a:fontRef idx="minor"/>
          </p:style>
        </p:sp>
        <p:sp>
          <p:nvSpPr>
            <p:cNvPr id="210" name="CustomShape 22"/>
            <p:cNvSpPr/>
            <p:nvPr/>
          </p:nvSpPr>
          <p:spPr>
            <a:xfrm>
              <a:off x="439560" y="3110040"/>
              <a:ext cx="1523520" cy="1371240"/>
            </a:xfrm>
            <a:prstGeom prst="rect">
              <a:avLst/>
            </a:prstGeom>
            <a:noFill/>
            <a:ln w="9360">
              <a:solidFill>
                <a:schemeClr val="tx1"/>
              </a:solidFill>
              <a:miter/>
            </a:ln>
          </p:spPr>
          <p:style>
            <a:lnRef idx="0"/>
            <a:fillRef idx="0"/>
            <a:effectRef idx="0"/>
            <a:fontRef idx="minor"/>
          </p:style>
        </p:sp>
        <p:sp>
          <p:nvSpPr>
            <p:cNvPr id="211" name="CustomShape 23"/>
            <p:cNvSpPr/>
            <p:nvPr/>
          </p:nvSpPr>
          <p:spPr>
            <a:xfrm>
              <a:off x="1582560" y="3262320"/>
              <a:ext cx="228240" cy="228240"/>
            </a:xfrm>
            <a:prstGeom prst="ellipse">
              <a:avLst/>
            </a:prstGeom>
            <a:solidFill>
              <a:srgbClr val="003300"/>
            </a:solidFill>
            <a:ln w="9360">
              <a:solidFill>
                <a:schemeClr val="tx1"/>
              </a:solidFill>
              <a:round/>
            </a:ln>
          </p:spPr>
          <p:style>
            <a:lnRef idx="0"/>
            <a:fillRef idx="0"/>
            <a:effectRef idx="0"/>
            <a:fontRef idx="minor"/>
          </p:style>
        </p:sp>
        <p:sp>
          <p:nvSpPr>
            <p:cNvPr id="212" name="CustomShape 24"/>
            <p:cNvSpPr/>
            <p:nvPr/>
          </p:nvSpPr>
          <p:spPr>
            <a:xfrm>
              <a:off x="1025640" y="3701880"/>
              <a:ext cx="263160" cy="228240"/>
            </a:xfrm>
            <a:prstGeom prst="ellipse">
              <a:avLst/>
            </a:prstGeom>
            <a:solidFill>
              <a:schemeClr val="bg1"/>
            </a:solidFill>
            <a:ln w="9360">
              <a:solidFill>
                <a:schemeClr val="tx1"/>
              </a:solidFill>
              <a:round/>
            </a:ln>
          </p:spPr>
          <p:style>
            <a:lnRef idx="0"/>
            <a:fillRef idx="0"/>
            <a:effectRef idx="0"/>
            <a:fontRef idx="minor"/>
          </p:style>
        </p:sp>
        <p:sp>
          <p:nvSpPr>
            <p:cNvPr id="213" name="CustomShape 25"/>
            <p:cNvSpPr/>
            <p:nvPr/>
          </p:nvSpPr>
          <p:spPr>
            <a:xfrm>
              <a:off x="550800" y="4159080"/>
              <a:ext cx="228240" cy="228240"/>
            </a:xfrm>
            <a:prstGeom prst="ellipse">
              <a:avLst/>
            </a:prstGeom>
            <a:solidFill>
              <a:schemeClr val="bg1"/>
            </a:solidFill>
            <a:ln w="9360">
              <a:solidFill>
                <a:schemeClr val="tx1"/>
              </a:solidFill>
              <a:round/>
            </a:ln>
          </p:spPr>
          <p:style>
            <a:lnRef idx="0"/>
            <a:fillRef idx="0"/>
            <a:effectRef idx="0"/>
            <a:fontRef idx="minor"/>
          </p:style>
        </p:sp>
        <p:sp>
          <p:nvSpPr>
            <p:cNvPr id="214" name="CustomShape 26"/>
            <p:cNvSpPr/>
            <p:nvPr/>
          </p:nvSpPr>
          <p:spPr>
            <a:xfrm>
              <a:off x="1077840" y="4173480"/>
              <a:ext cx="228240" cy="228240"/>
            </a:xfrm>
            <a:prstGeom prst="ellipse">
              <a:avLst/>
            </a:prstGeom>
            <a:solidFill>
              <a:srgbClr val="003300"/>
            </a:solidFill>
            <a:ln w="9360">
              <a:solidFill>
                <a:schemeClr val="tx1"/>
              </a:solidFill>
              <a:round/>
            </a:ln>
          </p:spPr>
          <p:style>
            <a:lnRef idx="0"/>
            <a:fillRef idx="0"/>
            <a:effectRef idx="0"/>
            <a:fontRef idx="minor"/>
          </p:style>
        </p:sp>
        <p:sp>
          <p:nvSpPr>
            <p:cNvPr id="215" name="Line 27"/>
            <p:cNvSpPr/>
            <p:nvPr/>
          </p:nvSpPr>
          <p:spPr>
            <a:xfrm flipH="1">
              <a:off x="1182600" y="2307960"/>
              <a:ext cx="2452680" cy="793800"/>
            </a:xfrm>
            <a:prstGeom prst="line">
              <a:avLst/>
            </a:prstGeom>
            <a:ln w="9360">
              <a:solidFill>
                <a:schemeClr val="tx1"/>
              </a:solidFill>
              <a:round/>
              <a:tailEnd len="med" type="triangle" w="med"/>
            </a:ln>
          </p:spPr>
          <p:style>
            <a:lnRef idx="0"/>
            <a:fillRef idx="0"/>
            <a:effectRef idx="0"/>
            <a:fontRef idx="minor"/>
          </p:style>
        </p:sp>
      </p:grpSp>
      <p:grpSp>
        <p:nvGrpSpPr>
          <p:cNvPr id="216" name="Group 28"/>
          <p:cNvGrpSpPr/>
          <p:nvPr/>
        </p:nvGrpSpPr>
        <p:grpSpPr>
          <a:xfrm>
            <a:off x="2180880" y="2312640"/>
            <a:ext cx="1738440" cy="2167200"/>
            <a:chOff x="2180880" y="2312640"/>
            <a:chExt cx="1738440" cy="2167200"/>
          </a:xfrm>
        </p:grpSpPr>
        <p:sp>
          <p:nvSpPr>
            <p:cNvPr id="217" name="Line 29"/>
            <p:cNvSpPr/>
            <p:nvPr/>
          </p:nvSpPr>
          <p:spPr>
            <a:xfrm>
              <a:off x="2180880" y="3565440"/>
              <a:ext cx="1524240" cy="0"/>
            </a:xfrm>
            <a:prstGeom prst="line">
              <a:avLst/>
            </a:prstGeom>
            <a:ln w="9360">
              <a:solidFill>
                <a:schemeClr val="tx1"/>
              </a:solidFill>
              <a:round/>
            </a:ln>
          </p:spPr>
          <p:style>
            <a:lnRef idx="0"/>
            <a:fillRef idx="0"/>
            <a:effectRef idx="0"/>
            <a:fontRef idx="minor"/>
          </p:style>
        </p:sp>
        <p:sp>
          <p:nvSpPr>
            <p:cNvPr id="218" name="Line 30"/>
            <p:cNvSpPr/>
            <p:nvPr/>
          </p:nvSpPr>
          <p:spPr>
            <a:xfrm>
              <a:off x="2180880" y="4022640"/>
              <a:ext cx="1524240" cy="0"/>
            </a:xfrm>
            <a:prstGeom prst="line">
              <a:avLst/>
            </a:prstGeom>
            <a:ln w="9360">
              <a:solidFill>
                <a:schemeClr val="tx1"/>
              </a:solidFill>
              <a:round/>
            </a:ln>
          </p:spPr>
          <p:style>
            <a:lnRef idx="0"/>
            <a:fillRef idx="0"/>
            <a:effectRef idx="0"/>
            <a:fontRef idx="minor"/>
          </p:style>
        </p:sp>
        <p:sp>
          <p:nvSpPr>
            <p:cNvPr id="219" name="Line 31"/>
            <p:cNvSpPr/>
            <p:nvPr/>
          </p:nvSpPr>
          <p:spPr>
            <a:xfrm>
              <a:off x="2638080" y="3108240"/>
              <a:ext cx="0" cy="1371600"/>
            </a:xfrm>
            <a:prstGeom prst="line">
              <a:avLst/>
            </a:prstGeom>
            <a:ln w="9360">
              <a:solidFill>
                <a:schemeClr val="tx1"/>
              </a:solidFill>
              <a:round/>
            </a:ln>
          </p:spPr>
          <p:style>
            <a:lnRef idx="0"/>
            <a:fillRef idx="0"/>
            <a:effectRef idx="0"/>
            <a:fontRef idx="minor"/>
          </p:style>
        </p:sp>
        <p:sp>
          <p:nvSpPr>
            <p:cNvPr id="220" name="Line 32"/>
            <p:cNvSpPr/>
            <p:nvPr/>
          </p:nvSpPr>
          <p:spPr>
            <a:xfrm>
              <a:off x="3171600" y="3108240"/>
              <a:ext cx="0" cy="1371600"/>
            </a:xfrm>
            <a:prstGeom prst="line">
              <a:avLst/>
            </a:prstGeom>
            <a:ln w="9360">
              <a:solidFill>
                <a:schemeClr val="tx1"/>
              </a:solidFill>
              <a:round/>
            </a:ln>
          </p:spPr>
          <p:style>
            <a:lnRef idx="0"/>
            <a:fillRef idx="0"/>
            <a:effectRef idx="0"/>
            <a:fontRef idx="minor"/>
          </p:style>
        </p:sp>
        <p:sp>
          <p:nvSpPr>
            <p:cNvPr id="221" name="CustomShape 33"/>
            <p:cNvSpPr/>
            <p:nvPr/>
          </p:nvSpPr>
          <p:spPr>
            <a:xfrm>
              <a:off x="2181240" y="3108240"/>
              <a:ext cx="1523520" cy="1371240"/>
            </a:xfrm>
            <a:prstGeom prst="rect">
              <a:avLst/>
            </a:prstGeom>
            <a:noFill/>
            <a:ln w="9360">
              <a:solidFill>
                <a:schemeClr val="tx1"/>
              </a:solidFill>
              <a:miter/>
            </a:ln>
          </p:spPr>
          <p:style>
            <a:lnRef idx="0"/>
            <a:fillRef idx="0"/>
            <a:effectRef idx="0"/>
            <a:fontRef idx="minor"/>
          </p:style>
        </p:sp>
        <p:sp>
          <p:nvSpPr>
            <p:cNvPr id="222" name="CustomShape 34"/>
            <p:cNvSpPr/>
            <p:nvPr/>
          </p:nvSpPr>
          <p:spPr>
            <a:xfrm>
              <a:off x="3324240" y="3260880"/>
              <a:ext cx="228240" cy="228240"/>
            </a:xfrm>
            <a:prstGeom prst="ellipse">
              <a:avLst/>
            </a:prstGeom>
            <a:solidFill>
              <a:srgbClr val="003300"/>
            </a:solidFill>
            <a:ln w="9360">
              <a:solidFill>
                <a:schemeClr val="tx1"/>
              </a:solidFill>
              <a:round/>
            </a:ln>
          </p:spPr>
          <p:style>
            <a:lnRef idx="0"/>
            <a:fillRef idx="0"/>
            <a:effectRef idx="0"/>
            <a:fontRef idx="minor"/>
          </p:style>
        </p:sp>
        <p:sp>
          <p:nvSpPr>
            <p:cNvPr id="223" name="CustomShape 35"/>
            <p:cNvSpPr/>
            <p:nvPr/>
          </p:nvSpPr>
          <p:spPr>
            <a:xfrm>
              <a:off x="2766960" y="3700440"/>
              <a:ext cx="263160" cy="228240"/>
            </a:xfrm>
            <a:prstGeom prst="ellipse">
              <a:avLst/>
            </a:prstGeom>
            <a:solidFill>
              <a:schemeClr val="bg1"/>
            </a:solidFill>
            <a:ln w="9360">
              <a:solidFill>
                <a:schemeClr val="tx1"/>
              </a:solidFill>
              <a:round/>
            </a:ln>
          </p:spPr>
          <p:style>
            <a:lnRef idx="0"/>
            <a:fillRef idx="0"/>
            <a:effectRef idx="0"/>
            <a:fontRef idx="minor"/>
          </p:style>
        </p:sp>
        <p:sp>
          <p:nvSpPr>
            <p:cNvPr id="224" name="CustomShape 36"/>
            <p:cNvSpPr/>
            <p:nvPr/>
          </p:nvSpPr>
          <p:spPr>
            <a:xfrm>
              <a:off x="2292480" y="4157640"/>
              <a:ext cx="228240" cy="228240"/>
            </a:xfrm>
            <a:prstGeom prst="ellipse">
              <a:avLst/>
            </a:prstGeom>
            <a:solidFill>
              <a:schemeClr val="bg1"/>
            </a:solidFill>
            <a:ln w="9360">
              <a:solidFill>
                <a:schemeClr val="tx1"/>
              </a:solidFill>
              <a:round/>
            </a:ln>
          </p:spPr>
          <p:style>
            <a:lnRef idx="0"/>
            <a:fillRef idx="0"/>
            <a:effectRef idx="0"/>
            <a:fontRef idx="minor"/>
          </p:style>
        </p:sp>
        <p:sp>
          <p:nvSpPr>
            <p:cNvPr id="225" name="CustomShape 37"/>
            <p:cNvSpPr/>
            <p:nvPr/>
          </p:nvSpPr>
          <p:spPr>
            <a:xfrm>
              <a:off x="2819520" y="4172040"/>
              <a:ext cx="228240" cy="228240"/>
            </a:xfrm>
            <a:prstGeom prst="ellipse">
              <a:avLst/>
            </a:prstGeom>
            <a:solidFill>
              <a:srgbClr val="003300"/>
            </a:solidFill>
            <a:ln w="9360">
              <a:solidFill>
                <a:schemeClr val="tx1"/>
              </a:solidFill>
              <a:round/>
            </a:ln>
          </p:spPr>
          <p:style>
            <a:lnRef idx="0"/>
            <a:fillRef idx="0"/>
            <a:effectRef idx="0"/>
            <a:fontRef idx="minor"/>
          </p:style>
        </p:sp>
        <p:sp>
          <p:nvSpPr>
            <p:cNvPr id="226" name="Line 38"/>
            <p:cNvSpPr/>
            <p:nvPr/>
          </p:nvSpPr>
          <p:spPr>
            <a:xfrm flipH="1">
              <a:off x="2842920" y="2312640"/>
              <a:ext cx="1076400" cy="793800"/>
            </a:xfrm>
            <a:prstGeom prst="line">
              <a:avLst/>
            </a:prstGeom>
            <a:ln w="9360">
              <a:solidFill>
                <a:schemeClr val="tx1"/>
              </a:solidFill>
              <a:round/>
              <a:tailEnd len="med" type="triangle" w="med"/>
            </a:ln>
          </p:spPr>
          <p:style>
            <a:lnRef idx="0"/>
            <a:fillRef idx="0"/>
            <a:effectRef idx="0"/>
            <a:fontRef idx="minor"/>
          </p:style>
        </p:sp>
      </p:grpSp>
      <p:grpSp>
        <p:nvGrpSpPr>
          <p:cNvPr id="227" name="Group 39"/>
          <p:cNvGrpSpPr/>
          <p:nvPr/>
        </p:nvGrpSpPr>
        <p:grpSpPr>
          <a:xfrm>
            <a:off x="3877920" y="2293920"/>
            <a:ext cx="1524240" cy="2149200"/>
            <a:chOff x="3877920" y="2293920"/>
            <a:chExt cx="1524240" cy="2149200"/>
          </a:xfrm>
        </p:grpSpPr>
        <p:sp>
          <p:nvSpPr>
            <p:cNvPr id="228" name="Line 40"/>
            <p:cNvSpPr/>
            <p:nvPr/>
          </p:nvSpPr>
          <p:spPr>
            <a:xfrm>
              <a:off x="3877920" y="3528720"/>
              <a:ext cx="1524240" cy="0"/>
            </a:xfrm>
            <a:prstGeom prst="line">
              <a:avLst/>
            </a:prstGeom>
            <a:ln w="9360">
              <a:solidFill>
                <a:schemeClr val="tx1"/>
              </a:solidFill>
              <a:round/>
            </a:ln>
          </p:spPr>
          <p:style>
            <a:lnRef idx="0"/>
            <a:fillRef idx="0"/>
            <a:effectRef idx="0"/>
            <a:fontRef idx="minor"/>
          </p:style>
        </p:sp>
        <p:sp>
          <p:nvSpPr>
            <p:cNvPr id="229" name="Line 41"/>
            <p:cNvSpPr/>
            <p:nvPr/>
          </p:nvSpPr>
          <p:spPr>
            <a:xfrm>
              <a:off x="3877920" y="3985920"/>
              <a:ext cx="1524240" cy="0"/>
            </a:xfrm>
            <a:prstGeom prst="line">
              <a:avLst/>
            </a:prstGeom>
            <a:ln w="9360">
              <a:solidFill>
                <a:schemeClr val="tx1"/>
              </a:solidFill>
              <a:round/>
            </a:ln>
          </p:spPr>
          <p:style>
            <a:lnRef idx="0"/>
            <a:fillRef idx="0"/>
            <a:effectRef idx="0"/>
            <a:fontRef idx="minor"/>
          </p:style>
        </p:sp>
        <p:sp>
          <p:nvSpPr>
            <p:cNvPr id="230" name="Line 42"/>
            <p:cNvSpPr/>
            <p:nvPr/>
          </p:nvSpPr>
          <p:spPr>
            <a:xfrm>
              <a:off x="4335120" y="3071520"/>
              <a:ext cx="0" cy="1371600"/>
            </a:xfrm>
            <a:prstGeom prst="line">
              <a:avLst/>
            </a:prstGeom>
            <a:ln w="9360">
              <a:solidFill>
                <a:schemeClr val="tx1"/>
              </a:solidFill>
              <a:round/>
            </a:ln>
          </p:spPr>
          <p:style>
            <a:lnRef idx="0"/>
            <a:fillRef idx="0"/>
            <a:effectRef idx="0"/>
            <a:fontRef idx="minor"/>
          </p:style>
        </p:sp>
        <p:sp>
          <p:nvSpPr>
            <p:cNvPr id="231" name="Line 43"/>
            <p:cNvSpPr/>
            <p:nvPr/>
          </p:nvSpPr>
          <p:spPr>
            <a:xfrm>
              <a:off x="4868640" y="3071520"/>
              <a:ext cx="0" cy="1371600"/>
            </a:xfrm>
            <a:prstGeom prst="line">
              <a:avLst/>
            </a:prstGeom>
            <a:ln w="9360">
              <a:solidFill>
                <a:schemeClr val="tx1"/>
              </a:solidFill>
              <a:round/>
            </a:ln>
          </p:spPr>
          <p:style>
            <a:lnRef idx="0"/>
            <a:fillRef idx="0"/>
            <a:effectRef idx="0"/>
            <a:fontRef idx="minor"/>
          </p:style>
        </p:sp>
        <p:sp>
          <p:nvSpPr>
            <p:cNvPr id="232" name="CustomShape 44"/>
            <p:cNvSpPr/>
            <p:nvPr/>
          </p:nvSpPr>
          <p:spPr>
            <a:xfrm>
              <a:off x="3878280" y="3071880"/>
              <a:ext cx="1523520" cy="1371240"/>
            </a:xfrm>
            <a:prstGeom prst="rect">
              <a:avLst/>
            </a:prstGeom>
            <a:noFill/>
            <a:ln w="9360">
              <a:solidFill>
                <a:schemeClr val="tx1"/>
              </a:solidFill>
              <a:miter/>
            </a:ln>
          </p:spPr>
          <p:style>
            <a:lnRef idx="0"/>
            <a:fillRef idx="0"/>
            <a:effectRef idx="0"/>
            <a:fontRef idx="minor"/>
          </p:style>
        </p:sp>
        <p:sp>
          <p:nvSpPr>
            <p:cNvPr id="233" name="CustomShape 45"/>
            <p:cNvSpPr/>
            <p:nvPr/>
          </p:nvSpPr>
          <p:spPr>
            <a:xfrm>
              <a:off x="5021280" y="3224160"/>
              <a:ext cx="228240" cy="228240"/>
            </a:xfrm>
            <a:prstGeom prst="ellipse">
              <a:avLst/>
            </a:prstGeom>
            <a:solidFill>
              <a:srgbClr val="003300"/>
            </a:solidFill>
            <a:ln w="9360">
              <a:solidFill>
                <a:schemeClr val="tx1"/>
              </a:solidFill>
              <a:round/>
            </a:ln>
          </p:spPr>
          <p:style>
            <a:lnRef idx="0"/>
            <a:fillRef idx="0"/>
            <a:effectRef idx="0"/>
            <a:fontRef idx="minor"/>
          </p:style>
        </p:sp>
        <p:sp>
          <p:nvSpPr>
            <p:cNvPr id="234" name="CustomShape 46"/>
            <p:cNvSpPr/>
            <p:nvPr/>
          </p:nvSpPr>
          <p:spPr>
            <a:xfrm>
              <a:off x="4464000" y="3664080"/>
              <a:ext cx="263160" cy="228240"/>
            </a:xfrm>
            <a:prstGeom prst="ellipse">
              <a:avLst/>
            </a:prstGeom>
            <a:solidFill>
              <a:schemeClr val="bg1"/>
            </a:solidFill>
            <a:ln w="9360">
              <a:solidFill>
                <a:schemeClr val="tx1"/>
              </a:solidFill>
              <a:round/>
            </a:ln>
          </p:spPr>
          <p:style>
            <a:lnRef idx="0"/>
            <a:fillRef idx="0"/>
            <a:effectRef idx="0"/>
            <a:fontRef idx="minor"/>
          </p:style>
        </p:sp>
        <p:sp>
          <p:nvSpPr>
            <p:cNvPr id="235" name="CustomShape 47"/>
            <p:cNvSpPr/>
            <p:nvPr/>
          </p:nvSpPr>
          <p:spPr>
            <a:xfrm>
              <a:off x="3989520" y="4121280"/>
              <a:ext cx="228240" cy="228240"/>
            </a:xfrm>
            <a:prstGeom prst="ellipse">
              <a:avLst/>
            </a:prstGeom>
            <a:solidFill>
              <a:schemeClr val="bg1"/>
            </a:solidFill>
            <a:ln w="9360">
              <a:solidFill>
                <a:schemeClr val="tx1"/>
              </a:solidFill>
              <a:round/>
            </a:ln>
          </p:spPr>
          <p:style>
            <a:lnRef idx="0"/>
            <a:fillRef idx="0"/>
            <a:effectRef idx="0"/>
            <a:fontRef idx="minor"/>
          </p:style>
        </p:sp>
        <p:sp>
          <p:nvSpPr>
            <p:cNvPr id="236" name="CustomShape 48"/>
            <p:cNvSpPr/>
            <p:nvPr/>
          </p:nvSpPr>
          <p:spPr>
            <a:xfrm>
              <a:off x="4516560" y="4135320"/>
              <a:ext cx="228240" cy="228240"/>
            </a:xfrm>
            <a:prstGeom prst="ellipse">
              <a:avLst/>
            </a:prstGeom>
            <a:solidFill>
              <a:srgbClr val="003300"/>
            </a:solidFill>
            <a:ln w="9360">
              <a:solidFill>
                <a:schemeClr val="tx1"/>
              </a:solidFill>
              <a:round/>
            </a:ln>
          </p:spPr>
          <p:style>
            <a:lnRef idx="0"/>
            <a:fillRef idx="0"/>
            <a:effectRef idx="0"/>
            <a:fontRef idx="minor"/>
          </p:style>
        </p:sp>
        <p:sp>
          <p:nvSpPr>
            <p:cNvPr id="237" name="Line 49"/>
            <p:cNvSpPr/>
            <p:nvPr/>
          </p:nvSpPr>
          <p:spPr>
            <a:xfrm>
              <a:off x="4240080" y="2293920"/>
              <a:ext cx="210960" cy="776160"/>
            </a:xfrm>
            <a:prstGeom prst="line">
              <a:avLst/>
            </a:prstGeom>
            <a:ln w="9360">
              <a:solidFill>
                <a:schemeClr val="tx1"/>
              </a:solidFill>
              <a:round/>
              <a:tailEnd len="med" type="triangle" w="med"/>
            </a:ln>
          </p:spPr>
          <p:style>
            <a:lnRef idx="0"/>
            <a:fillRef idx="0"/>
            <a:effectRef idx="0"/>
            <a:fontRef idx="minor"/>
          </p:style>
        </p:sp>
      </p:grpSp>
      <p:grpSp>
        <p:nvGrpSpPr>
          <p:cNvPr id="238" name="Group 50"/>
          <p:cNvGrpSpPr/>
          <p:nvPr/>
        </p:nvGrpSpPr>
        <p:grpSpPr>
          <a:xfrm>
            <a:off x="4644720" y="2293920"/>
            <a:ext cx="2433600" cy="2114280"/>
            <a:chOff x="4644720" y="2293920"/>
            <a:chExt cx="2433600" cy="2114280"/>
          </a:xfrm>
        </p:grpSpPr>
        <p:sp>
          <p:nvSpPr>
            <p:cNvPr id="239" name="Line 51"/>
            <p:cNvSpPr/>
            <p:nvPr/>
          </p:nvSpPr>
          <p:spPr>
            <a:xfrm>
              <a:off x="5554440" y="3493800"/>
              <a:ext cx="1523880" cy="0"/>
            </a:xfrm>
            <a:prstGeom prst="line">
              <a:avLst/>
            </a:prstGeom>
            <a:ln w="9360">
              <a:solidFill>
                <a:schemeClr val="tx1"/>
              </a:solidFill>
              <a:round/>
            </a:ln>
          </p:spPr>
          <p:style>
            <a:lnRef idx="0"/>
            <a:fillRef idx="0"/>
            <a:effectRef idx="0"/>
            <a:fontRef idx="minor"/>
          </p:style>
        </p:sp>
        <p:sp>
          <p:nvSpPr>
            <p:cNvPr id="240" name="Line 52"/>
            <p:cNvSpPr/>
            <p:nvPr/>
          </p:nvSpPr>
          <p:spPr>
            <a:xfrm>
              <a:off x="5554440" y="3951000"/>
              <a:ext cx="1523880" cy="0"/>
            </a:xfrm>
            <a:prstGeom prst="line">
              <a:avLst/>
            </a:prstGeom>
            <a:ln w="9360">
              <a:solidFill>
                <a:schemeClr val="tx1"/>
              </a:solidFill>
              <a:round/>
            </a:ln>
          </p:spPr>
          <p:style>
            <a:lnRef idx="0"/>
            <a:fillRef idx="0"/>
            <a:effectRef idx="0"/>
            <a:fontRef idx="minor"/>
          </p:style>
        </p:sp>
        <p:sp>
          <p:nvSpPr>
            <p:cNvPr id="241" name="Line 53"/>
            <p:cNvSpPr/>
            <p:nvPr/>
          </p:nvSpPr>
          <p:spPr>
            <a:xfrm>
              <a:off x="6011640" y="3036600"/>
              <a:ext cx="0" cy="1371600"/>
            </a:xfrm>
            <a:prstGeom prst="line">
              <a:avLst/>
            </a:prstGeom>
            <a:ln w="9360">
              <a:solidFill>
                <a:schemeClr val="tx1"/>
              </a:solidFill>
              <a:round/>
            </a:ln>
          </p:spPr>
          <p:style>
            <a:lnRef idx="0"/>
            <a:fillRef idx="0"/>
            <a:effectRef idx="0"/>
            <a:fontRef idx="minor"/>
          </p:style>
        </p:sp>
        <p:sp>
          <p:nvSpPr>
            <p:cNvPr id="242" name="Line 54"/>
            <p:cNvSpPr/>
            <p:nvPr/>
          </p:nvSpPr>
          <p:spPr>
            <a:xfrm>
              <a:off x="6545160" y="3036600"/>
              <a:ext cx="0" cy="1371600"/>
            </a:xfrm>
            <a:prstGeom prst="line">
              <a:avLst/>
            </a:prstGeom>
            <a:ln w="9360">
              <a:solidFill>
                <a:schemeClr val="tx1"/>
              </a:solidFill>
              <a:round/>
            </a:ln>
          </p:spPr>
          <p:style>
            <a:lnRef idx="0"/>
            <a:fillRef idx="0"/>
            <a:effectRef idx="0"/>
            <a:fontRef idx="minor"/>
          </p:style>
        </p:sp>
        <p:sp>
          <p:nvSpPr>
            <p:cNvPr id="243" name="CustomShape 55"/>
            <p:cNvSpPr/>
            <p:nvPr/>
          </p:nvSpPr>
          <p:spPr>
            <a:xfrm>
              <a:off x="5554800" y="3036960"/>
              <a:ext cx="1523520" cy="1371240"/>
            </a:xfrm>
            <a:prstGeom prst="rect">
              <a:avLst/>
            </a:prstGeom>
            <a:noFill/>
            <a:ln w="9360">
              <a:solidFill>
                <a:schemeClr val="tx1"/>
              </a:solidFill>
              <a:miter/>
            </a:ln>
          </p:spPr>
          <p:style>
            <a:lnRef idx="0"/>
            <a:fillRef idx="0"/>
            <a:effectRef idx="0"/>
            <a:fontRef idx="minor"/>
          </p:style>
        </p:sp>
        <p:sp>
          <p:nvSpPr>
            <p:cNvPr id="244" name="CustomShape 56"/>
            <p:cNvSpPr/>
            <p:nvPr/>
          </p:nvSpPr>
          <p:spPr>
            <a:xfrm>
              <a:off x="6697800" y="3189240"/>
              <a:ext cx="228240" cy="228240"/>
            </a:xfrm>
            <a:prstGeom prst="ellipse">
              <a:avLst/>
            </a:prstGeom>
            <a:solidFill>
              <a:srgbClr val="003300"/>
            </a:solidFill>
            <a:ln w="9360">
              <a:solidFill>
                <a:schemeClr val="tx1"/>
              </a:solidFill>
              <a:round/>
            </a:ln>
          </p:spPr>
          <p:style>
            <a:lnRef idx="0"/>
            <a:fillRef idx="0"/>
            <a:effectRef idx="0"/>
            <a:fontRef idx="minor"/>
          </p:style>
        </p:sp>
        <p:sp>
          <p:nvSpPr>
            <p:cNvPr id="245" name="CustomShape 57"/>
            <p:cNvSpPr/>
            <p:nvPr/>
          </p:nvSpPr>
          <p:spPr>
            <a:xfrm>
              <a:off x="6140520" y="3629160"/>
              <a:ext cx="263160" cy="228240"/>
            </a:xfrm>
            <a:prstGeom prst="ellipse">
              <a:avLst/>
            </a:prstGeom>
            <a:solidFill>
              <a:schemeClr val="bg1"/>
            </a:solidFill>
            <a:ln w="9360">
              <a:solidFill>
                <a:schemeClr val="tx1"/>
              </a:solidFill>
              <a:round/>
            </a:ln>
          </p:spPr>
          <p:style>
            <a:lnRef idx="0"/>
            <a:fillRef idx="0"/>
            <a:effectRef idx="0"/>
            <a:fontRef idx="minor"/>
          </p:style>
        </p:sp>
        <p:sp>
          <p:nvSpPr>
            <p:cNvPr id="246" name="CustomShape 58"/>
            <p:cNvSpPr/>
            <p:nvPr/>
          </p:nvSpPr>
          <p:spPr>
            <a:xfrm>
              <a:off x="5665680" y="4086360"/>
              <a:ext cx="228240" cy="228240"/>
            </a:xfrm>
            <a:prstGeom prst="ellipse">
              <a:avLst/>
            </a:prstGeom>
            <a:solidFill>
              <a:schemeClr val="bg1"/>
            </a:solidFill>
            <a:ln w="9360">
              <a:solidFill>
                <a:schemeClr val="tx1"/>
              </a:solidFill>
              <a:round/>
            </a:ln>
          </p:spPr>
          <p:style>
            <a:lnRef idx="0"/>
            <a:fillRef idx="0"/>
            <a:effectRef idx="0"/>
            <a:fontRef idx="minor"/>
          </p:style>
        </p:sp>
        <p:sp>
          <p:nvSpPr>
            <p:cNvPr id="247" name="CustomShape 59"/>
            <p:cNvSpPr/>
            <p:nvPr/>
          </p:nvSpPr>
          <p:spPr>
            <a:xfrm>
              <a:off x="6192720" y="4100400"/>
              <a:ext cx="228240" cy="228240"/>
            </a:xfrm>
            <a:prstGeom prst="ellipse">
              <a:avLst/>
            </a:prstGeom>
            <a:solidFill>
              <a:srgbClr val="003300"/>
            </a:solidFill>
            <a:ln w="9360">
              <a:solidFill>
                <a:schemeClr val="tx1"/>
              </a:solidFill>
              <a:round/>
            </a:ln>
          </p:spPr>
          <p:style>
            <a:lnRef idx="0"/>
            <a:fillRef idx="0"/>
            <a:effectRef idx="0"/>
            <a:fontRef idx="minor"/>
          </p:style>
        </p:sp>
        <p:sp>
          <p:nvSpPr>
            <p:cNvPr id="248" name="Line 60"/>
            <p:cNvSpPr/>
            <p:nvPr/>
          </p:nvSpPr>
          <p:spPr>
            <a:xfrm>
              <a:off x="4644720" y="2293920"/>
              <a:ext cx="1570320" cy="741240"/>
            </a:xfrm>
            <a:prstGeom prst="line">
              <a:avLst/>
            </a:prstGeom>
            <a:ln w="9360">
              <a:solidFill>
                <a:schemeClr val="tx1"/>
              </a:solidFill>
              <a:round/>
              <a:tailEnd len="med" type="triangle" w="med"/>
            </a:ln>
          </p:spPr>
          <p:style>
            <a:lnRef idx="0"/>
            <a:fillRef idx="0"/>
            <a:effectRef idx="0"/>
            <a:fontRef idx="minor"/>
          </p:style>
        </p:sp>
      </p:grpSp>
      <p:grpSp>
        <p:nvGrpSpPr>
          <p:cNvPr id="249" name="Group 61"/>
          <p:cNvGrpSpPr/>
          <p:nvPr/>
        </p:nvGrpSpPr>
        <p:grpSpPr>
          <a:xfrm>
            <a:off x="5016240" y="2293920"/>
            <a:ext cx="3727440" cy="2119320"/>
            <a:chOff x="5016240" y="2293920"/>
            <a:chExt cx="3727440" cy="2119320"/>
          </a:xfrm>
        </p:grpSpPr>
        <p:sp>
          <p:nvSpPr>
            <p:cNvPr id="250" name="Line 62"/>
            <p:cNvSpPr/>
            <p:nvPr/>
          </p:nvSpPr>
          <p:spPr>
            <a:xfrm>
              <a:off x="7219800" y="3498840"/>
              <a:ext cx="1523880" cy="0"/>
            </a:xfrm>
            <a:prstGeom prst="line">
              <a:avLst/>
            </a:prstGeom>
            <a:ln w="9360">
              <a:solidFill>
                <a:schemeClr val="tx1"/>
              </a:solidFill>
              <a:round/>
            </a:ln>
          </p:spPr>
          <p:style>
            <a:lnRef idx="0"/>
            <a:fillRef idx="0"/>
            <a:effectRef idx="0"/>
            <a:fontRef idx="minor"/>
          </p:style>
        </p:sp>
        <p:sp>
          <p:nvSpPr>
            <p:cNvPr id="251" name="Line 63"/>
            <p:cNvSpPr/>
            <p:nvPr/>
          </p:nvSpPr>
          <p:spPr>
            <a:xfrm>
              <a:off x="7219800" y="3956040"/>
              <a:ext cx="1523880" cy="0"/>
            </a:xfrm>
            <a:prstGeom prst="line">
              <a:avLst/>
            </a:prstGeom>
            <a:ln w="9360">
              <a:solidFill>
                <a:schemeClr val="tx1"/>
              </a:solidFill>
              <a:round/>
            </a:ln>
          </p:spPr>
          <p:style>
            <a:lnRef idx="0"/>
            <a:fillRef idx="0"/>
            <a:effectRef idx="0"/>
            <a:fontRef idx="minor"/>
          </p:style>
        </p:sp>
        <p:sp>
          <p:nvSpPr>
            <p:cNvPr id="252" name="Line 64"/>
            <p:cNvSpPr/>
            <p:nvPr/>
          </p:nvSpPr>
          <p:spPr>
            <a:xfrm>
              <a:off x="7677000" y="3041640"/>
              <a:ext cx="0" cy="1371600"/>
            </a:xfrm>
            <a:prstGeom prst="line">
              <a:avLst/>
            </a:prstGeom>
            <a:ln w="9360">
              <a:solidFill>
                <a:schemeClr val="tx1"/>
              </a:solidFill>
              <a:round/>
            </a:ln>
          </p:spPr>
          <p:style>
            <a:lnRef idx="0"/>
            <a:fillRef idx="0"/>
            <a:effectRef idx="0"/>
            <a:fontRef idx="minor"/>
          </p:style>
        </p:sp>
        <p:sp>
          <p:nvSpPr>
            <p:cNvPr id="253" name="Line 65"/>
            <p:cNvSpPr/>
            <p:nvPr/>
          </p:nvSpPr>
          <p:spPr>
            <a:xfrm>
              <a:off x="8210520" y="3041640"/>
              <a:ext cx="0" cy="1371600"/>
            </a:xfrm>
            <a:prstGeom prst="line">
              <a:avLst/>
            </a:prstGeom>
            <a:ln w="9360">
              <a:solidFill>
                <a:schemeClr val="tx1"/>
              </a:solidFill>
              <a:round/>
            </a:ln>
          </p:spPr>
          <p:style>
            <a:lnRef idx="0"/>
            <a:fillRef idx="0"/>
            <a:effectRef idx="0"/>
            <a:fontRef idx="minor"/>
          </p:style>
        </p:sp>
        <p:sp>
          <p:nvSpPr>
            <p:cNvPr id="254" name="CustomShape 66"/>
            <p:cNvSpPr/>
            <p:nvPr/>
          </p:nvSpPr>
          <p:spPr>
            <a:xfrm>
              <a:off x="7219800" y="3041640"/>
              <a:ext cx="1523520" cy="1371240"/>
            </a:xfrm>
            <a:prstGeom prst="rect">
              <a:avLst/>
            </a:prstGeom>
            <a:noFill/>
            <a:ln w="9360">
              <a:solidFill>
                <a:schemeClr val="tx1"/>
              </a:solidFill>
              <a:miter/>
            </a:ln>
          </p:spPr>
          <p:style>
            <a:lnRef idx="0"/>
            <a:fillRef idx="0"/>
            <a:effectRef idx="0"/>
            <a:fontRef idx="minor"/>
          </p:style>
        </p:sp>
        <p:sp>
          <p:nvSpPr>
            <p:cNvPr id="255" name="CustomShape 67"/>
            <p:cNvSpPr/>
            <p:nvPr/>
          </p:nvSpPr>
          <p:spPr>
            <a:xfrm>
              <a:off x="8362800" y="3193920"/>
              <a:ext cx="228240" cy="228240"/>
            </a:xfrm>
            <a:prstGeom prst="ellipse">
              <a:avLst/>
            </a:prstGeom>
            <a:solidFill>
              <a:srgbClr val="003300"/>
            </a:solidFill>
            <a:ln w="9360">
              <a:solidFill>
                <a:schemeClr val="tx1"/>
              </a:solidFill>
              <a:round/>
            </a:ln>
          </p:spPr>
          <p:style>
            <a:lnRef idx="0"/>
            <a:fillRef idx="0"/>
            <a:effectRef idx="0"/>
            <a:fontRef idx="minor"/>
          </p:style>
        </p:sp>
        <p:sp>
          <p:nvSpPr>
            <p:cNvPr id="256" name="CustomShape 68"/>
            <p:cNvSpPr/>
            <p:nvPr/>
          </p:nvSpPr>
          <p:spPr>
            <a:xfrm>
              <a:off x="7805880" y="3633840"/>
              <a:ext cx="263160" cy="228240"/>
            </a:xfrm>
            <a:prstGeom prst="ellipse">
              <a:avLst/>
            </a:prstGeom>
            <a:solidFill>
              <a:schemeClr val="bg1"/>
            </a:solidFill>
            <a:ln w="9360">
              <a:solidFill>
                <a:schemeClr val="tx1"/>
              </a:solidFill>
              <a:round/>
            </a:ln>
          </p:spPr>
          <p:style>
            <a:lnRef idx="0"/>
            <a:fillRef idx="0"/>
            <a:effectRef idx="0"/>
            <a:fontRef idx="minor"/>
          </p:style>
        </p:sp>
        <p:sp>
          <p:nvSpPr>
            <p:cNvPr id="257" name="CustomShape 69"/>
            <p:cNvSpPr/>
            <p:nvPr/>
          </p:nvSpPr>
          <p:spPr>
            <a:xfrm>
              <a:off x="7331040" y="4091040"/>
              <a:ext cx="228240" cy="228240"/>
            </a:xfrm>
            <a:prstGeom prst="ellipse">
              <a:avLst/>
            </a:prstGeom>
            <a:solidFill>
              <a:schemeClr val="bg1"/>
            </a:solidFill>
            <a:ln w="9360">
              <a:solidFill>
                <a:schemeClr val="tx1"/>
              </a:solidFill>
              <a:round/>
            </a:ln>
          </p:spPr>
          <p:style>
            <a:lnRef idx="0"/>
            <a:fillRef idx="0"/>
            <a:effectRef idx="0"/>
            <a:fontRef idx="minor"/>
          </p:style>
        </p:sp>
        <p:sp>
          <p:nvSpPr>
            <p:cNvPr id="258" name="CustomShape 70"/>
            <p:cNvSpPr/>
            <p:nvPr/>
          </p:nvSpPr>
          <p:spPr>
            <a:xfrm>
              <a:off x="7858080" y="4105440"/>
              <a:ext cx="228240" cy="228240"/>
            </a:xfrm>
            <a:prstGeom prst="ellipse">
              <a:avLst/>
            </a:prstGeom>
            <a:solidFill>
              <a:srgbClr val="003300"/>
            </a:solidFill>
            <a:ln w="9360">
              <a:solidFill>
                <a:schemeClr val="tx1"/>
              </a:solidFill>
              <a:round/>
            </a:ln>
          </p:spPr>
          <p:style>
            <a:lnRef idx="0"/>
            <a:fillRef idx="0"/>
            <a:effectRef idx="0"/>
            <a:fontRef idx="minor"/>
          </p:style>
        </p:sp>
        <p:sp>
          <p:nvSpPr>
            <p:cNvPr id="259" name="Line 71"/>
            <p:cNvSpPr/>
            <p:nvPr/>
          </p:nvSpPr>
          <p:spPr>
            <a:xfrm>
              <a:off x="5016240" y="2293920"/>
              <a:ext cx="2981520" cy="741240"/>
            </a:xfrm>
            <a:prstGeom prst="line">
              <a:avLst/>
            </a:prstGeom>
            <a:ln w="9360">
              <a:solidFill>
                <a:schemeClr val="tx1"/>
              </a:solidFill>
              <a:round/>
              <a:tailEnd len="med" type="triangle" w="med"/>
            </a:ln>
          </p:spPr>
          <p:style>
            <a:lnRef idx="0"/>
            <a:fillRef idx="0"/>
            <a:effectRef idx="0"/>
            <a:fontRef idx="minor"/>
          </p:style>
        </p:sp>
      </p:grpSp>
      <p:sp>
        <p:nvSpPr>
          <p:cNvPr id="260" name="CustomShape 72"/>
          <p:cNvSpPr/>
          <p:nvPr/>
        </p:nvSpPr>
        <p:spPr>
          <a:xfrm>
            <a:off x="1635120" y="5791320"/>
            <a:ext cx="228240" cy="228240"/>
          </a:xfrm>
          <a:prstGeom prst="ellipse">
            <a:avLst/>
          </a:prstGeom>
          <a:solidFill>
            <a:srgbClr val="003300"/>
          </a:solidFill>
          <a:ln w="9360">
            <a:solidFill>
              <a:schemeClr val="tx1"/>
            </a:solidFill>
            <a:round/>
          </a:ln>
        </p:spPr>
        <p:style>
          <a:lnRef idx="0"/>
          <a:fillRef idx="0"/>
          <a:effectRef idx="0"/>
          <a:fontRef idx="minor"/>
        </p:style>
      </p:sp>
      <p:grpSp>
        <p:nvGrpSpPr>
          <p:cNvPr id="261" name="Group 73"/>
          <p:cNvGrpSpPr/>
          <p:nvPr/>
        </p:nvGrpSpPr>
        <p:grpSpPr>
          <a:xfrm>
            <a:off x="1523880" y="4419360"/>
            <a:ext cx="2514600" cy="2133720"/>
            <a:chOff x="1523880" y="4419360"/>
            <a:chExt cx="2514600" cy="2133720"/>
          </a:xfrm>
        </p:grpSpPr>
        <p:sp>
          <p:nvSpPr>
            <p:cNvPr id="262" name="Line 74"/>
            <p:cNvSpPr/>
            <p:nvPr/>
          </p:nvSpPr>
          <p:spPr>
            <a:xfrm>
              <a:off x="1523880" y="5638680"/>
              <a:ext cx="1523880" cy="0"/>
            </a:xfrm>
            <a:prstGeom prst="line">
              <a:avLst/>
            </a:prstGeom>
            <a:ln w="9360">
              <a:solidFill>
                <a:schemeClr val="tx1"/>
              </a:solidFill>
              <a:round/>
            </a:ln>
          </p:spPr>
          <p:style>
            <a:lnRef idx="0"/>
            <a:fillRef idx="0"/>
            <a:effectRef idx="0"/>
            <a:fontRef idx="minor"/>
          </p:style>
        </p:sp>
        <p:sp>
          <p:nvSpPr>
            <p:cNvPr id="263" name="Line 75"/>
            <p:cNvSpPr/>
            <p:nvPr/>
          </p:nvSpPr>
          <p:spPr>
            <a:xfrm>
              <a:off x="1523880" y="6095880"/>
              <a:ext cx="1523880" cy="0"/>
            </a:xfrm>
            <a:prstGeom prst="line">
              <a:avLst/>
            </a:prstGeom>
            <a:ln w="9360">
              <a:solidFill>
                <a:schemeClr val="tx1"/>
              </a:solidFill>
              <a:round/>
            </a:ln>
          </p:spPr>
          <p:style>
            <a:lnRef idx="0"/>
            <a:fillRef idx="0"/>
            <a:effectRef idx="0"/>
            <a:fontRef idx="minor"/>
          </p:style>
        </p:sp>
        <p:sp>
          <p:nvSpPr>
            <p:cNvPr id="264" name="Line 76"/>
            <p:cNvSpPr/>
            <p:nvPr/>
          </p:nvSpPr>
          <p:spPr>
            <a:xfrm>
              <a:off x="1981080" y="5181480"/>
              <a:ext cx="0" cy="1371600"/>
            </a:xfrm>
            <a:prstGeom prst="line">
              <a:avLst/>
            </a:prstGeom>
            <a:ln w="9360">
              <a:solidFill>
                <a:schemeClr val="tx1"/>
              </a:solidFill>
              <a:round/>
            </a:ln>
          </p:spPr>
          <p:style>
            <a:lnRef idx="0"/>
            <a:fillRef idx="0"/>
            <a:effectRef idx="0"/>
            <a:fontRef idx="minor"/>
          </p:style>
        </p:sp>
        <p:sp>
          <p:nvSpPr>
            <p:cNvPr id="265" name="Line 77"/>
            <p:cNvSpPr/>
            <p:nvPr/>
          </p:nvSpPr>
          <p:spPr>
            <a:xfrm>
              <a:off x="2514600" y="5181480"/>
              <a:ext cx="0" cy="1371600"/>
            </a:xfrm>
            <a:prstGeom prst="line">
              <a:avLst/>
            </a:prstGeom>
            <a:ln w="9360">
              <a:solidFill>
                <a:schemeClr val="tx1"/>
              </a:solidFill>
              <a:round/>
            </a:ln>
          </p:spPr>
          <p:style>
            <a:lnRef idx="0"/>
            <a:fillRef idx="0"/>
            <a:effectRef idx="0"/>
            <a:fontRef idx="minor"/>
          </p:style>
        </p:sp>
        <p:sp>
          <p:nvSpPr>
            <p:cNvPr id="266" name="CustomShape 78"/>
            <p:cNvSpPr/>
            <p:nvPr/>
          </p:nvSpPr>
          <p:spPr>
            <a:xfrm>
              <a:off x="1523880" y="5181480"/>
              <a:ext cx="1523520" cy="1371240"/>
            </a:xfrm>
            <a:prstGeom prst="rect">
              <a:avLst/>
            </a:prstGeom>
            <a:noFill/>
            <a:ln w="9360">
              <a:solidFill>
                <a:schemeClr val="tx1"/>
              </a:solidFill>
              <a:miter/>
            </a:ln>
          </p:spPr>
          <p:style>
            <a:lnRef idx="0"/>
            <a:fillRef idx="0"/>
            <a:effectRef idx="0"/>
            <a:fontRef idx="minor"/>
          </p:style>
        </p:sp>
        <p:sp>
          <p:nvSpPr>
            <p:cNvPr id="267" name="CustomShape 79"/>
            <p:cNvSpPr/>
            <p:nvPr/>
          </p:nvSpPr>
          <p:spPr>
            <a:xfrm>
              <a:off x="2666880" y="5334120"/>
              <a:ext cx="228240" cy="228240"/>
            </a:xfrm>
            <a:prstGeom prst="ellipse">
              <a:avLst/>
            </a:prstGeom>
            <a:solidFill>
              <a:srgbClr val="003300"/>
            </a:solidFill>
            <a:ln w="9360">
              <a:solidFill>
                <a:schemeClr val="tx1"/>
              </a:solidFill>
              <a:round/>
            </a:ln>
          </p:spPr>
          <p:style>
            <a:lnRef idx="0"/>
            <a:fillRef idx="0"/>
            <a:effectRef idx="0"/>
            <a:fontRef idx="minor"/>
          </p:style>
        </p:sp>
        <p:sp>
          <p:nvSpPr>
            <p:cNvPr id="268" name="CustomShape 80"/>
            <p:cNvSpPr/>
            <p:nvPr/>
          </p:nvSpPr>
          <p:spPr>
            <a:xfrm>
              <a:off x="2133720" y="5773680"/>
              <a:ext cx="263160" cy="228240"/>
            </a:xfrm>
            <a:prstGeom prst="ellipse">
              <a:avLst/>
            </a:prstGeom>
            <a:solidFill>
              <a:schemeClr val="bg1"/>
            </a:solidFill>
            <a:ln w="9360">
              <a:solidFill>
                <a:schemeClr val="tx1"/>
              </a:solidFill>
              <a:round/>
            </a:ln>
          </p:spPr>
          <p:style>
            <a:lnRef idx="0"/>
            <a:fillRef idx="0"/>
            <a:effectRef idx="0"/>
            <a:fontRef idx="minor"/>
          </p:style>
        </p:sp>
        <p:sp>
          <p:nvSpPr>
            <p:cNvPr id="269" name="CustomShape 81"/>
            <p:cNvSpPr/>
            <p:nvPr/>
          </p:nvSpPr>
          <p:spPr>
            <a:xfrm>
              <a:off x="1635120" y="6230880"/>
              <a:ext cx="228240" cy="228240"/>
            </a:xfrm>
            <a:prstGeom prst="ellipse">
              <a:avLst/>
            </a:prstGeom>
            <a:solidFill>
              <a:schemeClr val="bg1"/>
            </a:solidFill>
            <a:ln w="9360">
              <a:solidFill>
                <a:schemeClr val="tx1"/>
              </a:solidFill>
              <a:round/>
            </a:ln>
          </p:spPr>
          <p:style>
            <a:lnRef idx="0"/>
            <a:fillRef idx="0"/>
            <a:effectRef idx="0"/>
            <a:fontRef idx="minor"/>
          </p:style>
        </p:sp>
        <p:sp>
          <p:nvSpPr>
            <p:cNvPr id="270" name="CustomShape 82"/>
            <p:cNvSpPr/>
            <p:nvPr/>
          </p:nvSpPr>
          <p:spPr>
            <a:xfrm>
              <a:off x="2168640" y="6245280"/>
              <a:ext cx="228240" cy="228240"/>
            </a:xfrm>
            <a:prstGeom prst="ellipse">
              <a:avLst/>
            </a:prstGeom>
            <a:solidFill>
              <a:srgbClr val="003300"/>
            </a:solidFill>
            <a:ln w="9360">
              <a:solidFill>
                <a:schemeClr val="tx1"/>
              </a:solidFill>
              <a:round/>
            </a:ln>
          </p:spPr>
          <p:style>
            <a:lnRef idx="0"/>
            <a:fillRef idx="0"/>
            <a:effectRef idx="0"/>
            <a:fontRef idx="minor"/>
          </p:style>
        </p:sp>
        <p:sp>
          <p:nvSpPr>
            <p:cNvPr id="271" name="CustomShape 83"/>
            <p:cNvSpPr/>
            <p:nvPr/>
          </p:nvSpPr>
          <p:spPr>
            <a:xfrm>
              <a:off x="2133720" y="5318280"/>
              <a:ext cx="263160" cy="228240"/>
            </a:xfrm>
            <a:prstGeom prst="ellipse">
              <a:avLst/>
            </a:prstGeom>
            <a:solidFill>
              <a:schemeClr val="bg1"/>
            </a:solidFill>
            <a:ln w="9360">
              <a:solidFill>
                <a:schemeClr val="tx1"/>
              </a:solidFill>
              <a:round/>
            </a:ln>
          </p:spPr>
          <p:style>
            <a:lnRef idx="0"/>
            <a:fillRef idx="0"/>
            <a:effectRef idx="0"/>
            <a:fontRef idx="minor"/>
          </p:style>
        </p:sp>
        <p:sp>
          <p:nvSpPr>
            <p:cNvPr id="272" name="Line 84"/>
            <p:cNvSpPr/>
            <p:nvPr/>
          </p:nvSpPr>
          <p:spPr>
            <a:xfrm flipH="1">
              <a:off x="2286000" y="4419360"/>
              <a:ext cx="1752480" cy="762120"/>
            </a:xfrm>
            <a:prstGeom prst="line">
              <a:avLst/>
            </a:prstGeom>
            <a:ln w="9360">
              <a:solidFill>
                <a:schemeClr val="tx1"/>
              </a:solidFill>
              <a:round/>
              <a:tailEnd len="med" type="triangle" w="med"/>
            </a:ln>
          </p:spPr>
          <p:style>
            <a:lnRef idx="0"/>
            <a:fillRef idx="0"/>
            <a:effectRef idx="0"/>
            <a:fontRef idx="minor"/>
          </p:style>
        </p:sp>
      </p:grpSp>
      <p:sp>
        <p:nvSpPr>
          <p:cNvPr id="273" name="CustomShape 85"/>
          <p:cNvSpPr/>
          <p:nvPr/>
        </p:nvSpPr>
        <p:spPr>
          <a:xfrm>
            <a:off x="3311640" y="5318280"/>
            <a:ext cx="228240" cy="228240"/>
          </a:xfrm>
          <a:prstGeom prst="ellipse">
            <a:avLst/>
          </a:prstGeom>
          <a:solidFill>
            <a:srgbClr val="003300"/>
          </a:solidFill>
          <a:ln w="9360">
            <a:solidFill>
              <a:schemeClr val="tx1"/>
            </a:solidFill>
            <a:round/>
          </a:ln>
        </p:spPr>
        <p:style>
          <a:lnRef idx="0"/>
          <a:fillRef idx="0"/>
          <a:effectRef idx="0"/>
          <a:fontRef idx="minor"/>
        </p:style>
      </p:sp>
      <p:grpSp>
        <p:nvGrpSpPr>
          <p:cNvPr id="274" name="Group 86"/>
          <p:cNvGrpSpPr/>
          <p:nvPr/>
        </p:nvGrpSpPr>
        <p:grpSpPr>
          <a:xfrm>
            <a:off x="3200400" y="4419360"/>
            <a:ext cx="1523880" cy="2133720"/>
            <a:chOff x="3200400" y="4419360"/>
            <a:chExt cx="1523880" cy="2133720"/>
          </a:xfrm>
        </p:grpSpPr>
        <p:sp>
          <p:nvSpPr>
            <p:cNvPr id="275" name="Line 87"/>
            <p:cNvSpPr/>
            <p:nvPr/>
          </p:nvSpPr>
          <p:spPr>
            <a:xfrm>
              <a:off x="3200400" y="5638680"/>
              <a:ext cx="1523880" cy="0"/>
            </a:xfrm>
            <a:prstGeom prst="line">
              <a:avLst/>
            </a:prstGeom>
            <a:ln w="9360">
              <a:solidFill>
                <a:schemeClr val="tx1"/>
              </a:solidFill>
              <a:round/>
            </a:ln>
          </p:spPr>
          <p:style>
            <a:lnRef idx="0"/>
            <a:fillRef idx="0"/>
            <a:effectRef idx="0"/>
            <a:fontRef idx="minor"/>
          </p:style>
        </p:sp>
        <p:sp>
          <p:nvSpPr>
            <p:cNvPr id="276" name="Line 88"/>
            <p:cNvSpPr/>
            <p:nvPr/>
          </p:nvSpPr>
          <p:spPr>
            <a:xfrm>
              <a:off x="3200400" y="6095880"/>
              <a:ext cx="1523880" cy="0"/>
            </a:xfrm>
            <a:prstGeom prst="line">
              <a:avLst/>
            </a:prstGeom>
            <a:ln w="9360">
              <a:solidFill>
                <a:schemeClr val="tx1"/>
              </a:solidFill>
              <a:round/>
            </a:ln>
          </p:spPr>
          <p:style>
            <a:lnRef idx="0"/>
            <a:fillRef idx="0"/>
            <a:effectRef idx="0"/>
            <a:fontRef idx="minor"/>
          </p:style>
        </p:sp>
        <p:sp>
          <p:nvSpPr>
            <p:cNvPr id="277" name="Line 89"/>
            <p:cNvSpPr/>
            <p:nvPr/>
          </p:nvSpPr>
          <p:spPr>
            <a:xfrm>
              <a:off x="3657600" y="5181480"/>
              <a:ext cx="0" cy="1371600"/>
            </a:xfrm>
            <a:prstGeom prst="line">
              <a:avLst/>
            </a:prstGeom>
            <a:ln w="9360">
              <a:solidFill>
                <a:schemeClr val="tx1"/>
              </a:solidFill>
              <a:round/>
            </a:ln>
          </p:spPr>
          <p:style>
            <a:lnRef idx="0"/>
            <a:fillRef idx="0"/>
            <a:effectRef idx="0"/>
            <a:fontRef idx="minor"/>
          </p:style>
        </p:sp>
        <p:sp>
          <p:nvSpPr>
            <p:cNvPr id="278" name="Line 90"/>
            <p:cNvSpPr/>
            <p:nvPr/>
          </p:nvSpPr>
          <p:spPr>
            <a:xfrm>
              <a:off x="4190760" y="5181480"/>
              <a:ext cx="0" cy="1371600"/>
            </a:xfrm>
            <a:prstGeom prst="line">
              <a:avLst/>
            </a:prstGeom>
            <a:ln w="9360">
              <a:solidFill>
                <a:schemeClr val="tx1"/>
              </a:solidFill>
              <a:round/>
            </a:ln>
          </p:spPr>
          <p:style>
            <a:lnRef idx="0"/>
            <a:fillRef idx="0"/>
            <a:effectRef idx="0"/>
            <a:fontRef idx="minor"/>
          </p:style>
        </p:sp>
        <p:sp>
          <p:nvSpPr>
            <p:cNvPr id="279" name="CustomShape 91"/>
            <p:cNvSpPr/>
            <p:nvPr/>
          </p:nvSpPr>
          <p:spPr>
            <a:xfrm>
              <a:off x="3200400" y="5181480"/>
              <a:ext cx="1523520" cy="1371240"/>
            </a:xfrm>
            <a:prstGeom prst="rect">
              <a:avLst/>
            </a:prstGeom>
            <a:noFill/>
            <a:ln w="9360">
              <a:solidFill>
                <a:schemeClr val="tx1"/>
              </a:solidFill>
              <a:miter/>
            </a:ln>
          </p:spPr>
          <p:style>
            <a:lnRef idx="0"/>
            <a:fillRef idx="0"/>
            <a:effectRef idx="0"/>
            <a:fontRef idx="minor"/>
          </p:style>
        </p:sp>
        <p:sp>
          <p:nvSpPr>
            <p:cNvPr id="280" name="CustomShape 92"/>
            <p:cNvSpPr/>
            <p:nvPr/>
          </p:nvSpPr>
          <p:spPr>
            <a:xfrm>
              <a:off x="4343400" y="5334120"/>
              <a:ext cx="228240" cy="228240"/>
            </a:xfrm>
            <a:prstGeom prst="ellipse">
              <a:avLst/>
            </a:prstGeom>
            <a:solidFill>
              <a:srgbClr val="003300"/>
            </a:solidFill>
            <a:ln w="9360">
              <a:solidFill>
                <a:schemeClr val="tx1"/>
              </a:solidFill>
              <a:round/>
            </a:ln>
          </p:spPr>
          <p:style>
            <a:lnRef idx="0"/>
            <a:fillRef idx="0"/>
            <a:effectRef idx="0"/>
            <a:fontRef idx="minor"/>
          </p:style>
        </p:sp>
        <p:sp>
          <p:nvSpPr>
            <p:cNvPr id="281" name="CustomShape 93"/>
            <p:cNvSpPr/>
            <p:nvPr/>
          </p:nvSpPr>
          <p:spPr>
            <a:xfrm>
              <a:off x="3809880" y="5773680"/>
              <a:ext cx="263160" cy="228240"/>
            </a:xfrm>
            <a:prstGeom prst="ellipse">
              <a:avLst/>
            </a:prstGeom>
            <a:solidFill>
              <a:schemeClr val="bg1"/>
            </a:solidFill>
            <a:ln w="9360">
              <a:solidFill>
                <a:schemeClr val="tx1"/>
              </a:solidFill>
              <a:round/>
            </a:ln>
          </p:spPr>
          <p:style>
            <a:lnRef idx="0"/>
            <a:fillRef idx="0"/>
            <a:effectRef idx="0"/>
            <a:fontRef idx="minor"/>
          </p:style>
        </p:sp>
        <p:sp>
          <p:nvSpPr>
            <p:cNvPr id="282" name="CustomShape 94"/>
            <p:cNvSpPr/>
            <p:nvPr/>
          </p:nvSpPr>
          <p:spPr>
            <a:xfrm>
              <a:off x="3311640" y="6230880"/>
              <a:ext cx="228240" cy="228240"/>
            </a:xfrm>
            <a:prstGeom prst="ellipse">
              <a:avLst/>
            </a:prstGeom>
            <a:solidFill>
              <a:schemeClr val="bg1"/>
            </a:solidFill>
            <a:ln w="9360">
              <a:solidFill>
                <a:schemeClr val="tx1"/>
              </a:solidFill>
              <a:round/>
            </a:ln>
          </p:spPr>
          <p:style>
            <a:lnRef idx="0"/>
            <a:fillRef idx="0"/>
            <a:effectRef idx="0"/>
            <a:fontRef idx="minor"/>
          </p:style>
        </p:sp>
        <p:sp>
          <p:nvSpPr>
            <p:cNvPr id="283" name="CustomShape 95"/>
            <p:cNvSpPr/>
            <p:nvPr/>
          </p:nvSpPr>
          <p:spPr>
            <a:xfrm>
              <a:off x="3844800" y="6245280"/>
              <a:ext cx="228240" cy="228240"/>
            </a:xfrm>
            <a:prstGeom prst="ellipse">
              <a:avLst/>
            </a:prstGeom>
            <a:solidFill>
              <a:srgbClr val="003300"/>
            </a:solidFill>
            <a:ln w="9360">
              <a:solidFill>
                <a:schemeClr val="tx1"/>
              </a:solidFill>
              <a:round/>
            </a:ln>
          </p:spPr>
          <p:style>
            <a:lnRef idx="0"/>
            <a:fillRef idx="0"/>
            <a:effectRef idx="0"/>
            <a:fontRef idx="minor"/>
          </p:style>
        </p:sp>
        <p:sp>
          <p:nvSpPr>
            <p:cNvPr id="284" name="CustomShape 96"/>
            <p:cNvSpPr/>
            <p:nvPr/>
          </p:nvSpPr>
          <p:spPr>
            <a:xfrm>
              <a:off x="3809880" y="5318280"/>
              <a:ext cx="263160" cy="228240"/>
            </a:xfrm>
            <a:prstGeom prst="ellipse">
              <a:avLst/>
            </a:prstGeom>
            <a:solidFill>
              <a:schemeClr val="bg1"/>
            </a:solidFill>
            <a:ln w="9360">
              <a:solidFill>
                <a:schemeClr val="tx1"/>
              </a:solidFill>
              <a:round/>
            </a:ln>
          </p:spPr>
          <p:style>
            <a:lnRef idx="0"/>
            <a:fillRef idx="0"/>
            <a:effectRef idx="0"/>
            <a:fontRef idx="minor"/>
          </p:style>
        </p:sp>
        <p:sp>
          <p:nvSpPr>
            <p:cNvPr id="285" name="Line 97"/>
            <p:cNvSpPr/>
            <p:nvPr/>
          </p:nvSpPr>
          <p:spPr>
            <a:xfrm flipH="1">
              <a:off x="3886200" y="4419360"/>
              <a:ext cx="609480" cy="762120"/>
            </a:xfrm>
            <a:prstGeom prst="line">
              <a:avLst/>
            </a:prstGeom>
            <a:ln w="9360">
              <a:solidFill>
                <a:schemeClr val="tx1"/>
              </a:solidFill>
              <a:round/>
              <a:tailEnd len="med" type="triangle" w="med"/>
            </a:ln>
          </p:spPr>
          <p:style>
            <a:lnRef idx="0"/>
            <a:fillRef idx="0"/>
            <a:effectRef idx="0"/>
            <a:fontRef idx="minor"/>
          </p:style>
        </p:sp>
      </p:grpSp>
      <p:sp>
        <p:nvSpPr>
          <p:cNvPr id="286" name="CustomShape 98"/>
          <p:cNvSpPr/>
          <p:nvPr/>
        </p:nvSpPr>
        <p:spPr>
          <a:xfrm>
            <a:off x="6019920" y="5791320"/>
            <a:ext cx="228240" cy="228240"/>
          </a:xfrm>
          <a:prstGeom prst="ellipse">
            <a:avLst/>
          </a:prstGeom>
          <a:solidFill>
            <a:srgbClr val="003300"/>
          </a:solidFill>
          <a:ln w="9360">
            <a:solidFill>
              <a:schemeClr val="tx1"/>
            </a:solidFill>
            <a:round/>
          </a:ln>
        </p:spPr>
        <p:style>
          <a:lnRef idx="0"/>
          <a:fillRef idx="0"/>
          <a:effectRef idx="0"/>
          <a:fontRef idx="minor"/>
        </p:style>
      </p:sp>
      <p:grpSp>
        <p:nvGrpSpPr>
          <p:cNvPr id="287" name="Group 99"/>
          <p:cNvGrpSpPr/>
          <p:nvPr/>
        </p:nvGrpSpPr>
        <p:grpSpPr>
          <a:xfrm>
            <a:off x="4647960" y="4419360"/>
            <a:ext cx="1752840" cy="2133720"/>
            <a:chOff x="4647960" y="4419360"/>
            <a:chExt cx="1752840" cy="2133720"/>
          </a:xfrm>
        </p:grpSpPr>
        <p:sp>
          <p:nvSpPr>
            <p:cNvPr id="288" name="Line 100"/>
            <p:cNvSpPr/>
            <p:nvPr/>
          </p:nvSpPr>
          <p:spPr>
            <a:xfrm>
              <a:off x="4876560" y="5638680"/>
              <a:ext cx="1524240" cy="0"/>
            </a:xfrm>
            <a:prstGeom prst="line">
              <a:avLst/>
            </a:prstGeom>
            <a:ln w="9360">
              <a:solidFill>
                <a:schemeClr val="tx1"/>
              </a:solidFill>
              <a:round/>
            </a:ln>
          </p:spPr>
          <p:style>
            <a:lnRef idx="0"/>
            <a:fillRef idx="0"/>
            <a:effectRef idx="0"/>
            <a:fontRef idx="minor"/>
          </p:style>
        </p:sp>
        <p:sp>
          <p:nvSpPr>
            <p:cNvPr id="289" name="Line 101"/>
            <p:cNvSpPr/>
            <p:nvPr/>
          </p:nvSpPr>
          <p:spPr>
            <a:xfrm>
              <a:off x="4876560" y="6095880"/>
              <a:ext cx="1524240" cy="0"/>
            </a:xfrm>
            <a:prstGeom prst="line">
              <a:avLst/>
            </a:prstGeom>
            <a:ln w="9360">
              <a:solidFill>
                <a:schemeClr val="tx1"/>
              </a:solidFill>
              <a:round/>
            </a:ln>
          </p:spPr>
          <p:style>
            <a:lnRef idx="0"/>
            <a:fillRef idx="0"/>
            <a:effectRef idx="0"/>
            <a:fontRef idx="minor"/>
          </p:style>
        </p:sp>
        <p:sp>
          <p:nvSpPr>
            <p:cNvPr id="290" name="Line 102"/>
            <p:cNvSpPr/>
            <p:nvPr/>
          </p:nvSpPr>
          <p:spPr>
            <a:xfrm>
              <a:off x="5333760" y="5181480"/>
              <a:ext cx="0" cy="1371600"/>
            </a:xfrm>
            <a:prstGeom prst="line">
              <a:avLst/>
            </a:prstGeom>
            <a:ln w="9360">
              <a:solidFill>
                <a:schemeClr val="tx1"/>
              </a:solidFill>
              <a:round/>
            </a:ln>
          </p:spPr>
          <p:style>
            <a:lnRef idx="0"/>
            <a:fillRef idx="0"/>
            <a:effectRef idx="0"/>
            <a:fontRef idx="minor"/>
          </p:style>
        </p:sp>
        <p:sp>
          <p:nvSpPr>
            <p:cNvPr id="291" name="Line 103"/>
            <p:cNvSpPr/>
            <p:nvPr/>
          </p:nvSpPr>
          <p:spPr>
            <a:xfrm>
              <a:off x="5867280" y="5181480"/>
              <a:ext cx="0" cy="1371600"/>
            </a:xfrm>
            <a:prstGeom prst="line">
              <a:avLst/>
            </a:prstGeom>
            <a:ln w="9360">
              <a:solidFill>
                <a:schemeClr val="tx1"/>
              </a:solidFill>
              <a:round/>
            </a:ln>
          </p:spPr>
          <p:style>
            <a:lnRef idx="0"/>
            <a:fillRef idx="0"/>
            <a:effectRef idx="0"/>
            <a:fontRef idx="minor"/>
          </p:style>
        </p:sp>
        <p:sp>
          <p:nvSpPr>
            <p:cNvPr id="292" name="CustomShape 104"/>
            <p:cNvSpPr/>
            <p:nvPr/>
          </p:nvSpPr>
          <p:spPr>
            <a:xfrm>
              <a:off x="4876920" y="5181480"/>
              <a:ext cx="1523520" cy="1371240"/>
            </a:xfrm>
            <a:prstGeom prst="rect">
              <a:avLst/>
            </a:prstGeom>
            <a:noFill/>
            <a:ln w="9360">
              <a:solidFill>
                <a:schemeClr val="tx1"/>
              </a:solidFill>
              <a:miter/>
            </a:ln>
          </p:spPr>
          <p:style>
            <a:lnRef idx="0"/>
            <a:fillRef idx="0"/>
            <a:effectRef idx="0"/>
            <a:fontRef idx="minor"/>
          </p:style>
        </p:sp>
        <p:sp>
          <p:nvSpPr>
            <p:cNvPr id="293" name="CustomShape 105"/>
            <p:cNvSpPr/>
            <p:nvPr/>
          </p:nvSpPr>
          <p:spPr>
            <a:xfrm>
              <a:off x="6019920" y="5334120"/>
              <a:ext cx="228240" cy="228240"/>
            </a:xfrm>
            <a:prstGeom prst="ellipse">
              <a:avLst/>
            </a:prstGeom>
            <a:solidFill>
              <a:srgbClr val="003300"/>
            </a:solidFill>
            <a:ln w="9360">
              <a:solidFill>
                <a:schemeClr val="tx1"/>
              </a:solidFill>
              <a:round/>
            </a:ln>
          </p:spPr>
          <p:style>
            <a:lnRef idx="0"/>
            <a:fillRef idx="0"/>
            <a:effectRef idx="0"/>
            <a:fontRef idx="minor"/>
          </p:style>
        </p:sp>
        <p:sp>
          <p:nvSpPr>
            <p:cNvPr id="294" name="CustomShape 106"/>
            <p:cNvSpPr/>
            <p:nvPr/>
          </p:nvSpPr>
          <p:spPr>
            <a:xfrm>
              <a:off x="5486400" y="5773680"/>
              <a:ext cx="263160" cy="228240"/>
            </a:xfrm>
            <a:prstGeom prst="ellipse">
              <a:avLst/>
            </a:prstGeom>
            <a:solidFill>
              <a:schemeClr val="bg1"/>
            </a:solidFill>
            <a:ln w="9360">
              <a:solidFill>
                <a:schemeClr val="tx1"/>
              </a:solidFill>
              <a:round/>
            </a:ln>
          </p:spPr>
          <p:style>
            <a:lnRef idx="0"/>
            <a:fillRef idx="0"/>
            <a:effectRef idx="0"/>
            <a:fontRef idx="minor"/>
          </p:style>
        </p:sp>
        <p:sp>
          <p:nvSpPr>
            <p:cNvPr id="295" name="CustomShape 107"/>
            <p:cNvSpPr/>
            <p:nvPr/>
          </p:nvSpPr>
          <p:spPr>
            <a:xfrm>
              <a:off x="4987800" y="6230880"/>
              <a:ext cx="228240" cy="228240"/>
            </a:xfrm>
            <a:prstGeom prst="ellipse">
              <a:avLst/>
            </a:prstGeom>
            <a:solidFill>
              <a:schemeClr val="bg1"/>
            </a:solidFill>
            <a:ln w="9360">
              <a:solidFill>
                <a:schemeClr val="tx1"/>
              </a:solidFill>
              <a:round/>
            </a:ln>
          </p:spPr>
          <p:style>
            <a:lnRef idx="0"/>
            <a:fillRef idx="0"/>
            <a:effectRef idx="0"/>
            <a:fontRef idx="minor"/>
          </p:style>
        </p:sp>
        <p:sp>
          <p:nvSpPr>
            <p:cNvPr id="296" name="CustomShape 108"/>
            <p:cNvSpPr/>
            <p:nvPr/>
          </p:nvSpPr>
          <p:spPr>
            <a:xfrm>
              <a:off x="5521320" y="6245280"/>
              <a:ext cx="228240" cy="228240"/>
            </a:xfrm>
            <a:prstGeom prst="ellipse">
              <a:avLst/>
            </a:prstGeom>
            <a:solidFill>
              <a:srgbClr val="003300"/>
            </a:solidFill>
            <a:ln w="9360">
              <a:solidFill>
                <a:schemeClr val="tx1"/>
              </a:solidFill>
              <a:round/>
            </a:ln>
          </p:spPr>
          <p:style>
            <a:lnRef idx="0"/>
            <a:fillRef idx="0"/>
            <a:effectRef idx="0"/>
            <a:fontRef idx="minor"/>
          </p:style>
        </p:sp>
        <p:sp>
          <p:nvSpPr>
            <p:cNvPr id="297" name="CustomShape 109"/>
            <p:cNvSpPr/>
            <p:nvPr/>
          </p:nvSpPr>
          <p:spPr>
            <a:xfrm>
              <a:off x="5486400" y="5318280"/>
              <a:ext cx="263160" cy="228240"/>
            </a:xfrm>
            <a:prstGeom prst="ellipse">
              <a:avLst/>
            </a:prstGeom>
            <a:solidFill>
              <a:schemeClr val="bg1"/>
            </a:solidFill>
            <a:ln w="9360">
              <a:solidFill>
                <a:schemeClr val="tx1"/>
              </a:solidFill>
              <a:round/>
            </a:ln>
          </p:spPr>
          <p:style>
            <a:lnRef idx="0"/>
            <a:fillRef idx="0"/>
            <a:effectRef idx="0"/>
            <a:fontRef idx="minor"/>
          </p:style>
        </p:sp>
        <p:sp>
          <p:nvSpPr>
            <p:cNvPr id="298" name="Line 110"/>
            <p:cNvSpPr/>
            <p:nvPr/>
          </p:nvSpPr>
          <p:spPr>
            <a:xfrm>
              <a:off x="4647960" y="4419360"/>
              <a:ext cx="990720" cy="762120"/>
            </a:xfrm>
            <a:prstGeom prst="line">
              <a:avLst/>
            </a:prstGeom>
            <a:ln w="9360">
              <a:solidFill>
                <a:schemeClr val="tx1"/>
              </a:solidFill>
              <a:round/>
              <a:tailEnd len="med" type="triangle" w="med"/>
            </a:ln>
          </p:spPr>
          <p:style>
            <a:lnRef idx="0"/>
            <a:fillRef idx="0"/>
            <a:effectRef idx="0"/>
            <a:fontRef idx="minor"/>
          </p:style>
        </p:sp>
      </p:grpSp>
      <p:sp>
        <p:nvSpPr>
          <p:cNvPr id="299" name="CustomShape 111"/>
          <p:cNvSpPr/>
          <p:nvPr/>
        </p:nvSpPr>
        <p:spPr>
          <a:xfrm>
            <a:off x="7696080" y="6248520"/>
            <a:ext cx="228240" cy="228240"/>
          </a:xfrm>
          <a:prstGeom prst="ellipse">
            <a:avLst/>
          </a:prstGeom>
          <a:solidFill>
            <a:srgbClr val="003300"/>
          </a:solidFill>
          <a:ln w="9360">
            <a:solidFill>
              <a:schemeClr val="tx1"/>
            </a:solidFill>
            <a:round/>
          </a:ln>
        </p:spPr>
        <p:style>
          <a:lnRef idx="0"/>
          <a:fillRef idx="0"/>
          <a:effectRef idx="0"/>
          <a:fontRef idx="minor"/>
        </p:style>
      </p:sp>
      <p:grpSp>
        <p:nvGrpSpPr>
          <p:cNvPr id="300" name="Group 112"/>
          <p:cNvGrpSpPr/>
          <p:nvPr/>
        </p:nvGrpSpPr>
        <p:grpSpPr>
          <a:xfrm>
            <a:off x="5181480" y="4419360"/>
            <a:ext cx="2895480" cy="2133720"/>
            <a:chOff x="5181480" y="4419360"/>
            <a:chExt cx="2895480" cy="2133720"/>
          </a:xfrm>
        </p:grpSpPr>
        <p:sp>
          <p:nvSpPr>
            <p:cNvPr id="301" name="Line 113"/>
            <p:cNvSpPr/>
            <p:nvPr/>
          </p:nvSpPr>
          <p:spPr>
            <a:xfrm>
              <a:off x="6553080" y="5638680"/>
              <a:ext cx="1523880" cy="0"/>
            </a:xfrm>
            <a:prstGeom prst="line">
              <a:avLst/>
            </a:prstGeom>
            <a:ln w="9360">
              <a:solidFill>
                <a:schemeClr val="tx1"/>
              </a:solidFill>
              <a:round/>
            </a:ln>
          </p:spPr>
          <p:style>
            <a:lnRef idx="0"/>
            <a:fillRef idx="0"/>
            <a:effectRef idx="0"/>
            <a:fontRef idx="minor"/>
          </p:style>
        </p:sp>
        <p:sp>
          <p:nvSpPr>
            <p:cNvPr id="302" name="Line 114"/>
            <p:cNvSpPr/>
            <p:nvPr/>
          </p:nvSpPr>
          <p:spPr>
            <a:xfrm>
              <a:off x="6553080" y="6095880"/>
              <a:ext cx="1523880" cy="0"/>
            </a:xfrm>
            <a:prstGeom prst="line">
              <a:avLst/>
            </a:prstGeom>
            <a:ln w="9360">
              <a:solidFill>
                <a:schemeClr val="tx1"/>
              </a:solidFill>
              <a:round/>
            </a:ln>
          </p:spPr>
          <p:style>
            <a:lnRef idx="0"/>
            <a:fillRef idx="0"/>
            <a:effectRef idx="0"/>
            <a:fontRef idx="minor"/>
          </p:style>
        </p:sp>
        <p:sp>
          <p:nvSpPr>
            <p:cNvPr id="303" name="Line 115"/>
            <p:cNvSpPr/>
            <p:nvPr/>
          </p:nvSpPr>
          <p:spPr>
            <a:xfrm>
              <a:off x="7010280" y="5181480"/>
              <a:ext cx="0" cy="1371600"/>
            </a:xfrm>
            <a:prstGeom prst="line">
              <a:avLst/>
            </a:prstGeom>
            <a:ln w="9360">
              <a:solidFill>
                <a:schemeClr val="tx1"/>
              </a:solidFill>
              <a:round/>
            </a:ln>
          </p:spPr>
          <p:style>
            <a:lnRef idx="0"/>
            <a:fillRef idx="0"/>
            <a:effectRef idx="0"/>
            <a:fontRef idx="minor"/>
          </p:style>
        </p:sp>
        <p:sp>
          <p:nvSpPr>
            <p:cNvPr id="304" name="Line 116"/>
            <p:cNvSpPr/>
            <p:nvPr/>
          </p:nvSpPr>
          <p:spPr>
            <a:xfrm>
              <a:off x="7543800" y="5181480"/>
              <a:ext cx="0" cy="1371600"/>
            </a:xfrm>
            <a:prstGeom prst="line">
              <a:avLst/>
            </a:prstGeom>
            <a:ln w="9360">
              <a:solidFill>
                <a:schemeClr val="tx1"/>
              </a:solidFill>
              <a:round/>
            </a:ln>
          </p:spPr>
          <p:style>
            <a:lnRef idx="0"/>
            <a:fillRef idx="0"/>
            <a:effectRef idx="0"/>
            <a:fontRef idx="minor"/>
          </p:style>
        </p:sp>
        <p:sp>
          <p:nvSpPr>
            <p:cNvPr id="305" name="CustomShape 117"/>
            <p:cNvSpPr/>
            <p:nvPr/>
          </p:nvSpPr>
          <p:spPr>
            <a:xfrm>
              <a:off x="6553080" y="5181480"/>
              <a:ext cx="1523520" cy="1371240"/>
            </a:xfrm>
            <a:prstGeom prst="rect">
              <a:avLst/>
            </a:prstGeom>
            <a:noFill/>
            <a:ln w="9360">
              <a:solidFill>
                <a:schemeClr val="tx1"/>
              </a:solidFill>
              <a:miter/>
            </a:ln>
          </p:spPr>
          <p:style>
            <a:lnRef idx="0"/>
            <a:fillRef idx="0"/>
            <a:effectRef idx="0"/>
            <a:fontRef idx="minor"/>
          </p:style>
        </p:sp>
        <p:sp>
          <p:nvSpPr>
            <p:cNvPr id="306" name="CustomShape 118"/>
            <p:cNvSpPr/>
            <p:nvPr/>
          </p:nvSpPr>
          <p:spPr>
            <a:xfrm>
              <a:off x="7696080" y="5334120"/>
              <a:ext cx="228240" cy="228240"/>
            </a:xfrm>
            <a:prstGeom prst="ellipse">
              <a:avLst/>
            </a:prstGeom>
            <a:solidFill>
              <a:srgbClr val="003300"/>
            </a:solidFill>
            <a:ln w="9360">
              <a:solidFill>
                <a:schemeClr val="tx1"/>
              </a:solidFill>
              <a:round/>
            </a:ln>
          </p:spPr>
          <p:style>
            <a:lnRef idx="0"/>
            <a:fillRef idx="0"/>
            <a:effectRef idx="0"/>
            <a:fontRef idx="minor"/>
          </p:style>
        </p:sp>
        <p:sp>
          <p:nvSpPr>
            <p:cNvPr id="307" name="CustomShape 119"/>
            <p:cNvSpPr/>
            <p:nvPr/>
          </p:nvSpPr>
          <p:spPr>
            <a:xfrm>
              <a:off x="7162920" y="5773680"/>
              <a:ext cx="263160" cy="228240"/>
            </a:xfrm>
            <a:prstGeom prst="ellipse">
              <a:avLst/>
            </a:prstGeom>
            <a:solidFill>
              <a:schemeClr val="bg1"/>
            </a:solidFill>
            <a:ln w="9360">
              <a:solidFill>
                <a:schemeClr val="tx1"/>
              </a:solidFill>
              <a:round/>
            </a:ln>
          </p:spPr>
          <p:style>
            <a:lnRef idx="0"/>
            <a:fillRef idx="0"/>
            <a:effectRef idx="0"/>
            <a:fontRef idx="minor"/>
          </p:style>
        </p:sp>
        <p:sp>
          <p:nvSpPr>
            <p:cNvPr id="308" name="CustomShape 120"/>
            <p:cNvSpPr/>
            <p:nvPr/>
          </p:nvSpPr>
          <p:spPr>
            <a:xfrm>
              <a:off x="6664320" y="6230880"/>
              <a:ext cx="228240" cy="228240"/>
            </a:xfrm>
            <a:prstGeom prst="ellipse">
              <a:avLst/>
            </a:prstGeom>
            <a:solidFill>
              <a:schemeClr val="bg1"/>
            </a:solidFill>
            <a:ln w="9360">
              <a:solidFill>
                <a:schemeClr val="tx1"/>
              </a:solidFill>
              <a:round/>
            </a:ln>
          </p:spPr>
          <p:style>
            <a:lnRef idx="0"/>
            <a:fillRef idx="0"/>
            <a:effectRef idx="0"/>
            <a:fontRef idx="minor"/>
          </p:style>
        </p:sp>
        <p:sp>
          <p:nvSpPr>
            <p:cNvPr id="309" name="CustomShape 121"/>
            <p:cNvSpPr/>
            <p:nvPr/>
          </p:nvSpPr>
          <p:spPr>
            <a:xfrm>
              <a:off x="7197840" y="6245280"/>
              <a:ext cx="228240" cy="228240"/>
            </a:xfrm>
            <a:prstGeom prst="ellipse">
              <a:avLst/>
            </a:prstGeom>
            <a:solidFill>
              <a:srgbClr val="003300"/>
            </a:solidFill>
            <a:ln w="9360">
              <a:solidFill>
                <a:schemeClr val="tx1"/>
              </a:solidFill>
              <a:round/>
            </a:ln>
          </p:spPr>
          <p:style>
            <a:lnRef idx="0"/>
            <a:fillRef idx="0"/>
            <a:effectRef idx="0"/>
            <a:fontRef idx="minor"/>
          </p:style>
        </p:sp>
        <p:sp>
          <p:nvSpPr>
            <p:cNvPr id="310" name="CustomShape 122"/>
            <p:cNvSpPr/>
            <p:nvPr/>
          </p:nvSpPr>
          <p:spPr>
            <a:xfrm>
              <a:off x="7162920" y="5318280"/>
              <a:ext cx="263160" cy="228240"/>
            </a:xfrm>
            <a:prstGeom prst="ellipse">
              <a:avLst/>
            </a:prstGeom>
            <a:solidFill>
              <a:schemeClr val="bg1"/>
            </a:solidFill>
            <a:ln w="9360">
              <a:solidFill>
                <a:schemeClr val="tx1"/>
              </a:solidFill>
              <a:round/>
            </a:ln>
          </p:spPr>
          <p:style>
            <a:lnRef idx="0"/>
            <a:fillRef idx="0"/>
            <a:effectRef idx="0"/>
            <a:fontRef idx="minor"/>
          </p:style>
        </p:sp>
        <p:sp>
          <p:nvSpPr>
            <p:cNvPr id="311" name="Line 123"/>
            <p:cNvSpPr/>
            <p:nvPr/>
          </p:nvSpPr>
          <p:spPr>
            <a:xfrm>
              <a:off x="5181480" y="4419360"/>
              <a:ext cx="2209680" cy="762120"/>
            </a:xfrm>
            <a:prstGeom prst="line">
              <a:avLst/>
            </a:prstGeom>
            <a:ln w="9360">
              <a:solidFill>
                <a:schemeClr val="tx1"/>
              </a:solidFill>
              <a:round/>
              <a:tailEnd len="med" type="triangle" w="med"/>
            </a:ln>
          </p:spPr>
          <p:style>
            <a:lnRef idx="0"/>
            <a:fillRef idx="0"/>
            <a:effectRef idx="0"/>
            <a:fontRef idx="minor"/>
          </p:style>
        </p:sp>
      </p:grpSp>
      <p:grpSp>
        <p:nvGrpSpPr>
          <p:cNvPr id="312" name="Group 124"/>
          <p:cNvGrpSpPr/>
          <p:nvPr/>
        </p:nvGrpSpPr>
        <p:grpSpPr>
          <a:xfrm>
            <a:off x="4572000" y="228600"/>
            <a:ext cx="1676160" cy="914040"/>
            <a:chOff x="4572000" y="228600"/>
            <a:chExt cx="1676160" cy="914040"/>
          </a:xfrm>
        </p:grpSpPr>
        <p:sp>
          <p:nvSpPr>
            <p:cNvPr id="313" name="CustomShape 125"/>
            <p:cNvSpPr/>
            <p:nvPr/>
          </p:nvSpPr>
          <p:spPr>
            <a:xfrm>
              <a:off x="5334120" y="228600"/>
              <a:ext cx="914040" cy="914040"/>
            </a:xfrm>
            <a:prstGeom prst="irregularSeal1">
              <a:avLst/>
            </a:prstGeom>
            <a:no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1" lang="en-US" sz="2400" spc="-1" strike="noStrike">
                  <a:solidFill>
                    <a:srgbClr val="ff0000"/>
                  </a:solidFill>
                  <a:latin typeface="Times New Roman"/>
                  <a:ea typeface="隶书"/>
                </a:rPr>
                <a:t>树</a:t>
              </a:r>
              <a:endParaRPr b="0" lang="en-US" sz="2400" spc="-1" strike="noStrike">
                <a:latin typeface="Nimbus Sans"/>
              </a:endParaRPr>
            </a:p>
          </p:txBody>
        </p:sp>
        <p:sp>
          <p:nvSpPr>
            <p:cNvPr id="314" name="Line 126"/>
            <p:cNvSpPr/>
            <p:nvPr/>
          </p:nvSpPr>
          <p:spPr>
            <a:xfrm>
              <a:off x="4572000" y="609480"/>
              <a:ext cx="761760" cy="0"/>
            </a:xfrm>
            <a:prstGeom prst="line">
              <a:avLst/>
            </a:prstGeom>
            <a:ln w="9360">
              <a:solidFill>
                <a:schemeClr val="tx1"/>
              </a:solidFill>
              <a:round/>
            </a:ln>
          </p:spPr>
          <p:style>
            <a:lnRef idx="0"/>
            <a:fillRef idx="0"/>
            <a:effectRef idx="0"/>
            <a:fontRef idx="minor"/>
          </p:style>
        </p:sp>
      </p:grpSp>
      <p:grpSp>
        <p:nvGrpSpPr>
          <p:cNvPr id="315" name="Group 127"/>
          <p:cNvGrpSpPr/>
          <p:nvPr/>
        </p:nvGrpSpPr>
        <p:grpSpPr>
          <a:xfrm>
            <a:off x="399960" y="4457520"/>
            <a:ext cx="8515440" cy="2400480"/>
            <a:chOff x="399960" y="4457520"/>
            <a:chExt cx="8515440" cy="2400480"/>
          </a:xfrm>
        </p:grpSpPr>
        <p:grpSp>
          <p:nvGrpSpPr>
            <p:cNvPr id="316" name="Group 128"/>
            <p:cNvGrpSpPr/>
            <p:nvPr/>
          </p:nvGrpSpPr>
          <p:grpSpPr>
            <a:xfrm>
              <a:off x="7162560" y="4457520"/>
              <a:ext cx="1752840" cy="638280"/>
              <a:chOff x="7162560" y="4457520"/>
              <a:chExt cx="1752840" cy="638280"/>
            </a:xfrm>
          </p:grpSpPr>
          <p:sp>
            <p:nvSpPr>
              <p:cNvPr id="317" name="Line 129"/>
              <p:cNvSpPr/>
              <p:nvPr/>
            </p:nvSpPr>
            <p:spPr>
              <a:xfrm flipH="1">
                <a:off x="7162560" y="4476600"/>
                <a:ext cx="476280" cy="476280"/>
              </a:xfrm>
              <a:prstGeom prst="line">
                <a:avLst/>
              </a:prstGeom>
              <a:ln w="9360">
                <a:solidFill>
                  <a:schemeClr val="tx1"/>
                </a:solidFill>
                <a:round/>
                <a:tailEnd len="med" type="triangle" w="med"/>
              </a:ln>
            </p:spPr>
            <p:style>
              <a:lnRef idx="0"/>
              <a:fillRef idx="0"/>
              <a:effectRef idx="0"/>
              <a:fontRef idx="minor"/>
            </p:style>
          </p:sp>
          <p:sp>
            <p:nvSpPr>
              <p:cNvPr id="318" name="Line 130"/>
              <p:cNvSpPr/>
              <p:nvPr/>
            </p:nvSpPr>
            <p:spPr>
              <a:xfrm>
                <a:off x="8362800" y="4457520"/>
                <a:ext cx="552600" cy="552600"/>
              </a:xfrm>
              <a:prstGeom prst="line">
                <a:avLst/>
              </a:prstGeom>
              <a:ln w="9360">
                <a:solidFill>
                  <a:schemeClr val="tx1"/>
                </a:solidFill>
                <a:round/>
                <a:tailEnd len="med" type="triangle" w="med"/>
              </a:ln>
            </p:spPr>
            <p:style>
              <a:lnRef idx="0"/>
              <a:fillRef idx="0"/>
              <a:effectRef idx="0"/>
              <a:fontRef idx="minor"/>
            </p:style>
          </p:sp>
          <p:sp>
            <p:nvSpPr>
              <p:cNvPr id="319" name="CustomShape 131"/>
              <p:cNvSpPr/>
              <p:nvPr/>
            </p:nvSpPr>
            <p:spPr>
              <a:xfrm>
                <a:off x="7699320" y="4700520"/>
                <a:ext cx="818280" cy="3952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0033cc"/>
                    </a:solidFill>
                    <a:latin typeface="Times New Roman"/>
                    <a:ea typeface="隶书"/>
                  </a:rPr>
                  <a:t>……</a:t>
                </a:r>
                <a:r>
                  <a:rPr b="1" lang="en-US" sz="2000" spc="-1" strike="noStrike">
                    <a:solidFill>
                      <a:srgbClr val="0033cc"/>
                    </a:solidFill>
                    <a:latin typeface="Times New Roman"/>
                    <a:ea typeface="隶书"/>
                  </a:rPr>
                  <a:t>..</a:t>
                </a:r>
                <a:endParaRPr b="0" lang="en-US" sz="2000" spc="-1" strike="noStrike">
                  <a:latin typeface="Nimbus Sans"/>
                </a:endParaRPr>
              </a:p>
            </p:txBody>
          </p:sp>
        </p:grpSp>
        <p:grpSp>
          <p:nvGrpSpPr>
            <p:cNvPr id="320" name="Group 132"/>
            <p:cNvGrpSpPr/>
            <p:nvPr/>
          </p:nvGrpSpPr>
          <p:grpSpPr>
            <a:xfrm>
              <a:off x="399960" y="4476600"/>
              <a:ext cx="1752480" cy="638280"/>
              <a:chOff x="399960" y="4476600"/>
              <a:chExt cx="1752480" cy="638280"/>
            </a:xfrm>
          </p:grpSpPr>
          <p:sp>
            <p:nvSpPr>
              <p:cNvPr id="321" name="Line 133"/>
              <p:cNvSpPr/>
              <p:nvPr/>
            </p:nvSpPr>
            <p:spPr>
              <a:xfrm flipH="1">
                <a:off x="399960" y="4495680"/>
                <a:ext cx="476280" cy="476280"/>
              </a:xfrm>
              <a:prstGeom prst="line">
                <a:avLst/>
              </a:prstGeom>
              <a:ln w="9360">
                <a:solidFill>
                  <a:schemeClr val="tx1"/>
                </a:solidFill>
                <a:round/>
                <a:tailEnd len="med" type="triangle" w="med"/>
              </a:ln>
            </p:spPr>
            <p:style>
              <a:lnRef idx="0"/>
              <a:fillRef idx="0"/>
              <a:effectRef idx="0"/>
              <a:fontRef idx="minor"/>
            </p:style>
          </p:sp>
          <p:sp>
            <p:nvSpPr>
              <p:cNvPr id="322" name="Line 134"/>
              <p:cNvSpPr/>
              <p:nvPr/>
            </p:nvSpPr>
            <p:spPr>
              <a:xfrm>
                <a:off x="1600200" y="4476600"/>
                <a:ext cx="552240" cy="552600"/>
              </a:xfrm>
              <a:prstGeom prst="line">
                <a:avLst/>
              </a:prstGeom>
              <a:ln w="9360">
                <a:solidFill>
                  <a:schemeClr val="tx1"/>
                </a:solidFill>
                <a:round/>
                <a:tailEnd len="med" type="triangle" w="med"/>
              </a:ln>
            </p:spPr>
            <p:style>
              <a:lnRef idx="0"/>
              <a:fillRef idx="0"/>
              <a:effectRef idx="0"/>
              <a:fontRef idx="minor"/>
            </p:style>
          </p:sp>
          <p:sp>
            <p:nvSpPr>
              <p:cNvPr id="323" name="CustomShape 135"/>
              <p:cNvSpPr/>
              <p:nvPr/>
            </p:nvSpPr>
            <p:spPr>
              <a:xfrm>
                <a:off x="936720" y="4719600"/>
                <a:ext cx="818280" cy="3952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0033cc"/>
                    </a:solidFill>
                    <a:latin typeface="Times New Roman"/>
                    <a:ea typeface="隶书"/>
                  </a:rPr>
                  <a:t>……</a:t>
                </a:r>
                <a:r>
                  <a:rPr b="1" lang="en-US" sz="2000" spc="-1" strike="noStrike">
                    <a:solidFill>
                      <a:srgbClr val="0033cc"/>
                    </a:solidFill>
                    <a:latin typeface="Times New Roman"/>
                    <a:ea typeface="隶书"/>
                  </a:rPr>
                  <a:t>..</a:t>
                </a:r>
                <a:endParaRPr b="0" lang="en-US" sz="2000" spc="-1" strike="noStrike">
                  <a:latin typeface="Nimbus Sans"/>
                </a:endParaRPr>
              </a:p>
            </p:txBody>
          </p:sp>
        </p:grpSp>
        <p:grpSp>
          <p:nvGrpSpPr>
            <p:cNvPr id="324" name="Group 136"/>
            <p:cNvGrpSpPr/>
            <p:nvPr/>
          </p:nvGrpSpPr>
          <p:grpSpPr>
            <a:xfrm>
              <a:off x="1714320" y="6461280"/>
              <a:ext cx="1066680" cy="396720"/>
              <a:chOff x="1714320" y="6461280"/>
              <a:chExt cx="1066680" cy="396720"/>
            </a:xfrm>
          </p:grpSpPr>
          <p:sp>
            <p:nvSpPr>
              <p:cNvPr id="325" name="Line 137"/>
              <p:cNvSpPr/>
              <p:nvPr/>
            </p:nvSpPr>
            <p:spPr>
              <a:xfrm flipH="1">
                <a:off x="1714320" y="6572160"/>
                <a:ext cx="171360" cy="285840"/>
              </a:xfrm>
              <a:prstGeom prst="line">
                <a:avLst/>
              </a:prstGeom>
              <a:ln w="9360">
                <a:solidFill>
                  <a:schemeClr val="tx1"/>
                </a:solidFill>
                <a:round/>
                <a:tailEnd len="med" type="triangle" w="med"/>
              </a:ln>
            </p:spPr>
            <p:style>
              <a:lnRef idx="0"/>
              <a:fillRef idx="0"/>
              <a:effectRef idx="0"/>
              <a:fontRef idx="minor"/>
            </p:style>
          </p:sp>
          <p:sp>
            <p:nvSpPr>
              <p:cNvPr id="326" name="Line 138"/>
              <p:cNvSpPr/>
              <p:nvPr/>
            </p:nvSpPr>
            <p:spPr>
              <a:xfrm>
                <a:off x="2552400" y="6553080"/>
                <a:ext cx="228600" cy="304920"/>
              </a:xfrm>
              <a:prstGeom prst="line">
                <a:avLst/>
              </a:prstGeom>
              <a:ln w="9360">
                <a:solidFill>
                  <a:schemeClr val="tx1"/>
                </a:solidFill>
                <a:round/>
                <a:tailEnd len="med" type="triangle" w="med"/>
              </a:ln>
            </p:spPr>
            <p:style>
              <a:lnRef idx="0"/>
              <a:fillRef idx="0"/>
              <a:effectRef idx="0"/>
              <a:fontRef idx="minor"/>
            </p:style>
          </p:sp>
          <p:sp>
            <p:nvSpPr>
              <p:cNvPr id="327" name="CustomShape 139"/>
              <p:cNvSpPr/>
              <p:nvPr/>
            </p:nvSpPr>
            <p:spPr>
              <a:xfrm>
                <a:off x="1908360" y="6461280"/>
                <a:ext cx="627480" cy="3952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0033cc"/>
                    </a:solidFill>
                    <a:latin typeface="Times New Roman"/>
                    <a:ea typeface="隶书"/>
                  </a:rPr>
                  <a:t>…</a:t>
                </a:r>
                <a:r>
                  <a:rPr b="1" lang="en-US" sz="2000" spc="-1" strike="noStrike">
                    <a:solidFill>
                      <a:srgbClr val="0033cc"/>
                    </a:solidFill>
                    <a:latin typeface="Times New Roman"/>
                    <a:ea typeface="隶书"/>
                  </a:rPr>
                  <a:t>...</a:t>
                </a:r>
                <a:endParaRPr b="0" lang="en-US" sz="2000" spc="-1" strike="noStrike">
                  <a:latin typeface="Nimbus Sans"/>
                </a:endParaRPr>
              </a:p>
            </p:txBody>
          </p:sp>
        </p:grpSp>
        <p:grpSp>
          <p:nvGrpSpPr>
            <p:cNvPr id="328" name="Group 140"/>
            <p:cNvGrpSpPr/>
            <p:nvPr/>
          </p:nvGrpSpPr>
          <p:grpSpPr>
            <a:xfrm>
              <a:off x="3409920" y="6461280"/>
              <a:ext cx="1066680" cy="396720"/>
              <a:chOff x="3409920" y="6461280"/>
              <a:chExt cx="1066680" cy="396720"/>
            </a:xfrm>
          </p:grpSpPr>
          <p:sp>
            <p:nvSpPr>
              <p:cNvPr id="329" name="Line 141"/>
              <p:cNvSpPr/>
              <p:nvPr/>
            </p:nvSpPr>
            <p:spPr>
              <a:xfrm flipH="1">
                <a:off x="3409920" y="6572160"/>
                <a:ext cx="171360" cy="285840"/>
              </a:xfrm>
              <a:prstGeom prst="line">
                <a:avLst/>
              </a:prstGeom>
              <a:ln w="9360">
                <a:solidFill>
                  <a:schemeClr val="tx1"/>
                </a:solidFill>
                <a:round/>
                <a:tailEnd len="med" type="triangle" w="med"/>
              </a:ln>
            </p:spPr>
            <p:style>
              <a:lnRef idx="0"/>
              <a:fillRef idx="0"/>
              <a:effectRef idx="0"/>
              <a:fontRef idx="minor"/>
            </p:style>
          </p:sp>
          <p:sp>
            <p:nvSpPr>
              <p:cNvPr id="330" name="Line 142"/>
              <p:cNvSpPr/>
              <p:nvPr/>
            </p:nvSpPr>
            <p:spPr>
              <a:xfrm>
                <a:off x="4248000" y="6553080"/>
                <a:ext cx="228600" cy="304920"/>
              </a:xfrm>
              <a:prstGeom prst="line">
                <a:avLst/>
              </a:prstGeom>
              <a:ln w="9360">
                <a:solidFill>
                  <a:schemeClr val="tx1"/>
                </a:solidFill>
                <a:round/>
                <a:tailEnd len="med" type="triangle" w="med"/>
              </a:ln>
            </p:spPr>
            <p:style>
              <a:lnRef idx="0"/>
              <a:fillRef idx="0"/>
              <a:effectRef idx="0"/>
              <a:fontRef idx="minor"/>
            </p:style>
          </p:sp>
          <p:sp>
            <p:nvSpPr>
              <p:cNvPr id="331" name="CustomShape 143"/>
              <p:cNvSpPr/>
              <p:nvPr/>
            </p:nvSpPr>
            <p:spPr>
              <a:xfrm>
                <a:off x="3603960" y="6461280"/>
                <a:ext cx="627480" cy="3952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0033cc"/>
                    </a:solidFill>
                    <a:latin typeface="Times New Roman"/>
                    <a:ea typeface="隶书"/>
                  </a:rPr>
                  <a:t>…</a:t>
                </a:r>
                <a:r>
                  <a:rPr b="1" lang="en-US" sz="2000" spc="-1" strike="noStrike">
                    <a:solidFill>
                      <a:srgbClr val="0033cc"/>
                    </a:solidFill>
                    <a:latin typeface="Times New Roman"/>
                    <a:ea typeface="隶书"/>
                  </a:rPr>
                  <a:t>...</a:t>
                </a:r>
                <a:endParaRPr b="0" lang="en-US" sz="2000" spc="-1" strike="noStrike">
                  <a:latin typeface="Nimbus Sans"/>
                </a:endParaRPr>
              </a:p>
            </p:txBody>
          </p:sp>
        </p:grpSp>
        <p:grpSp>
          <p:nvGrpSpPr>
            <p:cNvPr id="332" name="Group 144"/>
            <p:cNvGrpSpPr/>
            <p:nvPr/>
          </p:nvGrpSpPr>
          <p:grpSpPr>
            <a:xfrm>
              <a:off x="5086080" y="6461280"/>
              <a:ext cx="1067040" cy="396720"/>
              <a:chOff x="5086080" y="6461280"/>
              <a:chExt cx="1067040" cy="396720"/>
            </a:xfrm>
          </p:grpSpPr>
          <p:sp>
            <p:nvSpPr>
              <p:cNvPr id="333" name="Line 145"/>
              <p:cNvSpPr/>
              <p:nvPr/>
            </p:nvSpPr>
            <p:spPr>
              <a:xfrm flipH="1">
                <a:off x="5086080" y="6572160"/>
                <a:ext cx="171720" cy="285840"/>
              </a:xfrm>
              <a:prstGeom prst="line">
                <a:avLst/>
              </a:prstGeom>
              <a:ln w="9360">
                <a:solidFill>
                  <a:schemeClr val="tx1"/>
                </a:solidFill>
                <a:round/>
                <a:tailEnd len="med" type="triangle" w="med"/>
              </a:ln>
            </p:spPr>
            <p:style>
              <a:lnRef idx="0"/>
              <a:fillRef idx="0"/>
              <a:effectRef idx="0"/>
              <a:fontRef idx="minor"/>
            </p:style>
          </p:sp>
          <p:sp>
            <p:nvSpPr>
              <p:cNvPr id="334" name="Line 146"/>
              <p:cNvSpPr/>
              <p:nvPr/>
            </p:nvSpPr>
            <p:spPr>
              <a:xfrm>
                <a:off x="5924520" y="6553080"/>
                <a:ext cx="228600" cy="304920"/>
              </a:xfrm>
              <a:prstGeom prst="line">
                <a:avLst/>
              </a:prstGeom>
              <a:ln w="9360">
                <a:solidFill>
                  <a:schemeClr val="tx1"/>
                </a:solidFill>
                <a:round/>
                <a:tailEnd len="med" type="triangle" w="med"/>
              </a:ln>
            </p:spPr>
            <p:style>
              <a:lnRef idx="0"/>
              <a:fillRef idx="0"/>
              <a:effectRef idx="0"/>
              <a:fontRef idx="minor"/>
            </p:style>
          </p:sp>
          <p:sp>
            <p:nvSpPr>
              <p:cNvPr id="335" name="CustomShape 147"/>
              <p:cNvSpPr/>
              <p:nvPr/>
            </p:nvSpPr>
            <p:spPr>
              <a:xfrm>
                <a:off x="5280480" y="6461280"/>
                <a:ext cx="627480" cy="3952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0033cc"/>
                    </a:solidFill>
                    <a:latin typeface="Times New Roman"/>
                    <a:ea typeface="隶书"/>
                  </a:rPr>
                  <a:t>…</a:t>
                </a:r>
                <a:r>
                  <a:rPr b="1" lang="en-US" sz="2000" spc="-1" strike="noStrike">
                    <a:solidFill>
                      <a:srgbClr val="0033cc"/>
                    </a:solidFill>
                    <a:latin typeface="Times New Roman"/>
                    <a:ea typeface="隶书"/>
                  </a:rPr>
                  <a:t>...</a:t>
                </a:r>
                <a:endParaRPr b="0" lang="en-US" sz="2000" spc="-1" strike="noStrike">
                  <a:latin typeface="Nimbus Sans"/>
                </a:endParaRPr>
              </a:p>
            </p:txBody>
          </p:sp>
        </p:grpSp>
        <p:grpSp>
          <p:nvGrpSpPr>
            <p:cNvPr id="336" name="Group 148"/>
            <p:cNvGrpSpPr/>
            <p:nvPr/>
          </p:nvGrpSpPr>
          <p:grpSpPr>
            <a:xfrm>
              <a:off x="6800760" y="6461280"/>
              <a:ext cx="1066680" cy="396720"/>
              <a:chOff x="6800760" y="6461280"/>
              <a:chExt cx="1066680" cy="396720"/>
            </a:xfrm>
          </p:grpSpPr>
          <p:sp>
            <p:nvSpPr>
              <p:cNvPr id="337" name="Line 149"/>
              <p:cNvSpPr/>
              <p:nvPr/>
            </p:nvSpPr>
            <p:spPr>
              <a:xfrm flipH="1">
                <a:off x="6800760" y="6572160"/>
                <a:ext cx="171360" cy="285840"/>
              </a:xfrm>
              <a:prstGeom prst="line">
                <a:avLst/>
              </a:prstGeom>
              <a:ln w="9360">
                <a:solidFill>
                  <a:schemeClr val="tx1"/>
                </a:solidFill>
                <a:round/>
                <a:tailEnd len="med" type="triangle" w="med"/>
              </a:ln>
            </p:spPr>
            <p:style>
              <a:lnRef idx="0"/>
              <a:fillRef idx="0"/>
              <a:effectRef idx="0"/>
              <a:fontRef idx="minor"/>
            </p:style>
          </p:sp>
          <p:sp>
            <p:nvSpPr>
              <p:cNvPr id="338" name="Line 150"/>
              <p:cNvSpPr/>
              <p:nvPr/>
            </p:nvSpPr>
            <p:spPr>
              <a:xfrm>
                <a:off x="7638840" y="6553080"/>
                <a:ext cx="228600" cy="304920"/>
              </a:xfrm>
              <a:prstGeom prst="line">
                <a:avLst/>
              </a:prstGeom>
              <a:ln w="9360">
                <a:solidFill>
                  <a:schemeClr val="tx1"/>
                </a:solidFill>
                <a:round/>
                <a:tailEnd len="med" type="triangle" w="med"/>
              </a:ln>
            </p:spPr>
            <p:style>
              <a:lnRef idx="0"/>
              <a:fillRef idx="0"/>
              <a:effectRef idx="0"/>
              <a:fontRef idx="minor"/>
            </p:style>
          </p:sp>
          <p:sp>
            <p:nvSpPr>
              <p:cNvPr id="339" name="CustomShape 151"/>
              <p:cNvSpPr/>
              <p:nvPr/>
            </p:nvSpPr>
            <p:spPr>
              <a:xfrm>
                <a:off x="6994800" y="6461280"/>
                <a:ext cx="627480" cy="3952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0033cc"/>
                    </a:solidFill>
                    <a:latin typeface="Times New Roman"/>
                    <a:ea typeface="隶书"/>
                  </a:rPr>
                  <a:t>…</a:t>
                </a:r>
                <a:r>
                  <a:rPr b="1" lang="en-US" sz="2000" spc="-1" strike="noStrike">
                    <a:solidFill>
                      <a:srgbClr val="0033cc"/>
                    </a:solidFill>
                    <a:latin typeface="Times New Roman"/>
                    <a:ea typeface="隶书"/>
                  </a:rPr>
                  <a:t>...</a:t>
                </a:r>
                <a:endParaRPr b="0" lang="en-US" sz="2000" spc="-1" strike="noStrike">
                  <a:latin typeface="Nimbus Sans"/>
                </a:endParaRPr>
              </a:p>
            </p:txBody>
          </p:sp>
        </p:grpSp>
      </p:grpSp>
    </p:spTree>
  </p:cSld>
  <p:transition>
    <p:cover dir="d"/>
  </p:transition>
  <p:timing>
    <p:tnLst>
      <p:par>
        <p:cTn id="190" dur="indefinite" restart="never" nodeType="tmRoot">
          <p:childTnLst>
            <p:seq>
              <p:cTn id="191" dur="indefinite" nodeType="mainSeq">
                <p:childTnLst>
                  <p:par>
                    <p:cTn id="192" fill="hold">
                      <p:stCondLst>
                        <p:cond delay="indefinite"/>
                      </p:stCondLst>
                      <p:childTnLst>
                        <p:par>
                          <p:cTn id="193" fill="hold">
                            <p:stCondLst>
                              <p:cond delay="0"/>
                            </p:stCondLst>
                            <p:childTnLst>
                              <p:par>
                                <p:cTn id="194" nodeType="clickEffect" fill="hold" presetClass="entr" presetID="2" presetSubtype="8">
                                  <p:stCondLst>
                                    <p:cond delay="0"/>
                                  </p:stCondLst>
                                  <p:childTnLst>
                                    <p:set>
                                      <p:cBhvr>
                                        <p:cTn id="195" dur="1" fill="hold">
                                          <p:stCondLst>
                                            <p:cond delay="0"/>
                                          </p:stCondLst>
                                        </p:cTn>
                                        <p:tgtEl>
                                          <p:spTgt spid="189">
                                            <p:txEl>
                                              <p:pRg st="0" end="0"/>
                                            </p:txEl>
                                          </p:spTgt>
                                        </p:tgtEl>
                                        <p:attrNameLst>
                                          <p:attrName>style.visibility</p:attrName>
                                        </p:attrNameLst>
                                      </p:cBhvr>
                                      <p:to>
                                        <p:strVal val="visible"/>
                                      </p:to>
                                    </p:set>
                                    <p:anim calcmode="lin" valueType="num">
                                      <p:cBhvr additive="repl">
                                        <p:cTn id="196" dur="500" fill="hold"/>
                                        <p:tgtEl>
                                          <p:spTgt spid="189">
                                            <p:txEl>
                                              <p:pRg st="0" end="0"/>
                                            </p:txEl>
                                          </p:spTgt>
                                        </p:tgtEl>
                                        <p:attrNameLst>
                                          <p:attrName>ppt_x</p:attrName>
                                        </p:attrNameLst>
                                      </p:cBhvr>
                                      <p:tavLst>
                                        <p:tav tm="0">
                                          <p:val>
                                            <p:strVal val="0-#ppt_w/2"/>
                                          </p:val>
                                        </p:tav>
                                        <p:tav tm="100000">
                                          <p:val>
                                            <p:strVal val="#ppt_x"/>
                                          </p:val>
                                        </p:tav>
                                      </p:tavLst>
                                    </p:anim>
                                    <p:anim calcmode="lin" valueType="num">
                                      <p:cBhvr additive="repl">
                                        <p:cTn id="197" dur="500" fill="hold"/>
                                        <p:tgtEl>
                                          <p:spTgt spid="1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4" presetSubtype="32">
                                  <p:stCondLst>
                                    <p:cond delay="0"/>
                                  </p:stCondLst>
                                  <p:childTnLst>
                                    <p:set>
                                      <p:cBhvr>
                                        <p:cTn id="201" dur="1" fill="hold">
                                          <p:stCondLst>
                                            <p:cond delay="0"/>
                                          </p:stCondLst>
                                        </p:cTn>
                                        <p:tgtEl>
                                          <p:spTgt spid="190"/>
                                        </p:tgtEl>
                                        <p:attrNameLst>
                                          <p:attrName>style.visibility</p:attrName>
                                        </p:attrNameLst>
                                      </p:cBhvr>
                                      <p:to>
                                        <p:strVal val="visible"/>
                                      </p:to>
                                    </p:set>
                                    <p:animEffect filter="box(out)" transition="in">
                                      <p:cBhvr additive="repl">
                                        <p:cTn id="202" dur="500"/>
                                        <p:tgtEl>
                                          <p:spTgt spid="190"/>
                                        </p:tgtEl>
                                      </p:cBhvr>
                                    </p:animEffect>
                                    <p:audio>
                                      <p:cMediaNode>
                                        <p:cTn>
                                          <p:stCondLst>
                                            <p:cond delay="0" evt="begin">
                                              <p:tn val="200"/>
                                            </p:cond>
                                          </p:stCondLst>
                                          <p:endCondLst>
                                            <p:cond delay="0" evt="onStopAudio"/>
                                          </p:endCondLst>
                                        </p:cTn>
                                        <p:tgtEl>
                                          <p:sndTgt r:embed="rId1" name="audio1.wav"/>
                                        </p:tgtEl>
                                      </p:cMediaNode>
                                    </p:audio>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4" presetSubtype="32">
                                  <p:stCondLst>
                                    <p:cond delay="0"/>
                                  </p:stCondLst>
                                  <p:childTnLst>
                                    <p:set>
                                      <p:cBhvr>
                                        <p:cTn id="206" dur="1" fill="hold">
                                          <p:stCondLst>
                                            <p:cond delay="0"/>
                                          </p:stCondLst>
                                        </p:cTn>
                                        <p:tgtEl>
                                          <p:spTgt spid="205"/>
                                        </p:tgtEl>
                                        <p:attrNameLst>
                                          <p:attrName>style.visibility</p:attrName>
                                        </p:attrNameLst>
                                      </p:cBhvr>
                                      <p:to>
                                        <p:strVal val="visible"/>
                                      </p:to>
                                    </p:set>
                                    <p:animEffect filter="box(out)" transition="in">
                                      <p:cBhvr additive="repl">
                                        <p:cTn id="207" dur="500"/>
                                        <p:tgtEl>
                                          <p:spTgt spid="205"/>
                                        </p:tgtEl>
                                      </p:cBhvr>
                                    </p:animEffect>
                                    <p:audio>
                                      <p:cMediaNode>
                                        <p:cTn>
                                          <p:stCondLst>
                                            <p:cond delay="0" evt="begin">
                                              <p:tn val="205"/>
                                            </p:cond>
                                          </p:stCondLst>
                                          <p:endCondLst>
                                            <p:cond delay="0" evt="onStopAudio"/>
                                          </p:endCondLst>
                                        </p:cTn>
                                        <p:tgtEl>
                                          <p:sndTgt r:embed="rId2" name="audio1.wav"/>
                                        </p:tgtEl>
                                      </p:cMediaNode>
                                    </p:audio>
                                  </p:childTnLst>
                                </p:cTn>
                              </p:par>
                            </p:childTnLst>
                          </p:cTn>
                        </p:par>
                        <p:par>
                          <p:cTn id="208" fill="hold">
                            <p:stCondLst>
                              <p:cond delay="500"/>
                            </p:stCondLst>
                            <p:childTnLst>
                              <p:par>
                                <p:cTn id="209" nodeType="afterEffect" fill="hold" presetClass="entr" presetID="2" presetSubtype="8">
                                  <p:stCondLst>
                                    <p:cond delay="0"/>
                                  </p:stCondLst>
                                  <p:childTnLst>
                                    <p:set>
                                      <p:cBhvr>
                                        <p:cTn id="210" dur="1" fill="hold">
                                          <p:stCondLst>
                                            <p:cond delay="0"/>
                                          </p:stCondLst>
                                        </p:cTn>
                                        <p:tgtEl>
                                          <p:spTgt spid="200"/>
                                        </p:tgtEl>
                                        <p:attrNameLst>
                                          <p:attrName>style.visibility</p:attrName>
                                        </p:attrNameLst>
                                      </p:cBhvr>
                                      <p:to>
                                        <p:strVal val="visible"/>
                                      </p:to>
                                    </p:set>
                                    <p:anim calcmode="lin" valueType="num">
                                      <p:cBhvr additive="repl">
                                        <p:cTn id="211" dur="500" fill="hold"/>
                                        <p:tgtEl>
                                          <p:spTgt spid="200"/>
                                        </p:tgtEl>
                                        <p:attrNameLst>
                                          <p:attrName>ppt_x</p:attrName>
                                        </p:attrNameLst>
                                      </p:cBhvr>
                                      <p:tavLst>
                                        <p:tav tm="0">
                                          <p:val>
                                            <p:strVal val="0-#ppt_w/2"/>
                                          </p:val>
                                        </p:tav>
                                        <p:tav tm="100000">
                                          <p:val>
                                            <p:strVal val="#ppt_x"/>
                                          </p:val>
                                        </p:tav>
                                      </p:tavLst>
                                    </p:anim>
                                    <p:anim calcmode="lin" valueType="num">
                                      <p:cBhvr additive="repl">
                                        <p:cTn id="212" dur="500" fill="hold"/>
                                        <p:tgtEl>
                                          <p:spTgt spid="200"/>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4" presetSubtype="32">
                                  <p:stCondLst>
                                    <p:cond delay="0"/>
                                  </p:stCondLst>
                                  <p:childTnLst>
                                    <p:set>
                                      <p:cBhvr>
                                        <p:cTn id="216" dur="1" fill="hold">
                                          <p:stCondLst>
                                            <p:cond delay="0"/>
                                          </p:stCondLst>
                                        </p:cTn>
                                        <p:tgtEl>
                                          <p:spTgt spid="216"/>
                                        </p:tgtEl>
                                        <p:attrNameLst>
                                          <p:attrName>style.visibility</p:attrName>
                                        </p:attrNameLst>
                                      </p:cBhvr>
                                      <p:to>
                                        <p:strVal val="visible"/>
                                      </p:to>
                                    </p:set>
                                    <p:animEffect filter="box(out)" transition="in">
                                      <p:cBhvr additive="repl">
                                        <p:cTn id="217" dur="500"/>
                                        <p:tgtEl>
                                          <p:spTgt spid="216"/>
                                        </p:tgtEl>
                                      </p:cBhvr>
                                    </p:animEffect>
                                    <p:audio>
                                      <p:cMediaNode>
                                        <p:cTn>
                                          <p:stCondLst>
                                            <p:cond delay="0" evt="begin">
                                              <p:tn val="215"/>
                                            </p:cond>
                                          </p:stCondLst>
                                          <p:endCondLst>
                                            <p:cond delay="0" evt="onStopAudio"/>
                                          </p:endCondLst>
                                        </p:cTn>
                                        <p:tgtEl>
                                          <p:sndTgt r:embed="rId3" name="audio1.wav"/>
                                        </p:tgtEl>
                                      </p:cMediaNode>
                                    </p:audio>
                                  </p:childTnLst>
                                </p:cTn>
                              </p:par>
                            </p:childTnLst>
                          </p:cTn>
                        </p:par>
                        <p:par>
                          <p:cTn id="218" fill="hold">
                            <p:stCondLst>
                              <p:cond delay="500"/>
                            </p:stCondLst>
                            <p:childTnLst>
                              <p:par>
                                <p:cTn id="219" nodeType="afterEffect" fill="hold" presetClass="entr" presetID="2" presetSubtype="1">
                                  <p:stCondLst>
                                    <p:cond delay="0"/>
                                  </p:stCondLst>
                                  <p:childTnLst>
                                    <p:set>
                                      <p:cBhvr>
                                        <p:cTn id="220" dur="1" fill="hold">
                                          <p:stCondLst>
                                            <p:cond delay="0"/>
                                          </p:stCondLst>
                                        </p:cTn>
                                        <p:tgtEl>
                                          <p:spTgt spid="201"/>
                                        </p:tgtEl>
                                        <p:attrNameLst>
                                          <p:attrName>style.visibility</p:attrName>
                                        </p:attrNameLst>
                                      </p:cBhvr>
                                      <p:to>
                                        <p:strVal val="visible"/>
                                      </p:to>
                                    </p:set>
                                    <p:anim calcmode="lin" valueType="num">
                                      <p:cBhvr additive="repl">
                                        <p:cTn id="221" dur="500" fill="hold"/>
                                        <p:tgtEl>
                                          <p:spTgt spid="201"/>
                                        </p:tgtEl>
                                        <p:attrNameLst>
                                          <p:attrName>ppt_x</p:attrName>
                                        </p:attrNameLst>
                                      </p:cBhvr>
                                      <p:tavLst>
                                        <p:tav tm="0">
                                          <p:val>
                                            <p:strVal val="#ppt_x"/>
                                          </p:val>
                                        </p:tav>
                                        <p:tav tm="100000">
                                          <p:val>
                                            <p:strVal val="#ppt_x"/>
                                          </p:val>
                                        </p:tav>
                                      </p:tavLst>
                                    </p:anim>
                                    <p:anim calcmode="lin" valueType="num">
                                      <p:cBhvr additive="repl">
                                        <p:cTn id="222" dur="500" fill="hold"/>
                                        <p:tgtEl>
                                          <p:spTgt spid="201"/>
                                        </p:tgtEl>
                                        <p:attrNameLst>
                                          <p:attrName>ppt_y</p:attrName>
                                        </p:attrNameLst>
                                      </p:cBhvr>
                                      <p:tavLst>
                                        <p:tav tm="0">
                                          <p:val>
                                            <p:strVal val="0-#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4" presetSubtype="32">
                                  <p:stCondLst>
                                    <p:cond delay="0"/>
                                  </p:stCondLst>
                                  <p:childTnLst>
                                    <p:set>
                                      <p:cBhvr>
                                        <p:cTn id="226" dur="1" fill="hold">
                                          <p:stCondLst>
                                            <p:cond delay="0"/>
                                          </p:stCondLst>
                                        </p:cTn>
                                        <p:tgtEl>
                                          <p:spTgt spid="227"/>
                                        </p:tgtEl>
                                        <p:attrNameLst>
                                          <p:attrName>style.visibility</p:attrName>
                                        </p:attrNameLst>
                                      </p:cBhvr>
                                      <p:to>
                                        <p:strVal val="visible"/>
                                      </p:to>
                                    </p:set>
                                    <p:animEffect filter="box(out)" transition="in">
                                      <p:cBhvr additive="repl">
                                        <p:cTn id="227" dur="500"/>
                                        <p:tgtEl>
                                          <p:spTgt spid="227"/>
                                        </p:tgtEl>
                                      </p:cBhvr>
                                    </p:animEffect>
                                    <p:audio>
                                      <p:cMediaNode>
                                        <p:cTn>
                                          <p:stCondLst>
                                            <p:cond delay="0" evt="begin">
                                              <p:tn val="225"/>
                                            </p:cond>
                                          </p:stCondLst>
                                          <p:endCondLst>
                                            <p:cond delay="0" evt="onStopAudio"/>
                                          </p:endCondLst>
                                        </p:cTn>
                                        <p:tgtEl>
                                          <p:sndTgt r:embed="rId4" name="audio1.wav"/>
                                        </p:tgtEl>
                                      </p:cMediaNode>
                                    </p:audio>
                                  </p:childTnLst>
                                </p:cTn>
                              </p:par>
                            </p:childTnLst>
                          </p:cTn>
                        </p:par>
                        <p:par>
                          <p:cTn id="228" fill="hold">
                            <p:stCondLst>
                              <p:cond delay="500"/>
                            </p:stCondLst>
                            <p:childTnLst>
                              <p:par>
                                <p:cTn id="229" nodeType="afterEffect" fill="hold" presetClass="entr" presetID="2" presetSubtype="9">
                                  <p:stCondLst>
                                    <p:cond delay="0"/>
                                  </p:stCondLst>
                                  <p:childTnLst>
                                    <p:set>
                                      <p:cBhvr>
                                        <p:cTn id="230" dur="1" fill="hold">
                                          <p:stCondLst>
                                            <p:cond delay="0"/>
                                          </p:stCondLst>
                                        </p:cTn>
                                        <p:tgtEl>
                                          <p:spTgt spid="202"/>
                                        </p:tgtEl>
                                        <p:attrNameLst>
                                          <p:attrName>style.visibility</p:attrName>
                                        </p:attrNameLst>
                                      </p:cBhvr>
                                      <p:to>
                                        <p:strVal val="visible"/>
                                      </p:to>
                                    </p:set>
                                    <p:anim calcmode="lin" valueType="num">
                                      <p:cBhvr additive="repl">
                                        <p:cTn id="231" dur="500" fill="hold"/>
                                        <p:tgtEl>
                                          <p:spTgt spid="202"/>
                                        </p:tgtEl>
                                        <p:attrNameLst>
                                          <p:attrName>ppt_x</p:attrName>
                                        </p:attrNameLst>
                                      </p:cBhvr>
                                      <p:tavLst>
                                        <p:tav tm="0">
                                          <p:val>
                                            <p:strVal val="0-#ppt_w/2"/>
                                          </p:val>
                                        </p:tav>
                                        <p:tav tm="100000">
                                          <p:val>
                                            <p:strVal val="#ppt_x"/>
                                          </p:val>
                                        </p:tav>
                                      </p:tavLst>
                                    </p:anim>
                                    <p:anim calcmode="lin" valueType="num">
                                      <p:cBhvr additive="repl">
                                        <p:cTn id="232" dur="500" fill="hold"/>
                                        <p:tgtEl>
                                          <p:spTgt spid="202"/>
                                        </p:tgtEl>
                                        <p:attrNameLst>
                                          <p:attrName>ppt_y</p:attrName>
                                        </p:attrNameLst>
                                      </p:cBhvr>
                                      <p:tavLst>
                                        <p:tav tm="0">
                                          <p:val>
                                            <p:strVal val="0-#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4" presetSubtype="32">
                                  <p:stCondLst>
                                    <p:cond delay="0"/>
                                  </p:stCondLst>
                                  <p:childTnLst>
                                    <p:set>
                                      <p:cBhvr>
                                        <p:cTn id="236" dur="1" fill="hold">
                                          <p:stCondLst>
                                            <p:cond delay="0"/>
                                          </p:stCondLst>
                                        </p:cTn>
                                        <p:tgtEl>
                                          <p:spTgt spid="238"/>
                                        </p:tgtEl>
                                        <p:attrNameLst>
                                          <p:attrName>style.visibility</p:attrName>
                                        </p:attrNameLst>
                                      </p:cBhvr>
                                      <p:to>
                                        <p:strVal val="visible"/>
                                      </p:to>
                                    </p:set>
                                    <p:animEffect filter="box(out)" transition="in">
                                      <p:cBhvr additive="repl">
                                        <p:cTn id="237" dur="500"/>
                                        <p:tgtEl>
                                          <p:spTgt spid="238"/>
                                        </p:tgtEl>
                                      </p:cBhvr>
                                    </p:animEffect>
                                    <p:audio>
                                      <p:cMediaNode>
                                        <p:cTn>
                                          <p:stCondLst>
                                            <p:cond delay="0" evt="begin">
                                              <p:tn val="235"/>
                                            </p:cond>
                                          </p:stCondLst>
                                          <p:endCondLst>
                                            <p:cond delay="0" evt="onStopAudio"/>
                                          </p:endCondLst>
                                        </p:cTn>
                                        <p:tgtEl>
                                          <p:sndTgt r:embed="rId5" name="audio1.wav"/>
                                        </p:tgtEl>
                                      </p:cMediaNode>
                                    </p:audio>
                                  </p:childTnLst>
                                </p:cTn>
                              </p:par>
                            </p:childTnLst>
                          </p:cTn>
                        </p:par>
                        <p:par>
                          <p:cTn id="238" fill="hold">
                            <p:stCondLst>
                              <p:cond delay="500"/>
                            </p:stCondLst>
                            <p:childTnLst>
                              <p:par>
                                <p:cTn id="239" nodeType="afterEffect" fill="hold" presetClass="entr" presetID="2" presetSubtype="3">
                                  <p:stCondLst>
                                    <p:cond delay="0"/>
                                  </p:stCondLst>
                                  <p:childTnLst>
                                    <p:set>
                                      <p:cBhvr>
                                        <p:cTn id="240" dur="1" fill="hold">
                                          <p:stCondLst>
                                            <p:cond delay="0"/>
                                          </p:stCondLst>
                                        </p:cTn>
                                        <p:tgtEl>
                                          <p:spTgt spid="203"/>
                                        </p:tgtEl>
                                        <p:attrNameLst>
                                          <p:attrName>style.visibility</p:attrName>
                                        </p:attrNameLst>
                                      </p:cBhvr>
                                      <p:to>
                                        <p:strVal val="visible"/>
                                      </p:to>
                                    </p:set>
                                    <p:anim calcmode="lin" valueType="num">
                                      <p:cBhvr additive="repl">
                                        <p:cTn id="241" dur="500" fill="hold"/>
                                        <p:tgtEl>
                                          <p:spTgt spid="203"/>
                                        </p:tgtEl>
                                        <p:attrNameLst>
                                          <p:attrName>ppt_x</p:attrName>
                                        </p:attrNameLst>
                                      </p:cBhvr>
                                      <p:tavLst>
                                        <p:tav tm="0">
                                          <p:val>
                                            <p:strVal val="1+#ppt_w/2"/>
                                          </p:val>
                                        </p:tav>
                                        <p:tav tm="100000">
                                          <p:val>
                                            <p:strVal val="#ppt_x"/>
                                          </p:val>
                                        </p:tav>
                                      </p:tavLst>
                                    </p:anim>
                                    <p:anim calcmode="lin" valueType="num">
                                      <p:cBhvr additive="repl">
                                        <p:cTn id="242" dur="500" fill="hold"/>
                                        <p:tgtEl>
                                          <p:spTgt spid="203"/>
                                        </p:tgtEl>
                                        <p:attrNameLst>
                                          <p:attrName>ppt_y</p:attrName>
                                        </p:attrNameLst>
                                      </p:cBhvr>
                                      <p:tavLst>
                                        <p:tav tm="0">
                                          <p:val>
                                            <p:strVal val="0-#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4" presetSubtype="32">
                                  <p:stCondLst>
                                    <p:cond delay="0"/>
                                  </p:stCondLst>
                                  <p:childTnLst>
                                    <p:set>
                                      <p:cBhvr>
                                        <p:cTn id="246" dur="1" fill="hold">
                                          <p:stCondLst>
                                            <p:cond delay="0"/>
                                          </p:stCondLst>
                                        </p:cTn>
                                        <p:tgtEl>
                                          <p:spTgt spid="249"/>
                                        </p:tgtEl>
                                        <p:attrNameLst>
                                          <p:attrName>style.visibility</p:attrName>
                                        </p:attrNameLst>
                                      </p:cBhvr>
                                      <p:to>
                                        <p:strVal val="visible"/>
                                      </p:to>
                                    </p:set>
                                    <p:animEffect filter="box(out)" transition="in">
                                      <p:cBhvr additive="repl">
                                        <p:cTn id="247" dur="500"/>
                                        <p:tgtEl>
                                          <p:spTgt spid="249"/>
                                        </p:tgtEl>
                                      </p:cBhvr>
                                    </p:animEffect>
                                    <p:audio>
                                      <p:cMediaNode>
                                        <p:cTn>
                                          <p:stCondLst>
                                            <p:cond delay="0" evt="begin">
                                              <p:tn val="245"/>
                                            </p:cond>
                                          </p:stCondLst>
                                          <p:endCondLst>
                                            <p:cond delay="0" evt="onStopAudio"/>
                                          </p:endCondLst>
                                        </p:cTn>
                                        <p:tgtEl>
                                          <p:sndTgt r:embed="rId6" name="audio1.wav"/>
                                        </p:tgtEl>
                                      </p:cMediaNode>
                                    </p:audio>
                                  </p:childTnLst>
                                </p:cTn>
                              </p:par>
                            </p:childTnLst>
                          </p:cTn>
                        </p:par>
                        <p:par>
                          <p:cTn id="248" fill="hold">
                            <p:stCondLst>
                              <p:cond delay="500"/>
                            </p:stCondLst>
                            <p:childTnLst>
                              <p:par>
                                <p:cTn id="249" nodeType="afterEffect" fill="hold" presetClass="entr" presetID="2" presetSubtype="2">
                                  <p:stCondLst>
                                    <p:cond delay="0"/>
                                  </p:stCondLst>
                                  <p:childTnLst>
                                    <p:set>
                                      <p:cBhvr>
                                        <p:cTn id="250" dur="1" fill="hold">
                                          <p:stCondLst>
                                            <p:cond delay="0"/>
                                          </p:stCondLst>
                                        </p:cTn>
                                        <p:tgtEl>
                                          <p:spTgt spid="204"/>
                                        </p:tgtEl>
                                        <p:attrNameLst>
                                          <p:attrName>style.visibility</p:attrName>
                                        </p:attrNameLst>
                                      </p:cBhvr>
                                      <p:to>
                                        <p:strVal val="visible"/>
                                      </p:to>
                                    </p:set>
                                    <p:anim calcmode="lin" valueType="num">
                                      <p:cBhvr additive="repl">
                                        <p:cTn id="251" dur="500" fill="hold"/>
                                        <p:tgtEl>
                                          <p:spTgt spid="204"/>
                                        </p:tgtEl>
                                        <p:attrNameLst>
                                          <p:attrName>ppt_x</p:attrName>
                                        </p:attrNameLst>
                                      </p:cBhvr>
                                      <p:tavLst>
                                        <p:tav tm="0">
                                          <p:val>
                                            <p:strVal val="1+#ppt_w/2"/>
                                          </p:val>
                                        </p:tav>
                                        <p:tav tm="100000">
                                          <p:val>
                                            <p:strVal val="#ppt_x"/>
                                          </p:val>
                                        </p:tav>
                                      </p:tavLst>
                                    </p:anim>
                                    <p:anim calcmode="lin" valueType="num">
                                      <p:cBhvr additive="repl">
                                        <p:cTn id="252" dur="500" fill="hold"/>
                                        <p:tgtEl>
                                          <p:spTgt spid="204"/>
                                        </p:tgtEl>
                                        <p:attrNameLst>
                                          <p:attrName>ppt_y</p:attrName>
                                        </p:attrNameLst>
                                      </p:cBhvr>
                                      <p:tavLst>
                                        <p:tav tm="0">
                                          <p:val>
                                            <p:strVal val="#ppt_y"/>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4" presetSubtype="32">
                                  <p:stCondLst>
                                    <p:cond delay="0"/>
                                  </p:stCondLst>
                                  <p:childTnLst>
                                    <p:set>
                                      <p:cBhvr>
                                        <p:cTn id="256" dur="1" fill="hold">
                                          <p:stCondLst>
                                            <p:cond delay="0"/>
                                          </p:stCondLst>
                                        </p:cTn>
                                        <p:tgtEl>
                                          <p:spTgt spid="261"/>
                                        </p:tgtEl>
                                        <p:attrNameLst>
                                          <p:attrName>style.visibility</p:attrName>
                                        </p:attrNameLst>
                                      </p:cBhvr>
                                      <p:to>
                                        <p:strVal val="visible"/>
                                      </p:to>
                                    </p:set>
                                    <p:animEffect filter="box(out)" transition="in">
                                      <p:cBhvr additive="repl">
                                        <p:cTn id="257" dur="500"/>
                                        <p:tgtEl>
                                          <p:spTgt spid="261"/>
                                        </p:tgtEl>
                                      </p:cBhvr>
                                    </p:animEffect>
                                    <p:audio>
                                      <p:cMediaNode>
                                        <p:cTn>
                                          <p:stCondLst>
                                            <p:cond delay="0" evt="begin">
                                              <p:tn val="255"/>
                                            </p:cond>
                                          </p:stCondLst>
                                          <p:endCondLst>
                                            <p:cond delay="0" evt="onStopAudio"/>
                                          </p:endCondLst>
                                        </p:cTn>
                                        <p:tgtEl>
                                          <p:sndTgt r:embed="rId7" name="audio1.wav"/>
                                        </p:tgtEl>
                                      </p:cMediaNode>
                                    </p:audio>
                                  </p:childTnLst>
                                </p:cTn>
                              </p:par>
                            </p:childTnLst>
                          </p:cTn>
                        </p:par>
                        <p:par>
                          <p:cTn id="258" fill="hold">
                            <p:stCondLst>
                              <p:cond delay="500"/>
                            </p:stCondLst>
                            <p:childTnLst>
                              <p:par>
                                <p:cTn id="259" nodeType="afterEffect" fill="hold" presetClass="entr" presetID="2" presetSubtype="8">
                                  <p:stCondLst>
                                    <p:cond delay="0"/>
                                  </p:stCondLst>
                                  <p:childTnLst>
                                    <p:set>
                                      <p:cBhvr>
                                        <p:cTn id="260" dur="1" fill="hold">
                                          <p:stCondLst>
                                            <p:cond delay="0"/>
                                          </p:stCondLst>
                                        </p:cTn>
                                        <p:tgtEl>
                                          <p:spTgt spid="260"/>
                                        </p:tgtEl>
                                        <p:attrNameLst>
                                          <p:attrName>style.visibility</p:attrName>
                                        </p:attrNameLst>
                                      </p:cBhvr>
                                      <p:to>
                                        <p:strVal val="visible"/>
                                      </p:to>
                                    </p:set>
                                    <p:anim calcmode="lin" valueType="num">
                                      <p:cBhvr additive="repl">
                                        <p:cTn id="261" dur="500" fill="hold"/>
                                        <p:tgtEl>
                                          <p:spTgt spid="260"/>
                                        </p:tgtEl>
                                        <p:attrNameLst>
                                          <p:attrName>ppt_x</p:attrName>
                                        </p:attrNameLst>
                                      </p:cBhvr>
                                      <p:tavLst>
                                        <p:tav tm="0">
                                          <p:val>
                                            <p:strVal val="0-#ppt_w/2"/>
                                          </p:val>
                                        </p:tav>
                                        <p:tav tm="100000">
                                          <p:val>
                                            <p:strVal val="#ppt_x"/>
                                          </p:val>
                                        </p:tav>
                                      </p:tavLst>
                                    </p:anim>
                                    <p:anim calcmode="lin" valueType="num">
                                      <p:cBhvr additive="repl">
                                        <p:cTn id="262" dur="500" fill="hold"/>
                                        <p:tgtEl>
                                          <p:spTgt spid="260"/>
                                        </p:tgtEl>
                                        <p:attrNameLst>
                                          <p:attrName>ppt_y</p:attrName>
                                        </p:attrNameLst>
                                      </p:cBhvr>
                                      <p:tavLst>
                                        <p:tav tm="0">
                                          <p:val>
                                            <p:strVal val="#ppt_y"/>
                                          </p:val>
                                        </p:tav>
                                        <p:tav tm="100000">
                                          <p:val>
                                            <p:strVal val="#ppt_y"/>
                                          </p:val>
                                        </p:tav>
                                      </p:tavLst>
                                    </p:anim>
                                    <p:audio>
                                      <p:cMediaNode>
                                        <p:cTn>
                                          <p:stCondLst>
                                            <p:cond delay="0" evt="begin">
                                              <p:tn val="259"/>
                                            </p:cond>
                                          </p:stCondLst>
                                          <p:endCondLst>
                                            <p:cond delay="0" evt="onStopAudio"/>
                                          </p:endCondLst>
                                        </p:cTn>
                                        <p:tgtEl>
                                          <p:sndTgt r:embed="rId8" name="audio2.wav"/>
                                        </p:tgtEl>
                                      </p:cMediaNode>
                                    </p:audio>
                                  </p:childTnLst>
                                </p:cTn>
                              </p:par>
                            </p:childTnLst>
                          </p:cTn>
                        </p:par>
                        <p:par>
                          <p:cTn id="263" fill="hold">
                            <p:stCondLst>
                              <p:cond delay="1000"/>
                            </p:stCondLst>
                            <p:childTnLst>
                              <p:par>
                                <p:cTn id="264" nodeType="afterEffect" fill="hold" presetClass="entr" presetID="4" presetSubtype="32">
                                  <p:stCondLst>
                                    <p:cond delay="0"/>
                                  </p:stCondLst>
                                  <p:childTnLst>
                                    <p:set>
                                      <p:cBhvr>
                                        <p:cTn id="265" dur="1" fill="hold">
                                          <p:stCondLst>
                                            <p:cond delay="0"/>
                                          </p:stCondLst>
                                        </p:cTn>
                                        <p:tgtEl>
                                          <p:spTgt spid="274"/>
                                        </p:tgtEl>
                                        <p:attrNameLst>
                                          <p:attrName>style.visibility</p:attrName>
                                        </p:attrNameLst>
                                      </p:cBhvr>
                                      <p:to>
                                        <p:strVal val="visible"/>
                                      </p:to>
                                    </p:set>
                                    <p:animEffect filter="box(out)" transition="in">
                                      <p:cBhvr additive="repl">
                                        <p:cTn id="266" dur="500"/>
                                        <p:tgtEl>
                                          <p:spTgt spid="274"/>
                                        </p:tgtEl>
                                      </p:cBhvr>
                                    </p:animEffect>
                                    <p:audio>
                                      <p:cMediaNode>
                                        <p:cTn>
                                          <p:stCondLst>
                                            <p:cond delay="0" evt="begin">
                                              <p:tn val="264"/>
                                            </p:cond>
                                          </p:stCondLst>
                                          <p:endCondLst>
                                            <p:cond delay="0" evt="onStopAudio"/>
                                          </p:endCondLst>
                                        </p:cTn>
                                        <p:tgtEl>
                                          <p:sndTgt r:embed="rId9" name="audio1.wav"/>
                                        </p:tgtEl>
                                      </p:cMediaNode>
                                    </p:audio>
                                  </p:childTnLst>
                                </p:cTn>
                              </p:par>
                            </p:childTnLst>
                          </p:cTn>
                        </p:par>
                        <p:par>
                          <p:cTn id="267" fill="hold">
                            <p:stCondLst>
                              <p:cond delay="1500"/>
                            </p:stCondLst>
                            <p:childTnLst>
                              <p:par>
                                <p:cTn id="268" nodeType="afterEffect" fill="hold" presetClass="entr" presetID="2" presetSubtype="1">
                                  <p:stCondLst>
                                    <p:cond delay="0"/>
                                  </p:stCondLst>
                                  <p:childTnLst>
                                    <p:set>
                                      <p:cBhvr>
                                        <p:cTn id="269" dur="1" fill="hold">
                                          <p:stCondLst>
                                            <p:cond delay="0"/>
                                          </p:stCondLst>
                                        </p:cTn>
                                        <p:tgtEl>
                                          <p:spTgt spid="273"/>
                                        </p:tgtEl>
                                        <p:attrNameLst>
                                          <p:attrName>style.visibility</p:attrName>
                                        </p:attrNameLst>
                                      </p:cBhvr>
                                      <p:to>
                                        <p:strVal val="visible"/>
                                      </p:to>
                                    </p:set>
                                    <p:anim calcmode="lin" valueType="num">
                                      <p:cBhvr additive="repl">
                                        <p:cTn id="270" dur="500" fill="hold"/>
                                        <p:tgtEl>
                                          <p:spTgt spid="273"/>
                                        </p:tgtEl>
                                        <p:attrNameLst>
                                          <p:attrName>ppt_x</p:attrName>
                                        </p:attrNameLst>
                                      </p:cBhvr>
                                      <p:tavLst>
                                        <p:tav tm="0">
                                          <p:val>
                                            <p:strVal val="#ppt_x"/>
                                          </p:val>
                                        </p:tav>
                                        <p:tav tm="100000">
                                          <p:val>
                                            <p:strVal val="#ppt_x"/>
                                          </p:val>
                                        </p:tav>
                                      </p:tavLst>
                                    </p:anim>
                                    <p:anim calcmode="lin" valueType="num">
                                      <p:cBhvr additive="repl">
                                        <p:cTn id="271" dur="500" fill="hold"/>
                                        <p:tgtEl>
                                          <p:spTgt spid="273"/>
                                        </p:tgtEl>
                                        <p:attrNameLst>
                                          <p:attrName>ppt_y</p:attrName>
                                        </p:attrNameLst>
                                      </p:cBhvr>
                                      <p:tavLst>
                                        <p:tav tm="0">
                                          <p:val>
                                            <p:strVal val="0-#ppt_h/2"/>
                                          </p:val>
                                        </p:tav>
                                        <p:tav tm="100000">
                                          <p:val>
                                            <p:strVal val="#ppt_y"/>
                                          </p:val>
                                        </p:tav>
                                      </p:tavLst>
                                    </p:anim>
                                    <p:audio>
                                      <p:cMediaNode>
                                        <p:cTn>
                                          <p:stCondLst>
                                            <p:cond delay="0" evt="begin">
                                              <p:tn val="268"/>
                                            </p:cond>
                                          </p:stCondLst>
                                          <p:endCondLst>
                                            <p:cond delay="0" evt="onStopAudio"/>
                                          </p:endCondLst>
                                        </p:cTn>
                                        <p:tgtEl>
                                          <p:sndTgt r:embed="rId10" name="audio2.wav"/>
                                        </p:tgtEl>
                                      </p:cMediaNode>
                                    </p:audio>
                                  </p:childTnLst>
                                </p:cTn>
                              </p:par>
                            </p:childTnLst>
                          </p:cTn>
                        </p:par>
                        <p:par>
                          <p:cTn id="272" fill="hold">
                            <p:stCondLst>
                              <p:cond delay="2000"/>
                            </p:stCondLst>
                            <p:childTnLst>
                              <p:par>
                                <p:cTn id="273" nodeType="afterEffect" fill="hold" presetClass="entr" presetID="4" presetSubtype="32">
                                  <p:stCondLst>
                                    <p:cond delay="0"/>
                                  </p:stCondLst>
                                  <p:childTnLst>
                                    <p:set>
                                      <p:cBhvr>
                                        <p:cTn id="274" dur="1" fill="hold">
                                          <p:stCondLst>
                                            <p:cond delay="0"/>
                                          </p:stCondLst>
                                        </p:cTn>
                                        <p:tgtEl>
                                          <p:spTgt spid="287"/>
                                        </p:tgtEl>
                                        <p:attrNameLst>
                                          <p:attrName>style.visibility</p:attrName>
                                        </p:attrNameLst>
                                      </p:cBhvr>
                                      <p:to>
                                        <p:strVal val="visible"/>
                                      </p:to>
                                    </p:set>
                                    <p:animEffect filter="box(out)" transition="in">
                                      <p:cBhvr additive="repl">
                                        <p:cTn id="275" dur="500"/>
                                        <p:tgtEl>
                                          <p:spTgt spid="287"/>
                                        </p:tgtEl>
                                      </p:cBhvr>
                                    </p:animEffect>
                                    <p:audio>
                                      <p:cMediaNode>
                                        <p:cTn>
                                          <p:stCondLst>
                                            <p:cond delay="0" evt="begin">
                                              <p:tn val="273"/>
                                            </p:cond>
                                          </p:stCondLst>
                                          <p:endCondLst>
                                            <p:cond delay="0" evt="onStopAudio"/>
                                          </p:endCondLst>
                                        </p:cTn>
                                        <p:tgtEl>
                                          <p:sndTgt r:embed="rId11" name="audio1.wav"/>
                                        </p:tgtEl>
                                      </p:cMediaNode>
                                    </p:audio>
                                  </p:childTnLst>
                                </p:cTn>
                              </p:par>
                            </p:childTnLst>
                          </p:cTn>
                        </p:par>
                        <p:par>
                          <p:cTn id="276" fill="hold">
                            <p:stCondLst>
                              <p:cond delay="2500"/>
                            </p:stCondLst>
                            <p:childTnLst>
                              <p:par>
                                <p:cTn id="277" nodeType="afterEffect" fill="hold" presetClass="entr" presetID="2" presetSubtype="4">
                                  <p:stCondLst>
                                    <p:cond delay="0"/>
                                  </p:stCondLst>
                                  <p:childTnLst>
                                    <p:set>
                                      <p:cBhvr>
                                        <p:cTn id="278" dur="1" fill="hold">
                                          <p:stCondLst>
                                            <p:cond delay="0"/>
                                          </p:stCondLst>
                                        </p:cTn>
                                        <p:tgtEl>
                                          <p:spTgt spid="286"/>
                                        </p:tgtEl>
                                        <p:attrNameLst>
                                          <p:attrName>style.visibility</p:attrName>
                                        </p:attrNameLst>
                                      </p:cBhvr>
                                      <p:to>
                                        <p:strVal val="visible"/>
                                      </p:to>
                                    </p:set>
                                    <p:anim calcmode="lin" valueType="num">
                                      <p:cBhvr additive="repl">
                                        <p:cTn id="279" dur="500" fill="hold"/>
                                        <p:tgtEl>
                                          <p:spTgt spid="286"/>
                                        </p:tgtEl>
                                        <p:attrNameLst>
                                          <p:attrName>ppt_x</p:attrName>
                                        </p:attrNameLst>
                                      </p:cBhvr>
                                      <p:tavLst>
                                        <p:tav tm="0">
                                          <p:val>
                                            <p:strVal val="#ppt_x"/>
                                          </p:val>
                                        </p:tav>
                                        <p:tav tm="100000">
                                          <p:val>
                                            <p:strVal val="#ppt_x"/>
                                          </p:val>
                                        </p:tav>
                                      </p:tavLst>
                                    </p:anim>
                                    <p:anim calcmode="lin" valueType="num">
                                      <p:cBhvr additive="repl">
                                        <p:cTn id="280" dur="500" fill="hold"/>
                                        <p:tgtEl>
                                          <p:spTgt spid="286"/>
                                        </p:tgtEl>
                                        <p:attrNameLst>
                                          <p:attrName>ppt_y</p:attrName>
                                        </p:attrNameLst>
                                      </p:cBhvr>
                                      <p:tavLst>
                                        <p:tav tm="0">
                                          <p:val>
                                            <p:strVal val="1+#ppt_h/2"/>
                                          </p:val>
                                        </p:tav>
                                        <p:tav tm="100000">
                                          <p:val>
                                            <p:strVal val="#ppt_y"/>
                                          </p:val>
                                        </p:tav>
                                      </p:tavLst>
                                    </p:anim>
                                    <p:audio>
                                      <p:cMediaNode>
                                        <p:cTn>
                                          <p:stCondLst>
                                            <p:cond delay="0" evt="begin">
                                              <p:tn val="277"/>
                                            </p:cond>
                                          </p:stCondLst>
                                          <p:endCondLst>
                                            <p:cond delay="0" evt="onStopAudio"/>
                                          </p:endCondLst>
                                        </p:cTn>
                                        <p:tgtEl>
                                          <p:sndTgt r:embed="rId12" name="audio2.wav"/>
                                        </p:tgtEl>
                                      </p:cMediaNode>
                                    </p:audio>
                                  </p:childTnLst>
                                </p:cTn>
                              </p:par>
                            </p:childTnLst>
                          </p:cTn>
                        </p:par>
                        <p:par>
                          <p:cTn id="281" fill="hold">
                            <p:stCondLst>
                              <p:cond delay="3000"/>
                            </p:stCondLst>
                            <p:childTnLst>
                              <p:par>
                                <p:cTn id="282" nodeType="afterEffect" fill="hold" presetClass="entr" presetID="4" presetSubtype="32">
                                  <p:stCondLst>
                                    <p:cond delay="0"/>
                                  </p:stCondLst>
                                  <p:childTnLst>
                                    <p:set>
                                      <p:cBhvr>
                                        <p:cTn id="283" dur="1" fill="hold">
                                          <p:stCondLst>
                                            <p:cond delay="0"/>
                                          </p:stCondLst>
                                        </p:cTn>
                                        <p:tgtEl>
                                          <p:spTgt spid="300"/>
                                        </p:tgtEl>
                                        <p:attrNameLst>
                                          <p:attrName>style.visibility</p:attrName>
                                        </p:attrNameLst>
                                      </p:cBhvr>
                                      <p:to>
                                        <p:strVal val="visible"/>
                                      </p:to>
                                    </p:set>
                                    <p:animEffect filter="box(out)" transition="in">
                                      <p:cBhvr additive="repl">
                                        <p:cTn id="284" dur="500"/>
                                        <p:tgtEl>
                                          <p:spTgt spid="300"/>
                                        </p:tgtEl>
                                      </p:cBhvr>
                                    </p:animEffect>
                                    <p:audio>
                                      <p:cMediaNode>
                                        <p:cTn>
                                          <p:stCondLst>
                                            <p:cond delay="0" evt="begin">
                                              <p:tn val="282"/>
                                            </p:cond>
                                          </p:stCondLst>
                                          <p:endCondLst>
                                            <p:cond delay="0" evt="onStopAudio"/>
                                          </p:endCondLst>
                                        </p:cTn>
                                        <p:tgtEl>
                                          <p:sndTgt r:embed="rId13" name="audio1.wav"/>
                                        </p:tgtEl>
                                      </p:cMediaNode>
                                    </p:audio>
                                  </p:childTnLst>
                                </p:cTn>
                              </p:par>
                            </p:childTnLst>
                          </p:cTn>
                        </p:par>
                        <p:par>
                          <p:cTn id="285" fill="hold">
                            <p:stCondLst>
                              <p:cond delay="3500"/>
                            </p:stCondLst>
                            <p:childTnLst>
                              <p:par>
                                <p:cTn id="286" nodeType="afterEffect" fill="hold" presetClass="entr" presetID="2" presetSubtype="2">
                                  <p:stCondLst>
                                    <p:cond delay="0"/>
                                  </p:stCondLst>
                                  <p:childTnLst>
                                    <p:set>
                                      <p:cBhvr>
                                        <p:cTn id="287" dur="1" fill="hold">
                                          <p:stCondLst>
                                            <p:cond delay="0"/>
                                          </p:stCondLst>
                                        </p:cTn>
                                        <p:tgtEl>
                                          <p:spTgt spid="299"/>
                                        </p:tgtEl>
                                        <p:attrNameLst>
                                          <p:attrName>style.visibility</p:attrName>
                                        </p:attrNameLst>
                                      </p:cBhvr>
                                      <p:to>
                                        <p:strVal val="visible"/>
                                      </p:to>
                                    </p:set>
                                    <p:anim calcmode="lin" valueType="num">
                                      <p:cBhvr additive="repl">
                                        <p:cTn id="288" dur="500" fill="hold"/>
                                        <p:tgtEl>
                                          <p:spTgt spid="299"/>
                                        </p:tgtEl>
                                        <p:attrNameLst>
                                          <p:attrName>ppt_x</p:attrName>
                                        </p:attrNameLst>
                                      </p:cBhvr>
                                      <p:tavLst>
                                        <p:tav tm="0">
                                          <p:val>
                                            <p:strVal val="1+#ppt_w/2"/>
                                          </p:val>
                                        </p:tav>
                                        <p:tav tm="100000">
                                          <p:val>
                                            <p:strVal val="#ppt_x"/>
                                          </p:val>
                                        </p:tav>
                                      </p:tavLst>
                                    </p:anim>
                                    <p:anim calcmode="lin" valueType="num">
                                      <p:cBhvr additive="repl">
                                        <p:cTn id="289" dur="500" fill="hold"/>
                                        <p:tgtEl>
                                          <p:spTgt spid="299"/>
                                        </p:tgtEl>
                                        <p:attrNameLst>
                                          <p:attrName>ppt_y</p:attrName>
                                        </p:attrNameLst>
                                      </p:cBhvr>
                                      <p:tavLst>
                                        <p:tav tm="0">
                                          <p:val>
                                            <p:strVal val="#ppt_y"/>
                                          </p:val>
                                        </p:tav>
                                        <p:tav tm="100000">
                                          <p:val>
                                            <p:strVal val="#ppt_y"/>
                                          </p:val>
                                        </p:tav>
                                      </p:tavLst>
                                    </p:anim>
                                    <p:audio>
                                      <p:cMediaNode>
                                        <p:cTn>
                                          <p:stCondLst>
                                            <p:cond delay="0" evt="begin">
                                              <p:tn val="286"/>
                                            </p:cond>
                                          </p:stCondLst>
                                          <p:endCondLst>
                                            <p:cond delay="0" evt="onStopAudio"/>
                                          </p:endCondLst>
                                        </p:cTn>
                                        <p:tgtEl>
                                          <p:sndTgt r:embed="rId14" name="audio2.wav"/>
                                        </p:tgtEl>
                                      </p:cMediaNode>
                                    </p:audio>
                                  </p:childTnLst>
                                </p:cTn>
                              </p:par>
                            </p:childTnLst>
                          </p:cTn>
                        </p:par>
                      </p:childTnLst>
                    </p:cTn>
                  </p:par>
                  <p:par>
                    <p:cTn id="290" fill="hold">
                      <p:stCondLst>
                        <p:cond delay="indefinite"/>
                      </p:stCondLst>
                      <p:childTnLst>
                        <p:par>
                          <p:cTn id="291" fill="hold">
                            <p:stCondLst>
                              <p:cond delay="0"/>
                            </p:stCondLst>
                            <p:childTnLst>
                              <p:par>
                                <p:cTn id="292" nodeType="clickEffect" fill="hold" presetClass="entr" presetID="4" presetSubtype="32">
                                  <p:stCondLst>
                                    <p:cond delay="0"/>
                                  </p:stCondLst>
                                  <p:childTnLst>
                                    <p:set>
                                      <p:cBhvr>
                                        <p:cTn id="293" dur="1" fill="hold">
                                          <p:stCondLst>
                                            <p:cond delay="0"/>
                                          </p:stCondLst>
                                        </p:cTn>
                                        <p:tgtEl>
                                          <p:spTgt spid="315"/>
                                        </p:tgtEl>
                                        <p:attrNameLst>
                                          <p:attrName>style.visibility</p:attrName>
                                        </p:attrNameLst>
                                      </p:cBhvr>
                                      <p:to>
                                        <p:strVal val="visible"/>
                                      </p:to>
                                    </p:set>
                                    <p:animEffect filter="box(out)" transition="in">
                                      <p:cBhvr additive="repl">
                                        <p:cTn id="294" dur="500"/>
                                        <p:tgtEl>
                                          <p:spTgt spid="315"/>
                                        </p:tgtEl>
                                      </p:cBhvr>
                                    </p:animEffect>
                                    <p:audio>
                                      <p:cMediaNode>
                                        <p:cTn>
                                          <p:stCondLst>
                                            <p:cond delay="0" evt="begin">
                                              <p:tn val="292"/>
                                            </p:cond>
                                          </p:stCondLst>
                                          <p:endCondLst>
                                            <p:cond delay="0" evt="onStopAudio"/>
                                          </p:endCondLst>
                                        </p:cTn>
                                        <p:tgtEl>
                                          <p:sndTgt r:embed="rId15" name="audio1.wav"/>
                                        </p:tgtEl>
                                      </p:cMediaNode>
                                    </p:audio>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4" presetSubtype="32">
                                  <p:stCondLst>
                                    <p:cond delay="0"/>
                                  </p:stCondLst>
                                  <p:childTnLst>
                                    <p:set>
                                      <p:cBhvr>
                                        <p:cTn id="298" dur="1" fill="hold">
                                          <p:stCondLst>
                                            <p:cond delay="0"/>
                                          </p:stCondLst>
                                        </p:cTn>
                                        <p:tgtEl>
                                          <p:spTgt spid="312"/>
                                        </p:tgtEl>
                                        <p:attrNameLst>
                                          <p:attrName>style.visibility</p:attrName>
                                        </p:attrNameLst>
                                      </p:cBhvr>
                                      <p:to>
                                        <p:strVal val="visible"/>
                                      </p:to>
                                    </p:set>
                                    <p:animEffect filter="box(out)" transition="in">
                                      <p:cBhvr additive="repl">
                                        <p:cTn id="299" dur="500"/>
                                        <p:tgtEl>
                                          <p:spTgt spid="312"/>
                                        </p:tgtEl>
                                      </p:cBhvr>
                                    </p:animEffect>
                                    <p:audio>
                                      <p:cMediaNode>
                                        <p:cTn>
                                          <p:stCondLst>
                                            <p:cond delay="0" evt="begin">
                                              <p:tn val="297"/>
                                            </p:cond>
                                          </p:stCondLst>
                                          <p:endCondLst>
                                            <p:cond delay="0" evt="onStopAudio"/>
                                          </p:endCondLst>
                                        </p:cTn>
                                        <p:tgtEl>
                                          <p:sndTgt r:embed="rId16" name="audio1.wav"/>
                                        </p:tgtEl>
                                      </p:cMediaNode>
                                    </p:audio>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LibreOffice/6.3.3.2.0$Linux_X86_64 LibreOffice_project/30$Build-2</Application>
  <Words>3996</Words>
  <Paragraphs>495</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2012-11-28T00:02:00Z</dcterms:created>
  <dc:creator>walkinnet</dc:creator>
  <dc:description/>
  <dc:language>zh-CN</dc:language>
  <cp:lastModifiedBy/>
  <dcterms:modified xsi:type="dcterms:W3CDTF">2019-11-24T17:29:12Z</dcterms:modified>
  <cp:revision>218</cp:revision>
  <dc:subject/>
  <dc:title>幻灯片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2052-10.1.0.6206</vt:lpwstr>
  </property>
  <property fmtid="{D5CDD505-2E9C-101B-9397-08002B2CF9AE}" pid="7" name="LinksUpToDate">
    <vt:bool>0</vt:bool>
  </property>
  <property fmtid="{D5CDD505-2E9C-101B-9397-08002B2CF9AE}" pid="8" name="MMClips">
    <vt:i4>0</vt:i4>
  </property>
  <property fmtid="{D5CDD505-2E9C-101B-9397-08002B2CF9AE}" pid="9" name="Notes">
    <vt:i4>10</vt:i4>
  </property>
  <property fmtid="{D5CDD505-2E9C-101B-9397-08002B2CF9AE}" pid="10" name="PresentationFormat">
    <vt:lpwstr>全屏显示(4:3)</vt:lpwstr>
  </property>
  <property fmtid="{D5CDD505-2E9C-101B-9397-08002B2CF9AE}" pid="11" name="ScaleCrop">
    <vt:bool>0</vt:bool>
  </property>
  <property fmtid="{D5CDD505-2E9C-101B-9397-08002B2CF9AE}" pid="12" name="ShareDoc">
    <vt:bool>0</vt:bool>
  </property>
  <property fmtid="{D5CDD505-2E9C-101B-9397-08002B2CF9AE}" pid="13" name="Slides">
    <vt:i4>53</vt:i4>
  </property>
</Properties>
</file>