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9" r:id="rId5"/>
    <p:sldId id="266" r:id="rId6"/>
    <p:sldId id="262" r:id="rId7"/>
    <p:sldId id="264" r:id="rId8"/>
    <p:sldId id="265" r:id="rId9"/>
    <p:sldId id="258" r:id="rId10"/>
    <p:sldId id="270" r:id="rId11"/>
    <p:sldId id="269" r:id="rId12"/>
    <p:sldId id="271" r:id="rId13"/>
    <p:sldId id="272" r:id="rId14"/>
    <p:sldId id="277" r:id="rId15"/>
    <p:sldId id="276" r:id="rId16"/>
    <p:sldId id="273" r:id="rId17"/>
    <p:sldId id="278"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9B1281-EA7E-4FE4-A897-7A43A64994C0}"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AC565D-81FA-47C8-98E9-28CDE9A74CFA}" type="slidenum">
              <a:rPr lang="en-US" smtClean="0"/>
              <a:t>‹#›</a:t>
            </a:fld>
            <a:endParaRPr lang="en-US"/>
          </a:p>
        </p:txBody>
      </p:sp>
    </p:spTree>
    <p:extLst>
      <p:ext uri="{BB962C8B-B14F-4D97-AF65-F5344CB8AC3E}">
        <p14:creationId xmlns:p14="http://schemas.microsoft.com/office/powerpoint/2010/main" val="2276072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9B1281-EA7E-4FE4-A897-7A43A64994C0}"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AC565D-81FA-47C8-98E9-28CDE9A74CFA}" type="slidenum">
              <a:rPr lang="en-US" smtClean="0"/>
              <a:t>‹#›</a:t>
            </a:fld>
            <a:endParaRPr lang="en-US"/>
          </a:p>
        </p:txBody>
      </p:sp>
    </p:spTree>
    <p:extLst>
      <p:ext uri="{BB962C8B-B14F-4D97-AF65-F5344CB8AC3E}">
        <p14:creationId xmlns:p14="http://schemas.microsoft.com/office/powerpoint/2010/main" val="1393884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9B1281-EA7E-4FE4-A897-7A43A64994C0}"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AC565D-81FA-47C8-98E9-28CDE9A74CFA}" type="slidenum">
              <a:rPr lang="en-US" smtClean="0"/>
              <a:t>‹#›</a:t>
            </a:fld>
            <a:endParaRPr lang="en-US"/>
          </a:p>
        </p:txBody>
      </p:sp>
    </p:spTree>
    <p:extLst>
      <p:ext uri="{BB962C8B-B14F-4D97-AF65-F5344CB8AC3E}">
        <p14:creationId xmlns:p14="http://schemas.microsoft.com/office/powerpoint/2010/main" val="2729757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9B1281-EA7E-4FE4-A897-7A43A64994C0}"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AC565D-81FA-47C8-98E9-28CDE9A74CFA}" type="slidenum">
              <a:rPr lang="en-US" smtClean="0"/>
              <a:t>‹#›</a:t>
            </a:fld>
            <a:endParaRPr lang="en-US"/>
          </a:p>
        </p:txBody>
      </p:sp>
    </p:spTree>
    <p:extLst>
      <p:ext uri="{BB962C8B-B14F-4D97-AF65-F5344CB8AC3E}">
        <p14:creationId xmlns:p14="http://schemas.microsoft.com/office/powerpoint/2010/main" val="3322117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9B1281-EA7E-4FE4-A897-7A43A64994C0}"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AC565D-81FA-47C8-98E9-28CDE9A74CFA}" type="slidenum">
              <a:rPr lang="en-US" smtClean="0"/>
              <a:t>‹#›</a:t>
            </a:fld>
            <a:endParaRPr lang="en-US"/>
          </a:p>
        </p:txBody>
      </p:sp>
    </p:spTree>
    <p:extLst>
      <p:ext uri="{BB962C8B-B14F-4D97-AF65-F5344CB8AC3E}">
        <p14:creationId xmlns:p14="http://schemas.microsoft.com/office/powerpoint/2010/main" val="758842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9B1281-EA7E-4FE4-A897-7A43A64994C0}"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AC565D-81FA-47C8-98E9-28CDE9A74CFA}" type="slidenum">
              <a:rPr lang="en-US" smtClean="0"/>
              <a:t>‹#›</a:t>
            </a:fld>
            <a:endParaRPr lang="en-US"/>
          </a:p>
        </p:txBody>
      </p:sp>
    </p:spTree>
    <p:extLst>
      <p:ext uri="{BB962C8B-B14F-4D97-AF65-F5344CB8AC3E}">
        <p14:creationId xmlns:p14="http://schemas.microsoft.com/office/powerpoint/2010/main" val="3228127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9B1281-EA7E-4FE4-A897-7A43A64994C0}" type="datetimeFigureOut">
              <a:rPr lang="en-US" smtClean="0"/>
              <a:t>11/2/2015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AC565D-81FA-47C8-98E9-28CDE9A74CFA}" type="slidenum">
              <a:rPr lang="en-US" smtClean="0"/>
              <a:t>‹#›</a:t>
            </a:fld>
            <a:endParaRPr lang="en-US"/>
          </a:p>
        </p:txBody>
      </p:sp>
    </p:spTree>
    <p:extLst>
      <p:ext uri="{BB962C8B-B14F-4D97-AF65-F5344CB8AC3E}">
        <p14:creationId xmlns:p14="http://schemas.microsoft.com/office/powerpoint/2010/main" val="3416236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9B1281-EA7E-4FE4-A897-7A43A64994C0}" type="datetimeFigureOut">
              <a:rPr lang="en-US" smtClean="0"/>
              <a:t>11/2/2015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AC565D-81FA-47C8-98E9-28CDE9A74CFA}" type="slidenum">
              <a:rPr lang="en-US" smtClean="0"/>
              <a:t>‹#›</a:t>
            </a:fld>
            <a:endParaRPr lang="en-US"/>
          </a:p>
        </p:txBody>
      </p:sp>
    </p:spTree>
    <p:extLst>
      <p:ext uri="{BB962C8B-B14F-4D97-AF65-F5344CB8AC3E}">
        <p14:creationId xmlns:p14="http://schemas.microsoft.com/office/powerpoint/2010/main" val="3256771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9B1281-EA7E-4FE4-A897-7A43A64994C0}" type="datetimeFigureOut">
              <a:rPr lang="en-US" smtClean="0"/>
              <a:t>11/2/2015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AC565D-81FA-47C8-98E9-28CDE9A74CFA}" type="slidenum">
              <a:rPr lang="en-US" smtClean="0"/>
              <a:t>‹#›</a:t>
            </a:fld>
            <a:endParaRPr lang="en-US"/>
          </a:p>
        </p:txBody>
      </p:sp>
    </p:spTree>
    <p:extLst>
      <p:ext uri="{BB962C8B-B14F-4D97-AF65-F5344CB8AC3E}">
        <p14:creationId xmlns:p14="http://schemas.microsoft.com/office/powerpoint/2010/main" val="3615577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9B1281-EA7E-4FE4-A897-7A43A64994C0}"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AC565D-81FA-47C8-98E9-28CDE9A74CFA}" type="slidenum">
              <a:rPr lang="en-US" smtClean="0"/>
              <a:t>‹#›</a:t>
            </a:fld>
            <a:endParaRPr lang="en-US"/>
          </a:p>
        </p:txBody>
      </p:sp>
    </p:spTree>
    <p:extLst>
      <p:ext uri="{BB962C8B-B14F-4D97-AF65-F5344CB8AC3E}">
        <p14:creationId xmlns:p14="http://schemas.microsoft.com/office/powerpoint/2010/main" val="1852123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9B1281-EA7E-4FE4-A897-7A43A64994C0}"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AC565D-81FA-47C8-98E9-28CDE9A74CFA}" type="slidenum">
              <a:rPr lang="en-US" smtClean="0"/>
              <a:t>‹#›</a:t>
            </a:fld>
            <a:endParaRPr lang="en-US"/>
          </a:p>
        </p:txBody>
      </p:sp>
    </p:spTree>
    <p:extLst>
      <p:ext uri="{BB962C8B-B14F-4D97-AF65-F5344CB8AC3E}">
        <p14:creationId xmlns:p14="http://schemas.microsoft.com/office/powerpoint/2010/main" val="2509163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9B1281-EA7E-4FE4-A897-7A43A64994C0}" type="datetimeFigureOut">
              <a:rPr lang="en-US" smtClean="0"/>
              <a:t>11/2/2015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AC565D-81FA-47C8-98E9-28CDE9A74CFA}" type="slidenum">
              <a:rPr lang="en-US" smtClean="0"/>
              <a:t>‹#›</a:t>
            </a:fld>
            <a:endParaRPr lang="en-US"/>
          </a:p>
        </p:txBody>
      </p:sp>
    </p:spTree>
    <p:extLst>
      <p:ext uri="{BB962C8B-B14F-4D97-AF65-F5344CB8AC3E}">
        <p14:creationId xmlns:p14="http://schemas.microsoft.com/office/powerpoint/2010/main" val="890943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ublic.tableau.com/s/" TargetMode="External"/><Relationship Id="rId2" Type="http://schemas.openxmlformats.org/officeDocument/2006/relationships/hyperlink" Target="https://www.eventbrite.com/e/hackathon-reimagining-a-collection-tickets-19083849307" TargetMode="External"/><Relationship Id="rId1" Type="http://schemas.openxmlformats.org/officeDocument/2006/relationships/slideLayout" Target="../slideLayouts/slideLayout2.xml"/><Relationship Id="rId5" Type="http://schemas.openxmlformats.org/officeDocument/2006/relationships/hyperlink" Target="https://www.r-project.org/" TargetMode="External"/><Relationship Id="rId4" Type="http://schemas.openxmlformats.org/officeDocument/2006/relationships/hyperlink" Target="https://github.co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stat.ethz.ch/R-manual/R-devel/library/base/html/regex.html" TargetMode="External"/><Relationship Id="rId2" Type="http://schemas.openxmlformats.org/officeDocument/2006/relationships/hyperlink" Target="http://www.regular-expressions.info/rlanguage.html" TargetMode="External"/><Relationship Id="rId1" Type="http://schemas.openxmlformats.org/officeDocument/2006/relationships/slideLayout" Target="../slideLayouts/slideLayout2.xml"/><Relationship Id="rId4" Type="http://schemas.openxmlformats.org/officeDocument/2006/relationships/hyperlink" Target="https://cran.r-project.org/doc/contrib/de_Jonge+van_der_Loo-Introduction_to_data_cleaning_with_R.pdf"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paulgubbins.com/stata/data-visualization/" TargetMode="External"/><Relationship Id="rId2" Type="http://schemas.openxmlformats.org/officeDocument/2006/relationships/hyperlink" Target="http://www.ats.ucla.edu/stat/stata/faq/graph/njcplot.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stata.com/statalist/archive/2011-07/msg00320.html" TargetMode="External"/><Relationship Id="rId2" Type="http://schemas.openxmlformats.org/officeDocument/2006/relationships/hyperlink" Target="https://www.ssc.wisc.edu/sscc/pubs/4-23.ht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christophergandrud.github.io/Disproportionality_Dat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mailto:haw65@pitt.edu"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kulasn@cmoa.org" TargetMode="External"/><Relationship Id="rId2" Type="http://schemas.openxmlformats.org/officeDocument/2006/relationships/hyperlink" Target="tel:(412)%20622-326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Hackathon Team</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Preparation for Friday meeting</a:t>
            </a:r>
          </a:p>
          <a:p>
            <a:r>
              <a:rPr lang="en-US" dirty="0" smtClean="0"/>
              <a:t>Room 3200</a:t>
            </a:r>
            <a:endParaRPr lang="en-US" dirty="0" smtClean="0"/>
          </a:p>
          <a:p>
            <a:r>
              <a:rPr lang="en-US" dirty="0" smtClean="0"/>
              <a:t>2-4pm technical lectures </a:t>
            </a:r>
          </a:p>
          <a:p>
            <a:r>
              <a:rPr lang="en-US" dirty="0" smtClean="0"/>
              <a:t>4-6:30pm optional (practice period)</a:t>
            </a:r>
            <a:endParaRPr lang="en-US" dirty="0"/>
          </a:p>
        </p:txBody>
      </p:sp>
    </p:spTree>
    <p:extLst>
      <p:ext uri="{BB962C8B-B14F-4D97-AF65-F5344CB8AC3E}">
        <p14:creationId xmlns:p14="http://schemas.microsoft.com/office/powerpoint/2010/main" val="74175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Friday 2-4pm Room 3200 Schedule</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endParaRPr lang="en-US" dirty="0" smtClean="0"/>
          </a:p>
          <a:p>
            <a:r>
              <a:rPr lang="en-US" dirty="0" smtClean="0"/>
              <a:t>2pm Joe Hackett will demo using Tableau to visualize .csv files and doing a screen capture of the results.</a:t>
            </a:r>
          </a:p>
          <a:p>
            <a:r>
              <a:rPr lang="en-US" dirty="0" smtClean="0"/>
              <a:t>2:15 Tian and Le will demo R code to split text into new variables and to do string operations (replace, combine text)</a:t>
            </a:r>
          </a:p>
          <a:p>
            <a:r>
              <a:rPr lang="en-US" dirty="0" smtClean="0"/>
              <a:t>2:30 Jessi will demo how to get any date format to be STATA readable and how one can work with dates in STATA</a:t>
            </a:r>
          </a:p>
          <a:p>
            <a:r>
              <a:rPr lang="en-US" dirty="0" smtClean="0"/>
              <a:t>2:45 </a:t>
            </a:r>
            <a:r>
              <a:rPr lang="en-US" dirty="0" err="1" smtClean="0"/>
              <a:t>Ziqiao</a:t>
            </a:r>
            <a:r>
              <a:rPr lang="en-US" dirty="0" smtClean="0"/>
              <a:t> and </a:t>
            </a:r>
            <a:r>
              <a:rPr lang="en-US" dirty="0" err="1" smtClean="0"/>
              <a:t>Jia</a:t>
            </a:r>
            <a:r>
              <a:rPr lang="en-US" dirty="0" smtClean="0"/>
              <a:t> will demo writing for loops and saving graphs in STATA</a:t>
            </a:r>
          </a:p>
          <a:p>
            <a:r>
              <a:rPr lang="en-US" dirty="0" smtClean="0"/>
              <a:t>3 </a:t>
            </a:r>
            <a:r>
              <a:rPr lang="en-US" dirty="0" err="1" smtClean="0"/>
              <a:t>Hao</a:t>
            </a:r>
            <a:r>
              <a:rPr lang="en-US" dirty="0" smtClean="0"/>
              <a:t> will teach you how to upload, download, and change file in GitHub. </a:t>
            </a:r>
          </a:p>
          <a:p>
            <a:r>
              <a:rPr lang="en-US" dirty="0" smtClean="0"/>
              <a:t>3:15 Rachelle, </a:t>
            </a:r>
            <a:r>
              <a:rPr lang="en-US" dirty="0" err="1" smtClean="0"/>
              <a:t>Hao</a:t>
            </a:r>
            <a:r>
              <a:rPr lang="en-US" dirty="0" smtClean="0"/>
              <a:t>, Annie (</a:t>
            </a:r>
            <a:r>
              <a:rPr lang="en-US" dirty="0" err="1" smtClean="0"/>
              <a:t>Shanlu</a:t>
            </a:r>
            <a:r>
              <a:rPr lang="en-US" dirty="0" smtClean="0"/>
              <a:t>) and Yao will demo several ways to create a website</a:t>
            </a:r>
          </a:p>
          <a:p>
            <a:endParaRPr lang="en-US" dirty="0" smtClean="0"/>
          </a:p>
          <a:p>
            <a:r>
              <a:rPr lang="en-US" dirty="0" smtClean="0"/>
              <a:t>3:30 to as long as you can stay (6:30 max)</a:t>
            </a:r>
          </a:p>
          <a:p>
            <a:r>
              <a:rPr lang="en-US" dirty="0" smtClean="0"/>
              <a:t>Putting it all together: I will give you fake data and you work together to produce some version of the website in slide 3-8  </a:t>
            </a:r>
            <a:endParaRPr lang="en-US" dirty="0" smtClean="0"/>
          </a:p>
          <a:p>
            <a:endParaRPr lang="en-US" dirty="0"/>
          </a:p>
        </p:txBody>
      </p:sp>
    </p:spTree>
    <p:extLst>
      <p:ext uri="{BB962C8B-B14F-4D97-AF65-F5344CB8AC3E}">
        <p14:creationId xmlns:p14="http://schemas.microsoft.com/office/powerpoint/2010/main" val="857894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If you’re coming Friday, you need to:</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Register for the Hackathon (tickets here) and clear your calendar Nov 11-13</a:t>
            </a:r>
          </a:p>
          <a:p>
            <a:r>
              <a:rPr lang="en-US" dirty="0" smtClean="0">
                <a:hlinkClick r:id="rId2"/>
              </a:rPr>
              <a:t>https://www.eventbrite.com/e/hackathon-reimagining-a-collection-tickets-19083849307</a:t>
            </a:r>
            <a:endParaRPr lang="en-US" dirty="0" smtClean="0"/>
          </a:p>
          <a:p>
            <a:endParaRPr lang="en-US" dirty="0" smtClean="0"/>
          </a:p>
          <a:p>
            <a:r>
              <a:rPr lang="en-US" dirty="0" smtClean="0"/>
              <a:t>install</a:t>
            </a:r>
            <a:r>
              <a:rPr lang="en-US" dirty="0" smtClean="0"/>
              <a:t> Tableau Public </a:t>
            </a:r>
            <a:r>
              <a:rPr lang="en-US" dirty="0" smtClean="0">
                <a:hlinkClick r:id="rId3"/>
              </a:rPr>
              <a:t>https://public.tableau.com/s/</a:t>
            </a:r>
            <a:r>
              <a:rPr lang="en-US" dirty="0" smtClean="0"/>
              <a:t>. </a:t>
            </a:r>
          </a:p>
          <a:p>
            <a:r>
              <a:rPr lang="en-US" dirty="0" smtClean="0"/>
              <a:t>get a GitHub account </a:t>
            </a:r>
            <a:r>
              <a:rPr lang="en-US" dirty="0" smtClean="0">
                <a:hlinkClick r:id="rId4"/>
              </a:rPr>
              <a:t>https://github.com/</a:t>
            </a:r>
            <a:endParaRPr lang="en-US" dirty="0" smtClean="0"/>
          </a:p>
          <a:p>
            <a:r>
              <a:rPr lang="en-US" dirty="0" smtClean="0"/>
              <a:t>install either R (and R Studio) </a:t>
            </a:r>
            <a:r>
              <a:rPr lang="en-US" dirty="0" smtClean="0">
                <a:hlinkClick r:id="rId5"/>
              </a:rPr>
              <a:t>https://www.r-project.org/</a:t>
            </a:r>
            <a:r>
              <a:rPr lang="en-US" dirty="0" smtClean="0"/>
              <a:t> or STATA</a:t>
            </a:r>
          </a:p>
          <a:p>
            <a:r>
              <a:rPr lang="en-US" dirty="0" smtClean="0"/>
              <a:t>Presenters: get ready to talk / demo for 5 minutes and prepare a 10 minute hands on exercise. </a:t>
            </a:r>
          </a:p>
          <a:p>
            <a:endParaRPr lang="en-US" dirty="0" smtClean="0"/>
          </a:p>
          <a:p>
            <a:r>
              <a:rPr lang="en-US" dirty="0" smtClean="0"/>
              <a:t>Non-presenters: </a:t>
            </a:r>
          </a:p>
          <a:p>
            <a:r>
              <a:rPr lang="en-US" dirty="0" smtClean="0"/>
              <a:t>1. make sure you play around with the  4 technologies so that Friday is not your first attempt to use it.</a:t>
            </a:r>
          </a:p>
          <a:p>
            <a:r>
              <a:rPr lang="en-US" dirty="0" smtClean="0"/>
              <a:t>2. </a:t>
            </a:r>
            <a:r>
              <a:rPr lang="en-US" dirty="0" smtClean="0"/>
              <a:t>come up with additional ideas for a simple interactive data visualization of the museum data. Be the STATA graphics expert!  (see slide 13, 14)</a:t>
            </a:r>
            <a:endParaRPr lang="en-US" dirty="0" smtClean="0"/>
          </a:p>
          <a:p>
            <a:endParaRPr lang="en-US" dirty="0" smtClean="0"/>
          </a:p>
          <a:p>
            <a:endParaRPr lang="en-US" dirty="0"/>
          </a:p>
        </p:txBody>
      </p:sp>
    </p:spTree>
    <p:extLst>
      <p:ext uri="{BB962C8B-B14F-4D97-AF65-F5344CB8AC3E}">
        <p14:creationId xmlns:p14="http://schemas.microsoft.com/office/powerpoint/2010/main" val="2903486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 in R</a:t>
            </a:r>
            <a:endParaRPr lang="en-US" dirty="0"/>
          </a:p>
        </p:txBody>
      </p:sp>
      <p:sp>
        <p:nvSpPr>
          <p:cNvPr id="3" name="Content Placeholder 2"/>
          <p:cNvSpPr>
            <a:spLocks noGrp="1"/>
          </p:cNvSpPr>
          <p:nvPr>
            <p:ph idx="1"/>
          </p:nvPr>
        </p:nvSpPr>
        <p:spPr/>
        <p:txBody>
          <a:bodyPr/>
          <a:lstStyle/>
          <a:p>
            <a:r>
              <a:rPr lang="en-US" dirty="0" smtClean="0">
                <a:hlinkClick r:id="rId2"/>
              </a:rPr>
              <a:t>http://www.regular-expressions.info/rlanguage.html</a:t>
            </a:r>
            <a:endParaRPr lang="en-US" dirty="0" smtClean="0"/>
          </a:p>
          <a:p>
            <a:r>
              <a:rPr lang="en-US" dirty="0" smtClean="0">
                <a:hlinkClick r:id="rId3"/>
              </a:rPr>
              <a:t>https://stat.ethz.ch/R-manual/R-devel/library/base/html/regex.html</a:t>
            </a:r>
            <a:endParaRPr lang="en-US" dirty="0" smtClean="0"/>
          </a:p>
          <a:p>
            <a:r>
              <a:rPr lang="en-US" dirty="0" smtClean="0">
                <a:hlinkClick r:id="rId4"/>
              </a:rPr>
              <a:t>https://cran.r-project.org/doc/contrib/de_Jonge+van_der_Loo-Introduction_to_data_cleaning_with_R.pdf</a:t>
            </a:r>
            <a:endParaRPr lang="en-US" dirty="0" smtClean="0"/>
          </a:p>
          <a:p>
            <a:endParaRPr lang="en-US" dirty="0"/>
          </a:p>
        </p:txBody>
      </p:sp>
    </p:spTree>
    <p:extLst>
      <p:ext uri="{BB962C8B-B14F-4D97-AF65-F5344CB8AC3E}">
        <p14:creationId xmlns:p14="http://schemas.microsoft.com/office/powerpoint/2010/main" val="2519730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Cool data visualization in STATA</a:t>
            </a:r>
            <a:endParaRPr lang="en-US" dirty="0"/>
          </a:p>
        </p:txBody>
      </p:sp>
      <p:sp>
        <p:nvSpPr>
          <p:cNvPr id="3" name="Content Placeholder 2"/>
          <p:cNvSpPr>
            <a:spLocks noGrp="1"/>
          </p:cNvSpPr>
          <p:nvPr>
            <p:ph idx="1"/>
          </p:nvPr>
        </p:nvSpPr>
        <p:spPr/>
        <p:txBody>
          <a:bodyPr/>
          <a:lstStyle/>
          <a:p>
            <a:r>
              <a:rPr lang="en-US" dirty="0" smtClean="0">
                <a:hlinkClick r:id="rId2"/>
              </a:rPr>
              <a:t>http://www.ats.ucla.edu/stat/stata/faq/graph/njcplot.htm</a:t>
            </a:r>
            <a:endParaRPr lang="en-US" dirty="0" smtClean="0"/>
          </a:p>
          <a:p>
            <a:r>
              <a:rPr lang="en-US" dirty="0" smtClean="0">
                <a:hlinkClick r:id="rId3"/>
              </a:rPr>
              <a:t>http://www.paulgubbins.com/stata/data-visualization/</a:t>
            </a:r>
            <a:endParaRPr lang="en-US" dirty="0" smtClean="0"/>
          </a:p>
          <a:p>
            <a:endParaRPr lang="en-US" dirty="0"/>
          </a:p>
        </p:txBody>
      </p:sp>
    </p:spTree>
    <p:extLst>
      <p:ext uri="{BB962C8B-B14F-4D97-AF65-F5344CB8AC3E}">
        <p14:creationId xmlns:p14="http://schemas.microsoft.com/office/powerpoint/2010/main" val="1409345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143000"/>
          </a:xfrm>
        </p:spPr>
        <p:txBody>
          <a:bodyPr>
            <a:normAutofit fontScale="90000"/>
          </a:bodyPr>
          <a:lstStyle/>
          <a:p>
            <a:r>
              <a:rPr lang="en-US" dirty="0" smtClean="0"/>
              <a:t>For-loops to create and save graphics in STATA</a:t>
            </a:r>
            <a:endParaRPr lang="en-US" dirty="0"/>
          </a:p>
        </p:txBody>
      </p:sp>
      <p:sp>
        <p:nvSpPr>
          <p:cNvPr id="3" name="Content Placeholder 2"/>
          <p:cNvSpPr>
            <a:spLocks noGrp="1"/>
          </p:cNvSpPr>
          <p:nvPr>
            <p:ph idx="1"/>
          </p:nvPr>
        </p:nvSpPr>
        <p:spPr>
          <a:xfrm>
            <a:off x="457200" y="2743200"/>
            <a:ext cx="8229600" cy="3382963"/>
          </a:xfrm>
        </p:spPr>
        <p:txBody>
          <a:bodyPr>
            <a:normAutofit/>
          </a:bodyPr>
          <a:lstStyle/>
          <a:p>
            <a:r>
              <a:rPr lang="en-US" dirty="0" smtClean="0">
                <a:hlinkClick r:id="rId2"/>
              </a:rPr>
              <a:t>https</a:t>
            </a:r>
            <a:r>
              <a:rPr lang="en-US" dirty="0">
                <a:hlinkClick r:id="rId2"/>
              </a:rPr>
              <a:t>://</a:t>
            </a:r>
            <a:r>
              <a:rPr lang="en-US" dirty="0" smtClean="0">
                <a:hlinkClick r:id="rId2"/>
              </a:rPr>
              <a:t>www.ssc.wisc.edu/sscc/pubs/4-23.htm</a:t>
            </a:r>
            <a:endParaRPr lang="en-US" dirty="0" smtClean="0"/>
          </a:p>
          <a:p>
            <a:r>
              <a:rPr lang="en-US" dirty="0">
                <a:hlinkClick r:id="rId3"/>
              </a:rPr>
              <a:t>http://</a:t>
            </a:r>
            <a:r>
              <a:rPr lang="en-US" dirty="0" smtClean="0">
                <a:hlinkClick r:id="rId3"/>
              </a:rPr>
              <a:t>www.stata.com/statalist/archive/2011-07/msg00320.html</a:t>
            </a:r>
            <a:endParaRPr lang="en-US" dirty="0" smtClean="0"/>
          </a:p>
        </p:txBody>
      </p:sp>
    </p:spTree>
    <p:extLst>
      <p:ext uri="{BB962C8B-B14F-4D97-AF65-F5344CB8AC3E}">
        <p14:creationId xmlns:p14="http://schemas.microsoft.com/office/powerpoint/2010/main" val="2987334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data hosted on GitHub</a:t>
            </a:r>
            <a:endParaRPr lang="en-US" dirty="0"/>
          </a:p>
        </p:txBody>
      </p:sp>
      <p:sp>
        <p:nvSpPr>
          <p:cNvPr id="3" name="Content Placeholder 2"/>
          <p:cNvSpPr>
            <a:spLocks noGrp="1"/>
          </p:cNvSpPr>
          <p:nvPr>
            <p:ph idx="1"/>
          </p:nvPr>
        </p:nvSpPr>
        <p:spPr/>
        <p:txBody>
          <a:bodyPr/>
          <a:lstStyle/>
          <a:p>
            <a:r>
              <a:rPr lang="en-US" dirty="0">
                <a:hlinkClick r:id="rId2"/>
              </a:rPr>
              <a:t>https://github.com/</a:t>
            </a:r>
          </a:p>
          <a:p>
            <a:r>
              <a:rPr lang="en-US" dirty="0" smtClean="0">
                <a:hlinkClick r:id="rId2"/>
              </a:rPr>
              <a:t>http</a:t>
            </a:r>
            <a:r>
              <a:rPr lang="en-US" dirty="0">
                <a:hlinkClick r:id="rId2"/>
              </a:rPr>
              <a:t>://www.r-bloggers.com/data-on-github-the-easy-way-to-make-your-data-available/</a:t>
            </a:r>
          </a:p>
          <a:p>
            <a:r>
              <a:rPr lang="en-US" dirty="0" smtClean="0">
                <a:hlinkClick r:id="rId2"/>
              </a:rPr>
              <a:t>http</a:t>
            </a:r>
            <a:r>
              <a:rPr lang="en-US" dirty="0">
                <a:hlinkClick r:id="rId2"/>
              </a:rPr>
              <a:t>://christophergandrud.github.io/Disproportionality_Data</a:t>
            </a:r>
            <a:r>
              <a:rPr lang="en-US" dirty="0" smtClean="0">
                <a:hlinkClick r:id="rId2"/>
              </a:rPr>
              <a:t>/</a:t>
            </a:r>
            <a:endParaRPr lang="en-US" dirty="0" smtClean="0"/>
          </a:p>
          <a:p>
            <a:endParaRPr lang="en-US" dirty="0"/>
          </a:p>
        </p:txBody>
      </p:sp>
    </p:spTree>
    <p:extLst>
      <p:ext uri="{BB962C8B-B14F-4D97-AF65-F5344CB8AC3E}">
        <p14:creationId xmlns:p14="http://schemas.microsoft.com/office/powerpoint/2010/main" val="2795646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Our fake data for practice </a:t>
            </a:r>
            <a:r>
              <a:rPr lang="en-US" sz="4000" dirty="0" smtClean="0"/>
              <a:t>(csv attached)</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14951203"/>
              </p:ext>
            </p:extLst>
          </p:nvPr>
        </p:nvGraphicFramePr>
        <p:xfrm>
          <a:off x="2" y="1752600"/>
          <a:ext cx="9296398" cy="3480435"/>
        </p:xfrm>
        <a:graphic>
          <a:graphicData uri="http://schemas.openxmlformats.org/drawingml/2006/table">
            <a:tbl>
              <a:tblPr/>
              <a:tblGrid>
                <a:gridCol w="898745"/>
                <a:gridCol w="1053219"/>
                <a:gridCol w="898745"/>
                <a:gridCol w="898745"/>
                <a:gridCol w="898745"/>
                <a:gridCol w="898745"/>
                <a:gridCol w="898745"/>
                <a:gridCol w="1053219"/>
                <a:gridCol w="898745"/>
                <a:gridCol w="898745"/>
              </a:tblGrid>
              <a:tr h="665196">
                <a:tc>
                  <a:txBody>
                    <a:bodyPr/>
                    <a:lstStyle/>
                    <a:p>
                      <a:pPr algn="l" fontAlgn="b"/>
                      <a:r>
                        <a:rPr lang="en-US" sz="1600" b="0" i="0" u="none" strike="noStrike" dirty="0">
                          <a:solidFill>
                            <a:srgbClr val="000000"/>
                          </a:solidFill>
                          <a:effectLst/>
                          <a:latin typeface="Calibri"/>
                        </a:rPr>
                        <a:t>Full name</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Birth date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a:rPr>
                        <a:t>Place of birth</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Death date</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a:rPr>
                        <a:t>Place of death</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Nationality</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Title</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Creation date</a:t>
                      </a:r>
                    </a:p>
                  </a:txBody>
                  <a:tcPr marL="9525" marR="9525" marT="9525" marB="0" anchor="b">
                    <a:lnL>
                      <a:noFill/>
                    </a:lnL>
                    <a:lnR>
                      <a:noFill/>
                    </a:lnR>
                    <a:lnT>
                      <a:noFill/>
                    </a:lnT>
                    <a:lnB>
                      <a:noFill/>
                    </a:lnB>
                  </a:tcPr>
                </a:tc>
                <a:tc>
                  <a:txBody>
                    <a:bodyPr/>
                    <a:lstStyle/>
                    <a:p>
                      <a:pPr algn="l" fontAlgn="b"/>
                      <a:r>
                        <a:rPr lang="en-US" sz="1600" b="0" i="0" u="none" strike="noStrike" dirty="0" smtClean="0">
                          <a:solidFill>
                            <a:srgbClr val="000000"/>
                          </a:solidFill>
                          <a:effectLst/>
                          <a:latin typeface="Calibri"/>
                        </a:rPr>
                        <a:t>Medium</a:t>
                      </a:r>
                      <a:endParaRPr lang="en-US" sz="1600" b="0" i="0" u="none" strike="noStrike" dirty="0">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a:rPr>
                        <a:t>Dimensions (</a:t>
                      </a:r>
                      <a:r>
                        <a:rPr lang="en-US" sz="1600" b="0" i="0" u="none" strike="noStrike" dirty="0" err="1" smtClean="0">
                          <a:solidFill>
                            <a:srgbClr val="000000"/>
                          </a:solidFill>
                          <a:effectLst/>
                          <a:latin typeface="Calibri"/>
                        </a:rPr>
                        <a:t>HxWxD</a:t>
                      </a:r>
                      <a:endParaRPr lang="en-US" sz="1600" b="0" i="0" u="none" strike="noStrike" dirty="0">
                        <a:solidFill>
                          <a:srgbClr val="000000"/>
                        </a:solidFill>
                        <a:effectLst/>
                        <a:latin typeface="Calibri"/>
                      </a:endParaRPr>
                    </a:p>
                  </a:txBody>
                  <a:tcPr marL="9525" marR="9525" marT="9525" marB="0" anchor="b">
                    <a:lnL>
                      <a:noFill/>
                    </a:lnL>
                    <a:lnR>
                      <a:noFill/>
                    </a:lnR>
                    <a:lnT>
                      <a:noFill/>
                    </a:lnT>
                    <a:lnB>
                      <a:noFill/>
                    </a:lnB>
                  </a:tcPr>
                </a:tc>
              </a:tr>
              <a:tr h="446314">
                <a:tc>
                  <a:txBody>
                    <a:bodyPr/>
                    <a:lstStyle/>
                    <a:p>
                      <a:pPr algn="l" fontAlgn="b"/>
                      <a:r>
                        <a:rPr lang="en-US" sz="1600" b="0" i="0" u="none" strike="noStrike">
                          <a:solidFill>
                            <a:srgbClr val="000000"/>
                          </a:solidFill>
                          <a:effectLst/>
                          <a:latin typeface="Calibri"/>
                        </a:rPr>
                        <a:t>Sam Kharkiv</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a:rPr>
                        <a:t>9-Sep-40</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Kiev</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a:rPr>
                        <a:t>13-Jan-06</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Chicago</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Ukrainian</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The Ball</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a:rPr>
                        <a:t>25-Sep-90</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Copper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5x6x6</a:t>
                      </a:r>
                    </a:p>
                  </a:txBody>
                  <a:tcPr marL="9525" marR="9525" marT="9525" marB="0" anchor="b">
                    <a:lnL>
                      <a:noFill/>
                    </a:lnL>
                    <a:lnR>
                      <a:noFill/>
                    </a:lnR>
                    <a:lnT>
                      <a:noFill/>
                    </a:lnT>
                    <a:lnB>
                      <a:noFill/>
                    </a:lnB>
                  </a:tcPr>
                </a:tc>
              </a:tr>
              <a:tr h="446314">
                <a:tc>
                  <a:txBody>
                    <a:bodyPr/>
                    <a:lstStyle/>
                    <a:p>
                      <a:pPr algn="l" fontAlgn="b"/>
                      <a:r>
                        <a:rPr lang="en-US" sz="1600" b="0" i="0" u="none" strike="noStrike">
                          <a:solidFill>
                            <a:srgbClr val="000000"/>
                          </a:solidFill>
                          <a:effectLst/>
                          <a:latin typeface="Calibri"/>
                        </a:rPr>
                        <a:t>Nina Bell</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a:rPr>
                        <a:t>1/1/2000</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Pittsburh</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NA</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NA</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American</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Jumping Rope</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a:rPr>
                        <a:t>10/1/2015</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Crayon</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a:rPr>
                        <a:t>8x10x0.5</a:t>
                      </a:r>
                    </a:p>
                  </a:txBody>
                  <a:tcPr marL="9525" marR="9525" marT="9525" marB="0" anchor="b">
                    <a:lnL>
                      <a:noFill/>
                    </a:lnL>
                    <a:lnR>
                      <a:noFill/>
                    </a:lnR>
                    <a:lnT>
                      <a:noFill/>
                    </a:lnT>
                    <a:lnB>
                      <a:noFill/>
                    </a:lnB>
                  </a:tcPr>
                </a:tc>
              </a:tr>
              <a:tr h="446314">
                <a:tc>
                  <a:txBody>
                    <a:bodyPr/>
                    <a:lstStyle/>
                    <a:p>
                      <a:pPr algn="l" fontAlgn="b"/>
                      <a:r>
                        <a:rPr lang="en-US" sz="1600" b="0" i="0" u="none" strike="noStrike">
                          <a:solidFill>
                            <a:srgbClr val="000000"/>
                          </a:solidFill>
                          <a:effectLst/>
                          <a:latin typeface="Calibri"/>
                        </a:rPr>
                        <a:t>Sam Kharkiv</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a:rPr>
                        <a:t>9-Sep-40</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Kiev</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a:rPr>
                        <a:t>13-Jan-06</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Chicago</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Ukrainian</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The String</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a:rPr>
                        <a:t>16-Jun-60</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Copper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5x1x10</a:t>
                      </a:r>
                    </a:p>
                  </a:txBody>
                  <a:tcPr marL="9525" marR="9525" marT="9525" marB="0" anchor="b">
                    <a:lnL>
                      <a:noFill/>
                    </a:lnL>
                    <a:lnR>
                      <a:noFill/>
                    </a:lnR>
                    <a:lnT>
                      <a:noFill/>
                    </a:lnT>
                    <a:lnB>
                      <a:noFill/>
                    </a:lnB>
                  </a:tcPr>
                </a:tc>
              </a:tr>
              <a:tr h="446314">
                <a:tc>
                  <a:txBody>
                    <a:bodyPr/>
                    <a:lstStyle/>
                    <a:p>
                      <a:pPr algn="l" fontAlgn="b"/>
                      <a:r>
                        <a:rPr lang="en-US" sz="1600" b="0" i="0" u="none" strike="noStrike">
                          <a:solidFill>
                            <a:srgbClr val="000000"/>
                          </a:solidFill>
                          <a:effectLst/>
                          <a:latin typeface="Calibri"/>
                        </a:rPr>
                        <a:t>Sam Kharkiv</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a:rPr>
                        <a:t>9-Sep-40</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a:rPr>
                        <a:t>Kiev</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a:rPr>
                        <a:t>13-Jan-06</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Chicago</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Ukrainian</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Super</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a:rPr>
                        <a:t>1-Jan-80</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Copper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50x50x3</a:t>
                      </a:r>
                    </a:p>
                  </a:txBody>
                  <a:tcPr marL="9525" marR="9525" marT="9525" marB="0" anchor="b">
                    <a:lnL>
                      <a:noFill/>
                    </a:lnL>
                    <a:lnR>
                      <a:noFill/>
                    </a:lnR>
                    <a:lnT>
                      <a:noFill/>
                    </a:lnT>
                    <a:lnB>
                      <a:noFill/>
                    </a:lnB>
                  </a:tcPr>
                </a:tc>
              </a:tr>
              <a:tr h="227432">
                <a:tc>
                  <a:txBody>
                    <a:bodyPr/>
                    <a:lstStyle/>
                    <a:p>
                      <a:pPr algn="l" fontAlgn="b"/>
                      <a:r>
                        <a:rPr lang="en-US" sz="1600" b="0" i="0" u="none" strike="noStrike">
                          <a:solidFill>
                            <a:srgbClr val="000000"/>
                          </a:solidFill>
                          <a:effectLst/>
                          <a:latin typeface="Calibri"/>
                        </a:rPr>
                        <a:t>Nina Bell</a:t>
                      </a:r>
                    </a:p>
                  </a:txBody>
                  <a:tcPr marL="9525" marR="9525" marT="9525" marB="0" anchor="b">
                    <a:lnL>
                      <a:noFill/>
                    </a:lnL>
                    <a:lnR>
                      <a:noFill/>
                    </a:lnR>
                    <a:lnT>
                      <a:noFill/>
                    </a:lnT>
                    <a:lnB>
                      <a:noFill/>
                    </a:lnB>
                  </a:tcPr>
                </a:tc>
                <a:tc>
                  <a:txBody>
                    <a:bodyPr/>
                    <a:lstStyle/>
                    <a:p>
                      <a:pPr algn="r" fontAlgn="b"/>
                      <a:r>
                        <a:rPr lang="en-US" sz="1600" b="0" i="0" u="none" strike="noStrike" dirty="0">
                          <a:solidFill>
                            <a:srgbClr val="000000"/>
                          </a:solidFill>
                          <a:effectLst/>
                          <a:latin typeface="Calibri"/>
                        </a:rPr>
                        <a:t>1/1/2000</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Pittsburh</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NA</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NA</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American</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Funny</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a:rPr>
                        <a:t>10/11/2015</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Oil</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8x10x0.5</a:t>
                      </a:r>
                    </a:p>
                  </a:txBody>
                  <a:tcPr marL="9525" marR="9525" marT="9525" marB="0" anchor="b">
                    <a:lnL>
                      <a:noFill/>
                    </a:lnL>
                    <a:lnR>
                      <a:noFill/>
                    </a:lnR>
                    <a:lnT>
                      <a:noFill/>
                    </a:lnT>
                    <a:lnB>
                      <a:noFill/>
                    </a:lnB>
                  </a:tcPr>
                </a:tc>
              </a:tr>
              <a:tr h="446314">
                <a:tc>
                  <a:txBody>
                    <a:bodyPr/>
                    <a:lstStyle/>
                    <a:p>
                      <a:pPr algn="l" fontAlgn="b"/>
                      <a:r>
                        <a:rPr lang="en-US" sz="1600" b="0" i="0" u="none" strike="noStrike">
                          <a:solidFill>
                            <a:srgbClr val="000000"/>
                          </a:solidFill>
                          <a:effectLst/>
                          <a:latin typeface="Calibri"/>
                        </a:rPr>
                        <a:t>Hong Wu</a:t>
                      </a:r>
                    </a:p>
                  </a:txBody>
                  <a:tcPr marL="9525" marR="9525" marT="9525" marB="0" anchor="b">
                    <a:lnL>
                      <a:noFill/>
                    </a:lnL>
                    <a:lnR>
                      <a:noFill/>
                    </a:lnR>
                    <a:lnT>
                      <a:noFill/>
                    </a:lnT>
                    <a:lnB>
                      <a:noFill/>
                    </a:lnB>
                  </a:tcPr>
                </a:tc>
                <a:tc>
                  <a:txBody>
                    <a:bodyPr/>
                    <a:lstStyle/>
                    <a:p>
                      <a:pPr algn="r" fontAlgn="b"/>
                      <a:r>
                        <a:rPr lang="en-US" sz="1600" b="0" i="0" u="none" strike="noStrike" dirty="0">
                          <a:solidFill>
                            <a:srgbClr val="000000"/>
                          </a:solidFill>
                          <a:effectLst/>
                          <a:latin typeface="Calibri"/>
                        </a:rPr>
                        <a:t>11/12/1977</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a:rPr>
                        <a:t>Singapore</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NA</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a:rPr>
                        <a:t>NA</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Singaporean</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Tall</a:t>
                      </a:r>
                    </a:p>
                  </a:txBody>
                  <a:tcPr marL="9525" marR="9525" marT="9525" marB="0" anchor="b">
                    <a:lnL>
                      <a:noFill/>
                    </a:lnL>
                    <a:lnR>
                      <a:noFill/>
                    </a:lnR>
                    <a:lnT>
                      <a:noFill/>
                    </a:lnT>
                    <a:lnB>
                      <a:noFill/>
                    </a:lnB>
                  </a:tcPr>
                </a:tc>
                <a:tc>
                  <a:txBody>
                    <a:bodyPr/>
                    <a:lstStyle/>
                    <a:p>
                      <a:pPr algn="r" fontAlgn="b"/>
                      <a:r>
                        <a:rPr lang="en-US" sz="1600" b="0" i="0" u="none" strike="noStrike" dirty="0">
                          <a:solidFill>
                            <a:srgbClr val="000000"/>
                          </a:solidFill>
                          <a:effectLst/>
                          <a:latin typeface="Calibri"/>
                        </a:rPr>
                        <a:t>7/7/1988</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Oil</a:t>
                      </a:r>
                    </a:p>
                  </a:txBody>
                  <a:tcPr marL="9525" marR="9525" marT="9525"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a:rPr>
                        <a:t>20x20x2</a:t>
                      </a:r>
                    </a:p>
                  </a:txBody>
                  <a:tcPr marL="9525" marR="9525" marT="9525" marB="0" anchor="b">
                    <a:lnL>
                      <a:noFill/>
                    </a:lnL>
                    <a:lnR>
                      <a:noFill/>
                    </a:lnR>
                    <a:lnT>
                      <a:noFill/>
                    </a:lnT>
                    <a:lnB>
                      <a:noFill/>
                    </a:lnB>
                  </a:tcPr>
                </a:tc>
              </a:tr>
            </a:tbl>
          </a:graphicData>
        </a:graphic>
      </p:graphicFrame>
    </p:spTree>
    <p:extLst>
      <p:ext uri="{BB962C8B-B14F-4D97-AF65-F5344CB8AC3E}">
        <p14:creationId xmlns:p14="http://schemas.microsoft.com/office/powerpoint/2010/main" val="22561598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lstStyle/>
          <a:p>
            <a:r>
              <a:rPr lang="en-US" dirty="0" smtClean="0"/>
              <a:t>Who </a:t>
            </a:r>
            <a:r>
              <a:rPr lang="en-US" dirty="0" smtClean="0"/>
              <a:t>was </a:t>
            </a:r>
            <a:r>
              <a:rPr lang="en-US" dirty="0" smtClean="0"/>
              <a:t>here</a:t>
            </a:r>
            <a:r>
              <a:rPr lang="en-US" dirty="0" smtClean="0"/>
              <a:t>? </a:t>
            </a:r>
            <a:r>
              <a:rPr lang="en-US" sz="2800" dirty="0" smtClean="0"/>
              <a:t>(Mon 11/2 8-9)</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30219015"/>
              </p:ext>
            </p:extLst>
          </p:nvPr>
        </p:nvGraphicFramePr>
        <p:xfrm>
          <a:off x="533400" y="658318"/>
          <a:ext cx="8534400" cy="5750674"/>
        </p:xfrm>
        <a:graphic>
          <a:graphicData uri="http://schemas.openxmlformats.org/drawingml/2006/table">
            <a:tbl>
              <a:tblPr/>
              <a:tblGrid>
                <a:gridCol w="4419600"/>
                <a:gridCol w="1618891"/>
                <a:gridCol w="2495909"/>
              </a:tblGrid>
              <a:tr h="219268">
                <a:tc>
                  <a:txBody>
                    <a:bodyPr/>
                    <a:lstStyle/>
                    <a:p>
                      <a:pPr rtl="0" fontAlgn="b"/>
                      <a:r>
                        <a:rPr lang="en-US" sz="1400" dirty="0" smtClean="0">
                          <a:effectLst/>
                        </a:rPr>
                        <a:t>Name (FRIDAY 2pm)</a:t>
                      </a:r>
                      <a:endParaRPr lang="en-US" sz="1400" dirty="0">
                        <a:effectLst/>
                      </a:endParaRP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400" dirty="0">
                          <a:effectLst/>
                        </a:rPr>
                        <a:t>Email</a:t>
                      </a: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400">
                          <a:effectLst/>
                        </a:rPr>
                        <a:t>Skills</a:t>
                      </a: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19268">
                <a:tc>
                  <a:txBody>
                    <a:bodyPr/>
                    <a:lstStyle/>
                    <a:p>
                      <a:pPr rtl="0" fontAlgn="b"/>
                      <a:r>
                        <a:rPr lang="en-US" sz="1800" dirty="0" smtClean="0">
                          <a:effectLst/>
                        </a:rPr>
                        <a:t>Jessi Hanson (3.</a:t>
                      </a:r>
                      <a:r>
                        <a:rPr lang="en-US" sz="1800" baseline="0" dirty="0" smtClean="0">
                          <a:effectLst/>
                        </a:rPr>
                        <a:t> </a:t>
                      </a:r>
                      <a:r>
                        <a:rPr lang="en-US" sz="1800" baseline="0" smtClean="0">
                          <a:effectLst/>
                        </a:rPr>
                        <a:t>Dates</a:t>
                      </a:r>
                      <a:r>
                        <a:rPr lang="en-US" sz="1800" smtClean="0">
                          <a:effectLst/>
                        </a:rPr>
                        <a:t>)</a:t>
                      </a:r>
                      <a:endParaRPr lang="en-US" sz="1800" dirty="0">
                        <a:effectLst/>
                      </a:endParaRP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00"/>
                    </a:solidFill>
                  </a:tcPr>
                </a:tc>
                <a:tc>
                  <a:txBody>
                    <a:bodyPr/>
                    <a:lstStyle/>
                    <a:p>
                      <a:pPr rtl="0" fontAlgn="b"/>
                      <a:r>
                        <a:rPr lang="en-US" sz="1400" dirty="0" smtClean="0">
                          <a:effectLst/>
                        </a:rPr>
                        <a:t>JEH185@pitt.edu</a:t>
                      </a:r>
                      <a:endParaRPr lang="en-US" sz="1400" dirty="0">
                        <a:effectLst/>
                      </a:endParaRP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400" dirty="0" smtClean="0">
                          <a:effectLst/>
                        </a:rPr>
                        <a:t>STATA, </a:t>
                      </a:r>
                      <a:endParaRPr lang="en-US" sz="1400" dirty="0">
                        <a:effectLst/>
                      </a:endParaRP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19268">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800" dirty="0">
                          <a:effectLst/>
                        </a:rPr>
                        <a:t>Zhu </a:t>
                      </a:r>
                      <a:r>
                        <a:rPr lang="en-US" sz="1800" dirty="0" smtClean="0">
                          <a:effectLst/>
                        </a:rPr>
                        <a:t>Yang (5. Graph)</a:t>
                      </a: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00"/>
                    </a:solidFill>
                  </a:tcPr>
                </a:tc>
                <a:tc>
                  <a:txBody>
                    <a:bodyPr/>
                    <a:lstStyle/>
                    <a:p>
                      <a:pPr rtl="0" fontAlgn="b"/>
                      <a:r>
                        <a:rPr lang="en-US" sz="1400">
                          <a:effectLst/>
                        </a:rPr>
                        <a:t>zhy41@pitt.edu</a:t>
                      </a: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400" dirty="0">
                          <a:effectLst/>
                        </a:rPr>
                        <a:t>STATA</a:t>
                      </a: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19268">
                <a:tc>
                  <a:txBody>
                    <a:bodyPr/>
                    <a:lstStyle/>
                    <a:p>
                      <a:pPr rtl="0" fontAlgn="b"/>
                      <a:r>
                        <a:rPr lang="en-US" sz="1800" smtClean="0">
                          <a:effectLst/>
                        </a:rPr>
                        <a:t>Nhung Nguyen</a:t>
                      </a:r>
                      <a:endParaRPr lang="en-US" sz="1800" dirty="0">
                        <a:effectLst/>
                      </a:endParaRP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400" dirty="0" smtClean="0">
                          <a:effectLst/>
                        </a:rPr>
                        <a:t>thn18@pitt.edu</a:t>
                      </a:r>
                      <a:endParaRPr lang="en-US" sz="1400" dirty="0">
                        <a:effectLst/>
                      </a:endParaRP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400">
                          <a:effectLst/>
                        </a:rPr>
                        <a:t>STATA</a:t>
                      </a: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19268">
                <a:tc>
                  <a:txBody>
                    <a:bodyPr/>
                    <a:lstStyle/>
                    <a:p>
                      <a:pPr rtl="0" fontAlgn="b"/>
                      <a:r>
                        <a:rPr lang="en-US" sz="1800" dirty="0">
                          <a:effectLst/>
                        </a:rPr>
                        <a:t>Tian </a:t>
                      </a:r>
                      <a:r>
                        <a:rPr lang="en-US" sz="1800" dirty="0" err="1" smtClean="0">
                          <a:effectLst/>
                        </a:rPr>
                        <a:t>Tian</a:t>
                      </a:r>
                      <a:r>
                        <a:rPr lang="en-US" sz="1800" dirty="0" smtClean="0">
                          <a:effectLst/>
                        </a:rPr>
                        <a:t> (2. Preprocess</a:t>
                      </a:r>
                      <a:r>
                        <a:rPr lang="en-US" sz="1800" baseline="0" dirty="0" smtClean="0">
                          <a:effectLst/>
                        </a:rPr>
                        <a:t> text)</a:t>
                      </a:r>
                      <a:endParaRPr lang="en-US" sz="1800" dirty="0">
                        <a:effectLst/>
                      </a:endParaRP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00"/>
                    </a:solidFill>
                  </a:tcPr>
                </a:tc>
                <a:tc>
                  <a:txBody>
                    <a:bodyPr/>
                    <a:lstStyle/>
                    <a:p>
                      <a:pPr rtl="0" fontAlgn="b"/>
                      <a:r>
                        <a:rPr lang="en-US" sz="1400">
                          <a:effectLst/>
                        </a:rPr>
                        <a:t>tit12@pitt.edu</a:t>
                      </a: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400">
                          <a:effectLst/>
                        </a:rPr>
                        <a:t>STATA/R</a:t>
                      </a: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19268">
                <a:tc>
                  <a:txBody>
                    <a:bodyPr/>
                    <a:lstStyle/>
                    <a:p>
                      <a:pPr rtl="0" fontAlgn="b"/>
                      <a:r>
                        <a:rPr lang="en-US" sz="1800" dirty="0">
                          <a:effectLst/>
                        </a:rPr>
                        <a:t>Le </a:t>
                      </a:r>
                      <a:r>
                        <a:rPr lang="en-US" sz="1800" dirty="0" smtClean="0">
                          <a:effectLst/>
                        </a:rPr>
                        <a:t>Yang (2. Preprocess</a:t>
                      </a:r>
                      <a:r>
                        <a:rPr lang="en-US" sz="1800" baseline="0" dirty="0" smtClean="0">
                          <a:effectLst/>
                        </a:rPr>
                        <a:t> text)</a:t>
                      </a:r>
                      <a:endParaRPr lang="en-US" sz="1800" dirty="0">
                        <a:effectLst/>
                      </a:endParaRP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00"/>
                    </a:solidFill>
                  </a:tcPr>
                </a:tc>
                <a:tc>
                  <a:txBody>
                    <a:bodyPr/>
                    <a:lstStyle/>
                    <a:p>
                      <a:pPr rtl="0" fontAlgn="b"/>
                      <a:r>
                        <a:rPr lang="en-US" sz="1400">
                          <a:effectLst/>
                        </a:rPr>
                        <a:t>ley13@pitt.edu</a:t>
                      </a: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400">
                          <a:effectLst/>
                        </a:rPr>
                        <a:t>R, MySQL (elementary)</a:t>
                      </a: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19268">
                <a:tc>
                  <a:txBody>
                    <a:bodyPr/>
                    <a:lstStyle/>
                    <a:p>
                      <a:pPr rtl="0" fontAlgn="b"/>
                      <a:r>
                        <a:rPr lang="en-US" sz="1800" dirty="0" err="1">
                          <a:effectLst/>
                        </a:rPr>
                        <a:t>Farhod</a:t>
                      </a:r>
                      <a:r>
                        <a:rPr lang="en-US" sz="1800" dirty="0">
                          <a:effectLst/>
                        </a:rPr>
                        <a:t> </a:t>
                      </a:r>
                      <a:r>
                        <a:rPr lang="en-US" sz="1800" dirty="0" err="1">
                          <a:effectLst/>
                        </a:rPr>
                        <a:t>Yuldashev</a:t>
                      </a:r>
                      <a:endParaRPr lang="en-US" sz="1800" dirty="0">
                        <a:effectLst/>
                      </a:endParaRP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400">
                          <a:effectLst/>
                        </a:rPr>
                        <a:t>fyuldashev@pitt.edu</a:t>
                      </a: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400" dirty="0">
                          <a:effectLst/>
                        </a:rPr>
                        <a:t>R; STATA; basic html and </a:t>
                      </a:r>
                      <a:r>
                        <a:rPr lang="en-US" sz="1400" dirty="0" smtClean="0">
                          <a:effectLst/>
                        </a:rPr>
                        <a:t>python,</a:t>
                      </a:r>
                      <a:r>
                        <a:rPr lang="en-US" sz="1400" baseline="0" dirty="0">
                          <a:effectLst/>
                        </a:rPr>
                        <a:t> </a:t>
                      </a:r>
                      <a:r>
                        <a:rPr lang="en-US" sz="1400" baseline="0" dirty="0" smtClean="0">
                          <a:effectLst/>
                        </a:rPr>
                        <a:t>text mining/data scarping</a:t>
                      </a:r>
                      <a:endParaRPr lang="en-US" sz="1400" dirty="0" smtClean="0">
                        <a:effectLst/>
                      </a:endParaRP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19268">
                <a:tc>
                  <a:txBody>
                    <a:bodyPr/>
                    <a:lstStyle/>
                    <a:p>
                      <a:pPr rtl="0" fontAlgn="b"/>
                      <a:r>
                        <a:rPr lang="en-US" sz="1800" dirty="0" err="1">
                          <a:effectLst/>
                        </a:rPr>
                        <a:t>Ziqiao</a:t>
                      </a:r>
                      <a:r>
                        <a:rPr lang="en-US" sz="1800" dirty="0">
                          <a:effectLst/>
                        </a:rPr>
                        <a:t> </a:t>
                      </a:r>
                      <a:r>
                        <a:rPr lang="en-US" sz="1800" dirty="0" smtClean="0">
                          <a:effectLst/>
                        </a:rPr>
                        <a:t>Chen (5. STATA graphics: for loop saving)</a:t>
                      </a:r>
                      <a:endParaRPr lang="en-US" sz="1800" dirty="0">
                        <a:effectLst/>
                      </a:endParaRP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00"/>
                    </a:solidFill>
                  </a:tcPr>
                </a:tc>
                <a:tc>
                  <a:txBody>
                    <a:bodyPr/>
                    <a:lstStyle/>
                    <a:p>
                      <a:pPr rtl="0" fontAlgn="b"/>
                      <a:r>
                        <a:rPr lang="en-US" sz="1400">
                          <a:effectLst/>
                        </a:rPr>
                        <a:t>zic13@pitt.edu</a:t>
                      </a: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400">
                          <a:effectLst/>
                        </a:rPr>
                        <a:t>STATA/R</a:t>
                      </a: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19268">
                <a:tc>
                  <a:txBody>
                    <a:bodyPr/>
                    <a:lstStyle/>
                    <a:p>
                      <a:pPr rtl="0" fontAlgn="b"/>
                      <a:r>
                        <a:rPr lang="en-US" sz="1800" dirty="0" err="1">
                          <a:effectLst/>
                        </a:rPr>
                        <a:t>cesar</a:t>
                      </a:r>
                      <a:r>
                        <a:rPr lang="en-US" sz="1800" dirty="0">
                          <a:effectLst/>
                        </a:rPr>
                        <a:t> </a:t>
                      </a:r>
                      <a:r>
                        <a:rPr lang="en-US" sz="1800" dirty="0" err="1">
                          <a:effectLst/>
                        </a:rPr>
                        <a:t>cedeno</a:t>
                      </a:r>
                      <a:endParaRPr lang="en-US" sz="1800" dirty="0">
                        <a:effectLst/>
                      </a:endParaRP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400">
                          <a:effectLst/>
                        </a:rPr>
                        <a:t>cgc27@pitt.edu</a:t>
                      </a: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400">
                          <a:effectLst/>
                        </a:rPr>
                        <a:t>STATA</a:t>
                      </a: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19268">
                <a:tc>
                  <a:txBody>
                    <a:bodyPr/>
                    <a:lstStyle/>
                    <a:p>
                      <a:pPr rtl="0" fontAlgn="b"/>
                      <a:r>
                        <a:rPr lang="en-US" sz="1800" dirty="0" err="1">
                          <a:effectLst/>
                        </a:rPr>
                        <a:t>Jia</a:t>
                      </a:r>
                      <a:r>
                        <a:rPr lang="en-US" sz="1800" dirty="0">
                          <a:effectLst/>
                        </a:rPr>
                        <a:t> </a:t>
                      </a:r>
                      <a:r>
                        <a:rPr lang="en-US" sz="1800" dirty="0" smtClean="0">
                          <a:effectLst/>
                        </a:rPr>
                        <a:t>Yang (5. STATA graphics: for loop saving)</a:t>
                      </a:r>
                      <a:endParaRPr lang="en-US" sz="1800" dirty="0">
                        <a:effectLst/>
                      </a:endParaRP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00"/>
                    </a:solidFill>
                  </a:tcPr>
                </a:tc>
                <a:tc>
                  <a:txBody>
                    <a:bodyPr/>
                    <a:lstStyle/>
                    <a:p>
                      <a:pPr rtl="0" fontAlgn="b"/>
                      <a:r>
                        <a:rPr lang="en-US" sz="1400">
                          <a:effectLst/>
                        </a:rPr>
                        <a:t>jiy60@pitt.edu</a:t>
                      </a: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400" dirty="0" smtClean="0">
                          <a:effectLst/>
                        </a:rPr>
                        <a:t>STATA / SPSS</a:t>
                      </a:r>
                      <a:endParaRPr lang="en-US" sz="1400" dirty="0">
                        <a:effectLst/>
                      </a:endParaRP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19268">
                <a:tc>
                  <a:txBody>
                    <a:bodyPr/>
                    <a:lstStyle/>
                    <a:p>
                      <a:pPr rtl="0" fontAlgn="b"/>
                      <a:r>
                        <a:rPr lang="en-US" sz="1800" dirty="0">
                          <a:effectLst/>
                        </a:rPr>
                        <a:t>Joe </a:t>
                      </a:r>
                      <a:r>
                        <a:rPr lang="en-US" sz="1800" dirty="0" smtClean="0">
                          <a:effectLst/>
                        </a:rPr>
                        <a:t>Hackett (4. Data exploration – Tableau)</a:t>
                      </a:r>
                      <a:endParaRPr lang="en-US" sz="1800" dirty="0">
                        <a:effectLst/>
                      </a:endParaRP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00"/>
                    </a:solidFill>
                  </a:tcPr>
                </a:tc>
                <a:tc>
                  <a:txBody>
                    <a:bodyPr/>
                    <a:lstStyle/>
                    <a:p>
                      <a:pPr rtl="0" fontAlgn="b"/>
                      <a:r>
                        <a:rPr lang="en-US" sz="1400">
                          <a:effectLst/>
                        </a:rPr>
                        <a:t>JOH78@pitt.edu</a:t>
                      </a: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400" dirty="0">
                          <a:effectLst/>
                        </a:rPr>
                        <a:t>STATA, cool beard</a:t>
                      </a: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19268">
                <a:tc>
                  <a:txBody>
                    <a:bodyPr/>
                    <a:lstStyle/>
                    <a:p>
                      <a:pPr rtl="0" fontAlgn="b"/>
                      <a:r>
                        <a:rPr lang="en-US" sz="1800" dirty="0">
                          <a:effectLst/>
                        </a:rPr>
                        <a:t>Rachelle </a:t>
                      </a:r>
                      <a:r>
                        <a:rPr lang="en-US" sz="1800" dirty="0" err="1" smtClean="0">
                          <a:effectLst/>
                        </a:rPr>
                        <a:t>Haynik</a:t>
                      </a:r>
                      <a:r>
                        <a:rPr lang="en-US" sz="1800" dirty="0" smtClean="0">
                          <a:effectLst/>
                        </a:rPr>
                        <a:t> (6. Website)</a:t>
                      </a:r>
                      <a:endParaRPr lang="en-US" sz="1800" dirty="0">
                        <a:effectLst/>
                      </a:endParaRP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00"/>
                    </a:solidFill>
                  </a:tcPr>
                </a:tc>
                <a:tc>
                  <a:txBody>
                    <a:bodyPr/>
                    <a:lstStyle/>
                    <a:p>
                      <a:pPr rtl="0" fontAlgn="b"/>
                      <a:r>
                        <a:rPr lang="en-US" sz="1400">
                          <a:effectLst/>
                        </a:rPr>
                        <a:t>rhh8@pitt.edu</a:t>
                      </a: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400" dirty="0">
                          <a:effectLst/>
                        </a:rPr>
                        <a:t>STATA, previously HTML, CSS</a:t>
                      </a: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19268">
                <a:tc>
                  <a:txBody>
                    <a:bodyPr/>
                    <a:lstStyle/>
                    <a:p>
                      <a:pPr rtl="0" fontAlgn="b"/>
                      <a:r>
                        <a:rPr lang="en-US" sz="1800" dirty="0">
                          <a:effectLst/>
                        </a:rPr>
                        <a:t>Yuan </a:t>
                      </a:r>
                      <a:r>
                        <a:rPr lang="en-US" sz="1800" dirty="0" smtClean="0">
                          <a:effectLst/>
                        </a:rPr>
                        <a:t>Ren  (5. Graph) </a:t>
                      </a:r>
                      <a:endParaRPr lang="en-US" sz="1800" dirty="0">
                        <a:effectLst/>
                      </a:endParaRP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00"/>
                    </a:solidFill>
                  </a:tcPr>
                </a:tc>
                <a:tc>
                  <a:txBody>
                    <a:bodyPr/>
                    <a:lstStyle/>
                    <a:p>
                      <a:pPr rtl="0" fontAlgn="b"/>
                      <a:r>
                        <a:rPr lang="en-US" sz="1400">
                          <a:effectLst/>
                        </a:rPr>
                        <a:t>yur5@pitt.edu</a:t>
                      </a: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400">
                          <a:effectLst/>
                        </a:rPr>
                        <a:t>STATA</a:t>
                      </a: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19268">
                <a:tc>
                  <a:txBody>
                    <a:bodyPr/>
                    <a:lstStyle/>
                    <a:p>
                      <a:pPr rtl="0" fontAlgn="b"/>
                      <a:r>
                        <a:rPr lang="en-US" sz="1800" dirty="0" err="1">
                          <a:effectLst/>
                        </a:rPr>
                        <a:t>Xiaodan</a:t>
                      </a:r>
                      <a:r>
                        <a:rPr lang="en-US" sz="1800" dirty="0">
                          <a:effectLst/>
                        </a:rPr>
                        <a:t> </a:t>
                      </a:r>
                      <a:r>
                        <a:rPr lang="en-US" sz="1800" dirty="0" err="1" smtClean="0">
                          <a:effectLst/>
                        </a:rPr>
                        <a:t>Xie</a:t>
                      </a:r>
                      <a:r>
                        <a:rPr lang="en-US" sz="1800" dirty="0" smtClean="0">
                          <a:effectLst/>
                        </a:rPr>
                        <a:t> (5. Graph)</a:t>
                      </a:r>
                      <a:endParaRPr lang="en-US" sz="1800" dirty="0">
                        <a:effectLst/>
                      </a:endParaRP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00"/>
                    </a:solidFill>
                  </a:tcPr>
                </a:tc>
                <a:tc>
                  <a:txBody>
                    <a:bodyPr/>
                    <a:lstStyle/>
                    <a:p>
                      <a:pPr rtl="0" fontAlgn="b"/>
                      <a:r>
                        <a:rPr lang="en-US" sz="1400">
                          <a:effectLst/>
                        </a:rPr>
                        <a:t>xix42@pitt.edu</a:t>
                      </a: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400">
                          <a:effectLst/>
                        </a:rPr>
                        <a:t>STATA</a:t>
                      </a: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78870">
                <a:tc>
                  <a:txBody>
                    <a:bodyPr/>
                    <a:lstStyle/>
                    <a:p>
                      <a:pPr rtl="0" fontAlgn="b"/>
                      <a:r>
                        <a:rPr lang="en-US" sz="1800" dirty="0" err="1">
                          <a:effectLst/>
                        </a:rPr>
                        <a:t>Hao</a:t>
                      </a:r>
                      <a:r>
                        <a:rPr lang="en-US" sz="1800" dirty="0">
                          <a:effectLst/>
                        </a:rPr>
                        <a:t> </a:t>
                      </a:r>
                      <a:r>
                        <a:rPr lang="en-US" sz="1800" dirty="0" smtClean="0">
                          <a:effectLst/>
                        </a:rPr>
                        <a:t>Wu (1.  (GitHub) 6. Website</a:t>
                      </a:r>
                      <a:r>
                        <a:rPr lang="en-US" sz="1800" dirty="0" smtClean="0">
                          <a:effectLst/>
                        </a:rPr>
                        <a:t>)</a:t>
                      </a:r>
                      <a:endParaRPr lang="en-US" sz="1800" dirty="0" smtClean="0">
                        <a:effectLst/>
                      </a:endParaRP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00"/>
                    </a:solidFill>
                  </a:tcPr>
                </a:tc>
                <a:tc>
                  <a:txBody>
                    <a:bodyPr/>
                    <a:lstStyle/>
                    <a:p>
                      <a:pPr rtl="0" fontAlgn="b"/>
                      <a:r>
                        <a:rPr lang="en-US" sz="1400" dirty="0" smtClean="0">
                          <a:effectLst/>
                          <a:hlinkClick r:id="rId2"/>
                        </a:rPr>
                        <a:t>haw65@pitt.edu</a:t>
                      </a:r>
                      <a:endParaRPr lang="en-US" sz="1400" dirty="0" smtClean="0">
                        <a:effectLst/>
                      </a:endParaRPr>
                    </a:p>
                    <a:p>
                      <a:pPr rtl="0" fontAlgn="b"/>
                      <a:endParaRPr lang="en-US" sz="1400" dirty="0">
                        <a:effectLst/>
                      </a:endParaRP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400" dirty="0" smtClean="0">
                          <a:effectLst/>
                        </a:rPr>
                        <a:t>HTML,</a:t>
                      </a:r>
                      <a:r>
                        <a:rPr lang="en-US" sz="1400" baseline="0" dirty="0" smtClean="0">
                          <a:effectLst/>
                        </a:rPr>
                        <a:t> </a:t>
                      </a:r>
                      <a:r>
                        <a:rPr lang="en-US" sz="1400" baseline="0" dirty="0" err="1" smtClean="0">
                          <a:effectLst/>
                        </a:rPr>
                        <a:t>J</a:t>
                      </a:r>
                      <a:r>
                        <a:rPr lang="en-US" sz="1400" dirty="0" err="1" smtClean="0">
                          <a:effectLst/>
                        </a:rPr>
                        <a:t>avascript</a:t>
                      </a:r>
                      <a:r>
                        <a:rPr lang="en-US" sz="1400" dirty="0" smtClean="0">
                          <a:effectLst/>
                        </a:rPr>
                        <a:t>, CSS, SQL</a:t>
                      </a:r>
                    </a:p>
                    <a:p>
                      <a:pPr rtl="0" fontAlgn="b"/>
                      <a:r>
                        <a:rPr lang="en-US" sz="1400" dirty="0" smtClean="0">
                          <a:effectLst/>
                        </a:rPr>
                        <a:t>STATA,</a:t>
                      </a:r>
                      <a:r>
                        <a:rPr lang="en-US" sz="1400" baseline="0" dirty="0" smtClean="0">
                          <a:effectLst/>
                        </a:rPr>
                        <a:t> </a:t>
                      </a:r>
                      <a:r>
                        <a:rPr lang="en-US" sz="1400" baseline="0" dirty="0" smtClean="0">
                          <a:effectLst/>
                        </a:rPr>
                        <a:t>Python, R, Java</a:t>
                      </a:r>
                      <a:endParaRPr lang="en-US" sz="1400" dirty="0">
                        <a:effectLst/>
                      </a:endParaRP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19268">
                <a:tc>
                  <a:txBody>
                    <a:bodyPr/>
                    <a:lstStyle/>
                    <a:p>
                      <a:pPr rtl="0" fontAlgn="b"/>
                      <a:r>
                        <a:rPr lang="en-US" sz="1800" dirty="0" err="1">
                          <a:effectLst/>
                        </a:rPr>
                        <a:t>yi</a:t>
                      </a:r>
                      <a:r>
                        <a:rPr lang="en-US" sz="1800" dirty="0">
                          <a:effectLst/>
                        </a:rPr>
                        <a:t> </a:t>
                      </a:r>
                      <a:r>
                        <a:rPr lang="en-US" sz="1800" dirty="0" err="1" smtClean="0">
                          <a:effectLst/>
                        </a:rPr>
                        <a:t>yao</a:t>
                      </a:r>
                      <a:r>
                        <a:rPr lang="en-US" sz="1800" dirty="0" smtClean="0">
                          <a:effectLst/>
                        </a:rPr>
                        <a:t> (6. Website)</a:t>
                      </a:r>
                      <a:endParaRPr lang="en-US" sz="1800" dirty="0">
                        <a:effectLst/>
                      </a:endParaRP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00"/>
                    </a:solidFill>
                  </a:tcPr>
                </a:tc>
                <a:tc>
                  <a:txBody>
                    <a:bodyPr/>
                    <a:lstStyle/>
                    <a:p>
                      <a:pPr rtl="0" fontAlgn="b"/>
                      <a:r>
                        <a:rPr lang="en-US" sz="1400">
                          <a:effectLst/>
                        </a:rPr>
                        <a:t>yiy47@pitt.edu</a:t>
                      </a: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400" dirty="0">
                          <a:effectLst/>
                        </a:rPr>
                        <a:t>Stata</a:t>
                      </a: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19268">
                <a:tc>
                  <a:txBody>
                    <a:bodyPr/>
                    <a:lstStyle/>
                    <a:p>
                      <a:pPr rtl="0" fontAlgn="b"/>
                      <a:r>
                        <a:rPr lang="en-US" sz="1800" dirty="0">
                          <a:effectLst/>
                        </a:rPr>
                        <a:t>Ming </a:t>
                      </a:r>
                      <a:r>
                        <a:rPr lang="en-US" sz="1800" dirty="0" smtClean="0">
                          <a:effectLst/>
                        </a:rPr>
                        <a:t>Chen (5. Graph)</a:t>
                      </a:r>
                      <a:endParaRPr lang="en-US" sz="1800" dirty="0">
                        <a:effectLst/>
                      </a:endParaRP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00"/>
                    </a:solidFill>
                  </a:tcPr>
                </a:tc>
                <a:tc>
                  <a:txBody>
                    <a:bodyPr/>
                    <a:lstStyle/>
                    <a:p>
                      <a:pPr rtl="0" fontAlgn="b"/>
                      <a:r>
                        <a:rPr lang="en-US" sz="1400">
                          <a:effectLst/>
                        </a:rPr>
                        <a:t>mic83@pitt.edu</a:t>
                      </a: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400">
                          <a:effectLst/>
                        </a:rPr>
                        <a:t>Stata/R</a:t>
                      </a: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19268">
                <a:tc>
                  <a:txBody>
                    <a:bodyPr/>
                    <a:lstStyle/>
                    <a:p>
                      <a:pPr rtl="0" fontAlgn="b"/>
                      <a:r>
                        <a:rPr lang="en-US" sz="1800" dirty="0" err="1">
                          <a:effectLst/>
                        </a:rPr>
                        <a:t>Shanlu</a:t>
                      </a:r>
                      <a:r>
                        <a:rPr lang="en-US" sz="1800" dirty="0">
                          <a:effectLst/>
                        </a:rPr>
                        <a:t> </a:t>
                      </a:r>
                      <a:r>
                        <a:rPr lang="en-US" sz="1800" dirty="0" err="1" smtClean="0">
                          <a:effectLst/>
                        </a:rPr>
                        <a:t>Xue</a:t>
                      </a:r>
                      <a:r>
                        <a:rPr lang="en-US" sz="1800" dirty="0" smtClean="0">
                          <a:effectLst/>
                        </a:rPr>
                        <a:t> (Annie</a:t>
                      </a:r>
                      <a:r>
                        <a:rPr lang="en-US" sz="1800" baseline="0" dirty="0" smtClean="0">
                          <a:effectLst/>
                        </a:rPr>
                        <a:t> (6. Website)</a:t>
                      </a:r>
                      <a:endParaRPr lang="en-US" sz="1800" dirty="0">
                        <a:effectLst/>
                      </a:endParaRP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00"/>
                    </a:solidFill>
                  </a:tcPr>
                </a:tc>
                <a:tc>
                  <a:txBody>
                    <a:bodyPr/>
                    <a:lstStyle/>
                    <a:p>
                      <a:pPr rtl="0" fontAlgn="b"/>
                      <a:r>
                        <a:rPr lang="en-US" sz="1400">
                          <a:effectLst/>
                        </a:rPr>
                        <a:t>shx20@pitt.edu</a:t>
                      </a: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400">
                          <a:effectLst/>
                        </a:rPr>
                        <a:t>STATA, JAVA</a:t>
                      </a: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19268">
                <a:tc>
                  <a:txBody>
                    <a:bodyPr/>
                    <a:lstStyle/>
                    <a:p>
                      <a:pPr rtl="0" fontAlgn="b"/>
                      <a:r>
                        <a:rPr lang="en-US" sz="1800" dirty="0" err="1">
                          <a:effectLst/>
                        </a:rPr>
                        <a:t>yuqing</a:t>
                      </a:r>
                      <a:r>
                        <a:rPr lang="en-US" sz="1800" dirty="0">
                          <a:effectLst/>
                        </a:rPr>
                        <a:t> </a:t>
                      </a:r>
                      <a:r>
                        <a:rPr lang="en-US" sz="1800" dirty="0" err="1" smtClean="0">
                          <a:effectLst/>
                        </a:rPr>
                        <a:t>zhon（Joanna</a:t>
                      </a:r>
                      <a:r>
                        <a:rPr lang="en-US" sz="1800" dirty="0">
                          <a:effectLst/>
                        </a:rPr>
                        <a:t>)</a:t>
                      </a: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400">
                          <a:effectLst/>
                        </a:rPr>
                        <a:t>yuz81@pitt.edu </a:t>
                      </a: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400" dirty="0">
                          <a:effectLst/>
                        </a:rPr>
                        <a:t>STATA </a:t>
                      </a:r>
                    </a:p>
                  </a:txBody>
                  <a:tcPr marL="10109" marR="10109" marT="6739" marB="673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906638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438400"/>
            <a:ext cx="8229600" cy="3687763"/>
          </a:xfrm>
        </p:spPr>
        <p:txBody>
          <a:bodyPr>
            <a:normAutofit fontScale="47500" lnSpcReduction="20000"/>
          </a:bodyPr>
          <a:lstStyle/>
          <a:p>
            <a:r>
              <a:rPr lang="en-US" b="1" dirty="0" smtClean="0"/>
              <a:t>Hackathon: Reimagining a Collection  11/13/2015–11/15/2015 CMOA Theater, </a:t>
            </a:r>
            <a:r>
              <a:rPr lang="en-US" b="1" dirty="0" err="1" smtClean="0"/>
              <a:t>Guyaux</a:t>
            </a:r>
            <a:r>
              <a:rPr lang="en-US" b="1" dirty="0" smtClean="0"/>
              <a:t> Room</a:t>
            </a:r>
          </a:p>
          <a:p>
            <a:endParaRPr lang="en-US" b="1" dirty="0" smtClean="0"/>
          </a:p>
          <a:p>
            <a:r>
              <a:rPr lang="en-US" dirty="0" smtClean="0"/>
              <a:t>To celebrate the 120th birthday of Carnegie Museums of Pittsburgh, Carnegie Museum of Art is opening up data on it 30,000-plus artworks in a weekend-long hackathon that brings together arts, technology, and education communities. The three-day event provides developers and designers tools and data for teams or individuals to help the museum reimagine its collection and enrich the museum experience. </a:t>
            </a:r>
          </a:p>
          <a:p>
            <a:endParaRPr lang="en-US" dirty="0" smtClean="0"/>
          </a:p>
          <a:p>
            <a:r>
              <a:rPr lang="en-US" b="1" dirty="0" smtClean="0"/>
              <a:t>Schedule of Events</a:t>
            </a:r>
            <a:r>
              <a:rPr lang="en-US" dirty="0" smtClean="0"/>
              <a:t/>
            </a:r>
            <a:br>
              <a:rPr lang="en-US" dirty="0" smtClean="0"/>
            </a:br>
            <a:r>
              <a:rPr lang="en-US" dirty="0" smtClean="0"/>
              <a:t>Friday 11/13 at 7 p.m. the museum technology team invites participants to brainstorm and propose visualizations that are inspired by the collection or enhance the museum experience over beer and snacks. </a:t>
            </a:r>
          </a:p>
          <a:p>
            <a:r>
              <a:rPr lang="en-US" dirty="0" smtClean="0"/>
              <a:t>Saturday and Sunday, from 8:30 a.m. until 5 p.m., CMOA provides a workspace in the museum for team collaboration. The museum’s galleries will be available, during normal museum hours, until 5 p.m. </a:t>
            </a:r>
          </a:p>
          <a:p>
            <a:r>
              <a:rPr lang="en-US" dirty="0" smtClean="0"/>
              <a:t>Sunday, November 15 at 7 p.m. in CMOA Theater, participants showcase their work.  The evening culminates with a party.</a:t>
            </a:r>
            <a:endParaRPr lang="en-US" dirty="0"/>
          </a:p>
        </p:txBody>
      </p:sp>
      <p:pic>
        <p:nvPicPr>
          <p:cNvPr id="3076" name="Picture 4" descr="http://www.cmoa.org/uploadedImages/CMA_Site/Events/Classes_and_Workshops/hackathon-bann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4534"/>
            <a:ext cx="6267450"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8976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229600" cy="5668963"/>
          </a:xfrm>
        </p:spPr>
        <p:txBody>
          <a:bodyPr>
            <a:noAutofit/>
          </a:bodyPr>
          <a:lstStyle/>
          <a:p>
            <a:r>
              <a:rPr lang="en-US" sz="1400" dirty="0" smtClean="0"/>
              <a:t>--------- Forwarded message ----------</a:t>
            </a:r>
            <a:br>
              <a:rPr lang="en-US" sz="1400" dirty="0" smtClean="0"/>
            </a:br>
            <a:r>
              <a:rPr lang="en-US" sz="1400" dirty="0" smtClean="0"/>
              <a:t>From: </a:t>
            </a:r>
            <a:r>
              <a:rPr lang="en-US" sz="1400" b="1" dirty="0" err="1" smtClean="0"/>
              <a:t>Kulas</a:t>
            </a:r>
            <a:r>
              <a:rPr lang="en-US" sz="1400" b="1" dirty="0" smtClean="0"/>
              <a:t>, Neil</a:t>
            </a:r>
            <a:r>
              <a:rPr lang="en-US" sz="1400" dirty="0" smtClean="0"/>
              <a:t> &lt;KulasN@cmoa.org&gt;</a:t>
            </a:r>
            <a:br>
              <a:rPr lang="en-US" sz="1400" dirty="0" smtClean="0"/>
            </a:br>
            <a:r>
              <a:rPr lang="en-US" sz="1400" dirty="0" smtClean="0"/>
              <a:t>Date: Fri, Oct 23, 2015 at 9:27 AM</a:t>
            </a:r>
            <a:br>
              <a:rPr lang="en-US" sz="1400" dirty="0" smtClean="0"/>
            </a:br>
            <a:r>
              <a:rPr lang="en-US" sz="1400" dirty="0" smtClean="0"/>
              <a:t>Subject: Re: Hackathon</a:t>
            </a:r>
            <a:br>
              <a:rPr lang="en-US" sz="1400" dirty="0" smtClean="0"/>
            </a:br>
            <a:r>
              <a:rPr lang="en-US" sz="1400" dirty="0" smtClean="0"/>
              <a:t>To: Sera </a:t>
            </a:r>
            <a:r>
              <a:rPr lang="en-US" sz="1400" dirty="0" err="1" smtClean="0"/>
              <a:t>Linardi</a:t>
            </a:r>
            <a:r>
              <a:rPr lang="en-US" sz="1400" dirty="0" smtClean="0"/>
              <a:t> &lt;linardi@pitt.edu&gt;</a:t>
            </a:r>
            <a:br>
              <a:rPr lang="en-US" sz="1400" dirty="0" smtClean="0"/>
            </a:br>
            <a:r>
              <a:rPr lang="en-US" sz="1400" dirty="0" smtClean="0"/>
              <a:t/>
            </a:r>
            <a:br>
              <a:rPr lang="en-US" sz="1400" dirty="0" smtClean="0"/>
            </a:br>
            <a:r>
              <a:rPr lang="en-US" sz="1400" dirty="0"/>
              <a:t>Hello </a:t>
            </a:r>
            <a:r>
              <a:rPr lang="en-US" sz="1400" dirty="0" smtClean="0"/>
              <a:t>Sara</a:t>
            </a:r>
            <a:r>
              <a:rPr lang="en-US" sz="1400" dirty="0"/>
              <a:t/>
            </a:r>
            <a:br>
              <a:rPr lang="en-US" sz="1400" dirty="0"/>
            </a:br>
            <a:endParaRPr lang="en-US" sz="1400" dirty="0"/>
          </a:p>
          <a:p>
            <a:r>
              <a:rPr lang="en-US" sz="1400" dirty="0"/>
              <a:t>Thank you for the questions. </a:t>
            </a:r>
            <a:r>
              <a:rPr lang="en-US" sz="1400" dirty="0" smtClean="0"/>
              <a:t> We </a:t>
            </a:r>
            <a:r>
              <a:rPr lang="en-US" sz="1400" dirty="0"/>
              <a:t>are still working with internal parties to clarify and inform all of what will be released before we publish that information. We intend to include nearly all accessioned works in our database and contain basic data for each work, including: </a:t>
            </a:r>
            <a:r>
              <a:rPr lang="en-US" sz="1400" b="1" dirty="0"/>
              <a:t>artist/creator (full name, role, life dates, nationality, and place of birth/death), title, creation date (and earliest/latest dates), medium description, dimensions</a:t>
            </a:r>
            <a:r>
              <a:rPr lang="en-US" sz="1400" dirty="0"/>
              <a:t>, accession/ID Number, credit line, date acquired, and department. </a:t>
            </a:r>
          </a:p>
          <a:p>
            <a:endParaRPr lang="en-US" sz="1400" dirty="0"/>
          </a:p>
          <a:p>
            <a:r>
              <a:rPr lang="en-US" sz="1400" dirty="0"/>
              <a:t>We will also include links to the American Alliance of Museums approved images (fair-use) hosted on our collection website as well as a link to collection record hosted there as well. Lastly, provenance data will also be </a:t>
            </a:r>
            <a:r>
              <a:rPr lang="en-US" sz="1400" dirty="0" smtClean="0"/>
              <a:t>included. The </a:t>
            </a:r>
            <a:r>
              <a:rPr lang="en-US" sz="1400" dirty="0"/>
              <a:t>files will be hosted on GitHub in CSV and JSON formats under a CC0 </a:t>
            </a:r>
            <a:r>
              <a:rPr lang="en-US" sz="1400" dirty="0" smtClean="0"/>
              <a:t>license. </a:t>
            </a:r>
            <a:r>
              <a:rPr lang="en-US" sz="1400" b="1" dirty="0" smtClean="0"/>
              <a:t>We </a:t>
            </a:r>
            <a:r>
              <a:rPr lang="en-US" sz="1400" b="1" dirty="0"/>
              <a:t>are open to visualizations of any kind. </a:t>
            </a:r>
            <a:r>
              <a:rPr lang="en-US" sz="1400" dirty="0"/>
              <a:t>Come with ideas, we have ideas, and prototypes to share</a:t>
            </a:r>
            <a:r>
              <a:rPr lang="en-US" sz="1400" dirty="0" smtClean="0"/>
              <a:t>.</a:t>
            </a:r>
            <a:r>
              <a:rPr lang="en-US" sz="1400" dirty="0"/>
              <a:t/>
            </a:r>
            <a:br>
              <a:rPr lang="en-US" sz="1400" dirty="0"/>
            </a:br>
            <a:endParaRPr lang="en-US" sz="1400" dirty="0"/>
          </a:p>
          <a:p>
            <a:r>
              <a:rPr lang="en-US" sz="1400" dirty="0"/>
              <a:t>Let us know if you have additional </a:t>
            </a:r>
            <a:r>
              <a:rPr lang="en-US" sz="1400" dirty="0" smtClean="0"/>
              <a:t>questions. Thank </a:t>
            </a:r>
            <a:r>
              <a:rPr lang="en-US" sz="1400" dirty="0"/>
              <a:t>you for your </a:t>
            </a:r>
            <a:r>
              <a:rPr lang="en-US" sz="1400" dirty="0" smtClean="0"/>
              <a:t>interest</a:t>
            </a:r>
            <a:r>
              <a:rPr lang="en-US" sz="1400" dirty="0"/>
              <a:t/>
            </a:r>
            <a:br>
              <a:rPr lang="en-US" sz="1400" dirty="0"/>
            </a:br>
            <a:endParaRPr lang="en-US" sz="1400" dirty="0"/>
          </a:p>
          <a:p>
            <a:r>
              <a:rPr lang="en-US" sz="1400" dirty="0" smtClean="0"/>
              <a:t>Best,  Neil</a:t>
            </a:r>
            <a:r>
              <a:rPr lang="en-US" sz="1400" dirty="0"/>
              <a:t/>
            </a:r>
            <a:br>
              <a:rPr lang="en-US" sz="1400" dirty="0"/>
            </a:br>
            <a:endParaRPr lang="en-US" sz="1400" dirty="0"/>
          </a:p>
          <a:p>
            <a:r>
              <a:rPr lang="en-US" sz="1400" b="1" dirty="0"/>
              <a:t>Neil </a:t>
            </a:r>
            <a:r>
              <a:rPr lang="en-US" sz="1400" b="1" dirty="0" err="1"/>
              <a:t>Kulas</a:t>
            </a:r>
            <a:endParaRPr lang="en-US" sz="1400" dirty="0"/>
          </a:p>
          <a:p>
            <a:r>
              <a:rPr lang="en-US" sz="1400" dirty="0"/>
              <a:t>Web and Digital Media Manager</a:t>
            </a:r>
          </a:p>
          <a:p>
            <a:r>
              <a:rPr lang="en-US" sz="1400" dirty="0"/>
              <a:t>Carnegie Museum of Art</a:t>
            </a:r>
          </a:p>
          <a:p>
            <a:r>
              <a:rPr lang="en-US" sz="1400" dirty="0">
                <a:hlinkClick r:id="rId2"/>
              </a:rPr>
              <a:t>(412) 622-3267</a:t>
            </a:r>
            <a:endParaRPr lang="en-US" sz="1400" dirty="0"/>
          </a:p>
          <a:p>
            <a:r>
              <a:rPr lang="en-US" sz="1400" dirty="0">
                <a:hlinkClick r:id="rId3"/>
              </a:rPr>
              <a:t>kulasn@cmoa.org</a:t>
            </a:r>
            <a:endParaRPr lang="en-US" sz="1400" dirty="0"/>
          </a:p>
          <a:p>
            <a:endParaRPr lang="en-US" sz="900" dirty="0"/>
          </a:p>
        </p:txBody>
      </p:sp>
    </p:spTree>
    <p:extLst>
      <p:ext uri="{BB962C8B-B14F-4D97-AF65-F5344CB8AC3E}">
        <p14:creationId xmlns:p14="http://schemas.microsoft.com/office/powerpoint/2010/main" val="1976481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building?</a:t>
            </a:r>
            <a:endParaRPr lang="en-US" dirty="0"/>
          </a:p>
        </p:txBody>
      </p:sp>
      <p:sp>
        <p:nvSpPr>
          <p:cNvPr id="3" name="Content Placeholder 2"/>
          <p:cNvSpPr>
            <a:spLocks noGrp="1"/>
          </p:cNvSpPr>
          <p:nvPr>
            <p:ph idx="1"/>
          </p:nvPr>
        </p:nvSpPr>
        <p:spPr/>
        <p:txBody>
          <a:bodyPr>
            <a:normAutofit fontScale="92500"/>
          </a:bodyPr>
          <a:lstStyle/>
          <a:p>
            <a:r>
              <a:rPr lang="en-US" dirty="0" smtClean="0"/>
              <a:t>Today’s brainstorming came up with 2 separate ideas of using birthdays / age and creating a recommender system for museum guests. I put these two ideas together as a horoscope based recommender system. This is just as a starting point so we have a concrete project to plan around on Friday and we can completely change it. </a:t>
            </a:r>
          </a:p>
          <a:p>
            <a:r>
              <a:rPr lang="en-US" dirty="0" smtClean="0"/>
              <a:t>Click through the following pages as an example. </a:t>
            </a:r>
          </a:p>
          <a:p>
            <a:endParaRPr lang="en-US" dirty="0"/>
          </a:p>
        </p:txBody>
      </p:sp>
    </p:spTree>
    <p:extLst>
      <p:ext uri="{BB962C8B-B14F-4D97-AF65-F5344CB8AC3E}">
        <p14:creationId xmlns:p14="http://schemas.microsoft.com/office/powerpoint/2010/main" val="666728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1" r="-1399" b="26547"/>
          <a:stretch/>
        </p:blipFill>
        <p:spPr bwMode="auto">
          <a:xfrm>
            <a:off x="3276600" y="5486400"/>
            <a:ext cx="2590801" cy="516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667000" y="1751070"/>
            <a:ext cx="5257800" cy="584775"/>
          </a:xfrm>
          <a:prstGeom prst="rect">
            <a:avLst/>
          </a:prstGeom>
          <a:noFill/>
        </p:spPr>
        <p:txBody>
          <a:bodyPr wrap="square" rtlCol="0">
            <a:spAutoFit/>
          </a:bodyPr>
          <a:lstStyle/>
          <a:p>
            <a:r>
              <a:rPr lang="en-US" sz="3200" dirty="0" smtClean="0">
                <a:latin typeface="Aharoni" panose="02010803020104030203" pitchFamily="2" charset="-79"/>
                <a:cs typeface="Aharoni" panose="02010803020104030203" pitchFamily="2" charset="-79"/>
              </a:rPr>
              <a:t>Enter your birthday:</a:t>
            </a:r>
            <a:endParaRPr lang="en-US" sz="3200" dirty="0">
              <a:latin typeface="Aharoni" panose="02010803020104030203" pitchFamily="2" charset="-79"/>
              <a:cs typeface="Aharoni" panose="02010803020104030203" pitchFamily="2" charset="-79"/>
            </a:endParaRPr>
          </a:p>
        </p:txBody>
      </p:sp>
      <p:sp>
        <p:nvSpPr>
          <p:cNvPr id="5" name="TextBox 4"/>
          <p:cNvSpPr txBox="1"/>
          <p:nvPr/>
        </p:nvSpPr>
        <p:spPr>
          <a:xfrm>
            <a:off x="2209800" y="2920425"/>
            <a:ext cx="4953000" cy="584775"/>
          </a:xfrm>
          <a:prstGeom prst="rect">
            <a:avLst/>
          </a:prstGeom>
          <a:solidFill>
            <a:schemeClr val="bg1">
              <a:lumMod val="75000"/>
            </a:schemeClr>
          </a:solidFill>
        </p:spPr>
        <p:txBody>
          <a:bodyPr wrap="square" rtlCol="0">
            <a:spAutoFit/>
          </a:bodyPr>
          <a:lstStyle/>
          <a:p>
            <a:endParaRPr lang="en-US" sz="3200" dirty="0"/>
          </a:p>
        </p:txBody>
      </p:sp>
    </p:spTree>
    <p:extLst>
      <p:ext uri="{BB962C8B-B14F-4D97-AF65-F5344CB8AC3E}">
        <p14:creationId xmlns:p14="http://schemas.microsoft.com/office/powerpoint/2010/main" val="3645253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7000" y="1751070"/>
            <a:ext cx="5257800" cy="584775"/>
          </a:xfrm>
          <a:prstGeom prst="rect">
            <a:avLst/>
          </a:prstGeom>
          <a:noFill/>
        </p:spPr>
        <p:txBody>
          <a:bodyPr wrap="square" rtlCol="0">
            <a:spAutoFit/>
          </a:bodyPr>
          <a:lstStyle/>
          <a:p>
            <a:r>
              <a:rPr lang="en-US" sz="3200" dirty="0" smtClean="0">
                <a:latin typeface="Aharoni" panose="02010803020104030203" pitchFamily="2" charset="-79"/>
                <a:cs typeface="Aharoni" panose="02010803020104030203" pitchFamily="2" charset="-79"/>
              </a:rPr>
              <a:t>Enter your birthday:</a:t>
            </a:r>
            <a:endParaRPr lang="en-US" sz="3200" dirty="0">
              <a:latin typeface="Aharoni" panose="02010803020104030203" pitchFamily="2" charset="-79"/>
              <a:cs typeface="Aharoni" panose="02010803020104030203" pitchFamily="2" charset="-79"/>
            </a:endParaRPr>
          </a:p>
        </p:txBody>
      </p:sp>
      <p:sp>
        <p:nvSpPr>
          <p:cNvPr id="5" name="TextBox 4"/>
          <p:cNvSpPr txBox="1"/>
          <p:nvPr/>
        </p:nvSpPr>
        <p:spPr>
          <a:xfrm>
            <a:off x="2209800" y="2920425"/>
            <a:ext cx="4953000" cy="646331"/>
          </a:xfrm>
          <a:prstGeom prst="rect">
            <a:avLst/>
          </a:prstGeom>
          <a:solidFill>
            <a:schemeClr val="bg1">
              <a:lumMod val="75000"/>
            </a:schemeClr>
          </a:solidFill>
        </p:spPr>
        <p:txBody>
          <a:bodyPr wrap="square" rtlCol="0">
            <a:spAutoFit/>
          </a:bodyPr>
          <a:lstStyle/>
          <a:p>
            <a:r>
              <a:rPr lang="en-US" sz="3200" dirty="0" smtClean="0">
                <a:latin typeface="Aharoni" panose="02010803020104030203" pitchFamily="2" charset="-79"/>
                <a:cs typeface="Aharoni" panose="02010803020104030203" pitchFamily="2" charset="-79"/>
              </a:rPr>
              <a:t>	      </a:t>
            </a:r>
            <a:r>
              <a:rPr lang="en-US" sz="3600" dirty="0" smtClean="0">
                <a:latin typeface="Aharoni" panose="02010803020104030203" pitchFamily="2" charset="-79"/>
                <a:cs typeface="Aharoni" panose="02010803020104030203" pitchFamily="2" charset="-79"/>
              </a:rPr>
              <a:t>10/23</a:t>
            </a:r>
            <a:endParaRPr lang="en-US" sz="3600" dirty="0">
              <a:latin typeface="Aharoni" panose="02010803020104030203" pitchFamily="2" charset="-79"/>
              <a:cs typeface="Aharoni" panose="02010803020104030203" pitchFamily="2" charset="-79"/>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5700" y="4191000"/>
            <a:ext cx="1790700" cy="2094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2895600" y="3581400"/>
            <a:ext cx="3733800" cy="369332"/>
          </a:xfrm>
          <a:prstGeom prst="rect">
            <a:avLst/>
          </a:prstGeom>
        </p:spPr>
        <p:txBody>
          <a:bodyPr wrap="square">
            <a:spAutoFit/>
          </a:bodyPr>
          <a:lstStyle/>
          <a:p>
            <a:r>
              <a:rPr lang="en-US" dirty="0" smtClean="0"/>
              <a:t>Cooperative, diplomatic</a:t>
            </a:r>
            <a:r>
              <a:rPr lang="en-US" dirty="0"/>
              <a:t>, i</a:t>
            </a:r>
            <a:r>
              <a:rPr lang="en-US" dirty="0" smtClean="0"/>
              <a:t>ndecisive</a:t>
            </a:r>
            <a:endParaRPr lang="en-US" dirty="0"/>
          </a:p>
        </p:txBody>
      </p:sp>
    </p:spTree>
    <p:extLst>
      <p:ext uri="{BB962C8B-B14F-4D97-AF65-F5344CB8AC3E}">
        <p14:creationId xmlns:p14="http://schemas.microsoft.com/office/powerpoint/2010/main" val="3901117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7000" y="1751070"/>
            <a:ext cx="5257800" cy="584775"/>
          </a:xfrm>
          <a:prstGeom prst="rect">
            <a:avLst/>
          </a:prstGeom>
          <a:noFill/>
        </p:spPr>
        <p:txBody>
          <a:bodyPr wrap="square" rtlCol="0">
            <a:spAutoFit/>
          </a:bodyPr>
          <a:lstStyle/>
          <a:p>
            <a:r>
              <a:rPr lang="en-US" sz="3200" dirty="0" smtClean="0">
                <a:latin typeface="Aharoni" panose="02010803020104030203" pitchFamily="2" charset="-79"/>
                <a:cs typeface="Aharoni" panose="02010803020104030203" pitchFamily="2" charset="-79"/>
              </a:rPr>
              <a:t>Artists like you</a:t>
            </a:r>
            <a:endParaRPr lang="en-US" sz="3200" dirty="0">
              <a:latin typeface="Aharoni" panose="02010803020104030203" pitchFamily="2" charset="-79"/>
              <a:cs typeface="Aharoni" panose="02010803020104030203" pitchFamily="2" charset="-79"/>
            </a:endParaRPr>
          </a:p>
        </p:txBody>
      </p:sp>
      <p:sp>
        <p:nvSpPr>
          <p:cNvPr id="5" name="TextBox 4"/>
          <p:cNvSpPr txBox="1"/>
          <p:nvPr/>
        </p:nvSpPr>
        <p:spPr>
          <a:xfrm>
            <a:off x="952500" y="2920425"/>
            <a:ext cx="2247900" cy="584775"/>
          </a:xfrm>
          <a:prstGeom prst="rect">
            <a:avLst/>
          </a:prstGeom>
          <a:solidFill>
            <a:schemeClr val="bg1">
              <a:lumMod val="85000"/>
            </a:schemeClr>
          </a:solidFill>
        </p:spPr>
        <p:txBody>
          <a:bodyPr wrap="square" rtlCol="0">
            <a:spAutoFit/>
          </a:bodyPr>
          <a:lstStyle/>
          <a:p>
            <a:pPr algn="ctr"/>
            <a:r>
              <a:rPr lang="en-US" sz="3200" dirty="0" smtClean="0">
                <a:solidFill>
                  <a:schemeClr val="tx1">
                    <a:lumMod val="65000"/>
                    <a:lumOff val="35000"/>
                  </a:schemeClr>
                </a:solidFill>
                <a:latin typeface="Rockwell Extra Bold" panose="02060903040505020403" pitchFamily="18" charset="0"/>
                <a:cs typeface="Aharoni" panose="02010803020104030203" pitchFamily="2" charset="-79"/>
              </a:rPr>
              <a:t>Medium</a:t>
            </a:r>
            <a:endParaRPr lang="en-US" sz="3200" dirty="0">
              <a:solidFill>
                <a:schemeClr val="tx1">
                  <a:lumMod val="65000"/>
                  <a:lumOff val="35000"/>
                </a:schemeClr>
              </a:solidFill>
              <a:latin typeface="Rockwell Extra Bold" panose="02060903040505020403" pitchFamily="18" charset="0"/>
              <a:cs typeface="Aharoni" panose="02010803020104030203" pitchFamily="2" charset="-79"/>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42077"/>
            <a:ext cx="1790700" cy="2094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390900" y="2895600"/>
            <a:ext cx="2247900" cy="646331"/>
          </a:xfrm>
          <a:prstGeom prst="rect">
            <a:avLst/>
          </a:prstGeom>
          <a:solidFill>
            <a:schemeClr val="tx1">
              <a:lumMod val="50000"/>
              <a:lumOff val="50000"/>
            </a:schemeClr>
          </a:solidFill>
        </p:spPr>
        <p:txBody>
          <a:bodyPr wrap="square" rtlCol="0">
            <a:spAutoFit/>
          </a:bodyPr>
          <a:lstStyle/>
          <a:p>
            <a:pPr algn="ctr"/>
            <a:r>
              <a:rPr lang="en-US" sz="3200" dirty="0" smtClean="0">
                <a:latin typeface="Rockwell Extra Bold" panose="02060903040505020403" pitchFamily="18" charset="0"/>
                <a:cs typeface="Aharoni" panose="02010803020104030203" pitchFamily="2" charset="-79"/>
              </a:rPr>
              <a:t>Top 3</a:t>
            </a:r>
            <a:r>
              <a:rPr lang="en-US" sz="3600" b="1" dirty="0" smtClean="0">
                <a:latin typeface="Aharoni" panose="02010803020104030203" pitchFamily="2" charset="-79"/>
                <a:cs typeface="Aharoni" panose="02010803020104030203" pitchFamily="2" charset="-79"/>
              </a:rPr>
              <a:t>  </a:t>
            </a:r>
            <a:r>
              <a:rPr lang="en-US" sz="3600" dirty="0" smtClean="0">
                <a:latin typeface="Aharoni" panose="02010803020104030203" pitchFamily="2" charset="-79"/>
                <a:cs typeface="Aharoni" panose="02010803020104030203" pitchFamily="2" charset="-79"/>
              </a:rPr>
              <a:t> </a:t>
            </a:r>
            <a:endParaRPr lang="en-US" sz="3600" dirty="0">
              <a:latin typeface="Aharoni" panose="02010803020104030203" pitchFamily="2" charset="-79"/>
              <a:cs typeface="Aharoni" panose="02010803020104030203" pitchFamily="2" charset="-79"/>
            </a:endParaRPr>
          </a:p>
        </p:txBody>
      </p:sp>
      <p:sp>
        <p:nvSpPr>
          <p:cNvPr id="7" name="TextBox 6"/>
          <p:cNvSpPr txBox="1"/>
          <p:nvPr/>
        </p:nvSpPr>
        <p:spPr>
          <a:xfrm>
            <a:off x="5867400" y="2895600"/>
            <a:ext cx="2247900" cy="646331"/>
          </a:xfrm>
          <a:prstGeom prst="rect">
            <a:avLst/>
          </a:prstGeom>
          <a:solidFill>
            <a:schemeClr val="tx1">
              <a:lumMod val="95000"/>
              <a:lumOff val="5000"/>
            </a:schemeClr>
          </a:solidFill>
        </p:spPr>
        <p:txBody>
          <a:bodyPr wrap="square" rtlCol="0">
            <a:spAutoFit/>
          </a:bodyPr>
          <a:lstStyle/>
          <a:p>
            <a:pPr algn="ctr"/>
            <a:r>
              <a:rPr lang="en-US" sz="3200" dirty="0" smtClean="0">
                <a:solidFill>
                  <a:schemeClr val="bg1"/>
                </a:solidFill>
                <a:latin typeface="Rockwell Extra Bold" panose="02060903040505020403" pitchFamily="18" charset="0"/>
                <a:cs typeface="Aharoni" panose="02010803020104030203" pitchFamily="2" charset="-79"/>
              </a:rPr>
              <a:t>Country</a:t>
            </a:r>
            <a:r>
              <a:rPr lang="en-US" sz="3600" b="1" dirty="0" smtClean="0">
                <a:latin typeface="Aharoni" panose="02010803020104030203" pitchFamily="2" charset="-79"/>
                <a:cs typeface="Aharoni" panose="02010803020104030203" pitchFamily="2" charset="-79"/>
              </a:rPr>
              <a:t>  </a:t>
            </a:r>
            <a:r>
              <a:rPr lang="en-US" sz="3600" dirty="0" smtClean="0">
                <a:latin typeface="Aharoni" panose="02010803020104030203" pitchFamily="2" charset="-79"/>
                <a:cs typeface="Aharoni" panose="02010803020104030203" pitchFamily="2" charset="-79"/>
              </a:rPr>
              <a:t> </a:t>
            </a:r>
            <a:endParaRPr lang="en-US" sz="36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861959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7000" y="1751070"/>
            <a:ext cx="5257800" cy="584775"/>
          </a:xfrm>
          <a:prstGeom prst="rect">
            <a:avLst/>
          </a:prstGeom>
          <a:noFill/>
        </p:spPr>
        <p:txBody>
          <a:bodyPr wrap="square" rtlCol="0">
            <a:spAutoFit/>
          </a:bodyPr>
          <a:lstStyle/>
          <a:p>
            <a:r>
              <a:rPr lang="en-US" sz="3200" dirty="0" smtClean="0">
                <a:latin typeface="Aharoni" panose="02010803020104030203" pitchFamily="2" charset="-79"/>
                <a:cs typeface="Aharoni" panose="02010803020104030203" pitchFamily="2" charset="-79"/>
              </a:rPr>
              <a:t>Artists like you</a:t>
            </a:r>
            <a:endParaRPr lang="en-US" sz="3200" dirty="0">
              <a:latin typeface="Aharoni" panose="02010803020104030203" pitchFamily="2" charset="-79"/>
              <a:cs typeface="Aharoni" panose="02010803020104030203" pitchFamily="2" charset="-79"/>
            </a:endParaRPr>
          </a:p>
        </p:txBody>
      </p:sp>
      <p:sp>
        <p:nvSpPr>
          <p:cNvPr id="5" name="TextBox 4"/>
          <p:cNvSpPr txBox="1"/>
          <p:nvPr/>
        </p:nvSpPr>
        <p:spPr>
          <a:xfrm>
            <a:off x="952500" y="2920425"/>
            <a:ext cx="2247900" cy="584775"/>
          </a:xfrm>
          <a:prstGeom prst="rect">
            <a:avLst/>
          </a:prstGeom>
          <a:solidFill>
            <a:schemeClr val="bg1">
              <a:lumMod val="85000"/>
            </a:schemeClr>
          </a:solidFill>
        </p:spPr>
        <p:txBody>
          <a:bodyPr wrap="square" rtlCol="0">
            <a:spAutoFit/>
          </a:bodyPr>
          <a:lstStyle/>
          <a:p>
            <a:pPr algn="ctr"/>
            <a:r>
              <a:rPr lang="en-US" sz="3200" dirty="0" smtClean="0">
                <a:solidFill>
                  <a:schemeClr val="tx1">
                    <a:lumMod val="65000"/>
                    <a:lumOff val="35000"/>
                  </a:schemeClr>
                </a:solidFill>
                <a:latin typeface="Rockwell Extra Bold" panose="02060903040505020403" pitchFamily="18" charset="0"/>
                <a:cs typeface="Aharoni" panose="02010803020104030203" pitchFamily="2" charset="-79"/>
              </a:rPr>
              <a:t>Medium</a:t>
            </a:r>
            <a:endParaRPr lang="en-US" sz="3200" dirty="0">
              <a:solidFill>
                <a:schemeClr val="tx1">
                  <a:lumMod val="65000"/>
                  <a:lumOff val="35000"/>
                </a:schemeClr>
              </a:solidFill>
              <a:latin typeface="Rockwell Extra Bold" panose="02060903040505020403" pitchFamily="18" charset="0"/>
              <a:cs typeface="Aharoni" panose="02010803020104030203" pitchFamily="2" charset="-79"/>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42077"/>
            <a:ext cx="1790700" cy="2094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390900" y="2895600"/>
            <a:ext cx="2247900" cy="646331"/>
          </a:xfrm>
          <a:prstGeom prst="rect">
            <a:avLst/>
          </a:prstGeom>
          <a:solidFill>
            <a:schemeClr val="tx1">
              <a:lumMod val="50000"/>
              <a:lumOff val="50000"/>
            </a:schemeClr>
          </a:solidFill>
        </p:spPr>
        <p:txBody>
          <a:bodyPr wrap="square" rtlCol="0">
            <a:spAutoFit/>
          </a:bodyPr>
          <a:lstStyle/>
          <a:p>
            <a:pPr algn="ctr"/>
            <a:r>
              <a:rPr lang="en-US" sz="3200" dirty="0" smtClean="0">
                <a:latin typeface="Rockwell Extra Bold" panose="02060903040505020403" pitchFamily="18" charset="0"/>
                <a:cs typeface="Aharoni" panose="02010803020104030203" pitchFamily="2" charset="-79"/>
              </a:rPr>
              <a:t>Top 3</a:t>
            </a:r>
            <a:r>
              <a:rPr lang="en-US" sz="3600" b="1" dirty="0" smtClean="0">
                <a:latin typeface="Aharoni" panose="02010803020104030203" pitchFamily="2" charset="-79"/>
                <a:cs typeface="Aharoni" panose="02010803020104030203" pitchFamily="2" charset="-79"/>
              </a:rPr>
              <a:t>  </a:t>
            </a:r>
            <a:r>
              <a:rPr lang="en-US" sz="3600" dirty="0" smtClean="0">
                <a:latin typeface="Aharoni" panose="02010803020104030203" pitchFamily="2" charset="-79"/>
                <a:cs typeface="Aharoni" panose="02010803020104030203" pitchFamily="2" charset="-79"/>
              </a:rPr>
              <a:t> </a:t>
            </a:r>
            <a:endParaRPr lang="en-US" sz="3600" dirty="0">
              <a:latin typeface="Aharoni" panose="02010803020104030203" pitchFamily="2" charset="-79"/>
              <a:cs typeface="Aharoni" panose="02010803020104030203" pitchFamily="2" charset="-79"/>
            </a:endParaRPr>
          </a:p>
        </p:txBody>
      </p:sp>
      <p:sp>
        <p:nvSpPr>
          <p:cNvPr id="7" name="TextBox 6"/>
          <p:cNvSpPr txBox="1"/>
          <p:nvPr/>
        </p:nvSpPr>
        <p:spPr>
          <a:xfrm>
            <a:off x="5867400" y="2895600"/>
            <a:ext cx="2247900" cy="646331"/>
          </a:xfrm>
          <a:prstGeom prst="rect">
            <a:avLst/>
          </a:prstGeom>
          <a:solidFill>
            <a:schemeClr val="tx1">
              <a:lumMod val="95000"/>
              <a:lumOff val="5000"/>
            </a:schemeClr>
          </a:solidFill>
        </p:spPr>
        <p:txBody>
          <a:bodyPr wrap="square" rtlCol="0">
            <a:spAutoFit/>
          </a:bodyPr>
          <a:lstStyle/>
          <a:p>
            <a:pPr algn="ctr"/>
            <a:r>
              <a:rPr lang="en-US" sz="3200" dirty="0" smtClean="0">
                <a:solidFill>
                  <a:schemeClr val="bg1"/>
                </a:solidFill>
                <a:latin typeface="Rockwell Extra Bold" panose="02060903040505020403" pitchFamily="18" charset="0"/>
                <a:cs typeface="Aharoni" panose="02010803020104030203" pitchFamily="2" charset="-79"/>
              </a:rPr>
              <a:t>Country</a:t>
            </a:r>
            <a:r>
              <a:rPr lang="en-US" sz="3600" b="1" dirty="0" smtClean="0">
                <a:latin typeface="Aharoni" panose="02010803020104030203" pitchFamily="2" charset="-79"/>
                <a:cs typeface="Aharoni" panose="02010803020104030203" pitchFamily="2" charset="-79"/>
              </a:rPr>
              <a:t>  </a:t>
            </a:r>
            <a:r>
              <a:rPr lang="en-US" sz="3600" dirty="0" smtClean="0">
                <a:latin typeface="Aharoni" panose="02010803020104030203" pitchFamily="2" charset="-79"/>
                <a:cs typeface="Aharoni" panose="02010803020104030203" pitchFamily="2" charset="-79"/>
              </a:rPr>
              <a:t> </a:t>
            </a:r>
            <a:endParaRPr lang="en-US" sz="3600" dirty="0">
              <a:latin typeface="Aharoni" panose="02010803020104030203" pitchFamily="2" charset="-79"/>
              <a:cs typeface="Aharoni" panose="02010803020104030203" pitchFamily="2" charset="-79"/>
            </a:endParaRPr>
          </a:p>
        </p:txBody>
      </p:sp>
      <p:sp>
        <p:nvSpPr>
          <p:cNvPr id="2" name="TextBox 1"/>
          <p:cNvSpPr txBox="1"/>
          <p:nvPr/>
        </p:nvSpPr>
        <p:spPr>
          <a:xfrm>
            <a:off x="914400" y="3733800"/>
            <a:ext cx="7200900" cy="2123658"/>
          </a:xfrm>
          <a:prstGeom prst="rect">
            <a:avLst/>
          </a:prstGeom>
          <a:solidFill>
            <a:schemeClr val="tx1">
              <a:lumMod val="50000"/>
              <a:lumOff val="50000"/>
            </a:schemeClr>
          </a:solidFill>
        </p:spPr>
        <p:txBody>
          <a:bodyPr wrap="square" rtlCol="0">
            <a:spAutoFit/>
          </a:bodyPr>
          <a:lstStyle/>
          <a:p>
            <a:endParaRPr lang="en-US" sz="2400" dirty="0" smtClean="0"/>
          </a:p>
          <a:p>
            <a:r>
              <a:rPr lang="en-US" sz="2400" dirty="0" smtClean="0">
                <a:solidFill>
                  <a:schemeClr val="bg1"/>
                </a:solidFill>
              </a:rPr>
              <a:t>Mark Rothko, Sept 25, 1903	(25 Paintings, 3 Sculpture)</a:t>
            </a:r>
          </a:p>
          <a:p>
            <a:r>
              <a:rPr lang="en-US" sz="2400" dirty="0" smtClean="0">
                <a:solidFill>
                  <a:schemeClr val="bg1"/>
                </a:solidFill>
              </a:rPr>
              <a:t>Maurice Prendergast, Oct 4, 1861 (8 Paintings)</a:t>
            </a:r>
          </a:p>
          <a:p>
            <a:r>
              <a:rPr lang="en-US" sz="2400" dirty="0" err="1" smtClean="0">
                <a:solidFill>
                  <a:schemeClr val="bg1"/>
                </a:solidFill>
              </a:rPr>
              <a:t>Shirin</a:t>
            </a:r>
            <a:r>
              <a:rPr lang="en-US" sz="2400" dirty="0" smtClean="0">
                <a:solidFill>
                  <a:schemeClr val="bg1"/>
                </a:solidFill>
              </a:rPr>
              <a:t> </a:t>
            </a:r>
            <a:r>
              <a:rPr lang="en-US" sz="2400" dirty="0" err="1" smtClean="0">
                <a:solidFill>
                  <a:schemeClr val="bg1"/>
                </a:solidFill>
              </a:rPr>
              <a:t>Ebadi</a:t>
            </a:r>
            <a:r>
              <a:rPr lang="en-US" sz="2400" dirty="0" smtClean="0">
                <a:solidFill>
                  <a:schemeClr val="bg1"/>
                </a:solidFill>
              </a:rPr>
              <a:t>, Oct 15, 1968 (4 Sculptures</a:t>
            </a:r>
            <a:r>
              <a:rPr lang="en-US" dirty="0" smtClean="0">
                <a:solidFill>
                  <a:schemeClr val="bg1"/>
                </a:solidFill>
              </a:rPr>
              <a:t>)</a:t>
            </a:r>
          </a:p>
          <a:p>
            <a:endParaRPr lang="en-US" dirty="0"/>
          </a:p>
          <a:p>
            <a:endParaRPr lang="en-US" dirty="0"/>
          </a:p>
        </p:txBody>
      </p:sp>
    </p:spTree>
    <p:extLst>
      <p:ext uri="{BB962C8B-B14F-4D97-AF65-F5344CB8AC3E}">
        <p14:creationId xmlns:p14="http://schemas.microsoft.com/office/powerpoint/2010/main" val="176567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7000" y="1751070"/>
            <a:ext cx="5257800" cy="584775"/>
          </a:xfrm>
          <a:prstGeom prst="rect">
            <a:avLst/>
          </a:prstGeom>
          <a:noFill/>
        </p:spPr>
        <p:txBody>
          <a:bodyPr wrap="square" rtlCol="0">
            <a:spAutoFit/>
          </a:bodyPr>
          <a:lstStyle/>
          <a:p>
            <a:r>
              <a:rPr lang="en-US" sz="3200" dirty="0" smtClean="0">
                <a:latin typeface="Aharoni" panose="02010803020104030203" pitchFamily="2" charset="-79"/>
                <a:cs typeface="Aharoni" panose="02010803020104030203" pitchFamily="2" charset="-79"/>
              </a:rPr>
              <a:t>Artists like you</a:t>
            </a:r>
            <a:endParaRPr lang="en-US" sz="3200" dirty="0">
              <a:latin typeface="Aharoni" panose="02010803020104030203" pitchFamily="2" charset="-79"/>
              <a:cs typeface="Aharoni" panose="02010803020104030203" pitchFamily="2" charset="-79"/>
            </a:endParaRPr>
          </a:p>
        </p:txBody>
      </p:sp>
      <p:sp>
        <p:nvSpPr>
          <p:cNvPr id="5" name="TextBox 4"/>
          <p:cNvSpPr txBox="1"/>
          <p:nvPr/>
        </p:nvSpPr>
        <p:spPr>
          <a:xfrm>
            <a:off x="905107" y="2920424"/>
            <a:ext cx="2247900" cy="584775"/>
          </a:xfrm>
          <a:prstGeom prst="rect">
            <a:avLst/>
          </a:prstGeom>
          <a:solidFill>
            <a:schemeClr val="bg1">
              <a:lumMod val="85000"/>
            </a:schemeClr>
          </a:solidFill>
        </p:spPr>
        <p:txBody>
          <a:bodyPr wrap="square" rtlCol="0">
            <a:spAutoFit/>
          </a:bodyPr>
          <a:lstStyle/>
          <a:p>
            <a:pPr algn="ctr"/>
            <a:r>
              <a:rPr lang="en-US" sz="3200" dirty="0" smtClean="0">
                <a:solidFill>
                  <a:schemeClr val="tx1">
                    <a:lumMod val="65000"/>
                    <a:lumOff val="35000"/>
                  </a:schemeClr>
                </a:solidFill>
                <a:latin typeface="Rockwell Extra Bold" panose="02060903040505020403" pitchFamily="18" charset="0"/>
                <a:cs typeface="Aharoni" panose="02010803020104030203" pitchFamily="2" charset="-79"/>
              </a:rPr>
              <a:t>Medium</a:t>
            </a:r>
            <a:endParaRPr lang="en-US" sz="3200" dirty="0">
              <a:solidFill>
                <a:schemeClr val="tx1">
                  <a:lumMod val="65000"/>
                  <a:lumOff val="35000"/>
                </a:schemeClr>
              </a:solidFill>
              <a:latin typeface="Rockwell Extra Bold" panose="02060903040505020403" pitchFamily="18" charset="0"/>
              <a:cs typeface="Aharoni" panose="02010803020104030203" pitchFamily="2" charset="-79"/>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42077"/>
            <a:ext cx="1790700" cy="2094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390900" y="2895600"/>
            <a:ext cx="2247900" cy="646331"/>
          </a:xfrm>
          <a:prstGeom prst="rect">
            <a:avLst/>
          </a:prstGeom>
          <a:solidFill>
            <a:schemeClr val="tx1">
              <a:lumMod val="50000"/>
              <a:lumOff val="50000"/>
            </a:schemeClr>
          </a:solidFill>
        </p:spPr>
        <p:txBody>
          <a:bodyPr wrap="square" rtlCol="0">
            <a:spAutoFit/>
          </a:bodyPr>
          <a:lstStyle/>
          <a:p>
            <a:pPr algn="ctr"/>
            <a:r>
              <a:rPr lang="en-US" sz="3200" dirty="0" smtClean="0">
                <a:latin typeface="Rockwell Extra Bold" panose="02060903040505020403" pitchFamily="18" charset="0"/>
                <a:cs typeface="Aharoni" panose="02010803020104030203" pitchFamily="2" charset="-79"/>
              </a:rPr>
              <a:t>Top 3</a:t>
            </a:r>
            <a:r>
              <a:rPr lang="en-US" sz="3600" b="1" dirty="0" smtClean="0">
                <a:latin typeface="Aharoni" panose="02010803020104030203" pitchFamily="2" charset="-79"/>
                <a:cs typeface="Aharoni" panose="02010803020104030203" pitchFamily="2" charset="-79"/>
              </a:rPr>
              <a:t>  </a:t>
            </a:r>
            <a:r>
              <a:rPr lang="en-US" sz="3600" dirty="0" smtClean="0">
                <a:latin typeface="Aharoni" panose="02010803020104030203" pitchFamily="2" charset="-79"/>
                <a:cs typeface="Aharoni" panose="02010803020104030203" pitchFamily="2" charset="-79"/>
              </a:rPr>
              <a:t> </a:t>
            </a:r>
            <a:endParaRPr lang="en-US" sz="3600" dirty="0">
              <a:latin typeface="Aharoni" panose="02010803020104030203" pitchFamily="2" charset="-79"/>
              <a:cs typeface="Aharoni" panose="02010803020104030203" pitchFamily="2" charset="-79"/>
            </a:endParaRPr>
          </a:p>
        </p:txBody>
      </p:sp>
      <p:sp>
        <p:nvSpPr>
          <p:cNvPr id="7" name="TextBox 6"/>
          <p:cNvSpPr txBox="1"/>
          <p:nvPr/>
        </p:nvSpPr>
        <p:spPr>
          <a:xfrm>
            <a:off x="5867400" y="2895600"/>
            <a:ext cx="2247900" cy="646331"/>
          </a:xfrm>
          <a:prstGeom prst="rect">
            <a:avLst/>
          </a:prstGeom>
          <a:solidFill>
            <a:schemeClr val="tx1">
              <a:lumMod val="95000"/>
              <a:lumOff val="5000"/>
            </a:schemeClr>
          </a:solidFill>
        </p:spPr>
        <p:txBody>
          <a:bodyPr wrap="square" rtlCol="0">
            <a:spAutoFit/>
          </a:bodyPr>
          <a:lstStyle/>
          <a:p>
            <a:pPr algn="ctr"/>
            <a:r>
              <a:rPr lang="en-US" sz="3200" dirty="0" smtClean="0">
                <a:solidFill>
                  <a:schemeClr val="bg1"/>
                </a:solidFill>
                <a:latin typeface="Rockwell Extra Bold" panose="02060903040505020403" pitchFamily="18" charset="0"/>
                <a:cs typeface="Aharoni" panose="02010803020104030203" pitchFamily="2" charset="-79"/>
              </a:rPr>
              <a:t>Country</a:t>
            </a:r>
            <a:r>
              <a:rPr lang="en-US" sz="3600" b="1" dirty="0" smtClean="0">
                <a:latin typeface="Aharoni" panose="02010803020104030203" pitchFamily="2" charset="-79"/>
                <a:cs typeface="Aharoni" panose="02010803020104030203" pitchFamily="2" charset="-79"/>
              </a:rPr>
              <a:t>  </a:t>
            </a:r>
            <a:r>
              <a:rPr lang="en-US" sz="3600" dirty="0" smtClean="0">
                <a:latin typeface="Aharoni" panose="02010803020104030203" pitchFamily="2" charset="-79"/>
                <a:cs typeface="Aharoni" panose="02010803020104030203" pitchFamily="2" charset="-79"/>
              </a:rPr>
              <a:t> </a:t>
            </a:r>
            <a:endParaRPr lang="en-US" sz="3600" dirty="0">
              <a:latin typeface="Aharoni" panose="02010803020104030203" pitchFamily="2" charset="-79"/>
              <a:cs typeface="Aharoni" panose="02010803020104030203" pitchFamily="2" charset="-79"/>
            </a:endParaRPr>
          </a:p>
        </p:txBody>
      </p:sp>
      <p:sp>
        <p:nvSpPr>
          <p:cNvPr id="2" name="TextBox 1"/>
          <p:cNvSpPr txBox="1"/>
          <p:nvPr/>
        </p:nvSpPr>
        <p:spPr>
          <a:xfrm>
            <a:off x="914400" y="3733800"/>
            <a:ext cx="7200900" cy="2308324"/>
          </a:xfrm>
          <a:prstGeom prst="rect">
            <a:avLst/>
          </a:prstGeom>
          <a:solidFill>
            <a:schemeClr val="bg1">
              <a:lumMod val="85000"/>
            </a:schemeClr>
          </a:solid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307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938" t="11952" r="2891"/>
          <a:stretch/>
        </p:blipFill>
        <p:spPr bwMode="auto">
          <a:xfrm>
            <a:off x="1229705" y="3969327"/>
            <a:ext cx="1923302" cy="1837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397" t="3023" r="17911" b="89963"/>
          <a:stretch/>
        </p:blipFill>
        <p:spPr bwMode="auto">
          <a:xfrm>
            <a:off x="3505200" y="4343400"/>
            <a:ext cx="3900055" cy="429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534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7000" y="1751070"/>
            <a:ext cx="5257800" cy="584775"/>
          </a:xfrm>
          <a:prstGeom prst="rect">
            <a:avLst/>
          </a:prstGeom>
          <a:noFill/>
        </p:spPr>
        <p:txBody>
          <a:bodyPr wrap="square" rtlCol="0">
            <a:spAutoFit/>
          </a:bodyPr>
          <a:lstStyle/>
          <a:p>
            <a:r>
              <a:rPr lang="en-US" sz="3200" dirty="0" smtClean="0">
                <a:latin typeface="Aharoni" panose="02010803020104030203" pitchFamily="2" charset="-79"/>
                <a:cs typeface="Aharoni" panose="02010803020104030203" pitchFamily="2" charset="-79"/>
              </a:rPr>
              <a:t>Artists like you</a:t>
            </a:r>
            <a:endParaRPr lang="en-US" sz="3200" dirty="0">
              <a:latin typeface="Aharoni" panose="02010803020104030203" pitchFamily="2" charset="-79"/>
              <a:cs typeface="Aharoni" panose="02010803020104030203" pitchFamily="2" charset="-79"/>
            </a:endParaRPr>
          </a:p>
        </p:txBody>
      </p:sp>
      <p:sp>
        <p:nvSpPr>
          <p:cNvPr id="5" name="TextBox 4"/>
          <p:cNvSpPr txBox="1"/>
          <p:nvPr/>
        </p:nvSpPr>
        <p:spPr>
          <a:xfrm>
            <a:off x="905107" y="2920424"/>
            <a:ext cx="2247900" cy="584775"/>
          </a:xfrm>
          <a:prstGeom prst="rect">
            <a:avLst/>
          </a:prstGeom>
          <a:solidFill>
            <a:schemeClr val="bg1">
              <a:lumMod val="85000"/>
            </a:schemeClr>
          </a:solidFill>
        </p:spPr>
        <p:txBody>
          <a:bodyPr wrap="square" rtlCol="0">
            <a:spAutoFit/>
          </a:bodyPr>
          <a:lstStyle/>
          <a:p>
            <a:pPr algn="ctr"/>
            <a:r>
              <a:rPr lang="en-US" sz="3200" dirty="0" smtClean="0">
                <a:solidFill>
                  <a:schemeClr val="tx1">
                    <a:lumMod val="65000"/>
                    <a:lumOff val="35000"/>
                  </a:schemeClr>
                </a:solidFill>
                <a:latin typeface="Rockwell Extra Bold" panose="02060903040505020403" pitchFamily="18" charset="0"/>
                <a:cs typeface="Aharoni" panose="02010803020104030203" pitchFamily="2" charset="-79"/>
              </a:rPr>
              <a:t>Medium</a:t>
            </a:r>
            <a:endParaRPr lang="en-US" sz="3200" dirty="0">
              <a:solidFill>
                <a:schemeClr val="tx1">
                  <a:lumMod val="65000"/>
                  <a:lumOff val="35000"/>
                </a:schemeClr>
              </a:solidFill>
              <a:latin typeface="Rockwell Extra Bold" panose="02060903040505020403" pitchFamily="18" charset="0"/>
              <a:cs typeface="Aharoni" panose="02010803020104030203" pitchFamily="2" charset="-79"/>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42077"/>
            <a:ext cx="1790700" cy="2094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390900" y="2895600"/>
            <a:ext cx="2247900" cy="646331"/>
          </a:xfrm>
          <a:prstGeom prst="rect">
            <a:avLst/>
          </a:prstGeom>
          <a:solidFill>
            <a:schemeClr val="tx1">
              <a:lumMod val="50000"/>
              <a:lumOff val="50000"/>
            </a:schemeClr>
          </a:solidFill>
        </p:spPr>
        <p:txBody>
          <a:bodyPr wrap="square" rtlCol="0">
            <a:spAutoFit/>
          </a:bodyPr>
          <a:lstStyle/>
          <a:p>
            <a:pPr algn="ctr"/>
            <a:r>
              <a:rPr lang="en-US" sz="3200" dirty="0" smtClean="0">
                <a:latin typeface="Rockwell Extra Bold" panose="02060903040505020403" pitchFamily="18" charset="0"/>
                <a:cs typeface="Aharoni" panose="02010803020104030203" pitchFamily="2" charset="-79"/>
              </a:rPr>
              <a:t>Top 3</a:t>
            </a:r>
            <a:r>
              <a:rPr lang="en-US" sz="3600" b="1" dirty="0" smtClean="0">
                <a:latin typeface="Aharoni" panose="02010803020104030203" pitchFamily="2" charset="-79"/>
                <a:cs typeface="Aharoni" panose="02010803020104030203" pitchFamily="2" charset="-79"/>
              </a:rPr>
              <a:t>  </a:t>
            </a:r>
            <a:r>
              <a:rPr lang="en-US" sz="3600" dirty="0" smtClean="0">
                <a:latin typeface="Aharoni" panose="02010803020104030203" pitchFamily="2" charset="-79"/>
                <a:cs typeface="Aharoni" panose="02010803020104030203" pitchFamily="2" charset="-79"/>
              </a:rPr>
              <a:t> </a:t>
            </a:r>
            <a:endParaRPr lang="en-US" sz="3600" dirty="0">
              <a:latin typeface="Aharoni" panose="02010803020104030203" pitchFamily="2" charset="-79"/>
              <a:cs typeface="Aharoni" panose="02010803020104030203" pitchFamily="2" charset="-79"/>
            </a:endParaRPr>
          </a:p>
        </p:txBody>
      </p:sp>
      <p:sp>
        <p:nvSpPr>
          <p:cNvPr id="7" name="TextBox 6"/>
          <p:cNvSpPr txBox="1"/>
          <p:nvPr/>
        </p:nvSpPr>
        <p:spPr>
          <a:xfrm>
            <a:off x="5867400" y="2895600"/>
            <a:ext cx="2247900" cy="646331"/>
          </a:xfrm>
          <a:prstGeom prst="rect">
            <a:avLst/>
          </a:prstGeom>
          <a:solidFill>
            <a:schemeClr val="tx1">
              <a:lumMod val="95000"/>
              <a:lumOff val="5000"/>
            </a:schemeClr>
          </a:solidFill>
        </p:spPr>
        <p:txBody>
          <a:bodyPr wrap="square" rtlCol="0">
            <a:spAutoFit/>
          </a:bodyPr>
          <a:lstStyle/>
          <a:p>
            <a:pPr algn="ctr"/>
            <a:r>
              <a:rPr lang="en-US" sz="3200" dirty="0" smtClean="0">
                <a:solidFill>
                  <a:schemeClr val="bg1"/>
                </a:solidFill>
                <a:latin typeface="Rockwell Extra Bold" panose="02060903040505020403" pitchFamily="18" charset="0"/>
                <a:cs typeface="Aharoni" panose="02010803020104030203" pitchFamily="2" charset="-79"/>
              </a:rPr>
              <a:t>Country</a:t>
            </a:r>
            <a:r>
              <a:rPr lang="en-US" sz="3600" b="1" dirty="0" smtClean="0">
                <a:latin typeface="Aharoni" panose="02010803020104030203" pitchFamily="2" charset="-79"/>
                <a:cs typeface="Aharoni" panose="02010803020104030203" pitchFamily="2" charset="-79"/>
              </a:rPr>
              <a:t>  </a:t>
            </a:r>
            <a:r>
              <a:rPr lang="en-US" sz="3600" dirty="0" smtClean="0">
                <a:latin typeface="Aharoni" panose="02010803020104030203" pitchFamily="2" charset="-79"/>
                <a:cs typeface="Aharoni" panose="02010803020104030203" pitchFamily="2" charset="-79"/>
              </a:rPr>
              <a:t> </a:t>
            </a:r>
            <a:endParaRPr lang="en-US" sz="3600" dirty="0">
              <a:latin typeface="Aharoni" panose="02010803020104030203" pitchFamily="2" charset="-79"/>
              <a:cs typeface="Aharoni" panose="02010803020104030203" pitchFamily="2" charset="-79"/>
            </a:endParaRPr>
          </a:p>
        </p:txBody>
      </p:sp>
      <p:sp>
        <p:nvSpPr>
          <p:cNvPr id="2" name="TextBox 1"/>
          <p:cNvSpPr txBox="1"/>
          <p:nvPr/>
        </p:nvSpPr>
        <p:spPr>
          <a:xfrm>
            <a:off x="914400" y="3733800"/>
            <a:ext cx="7200900" cy="2308324"/>
          </a:xfrm>
          <a:prstGeom prst="rect">
            <a:avLst/>
          </a:prstGeom>
          <a:solidFill>
            <a:schemeClr val="tx1">
              <a:lumMod val="95000"/>
              <a:lumOff val="5000"/>
            </a:schemeClr>
          </a:solid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09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718" t="16916"/>
          <a:stretch/>
        </p:blipFill>
        <p:spPr bwMode="auto">
          <a:xfrm>
            <a:off x="5933849" y="4009571"/>
            <a:ext cx="1914751" cy="1705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843" b="83126"/>
          <a:stretch/>
        </p:blipFill>
        <p:spPr bwMode="auto">
          <a:xfrm>
            <a:off x="1796044" y="4457701"/>
            <a:ext cx="3614156" cy="647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8546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a:t>
            </a:r>
            <a:endParaRPr lang="en-US" dirty="0"/>
          </a:p>
        </p:txBody>
      </p:sp>
      <p:sp>
        <p:nvSpPr>
          <p:cNvPr id="3" name="Content Placeholder 2"/>
          <p:cNvSpPr>
            <a:spLocks noGrp="1"/>
          </p:cNvSpPr>
          <p:nvPr>
            <p:ph idx="1"/>
          </p:nvPr>
        </p:nvSpPr>
        <p:spPr>
          <a:xfrm>
            <a:off x="457200" y="1600200"/>
            <a:ext cx="8229600" cy="4876800"/>
          </a:xfrm>
        </p:spPr>
        <p:txBody>
          <a:bodyPr>
            <a:normAutofit fontScale="55000" lnSpcReduction="20000"/>
          </a:bodyPr>
          <a:lstStyle/>
          <a:p>
            <a:r>
              <a:rPr lang="en-US" dirty="0" smtClean="0"/>
              <a:t>Central repository for code / files: GitHub (</a:t>
            </a:r>
            <a:r>
              <a:rPr lang="en-US" dirty="0" err="1" smtClean="0"/>
              <a:t>Hao</a:t>
            </a:r>
            <a:r>
              <a:rPr lang="en-US" dirty="0" smtClean="0"/>
              <a:t> Wu will be our </a:t>
            </a:r>
            <a:r>
              <a:rPr lang="en-US" dirty="0" err="1" smtClean="0"/>
              <a:t>administator</a:t>
            </a:r>
            <a:r>
              <a:rPr lang="en-US" dirty="0" smtClean="0"/>
              <a:t>)</a:t>
            </a:r>
          </a:p>
          <a:p>
            <a:r>
              <a:rPr lang="en-US" dirty="0" smtClean="0"/>
              <a:t>GitHub is the world’s largest collection of open source code and an integral part of the government open data workflow.  We will use GitHub as our Dropbox. (Slide 15)</a:t>
            </a:r>
          </a:p>
          <a:p>
            <a:endParaRPr lang="en-US" dirty="0"/>
          </a:p>
          <a:p>
            <a:r>
              <a:rPr lang="en-US" dirty="0" smtClean="0"/>
              <a:t>Data cleaning: R or Python </a:t>
            </a:r>
          </a:p>
          <a:p>
            <a:r>
              <a:rPr lang="en-US" dirty="0" smtClean="0"/>
              <a:t>Data often need to be processed further before it can be used for analysis. Regular expressions are very useful for this. We can break text apart into multiple fields, convert upper cases, etc. (See Slide 12) </a:t>
            </a:r>
          </a:p>
          <a:p>
            <a:endParaRPr lang="en-US" dirty="0" smtClean="0"/>
          </a:p>
          <a:p>
            <a:r>
              <a:rPr lang="en-US" dirty="0" smtClean="0"/>
              <a:t>Initial data exploration: Tableau Public</a:t>
            </a:r>
          </a:p>
          <a:p>
            <a:r>
              <a:rPr lang="en-US" dirty="0" smtClean="0"/>
              <a:t>This is a fast drag and drop way to look at relationships in the data, especially useful if you’re not used to coding graphics yet.</a:t>
            </a:r>
          </a:p>
          <a:p>
            <a:endParaRPr lang="en-US" dirty="0"/>
          </a:p>
          <a:p>
            <a:r>
              <a:rPr lang="en-US" dirty="0" smtClean="0"/>
              <a:t>Graphics and data analysis: STATA (See Slide 13) </a:t>
            </a:r>
          </a:p>
          <a:p>
            <a:pPr marL="0" indent="0">
              <a:buNone/>
            </a:pPr>
            <a:endParaRPr lang="en-US" dirty="0" smtClean="0"/>
          </a:p>
          <a:p>
            <a:r>
              <a:rPr lang="en-US" dirty="0" smtClean="0"/>
              <a:t>Website: (we haven’t decided – those exploring the web technology, please email me what you decide to use) </a:t>
            </a:r>
          </a:p>
          <a:p>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3156825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1057</Words>
  <Application>Microsoft Office PowerPoint</Application>
  <PresentationFormat>On-screen Show (4:3)</PresentationFormat>
  <Paragraphs>244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Hackathon Team</vt:lpstr>
      <vt:lpstr>What are we building?</vt:lpstr>
      <vt:lpstr>PowerPoint Presentation</vt:lpstr>
      <vt:lpstr>PowerPoint Presentation</vt:lpstr>
      <vt:lpstr>PowerPoint Presentation</vt:lpstr>
      <vt:lpstr>PowerPoint Presentation</vt:lpstr>
      <vt:lpstr>PowerPoint Presentation</vt:lpstr>
      <vt:lpstr>PowerPoint Presentation</vt:lpstr>
      <vt:lpstr>Workflow </vt:lpstr>
      <vt:lpstr>Friday 2-4pm Room 3200 Schedule</vt:lpstr>
      <vt:lpstr>If you’re coming Friday, you need to:</vt:lpstr>
      <vt:lpstr>Regular expression in R</vt:lpstr>
      <vt:lpstr>Cool data visualization in STATA</vt:lpstr>
      <vt:lpstr>For-loops to create and save graphics in STATA</vt:lpstr>
      <vt:lpstr>Example of data hosted on GitHub</vt:lpstr>
      <vt:lpstr>Our fake data for practice (csv attached)</vt:lpstr>
      <vt:lpstr>Who was here? (Mon 11/2 8-9)</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Linardi, Sera</dc:creator>
  <cp:lastModifiedBy>Linardi, Sera</cp:lastModifiedBy>
  <cp:revision>67</cp:revision>
  <dcterms:created xsi:type="dcterms:W3CDTF">2015-11-02T19:48:59Z</dcterms:created>
  <dcterms:modified xsi:type="dcterms:W3CDTF">2015-11-02T22:19:13Z</dcterms:modified>
</cp:coreProperties>
</file>