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2" r:id="rId7"/>
    <p:sldId id="260"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0EB263-8972-47CD-9DB7-7FAC90518991}"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72126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EB263-8972-47CD-9DB7-7FAC90518991}"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6615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EB263-8972-47CD-9DB7-7FAC90518991}"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76751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EB263-8972-47CD-9DB7-7FAC90518991}"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34674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EB263-8972-47CD-9DB7-7FAC90518991}"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69194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0EB263-8972-47CD-9DB7-7FAC90518991}"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35070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0EB263-8972-47CD-9DB7-7FAC90518991}" type="datetimeFigureOut">
              <a:rPr lang="en-US" smtClean="0"/>
              <a:t>11/14/2015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42893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0EB263-8972-47CD-9DB7-7FAC90518991}" type="datetimeFigureOut">
              <a:rPr lang="en-US" smtClean="0"/>
              <a:t>11/14/2015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69439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EB263-8972-47CD-9DB7-7FAC90518991}" type="datetimeFigureOut">
              <a:rPr lang="en-US" smtClean="0"/>
              <a:t>11/14/2015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3154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EB263-8972-47CD-9DB7-7FAC90518991}"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9915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EB263-8972-47CD-9DB7-7FAC90518991}"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86982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EB263-8972-47CD-9DB7-7FAC90518991}" type="datetimeFigureOut">
              <a:rPr lang="en-US" smtClean="0"/>
              <a:t>11/14/2015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D476-07EB-4460-9EBF-33A55407B40F}" type="slidenum">
              <a:rPr lang="en-US" smtClean="0"/>
              <a:t>‹#›</a:t>
            </a:fld>
            <a:endParaRPr lang="en-US"/>
          </a:p>
        </p:txBody>
      </p:sp>
    </p:spTree>
    <p:extLst>
      <p:ext uri="{BB962C8B-B14F-4D97-AF65-F5344CB8AC3E}">
        <p14:creationId xmlns:p14="http://schemas.microsoft.com/office/powerpoint/2010/main" val="137692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chinese-astrology.co.uk/horse.html" TargetMode="External"/><Relationship Id="rId13" Type="http://schemas.openxmlformats.org/officeDocument/2006/relationships/hyperlink" Target="http://www.chinese-astrology.co.uk/pig.html" TargetMode="External"/><Relationship Id="rId18" Type="http://schemas.openxmlformats.org/officeDocument/2006/relationships/hyperlink" Target="https://en.wikipedia.org/wiki/Chinese_zodiac#cite_note-9" TargetMode="External"/><Relationship Id="rId3" Type="http://schemas.openxmlformats.org/officeDocument/2006/relationships/hyperlink" Target="http://www.chinese-astrology.co.uk/ox.html" TargetMode="External"/><Relationship Id="rId7" Type="http://schemas.openxmlformats.org/officeDocument/2006/relationships/hyperlink" Target="http://www.chinese-astrology.co.uk/snake.html" TargetMode="External"/><Relationship Id="rId12" Type="http://schemas.openxmlformats.org/officeDocument/2006/relationships/hyperlink" Target="http://www.chinese-astrology.co.uk/dog.html" TargetMode="External"/><Relationship Id="rId17" Type="http://schemas.openxmlformats.org/officeDocument/2006/relationships/hyperlink" Target="https://en.wikipedia.org/wiki/Chinese_zodiac#cite_note-8" TargetMode="External"/><Relationship Id="rId2" Type="http://schemas.openxmlformats.org/officeDocument/2006/relationships/hyperlink" Target="http://www.chinese-astrology.co.uk/rat.html" TargetMode="External"/><Relationship Id="rId16" Type="http://schemas.openxmlformats.org/officeDocument/2006/relationships/hyperlink" Target="https://en.wikipedia.org/wiki/Ox_(zodiac)" TargetMode="External"/><Relationship Id="rId20" Type="http://schemas.openxmlformats.org/officeDocument/2006/relationships/hyperlink" Target="https://en.wikipedia.org/wiki/Chinese_zodiac#cite_note-haw-7" TargetMode="External"/><Relationship Id="rId1" Type="http://schemas.openxmlformats.org/officeDocument/2006/relationships/slideLayout" Target="../slideLayouts/slideLayout2.xml"/><Relationship Id="rId6" Type="http://schemas.openxmlformats.org/officeDocument/2006/relationships/hyperlink" Target="http://www.chinese-astrology.co.uk/dragon.html" TargetMode="External"/><Relationship Id="rId11" Type="http://schemas.openxmlformats.org/officeDocument/2006/relationships/hyperlink" Target="http://www.chinese-astrology.co.uk/rooster.html" TargetMode="External"/><Relationship Id="rId5" Type="http://schemas.openxmlformats.org/officeDocument/2006/relationships/hyperlink" Target="http://www.chinese-astrology.co.uk/Rabbit.html" TargetMode="External"/><Relationship Id="rId15" Type="http://schemas.openxmlformats.org/officeDocument/2006/relationships/hyperlink" Target="https://en.wikipedia.org/wiki/Jade_Emperor" TargetMode="External"/><Relationship Id="rId10" Type="http://schemas.openxmlformats.org/officeDocument/2006/relationships/hyperlink" Target="http://www.chinese-astrology.co.uk/monkey.html" TargetMode="External"/><Relationship Id="rId19" Type="http://schemas.openxmlformats.org/officeDocument/2006/relationships/hyperlink" Target="https://en.wikipedia.org/wiki/Tiger_(zodiac)" TargetMode="External"/><Relationship Id="rId4" Type="http://schemas.openxmlformats.org/officeDocument/2006/relationships/hyperlink" Target="http://www.chinese-astrology.co.uk/tiger.html" TargetMode="External"/><Relationship Id="rId9" Type="http://schemas.openxmlformats.org/officeDocument/2006/relationships/hyperlink" Target="http://www.chinese-astrology.co.uk/goat.html" TargetMode="External"/><Relationship Id="rId14" Type="http://schemas.openxmlformats.org/officeDocument/2006/relationships/hyperlink" Target="https://en.wikipedia.org/wiki/Rat_(zodia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Plan for Sunday</a:t>
            </a:r>
            <a:endParaRPr lang="en-US" dirty="0"/>
          </a:p>
        </p:txBody>
      </p:sp>
      <p:sp>
        <p:nvSpPr>
          <p:cNvPr id="3" name="Subtitle 2"/>
          <p:cNvSpPr>
            <a:spLocks noGrp="1"/>
          </p:cNvSpPr>
          <p:nvPr>
            <p:ph type="subTitle" idx="1"/>
          </p:nvPr>
        </p:nvSpPr>
        <p:spPr/>
        <p:txBody>
          <a:bodyPr/>
          <a:lstStyle/>
          <a:p>
            <a:r>
              <a:rPr lang="en-US" dirty="0" smtClean="0"/>
              <a:t>GSPIA Hackathon 2015 Team</a:t>
            </a:r>
            <a:endParaRPr lang="en-US" dirty="0"/>
          </a:p>
        </p:txBody>
      </p:sp>
    </p:spTree>
    <p:extLst>
      <p:ext uri="{BB962C8B-B14F-4D97-AF65-F5344CB8AC3E}">
        <p14:creationId xmlns:p14="http://schemas.microsoft.com/office/powerpoint/2010/main" val="385971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our presentation will be like and who is in charge of what</a:t>
            </a:r>
            <a:endParaRPr lang="en-US" dirty="0"/>
          </a:p>
        </p:txBody>
      </p:sp>
      <p:sp>
        <p:nvSpPr>
          <p:cNvPr id="3" name="Content Placeholder 2"/>
          <p:cNvSpPr>
            <a:spLocks noGrp="1"/>
          </p:cNvSpPr>
          <p:nvPr>
            <p:ph idx="1"/>
          </p:nvPr>
        </p:nvSpPr>
        <p:spPr/>
        <p:txBody>
          <a:bodyPr/>
          <a:lstStyle/>
          <a:p>
            <a:r>
              <a:rPr lang="en-US" dirty="0" smtClean="0"/>
              <a:t>These graphics are UGLY (they’re just for illustration)</a:t>
            </a:r>
          </a:p>
          <a:p>
            <a:r>
              <a:rPr lang="en-US" dirty="0" smtClean="0"/>
              <a:t>The graphics the data visualization has created is FAR more beautiful, so don’t worry about that, just look at the following images for organizational purposes. </a:t>
            </a:r>
            <a:endParaRPr lang="en-US" dirty="0"/>
          </a:p>
        </p:txBody>
      </p:sp>
    </p:spTree>
    <p:extLst>
      <p:ext uri="{BB962C8B-B14F-4D97-AF65-F5344CB8AC3E}">
        <p14:creationId xmlns:p14="http://schemas.microsoft.com/office/powerpoint/2010/main" val="35297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3" name="Content Placeholder 2"/>
          <p:cNvSpPr>
            <a:spLocks noGrp="1"/>
          </p:cNvSpPr>
          <p:nvPr>
            <p:ph idx="1"/>
          </p:nvPr>
        </p:nvSpPr>
        <p:spPr>
          <a:xfrm>
            <a:off x="457200" y="1600201"/>
            <a:ext cx="8229600" cy="3733800"/>
          </a:xfrm>
        </p:spPr>
        <p:txBody>
          <a:bodyPr>
            <a:normAutofit fontScale="92500"/>
          </a:bodyPr>
          <a:lstStyle/>
          <a:p>
            <a:r>
              <a:rPr lang="en-US" dirty="0" smtClean="0"/>
              <a:t>Presenter: ___ &amp; ____?</a:t>
            </a:r>
          </a:p>
          <a:p>
            <a:pPr marL="514350" indent="-514350">
              <a:buFont typeface="+mj-lt"/>
              <a:buAutoNum type="arabicPeriod"/>
            </a:pPr>
            <a:r>
              <a:rPr lang="en-US" dirty="0" smtClean="0"/>
              <a:t>Explain how the Chinese zodiac is determined</a:t>
            </a:r>
          </a:p>
          <a:p>
            <a:pPr marL="514350" indent="-514350">
              <a:buFont typeface="+mj-lt"/>
              <a:buAutoNum type="arabicPeriod"/>
            </a:pPr>
            <a:r>
              <a:rPr lang="en-US" dirty="0" smtClean="0"/>
              <a:t>Explain the origins of the Chinese zodiac and its influence in modern day culture outside of art. </a:t>
            </a:r>
          </a:p>
          <a:p>
            <a:pPr marL="514350" indent="-514350">
              <a:buFont typeface="+mj-lt"/>
              <a:buAutoNum type="arabicPeriod"/>
            </a:pPr>
            <a:r>
              <a:rPr lang="en-US" dirty="0" smtClean="0"/>
              <a:t>Explain why the Chinese zodiac is a heretofore never explored omission in looking at art </a:t>
            </a:r>
          </a:p>
          <a:p>
            <a:r>
              <a:rPr lang="en-US" dirty="0" smtClean="0"/>
              <a:t>Demo the web app (next page)</a:t>
            </a:r>
          </a:p>
          <a:p>
            <a:endParaRPr lang="en-US" dirty="0" smtClean="0"/>
          </a:p>
          <a:p>
            <a:endParaRPr lang="en-US" dirty="0"/>
          </a:p>
        </p:txBody>
      </p:sp>
      <p:sp>
        <p:nvSpPr>
          <p:cNvPr id="6" name="TextBox 5"/>
          <p:cNvSpPr txBox="1"/>
          <p:nvPr/>
        </p:nvSpPr>
        <p:spPr>
          <a:xfrm>
            <a:off x="598054" y="5380672"/>
            <a:ext cx="7555346" cy="1200329"/>
          </a:xfrm>
          <a:prstGeom prst="rect">
            <a:avLst/>
          </a:prstGeom>
          <a:noFill/>
        </p:spPr>
        <p:txBody>
          <a:bodyPr wrap="square" rtlCol="0">
            <a:spAutoFit/>
          </a:bodyPr>
          <a:lstStyle/>
          <a:p>
            <a:r>
              <a:rPr lang="en-US" dirty="0" smtClean="0"/>
              <a:t>Who is in charge?  (Practice presenting at 3pm)</a:t>
            </a:r>
          </a:p>
          <a:p>
            <a:r>
              <a:rPr lang="en-US" dirty="0" smtClean="0"/>
              <a:t>No. 3 Regressions using Chinese zodiac as predictor: Zhu, Cesar, Yao, Sera </a:t>
            </a:r>
          </a:p>
          <a:p>
            <a:r>
              <a:rPr lang="en-US" dirty="0" smtClean="0"/>
              <a:t>No 1 &amp; 2 Who wants to make this into a pretty </a:t>
            </a:r>
            <a:r>
              <a:rPr lang="en-US" dirty="0" err="1" smtClean="0"/>
              <a:t>ppt</a:t>
            </a:r>
            <a:r>
              <a:rPr lang="en-US" dirty="0" smtClean="0"/>
              <a:t>? See slide 7 for material I copied and pasted off the web. You can do more research. </a:t>
            </a:r>
          </a:p>
        </p:txBody>
      </p:sp>
    </p:spTree>
    <p:extLst>
      <p:ext uri="{BB962C8B-B14F-4D97-AF65-F5344CB8AC3E}">
        <p14:creationId xmlns:p14="http://schemas.microsoft.com/office/powerpoint/2010/main" val="71691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 page</a:t>
            </a:r>
            <a:endParaRPr lang="en-US" dirty="0"/>
          </a:p>
        </p:txBody>
      </p:sp>
      <p:pic>
        <p:nvPicPr>
          <p:cNvPr id="1026" name="Picture 2" descr="Image result for Time series graph"/>
          <p:cNvPicPr>
            <a:picLocks noChangeAspect="1" noChangeArrowheads="1"/>
          </p:cNvPicPr>
          <p:nvPr/>
        </p:nvPicPr>
        <p:blipFill rotWithShape="1">
          <a:blip r:embed="rId2">
            <a:extLst>
              <a:ext uri="{28A0092B-C50C-407E-A947-70E740481C1C}">
                <a14:useLocalDpi xmlns:a14="http://schemas.microsoft.com/office/drawing/2010/main" val="0"/>
              </a:ext>
            </a:extLst>
          </a:blip>
          <a:srcRect t="11263"/>
          <a:stretch/>
        </p:blipFill>
        <p:spPr bwMode="auto">
          <a:xfrm>
            <a:off x="762000" y="1524000"/>
            <a:ext cx="5029200" cy="27716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ar graph horizontal"/>
          <p:cNvPicPr>
            <a:picLocks noChangeAspect="1" noChangeArrowheads="1"/>
          </p:cNvPicPr>
          <p:nvPr/>
        </p:nvPicPr>
        <p:blipFill rotWithShape="1">
          <a:blip r:embed="rId3">
            <a:extLst>
              <a:ext uri="{28A0092B-C50C-407E-A947-70E740481C1C}">
                <a14:useLocalDpi xmlns:a14="http://schemas.microsoft.com/office/drawing/2010/main" val="0"/>
              </a:ext>
            </a:extLst>
          </a:blip>
          <a:srcRect l="13952" r="29797"/>
          <a:stretch/>
        </p:blipFill>
        <p:spPr bwMode="auto">
          <a:xfrm>
            <a:off x="6363092" y="1905000"/>
            <a:ext cx="2723855"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58292" y="2590800"/>
            <a:ext cx="609600" cy="276999"/>
          </a:xfrm>
          <a:prstGeom prst="rect">
            <a:avLst/>
          </a:prstGeom>
          <a:noFill/>
        </p:spPr>
        <p:txBody>
          <a:bodyPr wrap="square" rtlCol="0">
            <a:spAutoFit/>
          </a:bodyPr>
          <a:lstStyle/>
          <a:p>
            <a:r>
              <a:rPr lang="en-US" sz="1200" dirty="0" smtClean="0"/>
              <a:t>Rat</a:t>
            </a:r>
            <a:endParaRPr lang="en-US" sz="1200" dirty="0"/>
          </a:p>
        </p:txBody>
      </p:sp>
      <p:sp>
        <p:nvSpPr>
          <p:cNvPr id="7" name="TextBox 6"/>
          <p:cNvSpPr txBox="1"/>
          <p:nvPr/>
        </p:nvSpPr>
        <p:spPr>
          <a:xfrm>
            <a:off x="6096000" y="2161401"/>
            <a:ext cx="609600" cy="276999"/>
          </a:xfrm>
          <a:prstGeom prst="rect">
            <a:avLst/>
          </a:prstGeom>
          <a:noFill/>
        </p:spPr>
        <p:txBody>
          <a:bodyPr wrap="square" rtlCol="0">
            <a:spAutoFit/>
          </a:bodyPr>
          <a:lstStyle/>
          <a:p>
            <a:r>
              <a:rPr lang="en-US" sz="1200" dirty="0" smtClean="0"/>
              <a:t>Ox</a:t>
            </a:r>
            <a:endParaRPr lang="en-US" sz="1200" dirty="0"/>
          </a:p>
        </p:txBody>
      </p:sp>
      <p:sp>
        <p:nvSpPr>
          <p:cNvPr id="8" name="TextBox 7"/>
          <p:cNvSpPr txBox="1"/>
          <p:nvPr/>
        </p:nvSpPr>
        <p:spPr>
          <a:xfrm>
            <a:off x="5715000" y="1978223"/>
            <a:ext cx="990600" cy="307777"/>
          </a:xfrm>
          <a:prstGeom prst="rect">
            <a:avLst/>
          </a:prstGeom>
          <a:noFill/>
        </p:spPr>
        <p:txBody>
          <a:bodyPr wrap="square" rtlCol="0">
            <a:spAutoFit/>
          </a:bodyPr>
          <a:lstStyle/>
          <a:p>
            <a:r>
              <a:rPr lang="en-US" sz="1400" dirty="0" smtClean="0"/>
              <a:t>Monkey</a:t>
            </a:r>
            <a:endParaRPr lang="en-US" sz="1400" dirty="0"/>
          </a:p>
        </p:txBody>
      </p:sp>
      <p:sp>
        <p:nvSpPr>
          <p:cNvPr id="9" name="TextBox 8"/>
          <p:cNvSpPr txBox="1"/>
          <p:nvPr/>
        </p:nvSpPr>
        <p:spPr>
          <a:xfrm>
            <a:off x="5791200" y="3276600"/>
            <a:ext cx="838200" cy="276999"/>
          </a:xfrm>
          <a:prstGeom prst="rect">
            <a:avLst/>
          </a:prstGeom>
          <a:noFill/>
        </p:spPr>
        <p:txBody>
          <a:bodyPr wrap="square" rtlCol="0">
            <a:spAutoFit/>
          </a:bodyPr>
          <a:lstStyle/>
          <a:p>
            <a:r>
              <a:rPr lang="en-US" sz="1200" dirty="0" smtClean="0"/>
              <a:t>Rooster</a:t>
            </a:r>
            <a:endParaRPr lang="en-US" sz="1200" dirty="0"/>
          </a:p>
        </p:txBody>
      </p:sp>
      <p:sp>
        <p:nvSpPr>
          <p:cNvPr id="5" name="TextBox 4"/>
          <p:cNvSpPr txBox="1"/>
          <p:nvPr/>
        </p:nvSpPr>
        <p:spPr>
          <a:xfrm>
            <a:off x="990600" y="3959423"/>
            <a:ext cx="4800600" cy="307777"/>
          </a:xfrm>
          <a:prstGeom prst="rect">
            <a:avLst/>
          </a:prstGeom>
          <a:solidFill>
            <a:schemeClr val="bg1"/>
          </a:solidFill>
        </p:spPr>
        <p:txBody>
          <a:bodyPr wrap="square" rtlCol="0">
            <a:spAutoFit/>
          </a:bodyPr>
          <a:lstStyle/>
          <a:p>
            <a:pPr algn="ctr"/>
            <a:r>
              <a:rPr lang="en-US" sz="1400" dirty="0" smtClean="0"/>
              <a:t>Date of Acquisition</a:t>
            </a:r>
            <a:endParaRPr lang="en-US" sz="1400" dirty="0"/>
          </a:p>
        </p:txBody>
      </p:sp>
      <p:sp>
        <p:nvSpPr>
          <p:cNvPr id="11" name="TextBox 10"/>
          <p:cNvSpPr txBox="1"/>
          <p:nvPr/>
        </p:nvSpPr>
        <p:spPr>
          <a:xfrm>
            <a:off x="2377911" y="4503003"/>
            <a:ext cx="4800600" cy="523220"/>
          </a:xfrm>
          <a:prstGeom prst="rect">
            <a:avLst/>
          </a:prstGeom>
          <a:solidFill>
            <a:schemeClr val="bg1"/>
          </a:solidFill>
        </p:spPr>
        <p:txBody>
          <a:bodyPr wrap="square" rtlCol="0">
            <a:spAutoFit/>
          </a:bodyPr>
          <a:lstStyle/>
          <a:p>
            <a:pPr algn="ctr"/>
            <a:r>
              <a:rPr lang="en-US" sz="1400" dirty="0" smtClean="0"/>
              <a:t>To see your Chinese horoscope and artists with your zodiac, </a:t>
            </a:r>
          </a:p>
          <a:p>
            <a:pPr algn="ctr"/>
            <a:endParaRPr lang="en-US" sz="1400" dirty="0"/>
          </a:p>
        </p:txBody>
      </p:sp>
      <p:sp>
        <p:nvSpPr>
          <p:cNvPr id="12" name="TextBox 11"/>
          <p:cNvSpPr txBox="1"/>
          <p:nvPr/>
        </p:nvSpPr>
        <p:spPr>
          <a:xfrm>
            <a:off x="6019800" y="1597223"/>
            <a:ext cx="3428999" cy="307777"/>
          </a:xfrm>
          <a:prstGeom prst="rect">
            <a:avLst/>
          </a:prstGeom>
          <a:noFill/>
        </p:spPr>
        <p:txBody>
          <a:bodyPr wrap="square" rtlCol="0">
            <a:spAutoFit/>
          </a:bodyPr>
          <a:lstStyle/>
          <a:p>
            <a:r>
              <a:rPr lang="en-US" sz="1400" dirty="0" smtClean="0"/>
              <a:t>Artwork by artist born in the Year of the..</a:t>
            </a:r>
            <a:endParaRPr lang="en-US" sz="1400" dirty="0"/>
          </a:p>
        </p:txBody>
      </p:sp>
      <p:sp>
        <p:nvSpPr>
          <p:cNvPr id="14" name="TextBox 13"/>
          <p:cNvSpPr txBox="1"/>
          <p:nvPr/>
        </p:nvSpPr>
        <p:spPr>
          <a:xfrm>
            <a:off x="3390900" y="4887723"/>
            <a:ext cx="1524000" cy="276999"/>
          </a:xfrm>
          <a:prstGeom prst="rect">
            <a:avLst/>
          </a:prstGeom>
          <a:solidFill>
            <a:schemeClr val="bg1">
              <a:lumMod val="85000"/>
            </a:schemeClr>
          </a:solidFill>
        </p:spPr>
        <p:txBody>
          <a:bodyPr wrap="square" rtlCol="0">
            <a:spAutoFit/>
          </a:bodyPr>
          <a:lstStyle/>
          <a:p>
            <a:r>
              <a:rPr lang="en-US" sz="1200" dirty="0" smtClean="0"/>
              <a:t>Input your birth year</a:t>
            </a:r>
            <a:endParaRPr lang="en-US" sz="1200" dirty="0"/>
          </a:p>
        </p:txBody>
      </p:sp>
      <p:sp>
        <p:nvSpPr>
          <p:cNvPr id="15" name="TextBox 14"/>
          <p:cNvSpPr txBox="1"/>
          <p:nvPr/>
        </p:nvSpPr>
        <p:spPr>
          <a:xfrm>
            <a:off x="5048446" y="4887722"/>
            <a:ext cx="971354" cy="276999"/>
          </a:xfrm>
          <a:prstGeom prst="rect">
            <a:avLst/>
          </a:prstGeom>
          <a:solidFill>
            <a:schemeClr val="tx2">
              <a:lumMod val="60000"/>
              <a:lumOff val="40000"/>
            </a:schemeClr>
          </a:solidFill>
        </p:spPr>
        <p:txBody>
          <a:bodyPr wrap="square" rtlCol="0">
            <a:spAutoFit/>
          </a:bodyPr>
          <a:lstStyle/>
          <a:p>
            <a:pPr algn="ctr"/>
            <a:r>
              <a:rPr lang="en-US" sz="1200" b="1" dirty="0" smtClean="0">
                <a:solidFill>
                  <a:schemeClr val="bg1"/>
                </a:solidFill>
              </a:rPr>
              <a:t>Search</a:t>
            </a:r>
            <a:endParaRPr lang="en-US" sz="1200" b="1" dirty="0">
              <a:solidFill>
                <a:schemeClr val="bg1"/>
              </a:solidFill>
            </a:endParaRPr>
          </a:p>
        </p:txBody>
      </p:sp>
      <p:sp>
        <p:nvSpPr>
          <p:cNvPr id="10" name="Rectangle 9"/>
          <p:cNvSpPr/>
          <p:nvPr/>
        </p:nvSpPr>
        <p:spPr>
          <a:xfrm>
            <a:off x="304800" y="1219200"/>
            <a:ext cx="8839200" cy="4191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599" y="5791200"/>
            <a:ext cx="4168611" cy="646331"/>
          </a:xfrm>
          <a:prstGeom prst="rect">
            <a:avLst/>
          </a:prstGeom>
          <a:noFill/>
        </p:spPr>
        <p:txBody>
          <a:bodyPr wrap="square" rtlCol="0">
            <a:spAutoFit/>
          </a:bodyPr>
          <a:lstStyle/>
          <a:p>
            <a:r>
              <a:rPr lang="en-US" dirty="0" smtClean="0"/>
              <a:t>Who is in charge? Joe &amp; </a:t>
            </a:r>
            <a:r>
              <a:rPr lang="en-US" dirty="0" err="1" smtClean="0"/>
              <a:t>Hao</a:t>
            </a:r>
            <a:r>
              <a:rPr lang="en-US" dirty="0" smtClean="0"/>
              <a:t> &amp; </a:t>
            </a:r>
            <a:r>
              <a:rPr lang="en-US" dirty="0" err="1" smtClean="0"/>
              <a:t>Shuning</a:t>
            </a:r>
            <a:endParaRPr lang="en-US" dirty="0" smtClean="0"/>
          </a:p>
          <a:p>
            <a:r>
              <a:rPr lang="en-US" dirty="0" smtClean="0"/>
              <a:t>Goal: get this working by 11am</a:t>
            </a:r>
          </a:p>
        </p:txBody>
      </p:sp>
      <p:sp>
        <p:nvSpPr>
          <p:cNvPr id="17" name="Down Arrow 16"/>
          <p:cNvSpPr/>
          <p:nvPr/>
        </p:nvSpPr>
        <p:spPr>
          <a:xfrm>
            <a:off x="1219200" y="685800"/>
            <a:ext cx="990600" cy="1065311"/>
          </a:xfrm>
          <a:prstGeom prst="downArrow">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0" y="228600"/>
            <a:ext cx="1981200" cy="646331"/>
          </a:xfrm>
          <a:prstGeom prst="rect">
            <a:avLst/>
          </a:prstGeom>
          <a:noFill/>
        </p:spPr>
        <p:txBody>
          <a:bodyPr wrap="square" rtlCol="0">
            <a:spAutoFit/>
          </a:bodyPr>
          <a:lstStyle/>
          <a:p>
            <a:r>
              <a:rPr lang="en-US" sz="1200" dirty="0" smtClean="0"/>
              <a:t>Time series update when you click on the zodiac on the bar graph</a:t>
            </a:r>
            <a:endParaRPr lang="en-US" sz="1200" dirty="0"/>
          </a:p>
        </p:txBody>
      </p:sp>
    </p:spTree>
    <p:extLst>
      <p:ext uri="{BB962C8B-B14F-4D97-AF65-F5344CB8AC3E}">
        <p14:creationId xmlns:p14="http://schemas.microsoft.com/office/powerpoint/2010/main" val="218133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Second page</a:t>
            </a:r>
            <a:endParaRPr lang="en-US" dirty="0"/>
          </a:p>
        </p:txBody>
      </p:sp>
      <p:sp>
        <p:nvSpPr>
          <p:cNvPr id="4" name="Rectangle 3"/>
          <p:cNvSpPr/>
          <p:nvPr/>
        </p:nvSpPr>
        <p:spPr>
          <a:xfrm>
            <a:off x="2362200" y="1371600"/>
            <a:ext cx="6019800" cy="1200329"/>
          </a:xfrm>
          <a:prstGeom prst="rect">
            <a:avLst/>
          </a:prstGeom>
        </p:spPr>
        <p:txBody>
          <a:bodyPr wrap="square">
            <a:spAutoFit/>
          </a:bodyPr>
          <a:lstStyle/>
          <a:p>
            <a:pPr algn="ctr"/>
            <a:r>
              <a:rPr lang="en-US" dirty="0" smtClean="0"/>
              <a:t>You are born in the year of the Monkey</a:t>
            </a:r>
          </a:p>
          <a:p>
            <a:pPr algn="ctr"/>
            <a:r>
              <a:rPr lang="en-US" dirty="0" smtClean="0"/>
              <a:t>Strength: enthusiastic, innovative</a:t>
            </a:r>
          </a:p>
          <a:p>
            <a:pPr algn="ctr"/>
            <a:r>
              <a:rPr lang="en-US" dirty="0" smtClean="0"/>
              <a:t>Weaknesses: jealous, suspicious</a:t>
            </a:r>
          </a:p>
          <a:p>
            <a:pPr algn="ctr"/>
            <a:endParaRPr lang="en-US" dirty="0" smtClean="0"/>
          </a:p>
        </p:txBody>
      </p:sp>
      <p:pic>
        <p:nvPicPr>
          <p:cNvPr id="3074" name="Picture 2" descr="C:\Users\linardi\Desktop\Hac\HackathonGSPIA\Chinese Horoscope\zodiac-mon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1409700"/>
            <a:ext cx="714375" cy="800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0600" y="2552668"/>
            <a:ext cx="1957388" cy="523220"/>
          </a:xfrm>
          <a:prstGeom prst="rect">
            <a:avLst/>
          </a:prstGeom>
          <a:noFill/>
        </p:spPr>
        <p:txBody>
          <a:bodyPr wrap="square" rtlCol="0">
            <a:spAutoFit/>
          </a:bodyPr>
          <a:lstStyle/>
          <a:p>
            <a:r>
              <a:rPr lang="en-US" sz="1400" dirty="0" smtClean="0"/>
              <a:t>CMOA Artists born in the Year of the Monkey</a:t>
            </a:r>
          </a:p>
        </p:txBody>
      </p:sp>
      <p:sp>
        <p:nvSpPr>
          <p:cNvPr id="6" name="TextBox 5"/>
          <p:cNvSpPr txBox="1"/>
          <p:nvPr/>
        </p:nvSpPr>
        <p:spPr>
          <a:xfrm>
            <a:off x="1533236" y="3919569"/>
            <a:ext cx="1219200" cy="307777"/>
          </a:xfrm>
          <a:prstGeom prst="rect">
            <a:avLst/>
          </a:prstGeom>
          <a:solidFill>
            <a:schemeClr val="bg2">
              <a:lumMod val="75000"/>
            </a:schemeClr>
          </a:solidFill>
        </p:spPr>
        <p:txBody>
          <a:bodyPr wrap="square" rtlCol="0">
            <a:spAutoFit/>
          </a:bodyPr>
          <a:lstStyle/>
          <a:p>
            <a:r>
              <a:rPr lang="en-US" sz="1400" dirty="0" smtClean="0"/>
              <a:t>Department</a:t>
            </a:r>
          </a:p>
        </p:txBody>
      </p:sp>
      <p:sp>
        <p:nvSpPr>
          <p:cNvPr id="8" name="TextBox 7"/>
          <p:cNvSpPr txBox="1"/>
          <p:nvPr/>
        </p:nvSpPr>
        <p:spPr>
          <a:xfrm>
            <a:off x="1524000" y="3313093"/>
            <a:ext cx="1219200" cy="307777"/>
          </a:xfrm>
          <a:prstGeom prst="rect">
            <a:avLst/>
          </a:prstGeom>
          <a:solidFill>
            <a:schemeClr val="bg2">
              <a:lumMod val="75000"/>
            </a:schemeClr>
          </a:solidFill>
        </p:spPr>
        <p:txBody>
          <a:bodyPr wrap="square" rtlCol="0">
            <a:spAutoFit/>
          </a:bodyPr>
          <a:lstStyle/>
          <a:p>
            <a:r>
              <a:rPr lang="en-US" sz="1400" dirty="0" smtClean="0"/>
              <a:t>World Map </a:t>
            </a:r>
          </a:p>
        </p:txBody>
      </p:sp>
      <p:sp>
        <p:nvSpPr>
          <p:cNvPr id="9" name="TextBox 8"/>
          <p:cNvSpPr txBox="1"/>
          <p:nvPr/>
        </p:nvSpPr>
        <p:spPr>
          <a:xfrm>
            <a:off x="1524000" y="3048000"/>
            <a:ext cx="1219200" cy="307777"/>
          </a:xfrm>
          <a:prstGeom prst="rect">
            <a:avLst/>
          </a:prstGeom>
          <a:solidFill>
            <a:schemeClr val="bg2">
              <a:lumMod val="90000"/>
            </a:schemeClr>
          </a:solidFill>
        </p:spPr>
        <p:txBody>
          <a:bodyPr wrap="square" rtlCol="0">
            <a:spAutoFit/>
          </a:bodyPr>
          <a:lstStyle/>
          <a:p>
            <a:r>
              <a:rPr lang="en-US" sz="1400" dirty="0" smtClean="0"/>
              <a:t>Top 3</a:t>
            </a:r>
          </a:p>
        </p:txBody>
      </p:sp>
      <p:sp>
        <p:nvSpPr>
          <p:cNvPr id="10" name="TextBox 9"/>
          <p:cNvSpPr txBox="1"/>
          <p:nvPr/>
        </p:nvSpPr>
        <p:spPr>
          <a:xfrm>
            <a:off x="1533236" y="3614769"/>
            <a:ext cx="1219200" cy="307777"/>
          </a:xfrm>
          <a:prstGeom prst="rect">
            <a:avLst/>
          </a:prstGeom>
          <a:solidFill>
            <a:schemeClr val="bg2">
              <a:lumMod val="90000"/>
            </a:schemeClr>
          </a:solidFill>
        </p:spPr>
        <p:txBody>
          <a:bodyPr wrap="square" rtlCol="0">
            <a:spAutoFit/>
          </a:bodyPr>
          <a:lstStyle/>
          <a:p>
            <a:r>
              <a:rPr lang="en-US" sz="1400" dirty="0" smtClean="0"/>
              <a:t>Medium</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539364"/>
            <a:ext cx="325121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914400" y="1143000"/>
            <a:ext cx="6934200" cy="44958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14400" y="5704582"/>
            <a:ext cx="7696200" cy="1077218"/>
          </a:xfrm>
          <a:prstGeom prst="rect">
            <a:avLst/>
          </a:prstGeom>
          <a:noFill/>
        </p:spPr>
        <p:txBody>
          <a:bodyPr wrap="square" rtlCol="0">
            <a:spAutoFit/>
          </a:bodyPr>
          <a:lstStyle/>
          <a:p>
            <a:r>
              <a:rPr lang="en-US" sz="1600" dirty="0" smtClean="0"/>
              <a:t>Who is in charge? 		Goal: get this working by 1pm, use 1-3pm to fix/improve</a:t>
            </a:r>
          </a:p>
          <a:p>
            <a:r>
              <a:rPr lang="en-US" sz="1600" dirty="0" smtClean="0"/>
              <a:t>Top 3 &amp; zodiac personality: </a:t>
            </a:r>
            <a:r>
              <a:rPr lang="en-US" sz="1600" dirty="0" err="1" smtClean="0"/>
              <a:t>Jia</a:t>
            </a:r>
            <a:r>
              <a:rPr lang="en-US" sz="1600" dirty="0" smtClean="0"/>
              <a:t> (putting it in a .csv) &amp; </a:t>
            </a:r>
            <a:r>
              <a:rPr lang="en-US" sz="1600" dirty="0" err="1" smtClean="0"/>
              <a:t>Hao</a:t>
            </a:r>
            <a:r>
              <a:rPr lang="en-US" sz="1600" dirty="0"/>
              <a:t> </a:t>
            </a:r>
            <a:r>
              <a:rPr lang="en-US" sz="1600" dirty="0" smtClean="0"/>
              <a:t>(displaying from </a:t>
            </a:r>
            <a:r>
              <a:rPr lang="en-US" sz="1600" dirty="0" err="1" smtClean="0"/>
              <a:t>Jia’s</a:t>
            </a:r>
            <a:r>
              <a:rPr lang="en-US" sz="1600" dirty="0" smtClean="0"/>
              <a:t> .csv)</a:t>
            </a:r>
          </a:p>
          <a:p>
            <a:r>
              <a:rPr lang="en-US" sz="1600" dirty="0" smtClean="0"/>
              <a:t>World Map: </a:t>
            </a:r>
            <a:r>
              <a:rPr lang="en-US" sz="1600" dirty="0" err="1" smtClean="0"/>
              <a:t>Ziqiao</a:t>
            </a:r>
            <a:r>
              <a:rPr lang="en-US" sz="1600" dirty="0" smtClean="0"/>
              <a:t> and </a:t>
            </a:r>
            <a:r>
              <a:rPr lang="en-US" sz="1600" dirty="0" err="1" smtClean="0"/>
              <a:t>Nhung</a:t>
            </a:r>
            <a:r>
              <a:rPr lang="en-US" sz="1600" dirty="0" smtClean="0"/>
              <a:t> (transforming nationality to country)</a:t>
            </a:r>
          </a:p>
          <a:p>
            <a:r>
              <a:rPr lang="en-US" sz="1600" dirty="0" smtClean="0"/>
              <a:t>Medium </a:t>
            </a:r>
            <a:r>
              <a:rPr lang="en-US" sz="1600" dirty="0" err="1" smtClean="0"/>
              <a:t>etc</a:t>
            </a:r>
            <a:r>
              <a:rPr lang="en-US" sz="1600" dirty="0" smtClean="0"/>
              <a:t> dashboard: Joe &amp; </a:t>
            </a:r>
            <a:r>
              <a:rPr lang="en-US" sz="1600" dirty="0" err="1" smtClean="0"/>
              <a:t>Nhung</a:t>
            </a:r>
            <a:r>
              <a:rPr lang="en-US" sz="1600" dirty="0" smtClean="0"/>
              <a:t> &amp; Sera (for the data)</a:t>
            </a:r>
          </a:p>
        </p:txBody>
      </p:sp>
      <p:sp>
        <p:nvSpPr>
          <p:cNvPr id="14" name="TextBox 13"/>
          <p:cNvSpPr txBox="1"/>
          <p:nvPr/>
        </p:nvSpPr>
        <p:spPr>
          <a:xfrm>
            <a:off x="1538288" y="4224369"/>
            <a:ext cx="1204912" cy="523220"/>
          </a:xfrm>
          <a:prstGeom prst="rect">
            <a:avLst/>
          </a:prstGeom>
          <a:solidFill>
            <a:schemeClr val="bg2">
              <a:lumMod val="90000"/>
            </a:schemeClr>
          </a:solidFill>
        </p:spPr>
        <p:txBody>
          <a:bodyPr wrap="square" rtlCol="0">
            <a:spAutoFit/>
          </a:bodyPr>
          <a:lstStyle/>
          <a:p>
            <a:r>
              <a:rPr lang="en-US" sz="1400" dirty="0" smtClean="0"/>
              <a:t>Artist age at creation</a:t>
            </a:r>
          </a:p>
        </p:txBody>
      </p:sp>
      <p:sp>
        <p:nvSpPr>
          <p:cNvPr id="15" name="TextBox 14"/>
          <p:cNvSpPr txBox="1"/>
          <p:nvPr/>
        </p:nvSpPr>
        <p:spPr>
          <a:xfrm>
            <a:off x="1538288" y="4757769"/>
            <a:ext cx="1204912" cy="523220"/>
          </a:xfrm>
          <a:prstGeom prst="rect">
            <a:avLst/>
          </a:prstGeom>
          <a:solidFill>
            <a:schemeClr val="bg2">
              <a:lumMod val="75000"/>
            </a:schemeClr>
          </a:solidFill>
        </p:spPr>
        <p:txBody>
          <a:bodyPr wrap="square" rtlCol="0">
            <a:spAutoFit/>
          </a:bodyPr>
          <a:lstStyle/>
          <a:p>
            <a:r>
              <a:rPr lang="en-US" sz="1400" dirty="0" smtClean="0"/>
              <a:t>Artwork age at acquisition</a:t>
            </a:r>
          </a:p>
        </p:txBody>
      </p:sp>
      <p:sp>
        <p:nvSpPr>
          <p:cNvPr id="11" name="Right Arrow 10"/>
          <p:cNvSpPr/>
          <p:nvPr/>
        </p:nvSpPr>
        <p:spPr>
          <a:xfrm flipH="1">
            <a:off x="6675582" y="3390899"/>
            <a:ext cx="1935018" cy="1882139"/>
          </a:xfrm>
          <a:prstGeom prst="rightArrow">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39000" y="4073457"/>
            <a:ext cx="1905000" cy="523220"/>
          </a:xfrm>
          <a:prstGeom prst="rect">
            <a:avLst/>
          </a:prstGeom>
          <a:noFill/>
        </p:spPr>
        <p:txBody>
          <a:bodyPr wrap="square" rtlCol="0">
            <a:spAutoFit/>
          </a:bodyPr>
          <a:lstStyle/>
          <a:p>
            <a:r>
              <a:rPr lang="en-US" sz="1400" dirty="0" smtClean="0"/>
              <a:t>Graphics change as buttons are clicked</a:t>
            </a:r>
            <a:endParaRPr lang="en-US" sz="1400" dirty="0"/>
          </a:p>
        </p:txBody>
      </p:sp>
    </p:spTree>
    <p:extLst>
      <p:ext uri="{BB962C8B-B14F-4D97-AF65-F5344CB8AC3E}">
        <p14:creationId xmlns:p14="http://schemas.microsoft.com/office/powerpoint/2010/main" val="368618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a:t>
            </a:r>
            <a:endParaRPr lang="en-US" dirty="0"/>
          </a:p>
        </p:txBody>
      </p:sp>
      <p:sp>
        <p:nvSpPr>
          <p:cNvPr id="3" name="Content Placeholder 2"/>
          <p:cNvSpPr>
            <a:spLocks noGrp="1"/>
          </p:cNvSpPr>
          <p:nvPr>
            <p:ph idx="1"/>
          </p:nvPr>
        </p:nvSpPr>
        <p:spPr/>
        <p:txBody>
          <a:bodyPr/>
          <a:lstStyle/>
          <a:p>
            <a:r>
              <a:rPr lang="en-US" dirty="0" smtClean="0"/>
              <a:t>R team (Le &amp; Tian &amp; Ming): other creative ways to preprocess the data for the STATA / Tableau team?</a:t>
            </a:r>
            <a:endParaRPr lang="en-US" dirty="0"/>
          </a:p>
        </p:txBody>
      </p:sp>
    </p:spTree>
    <p:extLst>
      <p:ext uri="{BB962C8B-B14F-4D97-AF65-F5344CB8AC3E}">
        <p14:creationId xmlns:p14="http://schemas.microsoft.com/office/powerpoint/2010/main" val="17040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376137"/>
            <a:ext cx="8229600" cy="6477000"/>
          </a:xfrm>
        </p:spPr>
        <p:txBody>
          <a:bodyPr>
            <a:noAutofit/>
          </a:bodyPr>
          <a:lstStyle/>
          <a:p>
            <a:r>
              <a:rPr lang="en-US" sz="900" dirty="0" smtClean="0"/>
              <a:t>For example, some find their mates and friends by looking for someone with the zodiac sign that is compatible with their own. They also use it to see whom they would get along with and work best with. In general, the zodiac provides guidance on how people live their lives. The Chinese zodiac plays an interesting role in influencing the culture and community of China.</a:t>
            </a:r>
          </a:p>
          <a:p>
            <a:r>
              <a:rPr lang="en-US" sz="900" dirty="0" smtClean="0"/>
              <a:t>People who seriously believe in Chinese astrology would go to an astrologer before they would get into something as serious as a marriage</a:t>
            </a:r>
          </a:p>
          <a:p>
            <a:r>
              <a:rPr lang="en-US" sz="900" dirty="0" smtClean="0"/>
              <a:t>The history of the zodiac is based on the Chinese calendar, which is associated with Chinese astrology and ancient religion. One of the religions that influenced the zodiac was Taoism. In the Taoist beliefs, they use constellations and space to determine a person's "future." This applies to the zodiac because in Chinese astrology, they believe that the positions of the things in space can affect a person's destiny. They used the sun to decide how all zodiac signs were going to function according to the dates and times. </a:t>
            </a:r>
          </a:p>
          <a:p>
            <a:r>
              <a:rPr lang="en-US" sz="900" dirty="0" smtClean="0"/>
              <a:t>Another example of how religion ties in with the zodiac is with Buddhism, and how one of the legends tells how Buddha invites all the animals that were chosen for the zodiac. This is important to Chinese culture because the majority of people practice this religion, which has had the greatest religious impact on China. The religious influence has had a great effect on how the zodiac is structured and what is has become. </a:t>
            </a:r>
          </a:p>
          <a:p>
            <a:r>
              <a:rPr lang="en-US" sz="900" dirty="0" smtClean="0"/>
              <a:t>The Chinese zodiac has influenced different cultural zodiacs around the world. Several other countries have used it since many of them, particularly Asian, were under the influence of China at one time. The Chinese zodiac has been a great impact on zodiacs in other countries such as Japan, Vietnam, Korea, and Thailand. </a:t>
            </a:r>
          </a:p>
          <a:p>
            <a:r>
              <a:rPr lang="en-US" sz="900" dirty="0" smtClean="0"/>
              <a:t>According to myths, the twelve animals of the Chinese zodiac were selected through a race. This race is meant to create a time measurement for the people. There could only be twelve winners and in order to win, the animals had to cross a rapid current river and reach the finish line on the shore</a:t>
            </a:r>
          </a:p>
          <a:p>
            <a:r>
              <a:rPr lang="en-US" sz="900" dirty="0" smtClean="0"/>
              <a:t>The year of your birth does not just indicate your age! According to the Chinese system of Astrology the year of birth indicates a certain phase or aspect of a sixty year cycle of time. Three systems are used for counting and classifying the years: The ten Heavenly Stems, the twelve Earthly Branches, and the twelve Animals. The exact origins of the twelve animal system remain unknown and there have been various legends mentioned relating to the possible philosophy behind the animal signs.</a:t>
            </a:r>
            <a:br>
              <a:rPr lang="en-US" sz="900" dirty="0" smtClean="0"/>
            </a:br>
            <a:r>
              <a:rPr lang="en-US" sz="900" dirty="0" smtClean="0"/>
              <a:t>According to the Chinese system of Astrology, each year begins early in the calendar year on a new moon - any Chinese year invariably begins with the second new-moon day after the winter solstice. The Chinese New Year's day, therefore, is movable — just as Easter Day, which is also tributary of the moon — and takes place somewhere between 21 January and 20 February according to astronomic circumstances. The Chinese year is associated with one of the twelve animals: the </a:t>
            </a:r>
            <a:r>
              <a:rPr lang="en-US" sz="900" dirty="0" smtClean="0">
                <a:hlinkClick r:id="rId2" tooltip="Rat"/>
              </a:rPr>
              <a:t>Rat</a:t>
            </a:r>
            <a:r>
              <a:rPr lang="en-US" sz="900" dirty="0" smtClean="0"/>
              <a:t>, the </a:t>
            </a:r>
            <a:r>
              <a:rPr lang="en-US" sz="900" dirty="0" smtClean="0">
                <a:hlinkClick r:id="rId3" tooltip="Ox"/>
              </a:rPr>
              <a:t>Ox</a:t>
            </a:r>
            <a:r>
              <a:rPr lang="en-US" sz="900" dirty="0" smtClean="0"/>
              <a:t>, the </a:t>
            </a:r>
            <a:r>
              <a:rPr lang="en-US" sz="900" dirty="0" smtClean="0">
                <a:hlinkClick r:id="rId4" tooltip="Tiger"/>
              </a:rPr>
              <a:t>Tiger</a:t>
            </a:r>
            <a:r>
              <a:rPr lang="en-US" sz="900" dirty="0" smtClean="0"/>
              <a:t>, the </a:t>
            </a:r>
            <a:r>
              <a:rPr lang="en-US" sz="900" dirty="0" smtClean="0">
                <a:hlinkClick r:id="rId5" tooltip="Rabbit"/>
              </a:rPr>
              <a:t>Rabbit</a:t>
            </a:r>
            <a:r>
              <a:rPr lang="en-US" sz="900" dirty="0" smtClean="0"/>
              <a:t>, the </a:t>
            </a:r>
            <a:r>
              <a:rPr lang="en-US" sz="900" dirty="0" smtClean="0">
                <a:hlinkClick r:id="rId6" tooltip="Dragon"/>
              </a:rPr>
              <a:t>Dragon</a:t>
            </a:r>
            <a:r>
              <a:rPr lang="en-US" sz="900" dirty="0" smtClean="0"/>
              <a:t>, the </a:t>
            </a:r>
            <a:r>
              <a:rPr lang="en-US" sz="900" dirty="0" smtClean="0">
                <a:hlinkClick r:id="rId7" tooltip="Snake"/>
              </a:rPr>
              <a:t>Snake</a:t>
            </a:r>
            <a:r>
              <a:rPr lang="en-US" sz="900" dirty="0" smtClean="0"/>
              <a:t>, the </a:t>
            </a:r>
            <a:r>
              <a:rPr lang="en-US" sz="900" dirty="0" smtClean="0">
                <a:hlinkClick r:id="rId8" tooltip="Horse"/>
              </a:rPr>
              <a:t>Horse</a:t>
            </a:r>
            <a:r>
              <a:rPr lang="en-US" sz="900" dirty="0" smtClean="0"/>
              <a:t>, the </a:t>
            </a:r>
            <a:r>
              <a:rPr lang="en-US" sz="900" dirty="0" smtClean="0">
                <a:hlinkClick r:id="rId9" tooltip="Goat"/>
              </a:rPr>
              <a:t>Goat</a:t>
            </a:r>
            <a:r>
              <a:rPr lang="en-US" sz="900" dirty="0" smtClean="0"/>
              <a:t>, the </a:t>
            </a:r>
            <a:r>
              <a:rPr lang="en-US" sz="900" dirty="0" smtClean="0">
                <a:hlinkClick r:id="rId10" tooltip="Monkey"/>
              </a:rPr>
              <a:t>Monkey</a:t>
            </a:r>
            <a:r>
              <a:rPr lang="en-US" sz="900" dirty="0" smtClean="0"/>
              <a:t>, the </a:t>
            </a:r>
            <a:r>
              <a:rPr lang="en-US" sz="900" dirty="0" smtClean="0">
                <a:hlinkClick r:id="rId11" tooltip="Rooster"/>
              </a:rPr>
              <a:t>Rooster</a:t>
            </a:r>
            <a:r>
              <a:rPr lang="en-US" sz="900" dirty="0" smtClean="0"/>
              <a:t>, the </a:t>
            </a:r>
            <a:r>
              <a:rPr lang="en-US" sz="900" dirty="0" smtClean="0">
                <a:hlinkClick r:id="rId12" tooltip="Dog"/>
              </a:rPr>
              <a:t>Dog</a:t>
            </a:r>
            <a:r>
              <a:rPr lang="en-US" sz="900" dirty="0" smtClean="0"/>
              <a:t> and the </a:t>
            </a:r>
            <a:r>
              <a:rPr lang="en-US" sz="900" dirty="0" smtClean="0">
                <a:hlinkClick r:id="rId13" tooltip="Pig"/>
              </a:rPr>
              <a:t>Pig</a:t>
            </a:r>
            <a:r>
              <a:rPr lang="en-US" sz="900" dirty="0" smtClean="0"/>
              <a:t>. Their qualities "animate" the year and color it with their distinct natures.</a:t>
            </a:r>
          </a:p>
          <a:p>
            <a:r>
              <a:rPr lang="en-US" sz="900" dirty="0" smtClean="0">
                <a:effectLst/>
              </a:rPr>
              <a:t>An ancient folk story tells that Cat and </a:t>
            </a:r>
            <a:r>
              <a:rPr lang="en-US" sz="900" dirty="0" smtClean="0">
                <a:effectLst/>
                <a:hlinkClick r:id="rId14" tooltip="Rat (zodiac)"/>
              </a:rPr>
              <a:t>Rat</a:t>
            </a:r>
            <a:r>
              <a:rPr lang="en-US" sz="900" dirty="0" smtClean="0">
                <a:effectLst/>
              </a:rPr>
              <a:t> were the worst swimmers in the animal kingdom. Although they were poor swimmers, they were both quite intelligent. To get to the meeting called by the </a:t>
            </a:r>
            <a:r>
              <a:rPr lang="en-US" sz="900" dirty="0" smtClean="0">
                <a:effectLst/>
                <a:hlinkClick r:id="rId15" tooltip="Jade Emperor"/>
              </a:rPr>
              <a:t>Jade Emperor</a:t>
            </a:r>
            <a:r>
              <a:rPr lang="en-US" sz="900" dirty="0" smtClean="0">
                <a:effectLst/>
              </a:rPr>
              <a:t>, they had to cross a river to reach the meeting place. The Jade Emperor had also decreed that the years on the calendar would be named for each animal in the order they arrived to the meeting. Cat and </a:t>
            </a:r>
            <a:r>
              <a:rPr lang="en-US" sz="900" dirty="0" smtClean="0">
                <a:effectLst/>
                <a:hlinkClick r:id="rId14" tooltip="Rat (zodiac)"/>
              </a:rPr>
              <a:t>Rat</a:t>
            </a:r>
            <a:r>
              <a:rPr lang="en-US" sz="900" dirty="0" smtClean="0">
                <a:effectLst/>
              </a:rPr>
              <a:t> decided that the best and fastest way to cross the river was to hop on the back of </a:t>
            </a:r>
            <a:r>
              <a:rPr lang="en-US" sz="900" dirty="0" smtClean="0">
                <a:effectLst/>
                <a:hlinkClick r:id="rId16" tooltip="Ox (zodiac)"/>
              </a:rPr>
              <a:t>Ox</a:t>
            </a:r>
            <a:r>
              <a:rPr lang="en-US" sz="900" dirty="0" smtClean="0">
                <a:effectLst/>
              </a:rPr>
              <a:t>. </a:t>
            </a:r>
            <a:r>
              <a:rPr lang="en-US" sz="900" dirty="0" smtClean="0">
                <a:effectLst/>
                <a:hlinkClick r:id="rId16" tooltip="Ox (zodiac)"/>
              </a:rPr>
              <a:t>Ox</a:t>
            </a:r>
            <a:r>
              <a:rPr lang="en-US" sz="900" dirty="0" smtClean="0">
                <a:effectLst/>
              </a:rPr>
              <a:t>, being naïve and good-natured, agreed to carry them both across. Midway across the river, </a:t>
            </a:r>
            <a:r>
              <a:rPr lang="en-US" sz="900" dirty="0" smtClean="0">
                <a:effectLst/>
                <a:hlinkClick r:id="rId14" tooltip="Rat (zodiac)"/>
              </a:rPr>
              <a:t>Rat</a:t>
            </a:r>
            <a:r>
              <a:rPr lang="en-US" sz="900" dirty="0" smtClean="0">
                <a:effectLst/>
              </a:rPr>
              <a:t> pushed Cat into the water. Then as </a:t>
            </a:r>
            <a:r>
              <a:rPr lang="en-US" sz="900" dirty="0" smtClean="0">
                <a:effectLst/>
                <a:hlinkClick r:id="rId16" tooltip="Ox (zodiac)"/>
              </a:rPr>
              <a:t>Ox</a:t>
            </a:r>
            <a:r>
              <a:rPr lang="en-US" sz="900" dirty="0" smtClean="0">
                <a:effectLst/>
              </a:rPr>
              <a:t> neared the other side of the river, </a:t>
            </a:r>
            <a:r>
              <a:rPr lang="en-US" sz="900" dirty="0" smtClean="0">
                <a:effectLst/>
                <a:hlinkClick r:id="rId14" tooltip="Rat (zodiac)"/>
              </a:rPr>
              <a:t>Rat</a:t>
            </a:r>
            <a:r>
              <a:rPr lang="en-US" sz="900" dirty="0" smtClean="0">
                <a:effectLst/>
              </a:rPr>
              <a:t> jumped ahead and reached the shore first. So he claimed first place in the competition and the zodiac.</a:t>
            </a:r>
            <a:r>
              <a:rPr lang="en-US" sz="900" b="0" i="0" baseline="30000" dirty="0" smtClean="0">
                <a:effectLst/>
                <a:hlinkClick r:id="rId17"/>
              </a:rPr>
              <a:t>[8]</a:t>
            </a:r>
            <a:r>
              <a:rPr lang="en-US" sz="900" b="0" i="0" baseline="30000" dirty="0" smtClean="0">
                <a:effectLst/>
                <a:hlinkClick r:id="rId18"/>
              </a:rPr>
              <a:t>[9]</a:t>
            </a:r>
            <a:endParaRPr lang="en-US" sz="900" dirty="0" smtClean="0">
              <a:effectLst/>
            </a:endParaRPr>
          </a:p>
          <a:p>
            <a:r>
              <a:rPr lang="en-US" sz="900" dirty="0" smtClean="0">
                <a:effectLst/>
              </a:rPr>
              <a:t>Following closely behind was strong </a:t>
            </a:r>
            <a:r>
              <a:rPr lang="en-US" sz="900" dirty="0" smtClean="0">
                <a:effectLst/>
                <a:hlinkClick r:id="rId16" tooltip="Ox (zodiac)"/>
              </a:rPr>
              <a:t>Ox</a:t>
            </a:r>
            <a:r>
              <a:rPr lang="en-US" sz="900" dirty="0" smtClean="0">
                <a:effectLst/>
              </a:rPr>
              <a:t> who was named the 2nd animal in the zodiac. After Ox, came </a:t>
            </a:r>
            <a:r>
              <a:rPr lang="en-US" sz="900" dirty="0" smtClean="0">
                <a:effectLst/>
                <a:hlinkClick r:id="rId19" tooltip="Tiger (zodiac)"/>
              </a:rPr>
              <a:t>Tiger</a:t>
            </a:r>
            <a:r>
              <a:rPr lang="en-US" sz="900" dirty="0" smtClean="0">
                <a:effectLst/>
              </a:rPr>
              <a:t>, panting, while explaining to the Jade Emperor how difficult it was to cross the river with the heavy currents pushing it downstream all the time. But with its powerful strength, Tiger made to shore and was named the 3rd animal in the cycle.</a:t>
            </a:r>
            <a:r>
              <a:rPr lang="en-US" sz="900" b="0" i="0" baseline="30000" dirty="0" smtClean="0">
                <a:effectLst/>
                <a:hlinkClick r:id="rId20"/>
              </a:rPr>
              <a:t>[7]</a:t>
            </a:r>
            <a:endParaRPr lang="en-US" sz="900" dirty="0" smtClean="0"/>
          </a:p>
          <a:p>
            <a:r>
              <a:rPr lang="en-US" sz="900" dirty="0" smtClean="0">
                <a:effectLst/>
              </a:rPr>
              <a:t>How unique are you? Are you 1 in 500 or 1 in 13 million? Chinese astrology is the most accurate form of astrology in the world. Comparing it with Western astrology, in which there are only about five hundred possible charts, Chinese astrology has almost 13 million different variations, making it much more precise and unique to you. However, the major difference between Chinese astrology and other forms of astrology is we can forecast problems in the coming month or year and actually improve our prospects by introducing the Five Elements into our daily lives with simple, subtle cures. The History of Chinese Astrology Chinese astrology is believed to have been passed down from the Sumerian and Babylonian cultures to the Chinese almost 5,000 years ago. Astrology was originally for the sole use of the emperor, responsible for peace and harmony in the kingdom. For him to rule well and with authority, he needed accurate information from his astrologers. Today, Chinese astrology is used in conjunction with </a:t>
            </a:r>
            <a:r>
              <a:rPr lang="en-US" sz="900" dirty="0" err="1" smtClean="0">
                <a:effectLst/>
              </a:rPr>
              <a:t>feng</a:t>
            </a:r>
            <a:r>
              <a:rPr lang="en-US" sz="900" dirty="0" smtClean="0">
                <a:effectLst/>
              </a:rPr>
              <a:t> </a:t>
            </a:r>
            <a:r>
              <a:rPr lang="en-US" sz="900" dirty="0" err="1" smtClean="0">
                <a:effectLst/>
              </a:rPr>
              <a:t>shui</a:t>
            </a:r>
            <a:r>
              <a:rPr lang="en-US" sz="900" dirty="0" smtClean="0">
                <a:effectLst/>
              </a:rPr>
              <a:t> to map our internal landscape, i.e., our personal chemistry to see how we react in our own environment over any given period of time. Originally known as "Five House" or "Five Planet" astrology, it was based on the five major planets in our Solar system; Mercury, Venus, Jupiter, Saturn and Mars. Later the Sun and Moon were added to make seven "stars" and provided the foundation for what is known as the Twenty Eight Lunar Mansions. This method provided an extremely accurate horoscope for society as a whole, but was unsuitable for individuals, so two new Chinese astrology systems were developed; one based on the Solar calendar called Ba </a:t>
            </a:r>
            <a:r>
              <a:rPr lang="en-US" sz="900" dirty="0" err="1" smtClean="0">
                <a:effectLst/>
              </a:rPr>
              <a:t>Zi</a:t>
            </a:r>
            <a:r>
              <a:rPr lang="en-US" sz="900" dirty="0" smtClean="0">
                <a:effectLst/>
              </a:rPr>
              <a:t> or the Four Pillars Of Destiny, the other based on the Lunar calendar; </a:t>
            </a:r>
            <a:r>
              <a:rPr lang="en-US" sz="900" dirty="0" err="1" smtClean="0">
                <a:effectLst/>
              </a:rPr>
              <a:t>Zi</a:t>
            </a:r>
            <a:r>
              <a:rPr lang="en-US" sz="900" dirty="0" smtClean="0">
                <a:effectLst/>
              </a:rPr>
              <a:t> Wei Dou Shu. The Four Pillars of Destiny Heavenly Stems and Earthly Branches are partnered to form what are known as "pillars". Multiplying the Five Elements with the twelve Earthly Branches produces a cycle of sixty pillars, known as the </a:t>
            </a:r>
            <a:r>
              <a:rPr lang="en-US" sz="900" dirty="0" err="1" smtClean="0">
                <a:effectLst/>
              </a:rPr>
              <a:t>Sexagesimal</a:t>
            </a:r>
            <a:r>
              <a:rPr lang="en-US" sz="900" dirty="0" smtClean="0">
                <a:effectLst/>
              </a:rPr>
              <a:t> Cycle. In about 104BC, this </a:t>
            </a:r>
            <a:r>
              <a:rPr lang="en-US" sz="900" dirty="0" err="1" smtClean="0">
                <a:effectLst/>
              </a:rPr>
              <a:t>sexagesimal</a:t>
            </a:r>
            <a:r>
              <a:rPr lang="en-US" sz="900" dirty="0" smtClean="0">
                <a:effectLst/>
              </a:rPr>
              <a:t> cycle was also used to count months with a cycle completed every five years. Xu </a:t>
            </a:r>
            <a:r>
              <a:rPr lang="en-US" sz="900" dirty="0" err="1" smtClean="0">
                <a:effectLst/>
              </a:rPr>
              <a:t>Zi</a:t>
            </a:r>
            <a:r>
              <a:rPr lang="en-US" sz="900" dirty="0" smtClean="0">
                <a:effectLst/>
              </a:rPr>
              <a:t> Ping (Song Dynasty 960-1279 AD), then went on to count the days and hours to produce an extremely accurate Chinese horoscope for individuals and so was born the Four Pillars of Destiny. He also discovered that by using the "Day Pillar" as the focal point of the chart, he could produce much more accurate horoscopes. Four Pillars of Destiny Chinese astrology charts have a Heavenly Stem and an Earthly Branch for the year, month, day and hour you were born. It is a common misconception that the animal for the year in which you were born is your only sign. There are actually elements and animals assigned to your year, month, day, and hour of birth, all of which interact and have an impact on your personal energy and fate. This information allows a professional Feng </a:t>
            </a:r>
            <a:r>
              <a:rPr lang="en-US" sz="900" dirty="0" err="1" smtClean="0">
                <a:effectLst/>
              </a:rPr>
              <a:t>Shui</a:t>
            </a:r>
            <a:r>
              <a:rPr lang="en-US" sz="900" dirty="0" smtClean="0">
                <a:effectLst/>
              </a:rPr>
              <a:t> consultant to understand your personal energy and compare it with that of your home or business. They can then advise you how to use simple, subtle cures to create the perfect environment for you, your family and staff. See your Chinese Astrology chart. - See more at: http://www.feng-shui-institute.org/Chinese_Astrology/Chinese_Astrology_FSI.html#sthash.DRceyObq.dpuf</a:t>
            </a:r>
            <a:endParaRPr lang="en-US" sz="900" dirty="0"/>
          </a:p>
        </p:txBody>
      </p:sp>
      <p:sp>
        <p:nvSpPr>
          <p:cNvPr id="4" name="TextBox 3"/>
          <p:cNvSpPr txBox="1"/>
          <p:nvPr/>
        </p:nvSpPr>
        <p:spPr>
          <a:xfrm>
            <a:off x="762000" y="6805"/>
            <a:ext cx="7696200" cy="369332"/>
          </a:xfrm>
          <a:prstGeom prst="rect">
            <a:avLst/>
          </a:prstGeom>
          <a:noFill/>
        </p:spPr>
        <p:txBody>
          <a:bodyPr wrap="square" rtlCol="0">
            <a:spAutoFit/>
          </a:bodyPr>
          <a:lstStyle/>
          <a:p>
            <a:r>
              <a:rPr lang="en-US" dirty="0" smtClean="0"/>
              <a:t>Random stuff about the Chinese zodiac I found online to explain it to CMOA.</a:t>
            </a:r>
            <a:endParaRPr lang="en-US" dirty="0"/>
          </a:p>
        </p:txBody>
      </p:sp>
    </p:spTree>
    <p:extLst>
      <p:ext uri="{BB962C8B-B14F-4D97-AF65-F5344CB8AC3E}">
        <p14:creationId xmlns:p14="http://schemas.microsoft.com/office/powerpoint/2010/main" val="21453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done so far (YAY!) </a:t>
            </a:r>
            <a:endParaRPr lang="en-US" dirty="0"/>
          </a:p>
        </p:txBody>
      </p:sp>
      <p:sp>
        <p:nvSpPr>
          <p:cNvPr id="3" name="Content Placeholder 2"/>
          <p:cNvSpPr>
            <a:spLocks noGrp="1"/>
          </p:cNvSpPr>
          <p:nvPr>
            <p:ph idx="1"/>
          </p:nvPr>
        </p:nvSpPr>
        <p:spPr/>
        <p:txBody>
          <a:bodyPr>
            <a:normAutofit/>
          </a:bodyPr>
          <a:lstStyle/>
          <a:p>
            <a:r>
              <a:rPr lang="en-US" sz="2400" dirty="0" smtClean="0"/>
              <a:t>Talk to the museum people to make sure they want what we’re making (All)</a:t>
            </a:r>
          </a:p>
          <a:p>
            <a:r>
              <a:rPr lang="en-US" sz="2400" dirty="0" smtClean="0"/>
              <a:t>Setup repository &amp; website: </a:t>
            </a:r>
            <a:r>
              <a:rPr lang="en-US" sz="2400" dirty="0" err="1" smtClean="0"/>
              <a:t>Hao</a:t>
            </a:r>
            <a:r>
              <a:rPr lang="en-US" sz="2400" dirty="0" smtClean="0"/>
              <a:t> &amp; </a:t>
            </a:r>
            <a:r>
              <a:rPr lang="en-US" sz="2400" dirty="0" err="1" smtClean="0"/>
              <a:t>Shuning</a:t>
            </a:r>
            <a:endParaRPr lang="en-US" sz="2400" dirty="0" smtClean="0"/>
          </a:p>
          <a:p>
            <a:r>
              <a:rPr lang="en-US" sz="2400" dirty="0" smtClean="0"/>
              <a:t>Create .csv files with dates and horoscope: Le &amp; Tian</a:t>
            </a:r>
          </a:p>
          <a:p>
            <a:r>
              <a:rPr lang="en-US" sz="2400" dirty="0" smtClean="0"/>
              <a:t>Collected info and icons on horoscope: Annie &amp; </a:t>
            </a:r>
            <a:r>
              <a:rPr lang="en-US" sz="2400" dirty="0" err="1" smtClean="0"/>
              <a:t>Shuning</a:t>
            </a:r>
            <a:endParaRPr lang="en-US" sz="2400" dirty="0" smtClean="0"/>
          </a:p>
          <a:p>
            <a:r>
              <a:rPr lang="en-US" sz="2400" dirty="0" smtClean="0"/>
              <a:t>Set up for-loops in STATA for horoscope: </a:t>
            </a:r>
            <a:r>
              <a:rPr lang="en-US" sz="2400" dirty="0" err="1" smtClean="0"/>
              <a:t>Ziqiao</a:t>
            </a:r>
            <a:r>
              <a:rPr lang="en-US" sz="2400" dirty="0" smtClean="0"/>
              <a:t> &amp; </a:t>
            </a:r>
            <a:r>
              <a:rPr lang="en-US" sz="2400" dirty="0" err="1" smtClean="0"/>
              <a:t>Jia</a:t>
            </a:r>
            <a:endParaRPr lang="en-US" sz="2400" dirty="0" smtClean="0"/>
          </a:p>
          <a:p>
            <a:r>
              <a:rPr lang="en-US" sz="2400" dirty="0" smtClean="0"/>
              <a:t>Created sample dashboards for web display: Joe &amp; </a:t>
            </a:r>
            <a:r>
              <a:rPr lang="en-US" sz="2400" dirty="0" err="1" smtClean="0"/>
              <a:t>Nhung</a:t>
            </a:r>
            <a:endParaRPr lang="en-US" sz="2400" dirty="0"/>
          </a:p>
        </p:txBody>
      </p:sp>
    </p:spTree>
    <p:extLst>
      <p:ext uri="{BB962C8B-B14F-4D97-AF65-F5344CB8AC3E}">
        <p14:creationId xmlns:p14="http://schemas.microsoft.com/office/powerpoint/2010/main" val="225955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Monkeys vs Rooster</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Top 5 monkeys</a:t>
            </a:r>
          </a:p>
          <a:p>
            <a:pPr marL="0" indent="0">
              <a:buNone/>
            </a:pPr>
            <a:r>
              <a:rPr lang="en-US" sz="1600" dirty="0"/>
              <a:t>	</a:t>
            </a:r>
            <a:r>
              <a:rPr lang="en-US" sz="1600" dirty="0" err="1"/>
              <a:t>full_name</a:t>
            </a:r>
            <a:r>
              <a:rPr lang="en-US" sz="1600" dirty="0"/>
              <a:t>   </a:t>
            </a:r>
            <a:r>
              <a:rPr lang="en-US" sz="1600" dirty="0" err="1"/>
              <a:t>numArt~t</a:t>
            </a:r>
            <a:r>
              <a:rPr lang="en-US" sz="1600" dirty="0"/>
              <a:t>   </a:t>
            </a:r>
            <a:r>
              <a:rPr lang="en-US" sz="1600" dirty="0" err="1"/>
              <a:t>meanAg~n</a:t>
            </a:r>
            <a:r>
              <a:rPr lang="en-US" sz="1600" dirty="0"/>
              <a:t>   </a:t>
            </a:r>
            <a:r>
              <a:rPr lang="en-US" sz="1600" dirty="0" err="1" smtClean="0"/>
              <a:t>meanSize</a:t>
            </a:r>
            <a:r>
              <a:rPr lang="en-US" sz="1600" dirty="0" smtClean="0"/>
              <a:t> t   </a:t>
            </a:r>
            <a:r>
              <a:rPr lang="en-US" sz="1600" dirty="0" err="1"/>
              <a:t>birth_~r</a:t>
            </a:r>
            <a:r>
              <a:rPr lang="en-US" sz="1600" dirty="0"/>
              <a:t> </a:t>
            </a:r>
          </a:p>
          <a:p>
            <a:pPr marL="0" indent="0">
              <a:buNone/>
            </a:pPr>
            <a:r>
              <a:rPr lang="en-US" sz="1600" dirty="0"/>
              <a:t>	------------------------------------------------------------------------------------------------</a:t>
            </a:r>
          </a:p>
          <a:p>
            <a:pPr marL="0" indent="0">
              <a:buNone/>
            </a:pPr>
            <a:r>
              <a:rPr lang="en-US" sz="1600" dirty="0"/>
              <a:t>1.	Samuel Rosenberg       </a:t>
            </a:r>
            <a:r>
              <a:rPr lang="en-US" sz="1600" dirty="0" smtClean="0"/>
              <a:t> </a:t>
            </a:r>
            <a:r>
              <a:rPr lang="en-US" sz="1600" dirty="0"/>
              <a:t>626   61.87061   149.1828       1896 </a:t>
            </a:r>
          </a:p>
          <a:p>
            <a:pPr marL="0" indent="0">
              <a:buNone/>
            </a:pPr>
            <a:r>
              <a:rPr lang="en-US" sz="1600" dirty="0"/>
              <a:t>6.	Otto Gerhard Leopold        203          .    294.798       1824 </a:t>
            </a:r>
          </a:p>
          <a:p>
            <a:pPr marL="0" indent="0">
              <a:buNone/>
            </a:pPr>
            <a:r>
              <a:rPr lang="en-US" sz="1600" dirty="0"/>
              <a:t>8.	David C. </a:t>
            </a:r>
            <a:r>
              <a:rPr lang="en-US" sz="1600" dirty="0" smtClean="0"/>
              <a:t>Hale 	152          </a:t>
            </a:r>
            <a:r>
              <a:rPr lang="en-US" sz="1600" dirty="0"/>
              <a:t>.   130.0975       1860 </a:t>
            </a:r>
          </a:p>
          <a:p>
            <a:pPr marL="0" indent="0">
              <a:buNone/>
            </a:pPr>
            <a:r>
              <a:rPr lang="en-US" sz="1600" dirty="0"/>
              <a:t>10.	Robert Allen Cook        141   39.17886   440.2046       1872 </a:t>
            </a:r>
          </a:p>
          <a:p>
            <a:pPr marL="0" indent="0">
              <a:buNone/>
            </a:pPr>
            <a:r>
              <a:rPr lang="en-US" sz="1600" dirty="0"/>
              <a:t>12.	Duane </a:t>
            </a:r>
            <a:r>
              <a:rPr lang="en-US" sz="1600" dirty="0" err="1"/>
              <a:t>Michals</a:t>
            </a:r>
            <a:r>
              <a:rPr lang="en-US" sz="1600" dirty="0"/>
              <a:t>        135   53.67669   237.9408       1932 </a:t>
            </a:r>
          </a:p>
          <a:p>
            <a:pPr marL="0" indent="0">
              <a:buNone/>
            </a:pPr>
            <a:endParaRPr lang="en-US" sz="1600" dirty="0" smtClean="0"/>
          </a:p>
          <a:p>
            <a:r>
              <a:rPr lang="en-US" sz="1600" dirty="0" smtClean="0"/>
              <a:t>Top 5 roosters</a:t>
            </a:r>
          </a:p>
          <a:p>
            <a:pPr marL="0" indent="0">
              <a:buNone/>
            </a:pPr>
            <a:r>
              <a:rPr lang="en-US" sz="1600" dirty="0"/>
              <a:t> 25. |                            George Biddle         87   47.52874   329.9031       1885 |</a:t>
            </a:r>
          </a:p>
          <a:p>
            <a:pPr marL="0" indent="0">
              <a:buNone/>
            </a:pPr>
            <a:r>
              <a:rPr lang="en-US" sz="1600" dirty="0"/>
              <a:t> 29. |                        Lawrence B. Saint         81   29.39506   567.4341       1885 |</a:t>
            </a:r>
          </a:p>
          <a:p>
            <a:pPr marL="0" indent="0">
              <a:buNone/>
            </a:pPr>
            <a:r>
              <a:rPr lang="en-US" sz="1600" dirty="0"/>
              <a:t> 48. |                        Ralph W. Johnston         57   40.29824   126.1845       1873 |</a:t>
            </a:r>
          </a:p>
          <a:p>
            <a:pPr marL="0" indent="0">
              <a:buNone/>
            </a:pPr>
            <a:r>
              <a:rPr lang="en-US" sz="1600" dirty="0"/>
              <a:t> 90. | Don </a:t>
            </a:r>
            <a:r>
              <a:rPr lang="en-US" sz="1600" dirty="0" err="1"/>
              <a:t>Wallance|H</a:t>
            </a:r>
            <a:r>
              <a:rPr lang="en-US" sz="1600" dirty="0"/>
              <a:t>. E. </a:t>
            </a:r>
            <a:r>
              <a:rPr lang="en-US" sz="1600" dirty="0" err="1"/>
              <a:t>Lauffer</a:t>
            </a:r>
            <a:r>
              <a:rPr lang="en-US" sz="1600" dirty="0"/>
              <a:t> Company, Inc.         31   70.74194          0       1909 |</a:t>
            </a:r>
          </a:p>
          <a:p>
            <a:pPr marL="0" indent="0">
              <a:buNone/>
            </a:pPr>
            <a:r>
              <a:rPr lang="en-US" sz="1600" dirty="0"/>
              <a:t>102. |                                Bill Witt         27   26.85185   4.666667       1921 </a:t>
            </a:r>
          </a:p>
          <a:p>
            <a:pPr marL="0" indent="0">
              <a:buNone/>
            </a:pPr>
            <a:endParaRPr lang="en-US" sz="1600" dirty="0"/>
          </a:p>
        </p:txBody>
      </p:sp>
    </p:spTree>
    <p:extLst>
      <p:ext uri="{BB962C8B-B14F-4D97-AF65-F5344CB8AC3E}">
        <p14:creationId xmlns:p14="http://schemas.microsoft.com/office/powerpoint/2010/main" val="1662421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895</Words>
  <Application>Microsoft Office PowerPoint</Application>
  <PresentationFormat>On-screen Show (4:3)</PresentationFormat>
  <Paragraphs>79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Plan for Sunday</vt:lpstr>
      <vt:lpstr>What our presentation will be like and who is in charge of what</vt:lpstr>
      <vt:lpstr>Presentation</vt:lpstr>
      <vt:lpstr>First page</vt:lpstr>
      <vt:lpstr>Second page</vt:lpstr>
      <vt:lpstr>What else?</vt:lpstr>
      <vt:lpstr>PowerPoint Presentation</vt:lpstr>
      <vt:lpstr>What we have done so far (YAY!) </vt:lpstr>
      <vt:lpstr>Monkeys vs Rooster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for Sunday</dc:title>
  <dc:creator>Linardi, Sera</dc:creator>
  <cp:lastModifiedBy>Linardi, Sera</cp:lastModifiedBy>
  <cp:revision>27</cp:revision>
  <dcterms:created xsi:type="dcterms:W3CDTF">2015-11-14T22:54:09Z</dcterms:created>
  <dcterms:modified xsi:type="dcterms:W3CDTF">2015-11-15T03:45:26Z</dcterms:modified>
</cp:coreProperties>
</file>