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74" r:id="rId3"/>
    <p:sldId id="275" r:id="rId4"/>
    <p:sldId id="278" r:id="rId5"/>
    <p:sldId id="276" r:id="rId6"/>
    <p:sldId id="265" r:id="rId7"/>
    <p:sldId id="266" r:id="rId8"/>
    <p:sldId id="267" r:id="rId9"/>
    <p:sldId id="273" r:id="rId10"/>
    <p:sldId id="268" r:id="rId11"/>
    <p:sldId id="279" r:id="rId12"/>
    <p:sldId id="277" r:id="rId13"/>
    <p:sldId id="280" r:id="rId14"/>
    <p:sldId id="28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467" autoAdjust="0"/>
  </p:normalViewPr>
  <p:slideViewPr>
    <p:cSldViewPr>
      <p:cViewPr varScale="1">
        <p:scale>
          <a:sx n="107" d="100"/>
          <a:sy n="107" d="100"/>
        </p:scale>
        <p:origin x="-8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bar"/>
        <c:grouping val="clustered"/>
        <c:varyColors val="0"/>
        <c:ser>
          <c:idx val="0"/>
          <c:order val="0"/>
          <c:tx>
            <c:strRef>
              <c:f>Sheet1!$H$1</c:f>
              <c:strCache>
                <c:ptCount val="1"/>
                <c:pt idx="0">
                  <c:v>Age at Creation</c:v>
                </c:pt>
              </c:strCache>
            </c:strRef>
          </c:tx>
          <c:invertIfNegative val="0"/>
          <c:cat>
            <c:strRef>
              <c:f>Sheet1!$G$2:$G$13</c:f>
              <c:strCache>
                <c:ptCount val="12"/>
                <c:pt idx="0">
                  <c:v>rat</c:v>
                </c:pt>
                <c:pt idx="1">
                  <c:v>ox </c:v>
                </c:pt>
                <c:pt idx="2">
                  <c:v>tiger</c:v>
                </c:pt>
                <c:pt idx="3">
                  <c:v>rabbit</c:v>
                </c:pt>
                <c:pt idx="4">
                  <c:v>dragon</c:v>
                </c:pt>
                <c:pt idx="5">
                  <c:v>snake</c:v>
                </c:pt>
                <c:pt idx="6">
                  <c:v>horse</c:v>
                </c:pt>
                <c:pt idx="7">
                  <c:v>goat</c:v>
                </c:pt>
                <c:pt idx="8">
                  <c:v>monkey</c:v>
                </c:pt>
                <c:pt idx="9">
                  <c:v>dog</c:v>
                </c:pt>
                <c:pt idx="10">
                  <c:v>pig</c:v>
                </c:pt>
                <c:pt idx="11">
                  <c:v>rooster</c:v>
                </c:pt>
              </c:strCache>
            </c:strRef>
          </c:cat>
          <c:val>
            <c:numRef>
              <c:f>Sheet1!$H$2:$H$13</c:f>
              <c:numCache>
                <c:formatCode>0</c:formatCode>
                <c:ptCount val="12"/>
                <c:pt idx="0">
                  <c:v>52</c:v>
                </c:pt>
                <c:pt idx="1">
                  <c:v>42</c:v>
                </c:pt>
                <c:pt idx="2">
                  <c:v>48</c:v>
                </c:pt>
                <c:pt idx="3">
                  <c:v>50</c:v>
                </c:pt>
                <c:pt idx="4">
                  <c:v>45</c:v>
                </c:pt>
                <c:pt idx="5">
                  <c:v>47</c:v>
                </c:pt>
                <c:pt idx="6">
                  <c:v>43</c:v>
                </c:pt>
                <c:pt idx="7">
                  <c:v>47</c:v>
                </c:pt>
                <c:pt idx="8">
                  <c:v>52</c:v>
                </c:pt>
                <c:pt idx="9">
                  <c:v>49</c:v>
                </c:pt>
                <c:pt idx="10">
                  <c:v>47</c:v>
                </c:pt>
                <c:pt idx="11">
                  <c:v>44</c:v>
                </c:pt>
              </c:numCache>
            </c:numRef>
          </c:val>
        </c:ser>
        <c:dLbls>
          <c:showLegendKey val="0"/>
          <c:showVal val="0"/>
          <c:showCatName val="0"/>
          <c:showSerName val="0"/>
          <c:showPercent val="0"/>
          <c:showBubbleSize val="0"/>
        </c:dLbls>
        <c:gapWidth val="150"/>
        <c:axId val="119028224"/>
        <c:axId val="106584256"/>
      </c:barChart>
      <c:catAx>
        <c:axId val="119028224"/>
        <c:scaling>
          <c:orientation val="minMax"/>
        </c:scaling>
        <c:delete val="0"/>
        <c:axPos val="l"/>
        <c:majorTickMark val="out"/>
        <c:minorTickMark val="none"/>
        <c:tickLblPos val="nextTo"/>
        <c:txPr>
          <a:bodyPr/>
          <a:lstStyle/>
          <a:p>
            <a:pPr>
              <a:defRPr sz="1800"/>
            </a:pPr>
            <a:endParaRPr lang="en-US"/>
          </a:p>
        </c:txPr>
        <c:crossAx val="106584256"/>
        <c:crossesAt val="44"/>
        <c:auto val="1"/>
        <c:lblAlgn val="ctr"/>
        <c:lblOffset val="100"/>
        <c:noMultiLvlLbl val="0"/>
      </c:catAx>
      <c:valAx>
        <c:axId val="106584256"/>
        <c:scaling>
          <c:orientation val="minMax"/>
        </c:scaling>
        <c:delete val="0"/>
        <c:axPos val="b"/>
        <c:numFmt formatCode="0" sourceLinked="1"/>
        <c:majorTickMark val="out"/>
        <c:minorTickMark val="none"/>
        <c:tickLblPos val="nextTo"/>
        <c:crossAx val="119028224"/>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0.12242</cdr:x>
      <cdr:y>0.44891</cdr:y>
    </cdr:from>
    <cdr:to>
      <cdr:x>0.55558</cdr:x>
      <cdr:y>0.74635</cdr:y>
    </cdr:to>
    <cdr:sp macro="" textlink="">
      <cdr:nvSpPr>
        <cdr:cNvPr id="3" name="TextBox 2"/>
        <cdr:cNvSpPr txBox="1"/>
      </cdr:nvSpPr>
      <cdr:spPr>
        <a:xfrm xmlns:a="http://schemas.openxmlformats.org/drawingml/2006/main">
          <a:off x="990599" y="2070101"/>
          <a:ext cx="3505200" cy="1371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dirty="0" smtClean="0"/>
            <a:t>Average age at the time an artists created the art acquired by Carnegie museum is 43.66. </a:t>
          </a:r>
        </a:p>
        <a:p xmlns:a="http://schemas.openxmlformats.org/drawingml/2006/main">
          <a:r>
            <a:rPr lang="en-US" sz="1200" dirty="0" smtClean="0"/>
            <a:t>Monkeys and rats are about 8 years older at time of creation (&gt;51 years old)</a:t>
          </a:r>
        </a:p>
        <a:p xmlns:a="http://schemas.openxmlformats.org/drawingml/2006/main">
          <a:r>
            <a:rPr lang="en-US" sz="1200" dirty="0" err="1" smtClean="0"/>
            <a:t>Oxes</a:t>
          </a:r>
          <a:r>
            <a:rPr lang="en-US" sz="1200" dirty="0" smtClean="0"/>
            <a:t> tend to create their piece for Carnegie at a younger age.  </a:t>
          </a:r>
          <a:endParaRPr lang="en-US" sz="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9A948-EB08-4586-8DB8-954A919AC783}" type="datetimeFigureOut">
              <a:rPr lang="en-US" smtClean="0"/>
              <a:t>11/15/2015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67AC79-D99B-4887-B789-CF8AA93E91B8}" type="slidenum">
              <a:rPr lang="en-US" smtClean="0"/>
              <a:t>‹#›</a:t>
            </a:fld>
            <a:endParaRPr lang="en-US"/>
          </a:p>
        </p:txBody>
      </p:sp>
    </p:spTree>
    <p:extLst>
      <p:ext uri="{BB962C8B-B14F-4D97-AF65-F5344CB8AC3E}">
        <p14:creationId xmlns:p14="http://schemas.microsoft.com/office/powerpoint/2010/main" val="285576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arsons_School_of_Desig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Duane_Michals#cite_note-SVA2000-3"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ranklin_D._Roosevelt"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Works_Progress_Administration" TargetMode="External"/><Relationship Id="rId4" Type="http://schemas.openxmlformats.org/officeDocument/2006/relationships/hyperlink" Target="https://en.wikipedia.org/wiki/Federal_Art_Projec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67AC79-D99B-4887-B789-CF8AA93E91B8}" type="slidenum">
              <a:rPr lang="en-US" smtClean="0"/>
              <a:t>6</a:t>
            </a:fld>
            <a:endParaRPr lang="en-US"/>
          </a:p>
        </p:txBody>
      </p:sp>
    </p:spTree>
    <p:extLst>
      <p:ext uri="{BB962C8B-B14F-4D97-AF65-F5344CB8AC3E}">
        <p14:creationId xmlns:p14="http://schemas.microsoft.com/office/powerpoint/2010/main" val="355621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Duane </a:t>
            </a:r>
            <a:r>
              <a:rPr lang="en-US" dirty="0" err="1" smtClean="0"/>
              <a:t>Michals</a:t>
            </a:r>
            <a:r>
              <a:rPr lang="en-US" baseline="0" dirty="0" smtClean="0"/>
              <a:t> </a:t>
            </a:r>
            <a:r>
              <a:rPr lang="en-US" baseline="0" dirty="0" err="1" smtClean="0"/>
              <a:t>McKeessport</a:t>
            </a:r>
            <a:r>
              <a:rPr lang="en-US" baseline="0" dirty="0" smtClean="0"/>
              <a:t> </a:t>
            </a:r>
            <a:r>
              <a:rPr lang="en-US" sz="1200" b="0" kern="1200" dirty="0" smtClean="0">
                <a:solidFill>
                  <a:schemeClr val="tx1"/>
                </a:solidFill>
                <a:effectLst/>
                <a:latin typeface="+mn-lt"/>
                <a:ea typeface="+mn-ea"/>
                <a:cs typeface="+mn-cs"/>
              </a:rPr>
              <a:t>one of the great photographic innovators of the last </a:t>
            </a:r>
            <a:r>
              <a:rPr lang="en-US" sz="1200" b="0" kern="1200" dirty="0" err="1" smtClean="0">
                <a:solidFill>
                  <a:schemeClr val="tx1"/>
                </a:solidFill>
                <a:effectLst/>
                <a:latin typeface="+mn-lt"/>
                <a:ea typeface="+mn-ea"/>
                <a:cs typeface="+mn-cs"/>
              </a:rPr>
              <a:t>century..Above</a:t>
            </a:r>
            <a:r>
              <a:rPr lang="en-US" sz="1200" b="0" kern="1200" baseline="0" dirty="0" smtClean="0">
                <a:solidFill>
                  <a:schemeClr val="tx1"/>
                </a:solidFill>
                <a:effectLst/>
                <a:latin typeface="+mn-lt"/>
                <a:ea typeface="+mn-ea"/>
                <a:cs typeface="+mn-cs"/>
              </a:rPr>
              <a:t> is Grandpa Goes To Heaven </a:t>
            </a:r>
            <a:endParaRPr lang="en-US" dirty="0" smtClean="0"/>
          </a:p>
          <a:p>
            <a:endParaRPr lang="en-US" dirty="0" smtClean="0"/>
          </a:p>
          <a:p>
            <a:r>
              <a:rPr lang="en-US" dirty="0" smtClean="0"/>
              <a:t>Actual</a:t>
            </a:r>
            <a:r>
              <a:rPr lang="en-US" baseline="0" dirty="0" smtClean="0"/>
              <a:t> top artist </a:t>
            </a:r>
            <a:r>
              <a:rPr lang="en-US" baseline="0" dirty="0" err="1" smtClean="0"/>
              <a:t>samuel</a:t>
            </a:r>
            <a:r>
              <a:rPr lang="en-US" baseline="0" dirty="0" smtClean="0"/>
              <a:t> Rosenberg (Pittsburgh)</a:t>
            </a:r>
            <a:r>
              <a:rPr lang="en-US" dirty="0" smtClean="0"/>
              <a:t> (1896-1972)</a:t>
            </a:r>
          </a:p>
          <a:p>
            <a:r>
              <a:rPr lang="en-US" dirty="0" smtClean="0"/>
              <a:t>Duane </a:t>
            </a:r>
            <a:r>
              <a:rPr lang="en-US" dirty="0" err="1" smtClean="0"/>
              <a:t>Michals</a:t>
            </a:r>
            <a:r>
              <a:rPr lang="en-US" baseline="0" dirty="0" smtClean="0"/>
              <a:t> , very </a:t>
            </a:r>
            <a:r>
              <a:rPr lang="en-US" baseline="0" dirty="0" err="1" smtClean="0"/>
              <a:t>mischevious</a:t>
            </a:r>
            <a:r>
              <a:rPr lang="en-US" baseline="0" dirty="0" smtClean="0"/>
              <a:t>, this series is called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He describes his photographic skills as "completely self-taught”</a:t>
            </a:r>
            <a:r>
              <a:rPr lang="en-US" baseline="0" dirty="0" smtClean="0">
                <a:effectLst/>
              </a:rPr>
              <a:t> </a:t>
            </a:r>
            <a:r>
              <a:rPr lang="en-US" dirty="0" smtClean="0">
                <a:effectLst/>
              </a:rPr>
              <a:t>After two years in the Army, in 1956 he went on to study at the </a:t>
            </a:r>
            <a:r>
              <a:rPr lang="en-US" dirty="0" smtClean="0">
                <a:effectLst/>
                <a:hlinkClick r:id="rId3" tooltip="Parsons School of Design"/>
              </a:rPr>
              <a:t>Parsons School of Design</a:t>
            </a:r>
            <a:r>
              <a:rPr lang="en-US" dirty="0" smtClean="0">
                <a:effectLst/>
              </a:rPr>
              <a:t> with a plan to become a graphic designer; however, he did not complete his studies.</a:t>
            </a:r>
            <a:r>
              <a:rPr lang="en-US" b="0" i="0" baseline="30000" dirty="0" smtClean="0">
                <a:effectLst/>
                <a:hlinkClick r:id="rId4"/>
              </a:rPr>
              <a:t>[3]</a:t>
            </a:r>
            <a:endParaRPr lang="en-US" dirty="0" smtClean="0">
              <a:effectLst/>
            </a:endParaRPr>
          </a:p>
          <a:p>
            <a:endParaRPr lang="en-US" baseline="0" dirty="0" smtClean="0"/>
          </a:p>
          <a:p>
            <a:r>
              <a:rPr lang="en-US" dirty="0" err="1" smtClean="0">
                <a:effectLst/>
              </a:rPr>
              <a:t>Michals's</a:t>
            </a:r>
            <a:r>
              <a:rPr lang="en-US" dirty="0" smtClean="0">
                <a:effectLst/>
              </a:rPr>
              <a:t> work makes innovative use of photo-sequences, often incorporating text to examine emotion and philosophy</a:t>
            </a:r>
            <a:endParaRPr lang="en-US" dirty="0"/>
          </a:p>
        </p:txBody>
      </p:sp>
      <p:sp>
        <p:nvSpPr>
          <p:cNvPr id="4" name="Slide Number Placeholder 3"/>
          <p:cNvSpPr>
            <a:spLocks noGrp="1"/>
          </p:cNvSpPr>
          <p:nvPr>
            <p:ph type="sldNum" sz="quarter" idx="10"/>
          </p:nvPr>
        </p:nvSpPr>
        <p:spPr/>
        <p:txBody>
          <a:bodyPr/>
          <a:lstStyle/>
          <a:p>
            <a:fld id="{CA67AC79-D99B-4887-B789-CF8AA93E91B8}" type="slidenum">
              <a:rPr lang="en-US" smtClean="0"/>
              <a:t>8</a:t>
            </a:fld>
            <a:endParaRPr lang="en-US"/>
          </a:p>
        </p:txBody>
      </p:sp>
    </p:spTree>
    <p:extLst>
      <p:ext uri="{BB962C8B-B14F-4D97-AF65-F5344CB8AC3E}">
        <p14:creationId xmlns:p14="http://schemas.microsoft.com/office/powerpoint/2010/main" val="253265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Muralist George Biddle social realism and combat art.</a:t>
            </a:r>
          </a:p>
          <a:p>
            <a:r>
              <a:rPr lang="en-US" dirty="0" smtClean="0">
                <a:effectLst/>
              </a:rPr>
              <a:t>A childhood friend of President </a:t>
            </a:r>
            <a:r>
              <a:rPr lang="en-US" dirty="0" smtClean="0">
                <a:effectLst/>
                <a:hlinkClick r:id="rId3" tooltip="Franklin D. Roosevelt"/>
              </a:rPr>
              <a:t>Franklin D. Roosevelt</a:t>
            </a:r>
            <a:r>
              <a:rPr lang="en-US" dirty="0" smtClean="0">
                <a:effectLst/>
              </a:rPr>
              <a:t>, he played a major role in establishing the </a:t>
            </a:r>
            <a:r>
              <a:rPr lang="en-US" dirty="0" smtClean="0">
                <a:effectLst/>
                <a:hlinkClick r:id="rId4" tooltip="Federal Art Project"/>
              </a:rPr>
              <a:t>Federal Art Project</a:t>
            </a:r>
            <a:r>
              <a:rPr lang="en-US" dirty="0" smtClean="0">
                <a:effectLst/>
              </a:rPr>
              <a:t> (1935-43), which employed artists under the </a:t>
            </a:r>
            <a:r>
              <a:rPr lang="en-US" dirty="0" smtClean="0">
                <a:effectLst/>
                <a:hlinkClick r:id="rId5" tooltip="Works Progress Administration"/>
              </a:rPr>
              <a:t>Works Progress Administration</a:t>
            </a:r>
            <a:r>
              <a:rPr lang="en-US" dirty="0" smtClean="0">
                <a:effectLst/>
              </a:rPr>
              <a:t>.</a:t>
            </a:r>
          </a:p>
          <a:p>
            <a:r>
              <a:rPr lang="en-US" dirty="0" smtClean="0">
                <a:effectLst/>
              </a:rPr>
              <a:t>Here he is wearing a tie. </a:t>
            </a:r>
          </a:p>
          <a:p>
            <a:endParaRPr lang="en-US" dirty="0"/>
          </a:p>
        </p:txBody>
      </p:sp>
      <p:sp>
        <p:nvSpPr>
          <p:cNvPr id="4" name="Slide Number Placeholder 3"/>
          <p:cNvSpPr>
            <a:spLocks noGrp="1"/>
          </p:cNvSpPr>
          <p:nvPr>
            <p:ph type="sldNum" sz="quarter" idx="10"/>
          </p:nvPr>
        </p:nvSpPr>
        <p:spPr/>
        <p:txBody>
          <a:bodyPr/>
          <a:lstStyle/>
          <a:p>
            <a:fld id="{CA67AC79-D99B-4887-B789-CF8AA93E91B8}" type="slidenum">
              <a:rPr lang="en-US" smtClean="0"/>
              <a:t>10</a:t>
            </a:fld>
            <a:endParaRPr lang="en-US"/>
          </a:p>
        </p:txBody>
      </p:sp>
    </p:spTree>
    <p:extLst>
      <p:ext uri="{BB962C8B-B14F-4D97-AF65-F5344CB8AC3E}">
        <p14:creationId xmlns:p14="http://schemas.microsoft.com/office/powerpoint/2010/main" val="253265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0EB263-8972-47CD-9DB7-7FAC90518991}"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72126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B263-8972-47CD-9DB7-7FAC90518991}"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6615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B263-8972-47CD-9DB7-7FAC90518991}"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76751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B263-8972-47CD-9DB7-7FAC90518991}"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34674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EB263-8972-47CD-9DB7-7FAC90518991}"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69194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0EB263-8972-47CD-9DB7-7FAC90518991}"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35070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0EB263-8972-47CD-9DB7-7FAC90518991}" type="datetimeFigureOut">
              <a:rPr lang="en-US" smtClean="0"/>
              <a:t>11/15/2015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42893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0EB263-8972-47CD-9DB7-7FAC90518991}" type="datetimeFigureOut">
              <a:rPr lang="en-US" smtClean="0"/>
              <a:t>11/15/2015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69439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EB263-8972-47CD-9DB7-7FAC90518991}" type="datetimeFigureOut">
              <a:rPr lang="en-US" smtClean="0"/>
              <a:t>11/15/2015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3154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EB263-8972-47CD-9DB7-7FAC90518991}"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19915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EB263-8972-47CD-9DB7-7FAC90518991}"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5D476-07EB-4460-9EBF-33A55407B40F}" type="slidenum">
              <a:rPr lang="en-US" smtClean="0"/>
              <a:t>‹#›</a:t>
            </a:fld>
            <a:endParaRPr lang="en-US"/>
          </a:p>
        </p:txBody>
      </p:sp>
    </p:spTree>
    <p:extLst>
      <p:ext uri="{BB962C8B-B14F-4D97-AF65-F5344CB8AC3E}">
        <p14:creationId xmlns:p14="http://schemas.microsoft.com/office/powerpoint/2010/main" val="286982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EB263-8972-47CD-9DB7-7FAC90518991}" type="datetimeFigureOut">
              <a:rPr lang="en-US" smtClean="0"/>
              <a:t>11/15/2015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D476-07EB-4460-9EBF-33A55407B40F}" type="slidenum">
              <a:rPr lang="en-US" smtClean="0"/>
              <a:t>‹#›</a:t>
            </a:fld>
            <a:endParaRPr lang="en-US"/>
          </a:p>
        </p:txBody>
      </p:sp>
    </p:spTree>
    <p:extLst>
      <p:ext uri="{BB962C8B-B14F-4D97-AF65-F5344CB8AC3E}">
        <p14:creationId xmlns:p14="http://schemas.microsoft.com/office/powerpoint/2010/main" val="137692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s://www.google.com/url?sa=i&amp;rct=j&amp;q=&amp;esrc=s&amp;source=images&amp;cd=&amp;cad=rja&amp;uact=8&amp;ved=0CAcQjRxqFQoTCLLRuJbXkskCFUxEJgodI14DQg&amp;url=https://www.pinterest.com/pin/220324606741960458/&amp;psig=AFQjCNF7KXKyNC3Ou_nIogaKhVF3R4yN2A&amp;ust=144768539292608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pitt.edu/~haw65/Hackathon/ChineseHoroscope/ChineseHoroscop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CAcQjRxqFQoTCIedw8PRkskCFQLhJgodVMsKLg&amp;url=http://albersfoundation.org/artists/biographies/&amp;psig=AFQjCNE2vtLEXId9taE6Ki1gdtWt75FFcQ&amp;ust=144768404472644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2000251"/>
          </a:xfrm>
        </p:spPr>
        <p:txBody>
          <a:bodyPr>
            <a:noAutofit/>
          </a:bodyPr>
          <a:lstStyle/>
          <a:p>
            <a:r>
              <a:rPr lang="en-US" dirty="0" smtClean="0">
                <a:latin typeface="+mn-lt"/>
              </a:rPr>
              <a:t>Temperaments and Tastes:</a:t>
            </a:r>
            <a:br>
              <a:rPr lang="en-US" dirty="0" smtClean="0">
                <a:latin typeface="+mn-lt"/>
              </a:rPr>
            </a:br>
            <a:r>
              <a:rPr lang="en-US" dirty="0" smtClean="0">
                <a:latin typeface="+mn-lt"/>
              </a:rPr>
              <a:t>Horoscopes-based </a:t>
            </a:r>
            <a:br>
              <a:rPr lang="en-US" dirty="0" smtClean="0">
                <a:latin typeface="+mn-lt"/>
              </a:rPr>
            </a:br>
            <a:r>
              <a:rPr lang="en-US" dirty="0" smtClean="0">
                <a:latin typeface="+mn-lt"/>
              </a:rPr>
              <a:t>Art Exploration</a:t>
            </a:r>
            <a:endParaRPr lang="en-US" dirty="0">
              <a:latin typeface="+mn-lt"/>
            </a:endParaRPr>
          </a:p>
        </p:txBody>
      </p:sp>
      <p:sp>
        <p:nvSpPr>
          <p:cNvPr id="3" name="Subtitle 2"/>
          <p:cNvSpPr>
            <a:spLocks noGrp="1"/>
          </p:cNvSpPr>
          <p:nvPr>
            <p:ph type="subTitle" idx="1"/>
          </p:nvPr>
        </p:nvSpPr>
        <p:spPr>
          <a:xfrm>
            <a:off x="0" y="4267200"/>
            <a:ext cx="9143999" cy="1752600"/>
          </a:xfrm>
          <a:solidFill>
            <a:schemeClr val="accent3"/>
          </a:solidFill>
        </p:spPr>
        <p:txBody>
          <a:bodyPr>
            <a:normAutofit/>
          </a:bodyPr>
          <a:lstStyle/>
          <a:p>
            <a:r>
              <a:rPr lang="en-US" sz="4000" b="1" i="1" dirty="0" smtClean="0">
                <a:solidFill>
                  <a:schemeClr val="bg1"/>
                </a:solidFill>
              </a:rPr>
              <a:t>Team GSPIA</a:t>
            </a:r>
            <a:endParaRPr lang="en-US" sz="2400" b="1" i="1" dirty="0" smtClean="0">
              <a:solidFill>
                <a:schemeClr val="bg1"/>
              </a:solidFill>
              <a:latin typeface="+mj-lt"/>
            </a:endParaRPr>
          </a:p>
          <a:p>
            <a:r>
              <a:rPr lang="en-US" sz="2400" b="1" dirty="0" smtClean="0">
                <a:solidFill>
                  <a:schemeClr val="bg1"/>
                </a:solidFill>
                <a:latin typeface="+mj-lt"/>
              </a:rPr>
              <a:t>Graduate School of Public and International Affairs </a:t>
            </a:r>
          </a:p>
          <a:p>
            <a:r>
              <a:rPr lang="en-US" sz="2400" b="1" dirty="0" smtClean="0">
                <a:solidFill>
                  <a:schemeClr val="bg1"/>
                </a:solidFill>
                <a:latin typeface="+mj-lt"/>
              </a:rPr>
              <a:t>University of Pittsburgh</a:t>
            </a:r>
            <a:endParaRPr lang="en-US" sz="2400" b="1" dirty="0">
              <a:solidFill>
                <a:schemeClr val="bg1"/>
              </a:solidFill>
              <a:latin typeface="+mj-lt"/>
            </a:endParaRPr>
          </a:p>
        </p:txBody>
      </p:sp>
      <p:pic>
        <p:nvPicPr>
          <p:cNvPr id="4" name="Picture 4" descr="http://www.cmoa.org/uploadedImages/CMA_Site/Events/Classes_and_Workshops/hackathon-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47" y="3200400"/>
            <a:ext cx="3657600" cy="813665"/>
          </a:xfrm>
          <a:prstGeom prst="rect">
            <a:avLst/>
          </a:prstGeom>
          <a:solidFill>
            <a:schemeClr val="accent3">
              <a:lumMod val="75000"/>
            </a:schemeClr>
          </a:solidFill>
          <a:extLst/>
        </p:spPr>
      </p:pic>
      <p:sp>
        <p:nvSpPr>
          <p:cNvPr id="5" name="TextBox 4"/>
          <p:cNvSpPr txBox="1"/>
          <p:nvPr/>
        </p:nvSpPr>
        <p:spPr>
          <a:xfrm>
            <a:off x="2870947" y="6172200"/>
            <a:ext cx="3429000" cy="381000"/>
          </a:xfrm>
          <a:prstGeom prst="rect">
            <a:avLst/>
          </a:prstGeom>
          <a:noFill/>
        </p:spPr>
        <p:txBody>
          <a:bodyPr wrap="square" rtlCol="0">
            <a:spAutoFit/>
          </a:bodyPr>
          <a:lstStyle/>
          <a:p>
            <a:r>
              <a:rPr lang="en-US" dirty="0" smtClean="0"/>
              <a:t>Contact: linardi@pitt.edu</a:t>
            </a:r>
            <a:endParaRPr lang="en-US" dirty="0"/>
          </a:p>
        </p:txBody>
      </p:sp>
    </p:spTree>
    <p:extLst>
      <p:ext uri="{BB962C8B-B14F-4D97-AF65-F5344CB8AC3E}">
        <p14:creationId xmlns:p14="http://schemas.microsoft.com/office/powerpoint/2010/main" val="1485859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CMOA Year of the Rooster </a:t>
            </a:r>
            <a:r>
              <a:rPr lang="en-US" dirty="0"/>
              <a:t>artist</a:t>
            </a:r>
            <a:r>
              <a:rPr lang="en-US" dirty="0" smtClean="0"/>
              <a:t>:</a:t>
            </a:r>
            <a:br>
              <a:rPr lang="en-US" dirty="0" smtClean="0"/>
            </a:br>
            <a:r>
              <a:rPr lang="en-US" dirty="0" smtClean="0"/>
              <a:t>George Biddle  (1885-1973)  </a:t>
            </a:r>
            <a:endParaRPr lang="en-US" dirty="0"/>
          </a:p>
        </p:txBody>
      </p:sp>
      <p:sp>
        <p:nvSpPr>
          <p:cNvPr id="4" name="AutoShape 2" descr="Image result for Josef Alber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 descr="Image result for Walter Munhall"/>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143000" y="5995505"/>
            <a:ext cx="7467600" cy="646331"/>
          </a:xfrm>
          <a:prstGeom prst="rect">
            <a:avLst/>
          </a:prstGeom>
        </p:spPr>
        <p:txBody>
          <a:bodyPr wrap="square">
            <a:spAutoFit/>
          </a:bodyPr>
          <a:lstStyle/>
          <a:p>
            <a:r>
              <a:rPr lang="en-US" dirty="0"/>
              <a:t>bright, communicative and ambitious. Good looking and prefer to dress up. Often starts out enthusiastic, but need persistence to complete projects. </a:t>
            </a:r>
          </a:p>
        </p:txBody>
      </p:sp>
      <p:sp>
        <p:nvSpPr>
          <p:cNvPr id="7" name="AutoShape 2" descr="Image result for george biddle artist"/>
          <p:cNvSpPr>
            <a:spLocks noChangeAspect="1" noChangeArrowheads="1"/>
          </p:cNvSpPr>
          <p:nvPr/>
        </p:nvSpPr>
        <p:spPr bwMode="auto">
          <a:xfrm>
            <a:off x="304800"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524000"/>
            <a:ext cx="3307954" cy="433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descr="https://s-media-cache-ak0.pinimg.com/236x/91/5d/ff/915dff9ce9dd78ba7fdb81b34cd702e3.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49735"/>
            <a:ext cx="4056358"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25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of some of our horoscopes based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6920128"/>
              </p:ext>
            </p:extLst>
          </p:nvPr>
        </p:nvGraphicFramePr>
        <p:xfrm>
          <a:off x="914400" y="1524000"/>
          <a:ext cx="6019794" cy="5157573"/>
        </p:xfrm>
        <a:graphic>
          <a:graphicData uri="http://schemas.openxmlformats.org/drawingml/2006/table">
            <a:tbl>
              <a:tblPr/>
              <a:tblGrid>
                <a:gridCol w="668866"/>
                <a:gridCol w="668866"/>
                <a:gridCol w="668866"/>
                <a:gridCol w="668866"/>
                <a:gridCol w="668866"/>
                <a:gridCol w="668866"/>
                <a:gridCol w="668866"/>
                <a:gridCol w="668866"/>
                <a:gridCol w="668866"/>
              </a:tblGrid>
              <a:tr h="129969">
                <a:tc>
                  <a:txBody>
                    <a:bodyPr/>
                    <a:lstStyle/>
                    <a:p>
                      <a:pPr algn="l" fontAlgn="b"/>
                      <a:r>
                        <a:rPr lang="en-US" sz="800" b="0" i="0" u="none" strike="noStrike" dirty="0">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(1)</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(2)</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(3)</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(4)</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(5)</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(6)</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(7)</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(8)</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r>
              <a:tr h="252292">
                <a:tc>
                  <a:txBody>
                    <a:bodyPr/>
                    <a:lstStyle/>
                    <a:p>
                      <a:pPr algn="l" fontAlgn="b"/>
                      <a:r>
                        <a:rPr lang="en-US" sz="800" b="0" i="0" u="none" strike="noStrike">
                          <a:effectLst/>
                          <a:latin typeface="Arial"/>
                        </a:rPr>
                        <a:t>VARIABLES</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err="1">
                          <a:effectLst/>
                          <a:latin typeface="Arial"/>
                        </a:rPr>
                        <a:t>contempart</a:t>
                      </a:r>
                      <a:endParaRPr lang="en-US" sz="800" b="0" i="0" u="none" strike="noStrike" dirty="0">
                        <a:effectLst/>
                        <a:latin typeface="Arial"/>
                      </a:endParaRP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decoart</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film</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fineart</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archit</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photo</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yearacquired</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logarea</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r>
              <a:tr h="129969">
                <a:tc>
                  <a:txBody>
                    <a:bodyPr/>
                    <a:lstStyle/>
                    <a:p>
                      <a:pPr algn="l"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effectLst/>
                          <a:latin typeface="Arial"/>
                        </a:rPr>
                        <a:t> </a:t>
                      </a:r>
                    </a:p>
                  </a:txBody>
                  <a:tcPr marL="7645" marR="7645" marT="7645" marB="0" anchor="b">
                    <a:lnL>
                      <a:noFill/>
                    </a:lnL>
                    <a:lnR>
                      <a:noFill/>
                    </a:lnR>
                    <a:lnT w="6350" cap="flat" cmpd="sng" algn="ctr">
                      <a:solidFill>
                        <a:srgbClr val="000000"/>
                      </a:solidFill>
                      <a:prstDash val="solid"/>
                      <a:round/>
                      <a:headEnd type="none" w="med" len="med"/>
                      <a:tailEnd type="none" w="med" len="med"/>
                    </a:lnT>
                    <a:lnB>
                      <a:noFill/>
                    </a:lnB>
                  </a:tcPr>
                </a:tc>
              </a:tr>
              <a:tr h="252292">
                <a:tc>
                  <a:txBody>
                    <a:bodyPr/>
                    <a:lstStyle/>
                    <a:p>
                      <a:pPr algn="l" fontAlgn="b"/>
                      <a:r>
                        <a:rPr lang="en-US" sz="800" b="0" i="0" u="none" strike="noStrike">
                          <a:effectLst/>
                          <a:latin typeface="Arial"/>
                        </a:rPr>
                        <a:t>creationyear</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0.172***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0.006***</a:t>
                      </a:r>
                    </a:p>
                  </a:txBody>
                  <a:tcPr marL="7645" marR="7645" marT="7645" marB="0" anchor="b">
                    <a:lnL>
                      <a:noFill/>
                    </a:lnL>
                    <a:lnR>
                      <a:noFill/>
                    </a:lnR>
                    <a:lnT>
                      <a:noFill/>
                    </a:lnT>
                    <a:lnB>
                      <a:noFill/>
                    </a:lnB>
                  </a:tcPr>
                </a:tc>
              </a:tr>
              <a:tr h="129969">
                <a:tc>
                  <a:txBody>
                    <a:bodyPr/>
                    <a:lstStyle/>
                    <a:p>
                      <a:pPr algn="l"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(0.001)</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(0.001)</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(0.0348)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(0.002)</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ox</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-0.033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0.960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0.022</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(0.037)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(3.000)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(0.236)</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tiger</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-0.033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-0.018</a:t>
                      </a:r>
                    </a:p>
                  </a:txBody>
                  <a:tcPr marL="7645" marR="7645" marT="7645" marB="0" anchor="b">
                    <a:lnL>
                      <a:noFill/>
                    </a:lnL>
                    <a:lnR>
                      <a:noFill/>
                    </a:lnR>
                    <a:lnT>
                      <a:noFill/>
                    </a:lnT>
                    <a:lnB>
                      <a:noFill/>
                    </a:lnB>
                  </a:tcPr>
                </a:tc>
                <a:tc>
                  <a:txBody>
                    <a:bodyPr/>
                    <a:lstStyle/>
                    <a:p>
                      <a:pPr algn="ctr" fontAlgn="b"/>
                      <a:r>
                        <a:rPr lang="en-US" sz="800" b="0" i="0" u="none" strike="noStrike" dirty="0">
                          <a:effectLst/>
                          <a:latin typeface="Arial"/>
                        </a:rPr>
                        <a:t>-0.162**</a:t>
                      </a:r>
                    </a:p>
                  </a:txBody>
                  <a:tcPr marL="7645" marR="7645" marT="7645" marB="0" anchor="b">
                    <a:lnL>
                      <a:noFill/>
                    </a:lnL>
                    <a:lnR>
                      <a:noFill/>
                    </a:lnR>
                    <a:lnT>
                      <a:noFill/>
                    </a:lnT>
                    <a:lnB>
                      <a:noFill/>
                    </a:lnB>
                    <a:solidFill>
                      <a:srgbClr val="92D050"/>
                    </a:solidFill>
                  </a:tcPr>
                </a:tc>
                <a:tc>
                  <a:txBody>
                    <a:bodyPr/>
                    <a:lstStyle/>
                    <a:p>
                      <a:pPr algn="ctr" fontAlgn="b"/>
                      <a:r>
                        <a:rPr lang="en-US" sz="800" b="0" i="0" u="none" strike="noStrike">
                          <a:effectLst/>
                          <a:latin typeface="Arial"/>
                        </a:rPr>
                        <a:t>0.276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-2.155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-0.500</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(0.082)</a:t>
                      </a:r>
                    </a:p>
                  </a:txBody>
                  <a:tcPr marL="7645" marR="7645" marT="7645" marB="0" anchor="b">
                    <a:lnL>
                      <a:noFill/>
                    </a:lnL>
                    <a:lnR>
                      <a:noFill/>
                    </a:lnR>
                    <a:lnT>
                      <a:noFill/>
                    </a:lnT>
                    <a:lnB>
                      <a:noFill/>
                    </a:lnB>
                  </a:tcPr>
                </a:tc>
                <a:tc>
                  <a:txBody>
                    <a:bodyPr/>
                    <a:lstStyle/>
                    <a:p>
                      <a:pPr algn="ctr" fontAlgn="b"/>
                      <a:r>
                        <a:rPr lang="en-US" sz="800" b="0" i="0" u="none" strike="noStrike" dirty="0">
                          <a:effectLst/>
                          <a:latin typeface="Arial"/>
                        </a:rPr>
                        <a:t>(0.077)</a:t>
                      </a:r>
                    </a:p>
                  </a:txBody>
                  <a:tcPr marL="7645" marR="7645" marT="7645" marB="0" anchor="b">
                    <a:lnL>
                      <a:noFill/>
                    </a:lnL>
                    <a:lnR>
                      <a:noFill/>
                    </a:lnR>
                    <a:lnT>
                      <a:noFill/>
                    </a:lnT>
                    <a:lnB>
                      <a:noFill/>
                    </a:lnB>
                    <a:solidFill>
                      <a:srgbClr val="92D050"/>
                    </a:solidFill>
                  </a:tcPr>
                </a:tc>
                <a:tc>
                  <a:txBody>
                    <a:bodyPr/>
                    <a:lstStyle/>
                    <a:p>
                      <a:pPr algn="ctr" fontAlgn="b"/>
                      <a:r>
                        <a:rPr lang="en-US" sz="800" b="0" i="0" u="none" strike="noStrike">
                          <a:effectLst/>
                          <a:latin typeface="Arial"/>
                        </a:rPr>
                        <a:t>(0.207)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(2.519)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(0.428)</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rabbit</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-0.038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-3.025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0.089</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(0.035)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(0.035)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(0.148)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(3.040)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(0.228)</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dragon</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0.098*</a:t>
                      </a:r>
                    </a:p>
                  </a:txBody>
                  <a:tcPr marL="7645" marR="7645" marT="7645" marB="0" anchor="b">
                    <a:lnL>
                      <a:noFill/>
                    </a:lnL>
                    <a:lnR>
                      <a:noFill/>
                    </a:lnR>
                    <a:lnT>
                      <a:noFill/>
                    </a:lnT>
                    <a:lnB>
                      <a:noFill/>
                    </a:lnB>
                    <a:noFill/>
                  </a:tcPr>
                </a:tc>
                <a:tc>
                  <a:txBody>
                    <a:bodyPr/>
                    <a:lstStyle/>
                    <a:p>
                      <a:pPr algn="ctr" fontAlgn="b"/>
                      <a:r>
                        <a:rPr lang="en-US" sz="800" b="0" i="0" u="none" strike="noStrike">
                          <a:effectLst/>
                          <a:latin typeface="Arial"/>
                        </a:rPr>
                        <a:t>-0.006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-0.084*</a:t>
                      </a:r>
                    </a:p>
                  </a:txBody>
                  <a:tcPr marL="7645" marR="7645" marT="7645" marB="0" anchor="b">
                    <a:lnL>
                      <a:noFill/>
                    </a:lnL>
                    <a:lnR>
                      <a:noFill/>
                    </a:lnR>
                    <a:lnT>
                      <a:noFill/>
                    </a:lnT>
                    <a:lnB>
                      <a:noFill/>
                    </a:lnB>
                    <a:noFill/>
                  </a:tcPr>
                </a:tc>
                <a:tc>
                  <a:txBody>
                    <a:bodyPr/>
                    <a:lstStyle/>
                    <a:p>
                      <a:pPr algn="ctr" fontAlgn="b"/>
                      <a:r>
                        <a:rPr lang="en-US" sz="800" b="0" i="0" u="none" strike="noStrike">
                          <a:effectLst/>
                          <a:latin typeface="Arial"/>
                        </a:rPr>
                        <a:t>-3.970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0.089</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(0.013)</a:t>
                      </a:r>
                    </a:p>
                  </a:txBody>
                  <a:tcPr marL="7645" marR="7645" marT="7645" marB="0" anchor="b">
                    <a:lnL>
                      <a:noFill/>
                    </a:lnL>
                    <a:lnR>
                      <a:noFill/>
                    </a:lnR>
                    <a:lnT>
                      <a:noFill/>
                    </a:lnT>
                    <a:lnB>
                      <a:noFill/>
                    </a:lnB>
                  </a:tcPr>
                </a:tc>
                <a:tc>
                  <a:txBody>
                    <a:bodyPr/>
                    <a:lstStyle/>
                    <a:p>
                      <a:pPr algn="ctr" fontAlgn="b"/>
                      <a:r>
                        <a:rPr lang="en-US" sz="800" b="0" i="0" u="none" strike="noStrike" dirty="0">
                          <a:effectLst/>
                          <a:latin typeface="Arial"/>
                        </a:rPr>
                        <a:t>(0.053)</a:t>
                      </a:r>
                    </a:p>
                  </a:txBody>
                  <a:tcPr marL="7645" marR="7645" marT="7645" marB="0" anchor="b">
                    <a:lnL>
                      <a:noFill/>
                    </a:lnL>
                    <a:lnR>
                      <a:noFill/>
                    </a:lnR>
                    <a:lnT>
                      <a:noFill/>
                    </a:lnT>
                    <a:lnB>
                      <a:noFill/>
                    </a:lnB>
                    <a:noFill/>
                  </a:tcPr>
                </a:tc>
                <a:tc>
                  <a:txBody>
                    <a:bodyPr/>
                    <a:lstStyle/>
                    <a:p>
                      <a:pPr algn="ctr" fontAlgn="b"/>
                      <a:r>
                        <a:rPr lang="en-US" sz="800" b="0" i="0" u="none" strike="noStrike">
                          <a:effectLst/>
                          <a:latin typeface="Arial"/>
                        </a:rPr>
                        <a:t>(0.095)</a:t>
                      </a:r>
                    </a:p>
                  </a:txBody>
                  <a:tcPr marL="7645" marR="7645" marT="7645" marB="0" anchor="b">
                    <a:lnL>
                      <a:noFill/>
                    </a:lnL>
                    <a:lnR>
                      <a:noFill/>
                    </a:lnR>
                    <a:lnT>
                      <a:noFill/>
                    </a:lnT>
                    <a:lnB>
                      <a:noFill/>
                    </a:lnB>
                  </a:tcPr>
                </a:tc>
                <a:tc>
                  <a:txBody>
                    <a:bodyPr/>
                    <a:lstStyle/>
                    <a:p>
                      <a:pPr algn="ctr" fontAlgn="b"/>
                      <a:r>
                        <a:rPr lang="en-US" sz="800" b="0" i="0" u="none" strike="noStrike" dirty="0">
                          <a:effectLst/>
                          <a:latin typeface="Arial"/>
                        </a:rPr>
                        <a:t>(0.050)</a:t>
                      </a:r>
                    </a:p>
                  </a:txBody>
                  <a:tcPr marL="7645" marR="7645" marT="7645" marB="0" anchor="b">
                    <a:lnL>
                      <a:noFill/>
                    </a:lnL>
                    <a:lnR>
                      <a:noFill/>
                    </a:lnR>
                    <a:lnT>
                      <a:noFill/>
                    </a:lnT>
                    <a:lnB>
                      <a:noFill/>
                    </a:lnB>
                    <a:noFill/>
                  </a:tcPr>
                </a:tc>
                <a:tc>
                  <a:txBody>
                    <a:bodyPr/>
                    <a:lstStyle/>
                    <a:p>
                      <a:pPr algn="ctr" fontAlgn="b"/>
                      <a:r>
                        <a:rPr lang="en-US" sz="800" b="0" i="0" u="none" strike="noStrike">
                          <a:effectLst/>
                          <a:latin typeface="Arial"/>
                        </a:rPr>
                        <a:t>(4.730)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(0.187)</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snake</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0.114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0.424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-0.055</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(0.102)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(3.472)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(0.265)</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horse</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0.116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-0.011</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-0.117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-3.688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-0.697</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(0.113)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(2.922)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(0.444)</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goat</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0.204**</a:t>
                      </a:r>
                    </a:p>
                  </a:txBody>
                  <a:tcPr marL="7645" marR="7645" marT="7645" marB="0" anchor="b">
                    <a:lnL>
                      <a:noFill/>
                    </a:lnL>
                    <a:lnR>
                      <a:noFill/>
                    </a:lnR>
                    <a:lnT>
                      <a:noFill/>
                    </a:lnT>
                    <a:lnB>
                      <a:noFill/>
                    </a:lnB>
                    <a:solidFill>
                      <a:srgbClr val="FFFF00"/>
                    </a:solidFill>
                  </a:tcPr>
                </a:tc>
                <a:tc>
                  <a:txBody>
                    <a:bodyPr/>
                    <a:lstStyle/>
                    <a:p>
                      <a:pPr algn="ctr" fontAlgn="b"/>
                      <a:r>
                        <a:rPr lang="en-US" sz="800" b="0" i="0" u="none" strike="noStrike" dirty="0">
                          <a:effectLst/>
                          <a:latin typeface="Arial"/>
                        </a:rPr>
                        <a:t>-0.207***</a:t>
                      </a:r>
                    </a:p>
                  </a:txBody>
                  <a:tcPr marL="7645" marR="7645" marT="7645" marB="0" anchor="b">
                    <a:lnL>
                      <a:noFill/>
                    </a:lnL>
                    <a:lnR>
                      <a:noFill/>
                    </a:lnR>
                    <a:lnT>
                      <a:noFill/>
                    </a:lnT>
                    <a:lnB>
                      <a:noFill/>
                    </a:lnB>
                    <a:solidFill>
                      <a:srgbClr val="92D050"/>
                    </a:solidFill>
                  </a:tcPr>
                </a:tc>
                <a:tc>
                  <a:txBody>
                    <a:bodyPr/>
                    <a:lstStyle/>
                    <a:p>
                      <a:pPr algn="ctr" fontAlgn="b"/>
                      <a:r>
                        <a:rPr lang="en-US" sz="800" b="0" i="0" u="none" strike="noStrike">
                          <a:effectLst/>
                          <a:latin typeface="Arial"/>
                        </a:rPr>
                        <a:t>-0.063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-4.844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-0.153</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(0.061)</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(0.082)</a:t>
                      </a:r>
                    </a:p>
                  </a:txBody>
                  <a:tcPr marL="7645" marR="7645" marT="7645" marB="0" anchor="b">
                    <a:lnL>
                      <a:noFill/>
                    </a:lnL>
                    <a:lnR>
                      <a:noFill/>
                    </a:lnR>
                    <a:lnT>
                      <a:noFill/>
                    </a:lnT>
                    <a:lnB>
                      <a:noFill/>
                    </a:lnB>
                    <a:solidFill>
                      <a:srgbClr val="FFFF00"/>
                    </a:solidFill>
                  </a:tcPr>
                </a:tc>
                <a:tc>
                  <a:txBody>
                    <a:bodyPr/>
                    <a:lstStyle/>
                    <a:p>
                      <a:pPr algn="ctr" fontAlgn="b"/>
                      <a:r>
                        <a:rPr lang="en-US" sz="800" b="0" i="0" u="none" strike="noStrike" dirty="0">
                          <a:effectLst/>
                          <a:latin typeface="Arial"/>
                        </a:rPr>
                        <a:t>(0.070)</a:t>
                      </a:r>
                    </a:p>
                  </a:txBody>
                  <a:tcPr marL="7645" marR="7645" marT="7645" marB="0" anchor="b">
                    <a:lnL>
                      <a:noFill/>
                    </a:lnL>
                    <a:lnR>
                      <a:noFill/>
                    </a:lnR>
                    <a:lnT>
                      <a:noFill/>
                    </a:lnT>
                    <a:lnB>
                      <a:noFill/>
                    </a:lnB>
                    <a:solidFill>
                      <a:srgbClr val="92D050"/>
                    </a:solidFill>
                  </a:tcPr>
                </a:tc>
                <a:tc>
                  <a:txBody>
                    <a:bodyPr/>
                    <a:lstStyle/>
                    <a:p>
                      <a:pPr algn="ctr" fontAlgn="b"/>
                      <a:r>
                        <a:rPr lang="en-US" sz="800" b="0" i="0" u="none" strike="noStrike">
                          <a:effectLst/>
                          <a:latin typeface="Arial"/>
                        </a:rPr>
                        <a:t>(0.069)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(3.280)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(0.205)</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monkey</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0.115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-2.794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-0.430</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(0.101)</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(4.523)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(0.283)</a:t>
                      </a:r>
                    </a:p>
                  </a:txBody>
                  <a:tcPr marL="7645" marR="7645" marT="7645" marB="0" anchor="b">
                    <a:lnL>
                      <a:noFill/>
                    </a:lnL>
                    <a:lnR>
                      <a:noFill/>
                    </a:lnR>
                    <a:lnT>
                      <a:noFill/>
                    </a:lnT>
                    <a:lnB>
                      <a:noFill/>
                    </a:lnB>
                  </a:tcPr>
                </a:tc>
              </a:tr>
              <a:tr h="129969">
                <a:tc>
                  <a:txBody>
                    <a:bodyPr/>
                    <a:lstStyle/>
                    <a:p>
                      <a:pPr algn="l" fontAlgn="b"/>
                      <a:r>
                        <a:rPr lang="en-US" sz="1000" b="0" i="0" u="none" strike="noStrike">
                          <a:effectLst/>
                          <a:latin typeface="Arial"/>
                        </a:rPr>
                        <a:t>rooster</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0.192**</a:t>
                      </a:r>
                    </a:p>
                  </a:txBody>
                  <a:tcPr marL="7645" marR="7645" marT="7645" marB="0" anchor="b">
                    <a:lnL>
                      <a:noFill/>
                    </a:lnL>
                    <a:lnR>
                      <a:noFill/>
                    </a:lnR>
                    <a:lnT>
                      <a:noFill/>
                    </a:lnT>
                    <a:lnB>
                      <a:noFill/>
                    </a:lnB>
                    <a:solidFill>
                      <a:srgbClr val="FFFF00"/>
                    </a:solidFill>
                  </a:tcPr>
                </a:tc>
                <a:tc>
                  <a:txBody>
                    <a:bodyPr/>
                    <a:lstStyle/>
                    <a:p>
                      <a:pPr algn="ctr" fontAlgn="b"/>
                      <a:r>
                        <a:rPr lang="en-US" sz="800" b="0" i="0" u="none" strike="noStrike" dirty="0">
                          <a:effectLst/>
                          <a:latin typeface="Arial"/>
                        </a:rPr>
                        <a:t>-0.173**</a:t>
                      </a:r>
                    </a:p>
                  </a:txBody>
                  <a:tcPr marL="7645" marR="7645" marT="7645" marB="0" anchor="b">
                    <a:lnL>
                      <a:noFill/>
                    </a:lnL>
                    <a:lnR>
                      <a:noFill/>
                    </a:lnR>
                    <a:lnT>
                      <a:noFill/>
                    </a:lnT>
                    <a:lnB>
                      <a:noFill/>
                    </a:lnB>
                    <a:solidFill>
                      <a:srgbClr val="92D050"/>
                    </a:solidFill>
                  </a:tcPr>
                </a:tc>
                <a:tc>
                  <a:txBody>
                    <a:bodyPr/>
                    <a:lstStyle/>
                    <a:p>
                      <a:pPr algn="ctr" fontAlgn="b"/>
                      <a:r>
                        <a:rPr lang="en-US" sz="800" b="0" i="0" u="none" strike="noStrike">
                          <a:effectLst/>
                          <a:latin typeface="Arial"/>
                        </a:rPr>
                        <a:t>-0.007</a:t>
                      </a:r>
                    </a:p>
                  </a:txBody>
                  <a:tcPr marL="7645" marR="7645" marT="7645" marB="0" anchor="b">
                    <a:lnL>
                      <a:noFill/>
                    </a:lnL>
                    <a:lnR>
                      <a:noFill/>
                    </a:lnR>
                    <a:lnT>
                      <a:noFill/>
                    </a:lnT>
                    <a:lnB>
                      <a:noFill/>
                    </a:lnB>
                  </a:tcPr>
                </a:tc>
                <a:tc>
                  <a:txBody>
                    <a:bodyPr/>
                    <a:lstStyle/>
                    <a:p>
                      <a:pPr algn="ctr" fontAlgn="b"/>
                      <a:r>
                        <a:rPr lang="en-US" sz="800" b="0" i="0" u="none" strike="noStrike" dirty="0">
                          <a:effectLst/>
                          <a:latin typeface="Arial"/>
                        </a:rPr>
                        <a:t>-13.54**</a:t>
                      </a:r>
                    </a:p>
                  </a:txBody>
                  <a:tcPr marL="7645" marR="7645" marT="7645" marB="0" anchor="b">
                    <a:lnL>
                      <a:noFill/>
                    </a:lnL>
                    <a:lnR>
                      <a:noFill/>
                    </a:lnR>
                    <a:lnT>
                      <a:noFill/>
                    </a:lnT>
                    <a:lnB>
                      <a:noFill/>
                    </a:lnB>
                    <a:solidFill>
                      <a:schemeClr val="accent6">
                        <a:lumMod val="60000"/>
                        <a:lumOff val="40000"/>
                      </a:schemeClr>
                    </a:solidFill>
                  </a:tcPr>
                </a:tc>
                <a:tc>
                  <a:txBody>
                    <a:bodyPr/>
                    <a:lstStyle/>
                    <a:p>
                      <a:pPr algn="ctr" fontAlgn="b"/>
                      <a:r>
                        <a:rPr lang="en-US" sz="800" b="0" i="0" u="none" strike="noStrike">
                          <a:effectLst/>
                          <a:latin typeface="Arial"/>
                        </a:rPr>
                        <a:t>0.341*</a:t>
                      </a:r>
                    </a:p>
                  </a:txBody>
                  <a:tcPr marL="7645" marR="7645" marT="7645" marB="0" anchor="b">
                    <a:lnL>
                      <a:noFill/>
                    </a:lnL>
                    <a:lnR>
                      <a:noFill/>
                    </a:lnR>
                    <a:lnT>
                      <a:noFill/>
                    </a:lnT>
                    <a:lnB>
                      <a:noFill/>
                    </a:lnB>
                    <a:solidFill>
                      <a:schemeClr val="accent6">
                        <a:lumMod val="60000"/>
                        <a:lumOff val="40000"/>
                      </a:schemeClr>
                    </a:solidFill>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(0.085)</a:t>
                      </a:r>
                    </a:p>
                  </a:txBody>
                  <a:tcPr marL="7645" marR="7645" marT="7645" marB="0" anchor="b">
                    <a:lnL>
                      <a:noFill/>
                    </a:lnL>
                    <a:lnR>
                      <a:noFill/>
                    </a:lnR>
                    <a:lnT>
                      <a:noFill/>
                    </a:lnT>
                    <a:lnB>
                      <a:noFill/>
                    </a:lnB>
                    <a:solidFill>
                      <a:srgbClr val="FFFF00"/>
                    </a:solidFill>
                  </a:tcPr>
                </a:tc>
                <a:tc>
                  <a:txBody>
                    <a:bodyPr/>
                    <a:lstStyle/>
                    <a:p>
                      <a:pPr algn="ctr" fontAlgn="b"/>
                      <a:r>
                        <a:rPr lang="en-US" sz="800" b="0" i="0" u="none" strike="noStrike" dirty="0">
                          <a:effectLst/>
                          <a:latin typeface="Arial"/>
                        </a:rPr>
                        <a:t>(0.074)</a:t>
                      </a:r>
                    </a:p>
                  </a:txBody>
                  <a:tcPr marL="7645" marR="7645" marT="7645" marB="0" anchor="b">
                    <a:lnL>
                      <a:noFill/>
                    </a:lnL>
                    <a:lnR>
                      <a:noFill/>
                    </a:lnR>
                    <a:lnT>
                      <a:noFill/>
                    </a:lnT>
                    <a:lnB>
                      <a:noFill/>
                    </a:lnB>
                    <a:solidFill>
                      <a:srgbClr val="92D050"/>
                    </a:solidFill>
                  </a:tcPr>
                </a:tc>
                <a:tc>
                  <a:txBody>
                    <a:bodyPr/>
                    <a:lstStyle/>
                    <a:p>
                      <a:pPr algn="ctr" fontAlgn="b"/>
                      <a:r>
                        <a:rPr lang="en-US" sz="800" b="0" i="0" u="none" strike="noStrike">
                          <a:effectLst/>
                          <a:latin typeface="Arial"/>
                        </a:rPr>
                        <a:t>(0.078)</a:t>
                      </a:r>
                    </a:p>
                  </a:txBody>
                  <a:tcPr marL="7645" marR="7645" marT="7645" marB="0" anchor="b">
                    <a:lnL>
                      <a:noFill/>
                    </a:lnL>
                    <a:lnR>
                      <a:noFill/>
                    </a:lnR>
                    <a:lnT>
                      <a:noFill/>
                    </a:lnT>
                    <a:lnB>
                      <a:noFill/>
                    </a:lnB>
                  </a:tcPr>
                </a:tc>
                <a:tc>
                  <a:txBody>
                    <a:bodyPr/>
                    <a:lstStyle/>
                    <a:p>
                      <a:pPr algn="ctr" fontAlgn="b"/>
                      <a:r>
                        <a:rPr lang="en-US" sz="800" b="0" i="0" u="none" strike="noStrike" dirty="0">
                          <a:effectLst/>
                          <a:latin typeface="Arial"/>
                        </a:rPr>
                        <a:t>(6.489)</a:t>
                      </a:r>
                    </a:p>
                  </a:txBody>
                  <a:tcPr marL="7645" marR="7645" marT="7645" marB="0" anchor="b">
                    <a:lnL>
                      <a:noFill/>
                    </a:lnL>
                    <a:lnR>
                      <a:noFill/>
                    </a:lnR>
                    <a:lnT>
                      <a:noFill/>
                    </a:lnT>
                    <a:lnB>
                      <a:noFill/>
                    </a:lnB>
                    <a:solidFill>
                      <a:schemeClr val="accent6">
                        <a:lumMod val="60000"/>
                        <a:lumOff val="40000"/>
                      </a:schemeClr>
                    </a:solidFill>
                  </a:tcPr>
                </a:tc>
                <a:tc>
                  <a:txBody>
                    <a:bodyPr/>
                    <a:lstStyle/>
                    <a:p>
                      <a:pPr algn="ctr" fontAlgn="b"/>
                      <a:r>
                        <a:rPr lang="en-US" sz="800" b="0" i="0" u="none" strike="noStrike" dirty="0">
                          <a:effectLst/>
                          <a:latin typeface="Arial"/>
                        </a:rPr>
                        <a:t>(0.199)</a:t>
                      </a:r>
                    </a:p>
                  </a:txBody>
                  <a:tcPr marL="7645" marR="7645" marT="7645" marB="0" anchor="b">
                    <a:lnL>
                      <a:noFill/>
                    </a:lnL>
                    <a:lnR>
                      <a:noFill/>
                    </a:lnR>
                    <a:lnT>
                      <a:noFill/>
                    </a:lnT>
                    <a:lnB>
                      <a:noFill/>
                    </a:lnB>
                    <a:solidFill>
                      <a:schemeClr val="accent6">
                        <a:lumMod val="60000"/>
                        <a:lumOff val="40000"/>
                      </a:schemeClr>
                    </a:solidFill>
                  </a:tcPr>
                </a:tc>
              </a:tr>
              <a:tr h="129969">
                <a:tc>
                  <a:txBody>
                    <a:bodyPr/>
                    <a:lstStyle/>
                    <a:p>
                      <a:pPr algn="l" fontAlgn="b"/>
                      <a:r>
                        <a:rPr lang="en-US" sz="1000" b="0" i="0" u="none" strike="noStrike">
                          <a:effectLst/>
                          <a:latin typeface="Arial"/>
                        </a:rPr>
                        <a:t>dog</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0.074</a:t>
                      </a:r>
                    </a:p>
                  </a:txBody>
                  <a:tcPr marL="7645" marR="7645" marT="7645" marB="0" anchor="b">
                    <a:lnL>
                      <a:noFill/>
                    </a:lnL>
                    <a:lnR>
                      <a:noFill/>
                    </a:lnR>
                    <a:lnT>
                      <a:noFill/>
                    </a:lnT>
                    <a:lnB>
                      <a:noFill/>
                    </a:lnB>
                  </a:tcPr>
                </a:tc>
                <a:tc>
                  <a:txBody>
                    <a:bodyPr/>
                    <a:lstStyle/>
                    <a:p>
                      <a:pPr algn="ctr" fontAlgn="b"/>
                      <a:r>
                        <a:rPr lang="en-US" sz="800" b="0" i="0" u="none" strike="noStrike" dirty="0">
                          <a:effectLst/>
                          <a:latin typeface="Arial"/>
                        </a:rPr>
                        <a:t>-0.075</a:t>
                      </a:r>
                    </a:p>
                  </a:txBody>
                  <a:tcPr marL="7645" marR="7645" marT="7645" marB="0" anchor="b">
                    <a:lnL>
                      <a:noFill/>
                    </a:lnL>
                    <a:lnR>
                      <a:noFill/>
                    </a:lnR>
                    <a:lnT>
                      <a:noFill/>
                    </a:lnT>
                    <a:lnB>
                      <a:noFill/>
                    </a:lnB>
                    <a:noFill/>
                  </a:tcPr>
                </a:tc>
                <a:tc>
                  <a:txBody>
                    <a:bodyPr/>
                    <a:lstStyle/>
                    <a:p>
                      <a:pPr algn="ctr" fontAlgn="b"/>
                      <a:r>
                        <a:rPr lang="en-US" sz="800" b="0" i="0" u="none" strike="noStrike">
                          <a:effectLst/>
                          <a:latin typeface="Arial"/>
                        </a:rPr>
                        <a:t>-0.015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-1.515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-0.342</a:t>
                      </a:r>
                    </a:p>
                  </a:txBody>
                  <a:tcPr marL="7645" marR="7645" marT="7645" marB="0" anchor="b">
                    <a:lnL>
                      <a:noFill/>
                    </a:lnL>
                    <a:lnR>
                      <a:noFill/>
                    </a:lnR>
                    <a:lnT>
                      <a:noFill/>
                    </a:lnT>
                    <a:lnB>
                      <a:noFill/>
                    </a:lnB>
                  </a:tcPr>
                </a:tc>
              </a:tr>
              <a:tr h="129969">
                <a:tc>
                  <a:txBody>
                    <a:bodyPr/>
                    <a:lstStyle/>
                    <a:p>
                      <a:pPr algn="l" fontAlgn="b"/>
                      <a:endParaRPr lang="en-US" sz="10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(0.079)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(2.859)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(0.378)</a:t>
                      </a:r>
                    </a:p>
                  </a:txBody>
                  <a:tcPr marL="7645" marR="7645" marT="7645" marB="0" anchor="b">
                    <a:lnL>
                      <a:noFill/>
                    </a:lnL>
                    <a:lnR>
                      <a:noFill/>
                    </a:lnR>
                    <a:lnT>
                      <a:noFill/>
                    </a:lnT>
                    <a:lnB>
                      <a:noFill/>
                    </a:lnB>
                  </a:tcPr>
                </a:tc>
              </a:tr>
              <a:tr h="129969">
                <a:tc>
                  <a:txBody>
                    <a:bodyPr/>
                    <a:lstStyle/>
                    <a:p>
                      <a:pPr algn="l" fontAlgn="b"/>
                      <a:r>
                        <a:rPr lang="en-US" sz="1000" b="0" i="0" u="none" strike="noStrike" dirty="0">
                          <a:effectLst/>
                          <a:latin typeface="Arial"/>
                        </a:rPr>
                        <a:t>pig</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0.028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-1.917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-0.142</a:t>
                      </a:r>
                    </a:p>
                  </a:txBody>
                  <a:tcPr marL="7645" marR="7645" marT="7645" marB="0" anchor="b">
                    <a:lnL>
                      <a:noFill/>
                    </a:lnL>
                    <a:lnR>
                      <a:noFill/>
                    </a:lnR>
                    <a:lnT>
                      <a:noFill/>
                    </a:lnT>
                    <a:lnB>
                      <a:noFill/>
                    </a:lnB>
                  </a:tcPr>
                </a:tc>
              </a:tr>
              <a:tr h="129969">
                <a:tc>
                  <a:txBody>
                    <a:bodyPr/>
                    <a:lstStyle/>
                    <a:p>
                      <a:pPr algn="l"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(0.068)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(0.040)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(0.014)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(0.057)</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(0.108)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(0.058)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(2.985)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(0.232)</a:t>
                      </a:r>
                    </a:p>
                  </a:txBody>
                  <a:tcPr marL="7645" marR="7645" marT="7645" marB="0" anchor="b">
                    <a:lnL>
                      <a:noFill/>
                    </a:lnL>
                    <a:lnR>
                      <a:noFill/>
                    </a:lnR>
                    <a:lnT>
                      <a:noFill/>
                    </a:lnT>
                    <a:lnB>
                      <a:noFill/>
                    </a:lnB>
                  </a:tcPr>
                </a:tc>
              </a:tr>
              <a:tr h="129969">
                <a:tc>
                  <a:txBody>
                    <a:bodyPr/>
                    <a:lstStyle/>
                    <a:p>
                      <a:pPr algn="l" fontAlgn="b"/>
                      <a:r>
                        <a:rPr lang="en-US" sz="800" b="0" i="0" u="none" strike="noStrike">
                          <a:effectLst/>
                          <a:latin typeface="Arial"/>
                        </a:rPr>
                        <a:t>Constant</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-16.183***</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0.190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-0.835***</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10.958***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3.746***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3.124***</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1,651***</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-6.288</a:t>
                      </a:r>
                    </a:p>
                  </a:txBody>
                  <a:tcPr marL="7645" marR="7645" marT="7645" marB="0" anchor="b">
                    <a:lnL>
                      <a:noFill/>
                    </a:lnL>
                    <a:lnR>
                      <a:noFill/>
                    </a:lnR>
                    <a:lnT>
                      <a:noFill/>
                    </a:lnT>
                    <a:lnB>
                      <a:noFill/>
                    </a:lnB>
                  </a:tcPr>
                </a:tc>
              </a:tr>
              <a:tr h="129969">
                <a:tc>
                  <a:txBody>
                    <a:bodyPr/>
                    <a:lstStyle/>
                    <a:p>
                      <a:pPr algn="l"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(0.950)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(0.609)</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(0.238)</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(1.171)</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(1.371)</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(0.900)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(68.36)</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(4.494)</a:t>
                      </a:r>
                    </a:p>
                  </a:txBody>
                  <a:tcPr marL="7645" marR="7645" marT="7645" marB="0" anchor="b">
                    <a:lnL>
                      <a:noFill/>
                    </a:lnL>
                    <a:lnR>
                      <a:noFill/>
                    </a:lnR>
                    <a:lnT>
                      <a:noFill/>
                    </a:lnT>
                    <a:lnB>
                      <a:noFill/>
                    </a:lnB>
                  </a:tcPr>
                </a:tc>
              </a:tr>
              <a:tr h="129969">
                <a:tc>
                  <a:txBody>
                    <a:bodyPr/>
                    <a:lstStyle/>
                    <a:p>
                      <a:pPr algn="l"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endParaRPr lang="en-US" sz="800" b="0" i="0" u="none" strike="noStrike">
                        <a:effectLst/>
                        <a:latin typeface="Arial"/>
                      </a:endParaRPr>
                    </a:p>
                  </a:txBody>
                  <a:tcPr marL="7645" marR="7645" marT="7645" marB="0" anchor="b">
                    <a:lnL>
                      <a:noFill/>
                    </a:lnL>
                    <a:lnR>
                      <a:noFill/>
                    </a:lnR>
                    <a:lnT>
                      <a:noFill/>
                    </a:lnT>
                    <a:lnB>
                      <a:noFill/>
                    </a:lnB>
                  </a:tcPr>
                </a:tc>
                <a:tc>
                  <a:txBody>
                    <a:bodyPr/>
                    <a:lstStyle/>
                    <a:p>
                      <a:pPr algn="ctr" fontAlgn="b"/>
                      <a:endParaRPr lang="en-US" sz="800" b="0" i="0" u="none" strike="noStrike">
                        <a:effectLst/>
                        <a:latin typeface="Arial"/>
                      </a:endParaRPr>
                    </a:p>
                  </a:txBody>
                  <a:tcPr marL="7645" marR="7645" marT="7645" marB="0" anchor="b">
                    <a:lnL>
                      <a:noFill/>
                    </a:lnL>
                    <a:lnR>
                      <a:noFill/>
                    </a:lnR>
                    <a:lnT>
                      <a:noFill/>
                    </a:lnT>
                    <a:lnB>
                      <a:noFill/>
                    </a:lnB>
                  </a:tcPr>
                </a:tc>
              </a:tr>
              <a:tr h="252292">
                <a:tc>
                  <a:txBody>
                    <a:bodyPr/>
                    <a:lstStyle/>
                    <a:p>
                      <a:pPr algn="l" fontAlgn="b"/>
                      <a:r>
                        <a:rPr lang="en-US" sz="800" b="0" i="0" u="none" strike="noStrike">
                          <a:effectLst/>
                          <a:latin typeface="Arial"/>
                        </a:rPr>
                        <a:t>Observations</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14,262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14,262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14,262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14,262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14,262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14,262</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10,760</a:t>
                      </a:r>
                    </a:p>
                  </a:txBody>
                  <a:tcPr marL="7645" marR="7645" marT="7645" marB="0" anchor="b">
                    <a:lnL>
                      <a:noFill/>
                    </a:lnL>
                    <a:lnR>
                      <a:noFill/>
                    </a:lnR>
                    <a:lnT>
                      <a:noFill/>
                    </a:lnT>
                    <a:lnB>
                      <a:noFill/>
                    </a:lnB>
                  </a:tcPr>
                </a:tc>
                <a:tc>
                  <a:txBody>
                    <a:bodyPr/>
                    <a:lstStyle/>
                    <a:p>
                      <a:pPr algn="ctr" fontAlgn="b"/>
                      <a:r>
                        <a:rPr lang="en-US" sz="800" b="0" i="0" u="none" strike="noStrike">
                          <a:effectLst/>
                          <a:latin typeface="Arial"/>
                        </a:rPr>
                        <a:t>12,674</a:t>
                      </a:r>
                    </a:p>
                  </a:txBody>
                  <a:tcPr marL="7645" marR="7645" marT="7645" marB="0" anchor="b">
                    <a:lnL>
                      <a:noFill/>
                    </a:lnL>
                    <a:lnR>
                      <a:noFill/>
                    </a:lnR>
                    <a:lnT>
                      <a:noFill/>
                    </a:lnT>
                    <a:lnB>
                      <a:noFill/>
                    </a:lnB>
                  </a:tcPr>
                </a:tc>
              </a:tr>
              <a:tr h="129969">
                <a:tc>
                  <a:txBody>
                    <a:bodyPr/>
                    <a:lstStyle/>
                    <a:p>
                      <a:pPr algn="l" fontAlgn="b"/>
                      <a:r>
                        <a:rPr lang="en-US" sz="800" b="0" i="0" u="none" strike="noStrike">
                          <a:effectLst/>
                          <a:latin typeface="Arial"/>
                        </a:rPr>
                        <a:t>R-squared</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0.255</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0.012</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0.016</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0.197</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0.067</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0.093</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effectLst/>
                          <a:latin typeface="Arial"/>
                        </a:rPr>
                        <a:t>0.122</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effectLst/>
                          <a:latin typeface="Arial"/>
                        </a:rPr>
                        <a:t>0.059</a:t>
                      </a:r>
                    </a:p>
                  </a:txBody>
                  <a:tcPr marL="7645" marR="7645" marT="7645" marB="0" anchor="b">
                    <a:lnL>
                      <a:noFill/>
                    </a:lnL>
                    <a:lnR>
                      <a:noFill/>
                    </a:lnR>
                    <a:lnT>
                      <a:noFill/>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7391400" y="1676400"/>
            <a:ext cx="1371600" cy="1107996"/>
          </a:xfrm>
          <a:prstGeom prst="rect">
            <a:avLst/>
          </a:prstGeom>
          <a:solidFill>
            <a:srgbClr val="FFFF00"/>
          </a:solidFill>
        </p:spPr>
        <p:txBody>
          <a:bodyPr wrap="square" rtlCol="0">
            <a:spAutoFit/>
          </a:bodyPr>
          <a:lstStyle/>
          <a:p>
            <a:r>
              <a:rPr lang="en-US" sz="1100" dirty="0" smtClean="0"/>
              <a:t>The Carnegie fine arts </a:t>
            </a:r>
            <a:r>
              <a:rPr lang="en-US" sz="1100" dirty="0" err="1"/>
              <a:t>D</a:t>
            </a:r>
            <a:r>
              <a:rPr lang="en-US" sz="1100" dirty="0" err="1" smtClean="0"/>
              <a:t>ept</a:t>
            </a:r>
            <a:r>
              <a:rPr lang="en-US" sz="1100" dirty="0" smtClean="0"/>
              <a:t> is 20% more likely to collect art from people born in the year of goats and roosters. </a:t>
            </a:r>
            <a:endParaRPr lang="en-US" dirty="0" smtClean="0"/>
          </a:p>
        </p:txBody>
      </p:sp>
      <p:sp>
        <p:nvSpPr>
          <p:cNvPr id="6" name="TextBox 5"/>
          <p:cNvSpPr txBox="1"/>
          <p:nvPr/>
        </p:nvSpPr>
        <p:spPr>
          <a:xfrm>
            <a:off x="7391400" y="3048000"/>
            <a:ext cx="1371600" cy="1107996"/>
          </a:xfrm>
          <a:prstGeom prst="rect">
            <a:avLst/>
          </a:prstGeom>
          <a:solidFill>
            <a:srgbClr val="92D050"/>
          </a:solidFill>
        </p:spPr>
        <p:txBody>
          <a:bodyPr wrap="square" rtlCol="0">
            <a:spAutoFit/>
          </a:bodyPr>
          <a:lstStyle/>
          <a:p>
            <a:r>
              <a:rPr lang="en-US" sz="1100" dirty="0" smtClean="0"/>
              <a:t>The Architecture </a:t>
            </a:r>
            <a:r>
              <a:rPr lang="en-US" sz="1100" dirty="0" err="1"/>
              <a:t>D</a:t>
            </a:r>
            <a:r>
              <a:rPr lang="en-US" sz="1100" dirty="0" err="1" smtClean="0"/>
              <a:t>ept</a:t>
            </a:r>
            <a:r>
              <a:rPr lang="en-US" sz="1100" dirty="0" smtClean="0"/>
              <a:t> is 16-21% less likely to collect art from people born in the year of tigers, goats and roosters. </a:t>
            </a:r>
            <a:endParaRPr lang="en-US" dirty="0" smtClean="0"/>
          </a:p>
        </p:txBody>
      </p:sp>
      <p:sp>
        <p:nvSpPr>
          <p:cNvPr id="7" name="TextBox 6"/>
          <p:cNvSpPr txBox="1"/>
          <p:nvPr/>
        </p:nvSpPr>
        <p:spPr>
          <a:xfrm>
            <a:off x="7403237" y="4495800"/>
            <a:ext cx="1371600" cy="2123658"/>
          </a:xfrm>
          <a:prstGeom prst="rect">
            <a:avLst/>
          </a:prstGeom>
          <a:solidFill>
            <a:schemeClr val="accent6">
              <a:lumMod val="60000"/>
              <a:lumOff val="40000"/>
            </a:schemeClr>
          </a:solidFill>
        </p:spPr>
        <p:txBody>
          <a:bodyPr wrap="square" rtlCol="0">
            <a:spAutoFit/>
          </a:bodyPr>
          <a:lstStyle/>
          <a:p>
            <a:r>
              <a:rPr lang="en-US" sz="1100" dirty="0" smtClean="0"/>
              <a:t>Artwork from artists born from the year of Rooster are 13.5 years older and </a:t>
            </a:r>
            <a:r>
              <a:rPr lang="en-US" sz="1100" dirty="0"/>
              <a:t>34.1% larger </a:t>
            </a:r>
            <a:r>
              <a:rPr lang="en-US" sz="1100" dirty="0" smtClean="0"/>
              <a:t>than artwork from people born in other years. Has the museum moved away from larger pieces and hence stopped collecting Roosters?</a:t>
            </a:r>
            <a:endParaRPr lang="en-US" dirty="0" smtClean="0"/>
          </a:p>
        </p:txBody>
      </p:sp>
    </p:spTree>
    <p:extLst>
      <p:ext uri="{BB962C8B-B14F-4D97-AF65-F5344CB8AC3E}">
        <p14:creationId xmlns:p14="http://schemas.microsoft.com/office/powerpoint/2010/main" val="14452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at Creation by Horoscope</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040741397"/>
              </p:ext>
            </p:extLst>
          </p:nvPr>
        </p:nvGraphicFramePr>
        <p:xfrm>
          <a:off x="457201" y="1663699"/>
          <a:ext cx="8092048" cy="46113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1812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smtClean="0"/>
              <a:t>web application</a:t>
            </a:r>
            <a:endParaRPr lang="en-US"/>
          </a:p>
        </p:txBody>
      </p:sp>
      <p:sp>
        <p:nvSpPr>
          <p:cNvPr id="3" name="Content Placeholder 2"/>
          <p:cNvSpPr>
            <a:spLocks noGrp="1"/>
          </p:cNvSpPr>
          <p:nvPr>
            <p:ph idx="1"/>
          </p:nvPr>
        </p:nvSpPr>
        <p:spPr/>
        <p:txBody>
          <a:bodyPr>
            <a:normAutofit fontScale="77500" lnSpcReduction="20000"/>
          </a:bodyPr>
          <a:lstStyle/>
          <a:p>
            <a:r>
              <a:rPr lang="en-US" dirty="0" smtClean="0"/>
              <a:t>Provide viewers a breakdown of Carnegie collection by “temperament” (as determined by the horoscope) and timeline of when they are acquired.</a:t>
            </a:r>
          </a:p>
          <a:p>
            <a:r>
              <a:rPr lang="en-US" dirty="0" smtClean="0"/>
              <a:t>Translate viewers birth year into horoscope and suggest top artists with similar temperament. </a:t>
            </a:r>
          </a:p>
          <a:p>
            <a:r>
              <a:rPr lang="en-US" dirty="0" smtClean="0"/>
              <a:t>Can be adapted to personalize the recommendation even more. </a:t>
            </a:r>
          </a:p>
          <a:p>
            <a:endParaRPr lang="en-US" dirty="0" smtClean="0"/>
          </a:p>
          <a:p>
            <a:r>
              <a:rPr lang="en-US" dirty="0" smtClean="0">
                <a:hlinkClick r:id="rId2"/>
              </a:rPr>
              <a:t>http</a:t>
            </a:r>
            <a:r>
              <a:rPr lang="en-US" dirty="0">
                <a:hlinkClick r:id="rId2"/>
              </a:rPr>
              <a:t>://www.pitt.edu/~</a:t>
            </a:r>
            <a:r>
              <a:rPr lang="en-US" dirty="0" smtClean="0">
                <a:hlinkClick r:id="rId2"/>
              </a:rPr>
              <a:t>haw65/Hackathon/ChineseHoroscope/ChineseHoroscope.html</a:t>
            </a:r>
            <a:endParaRPr lang="en-US" dirty="0" smtClean="0"/>
          </a:p>
          <a:p>
            <a:endParaRPr lang="en-US" dirty="0" smtClean="0"/>
          </a:p>
          <a:p>
            <a:r>
              <a:rPr lang="en-US" dirty="0" smtClean="0"/>
              <a:t>Demo currently works for Rat, Ox, Monkey, and Rooster.</a:t>
            </a:r>
            <a:endParaRPr lang="en-US" dirty="0"/>
          </a:p>
        </p:txBody>
      </p:sp>
    </p:spTree>
    <p:extLst>
      <p:ext uri="{BB962C8B-B14F-4D97-AF65-F5344CB8AC3E}">
        <p14:creationId xmlns:p14="http://schemas.microsoft.com/office/powerpoint/2010/main" val="280786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Team GSPIA</a:t>
            </a:r>
            <a:endParaRPr lang="en-US" sz="3600" dirty="0"/>
          </a:p>
        </p:txBody>
      </p:sp>
      <p:sp>
        <p:nvSpPr>
          <p:cNvPr id="3" name="Content Placeholder 2"/>
          <p:cNvSpPr>
            <a:spLocks noGrp="1"/>
          </p:cNvSpPr>
          <p:nvPr>
            <p:ph idx="1"/>
          </p:nvPr>
        </p:nvSpPr>
        <p:spPr/>
        <p:txBody>
          <a:bodyPr/>
          <a:lstStyle/>
          <a:p>
            <a:r>
              <a:rPr lang="en-US" sz="2000" dirty="0" smtClean="0"/>
              <a:t>Webmaster: </a:t>
            </a:r>
            <a:r>
              <a:rPr lang="en-US" sz="2000" dirty="0" err="1" smtClean="0"/>
              <a:t>Hao</a:t>
            </a:r>
            <a:r>
              <a:rPr lang="en-US" sz="2000" dirty="0" smtClean="0"/>
              <a:t> Wu </a:t>
            </a:r>
          </a:p>
          <a:p>
            <a:r>
              <a:rPr lang="en-US" sz="2000" dirty="0" smtClean="0"/>
              <a:t>Text preprocessing: Tian </a:t>
            </a:r>
            <a:r>
              <a:rPr lang="en-US" sz="2000" dirty="0" err="1" smtClean="0"/>
              <a:t>Tian</a:t>
            </a:r>
            <a:r>
              <a:rPr lang="en-US" sz="2000" dirty="0" smtClean="0"/>
              <a:t>, Le Yang, </a:t>
            </a:r>
            <a:r>
              <a:rPr lang="en-US" sz="2000" dirty="0" err="1" smtClean="0"/>
              <a:t>Ziqiao</a:t>
            </a:r>
            <a:r>
              <a:rPr lang="en-US" sz="2000" dirty="0" smtClean="0"/>
              <a:t> Chen</a:t>
            </a:r>
          </a:p>
          <a:p>
            <a:r>
              <a:rPr lang="en-US" sz="2000" dirty="0" smtClean="0"/>
              <a:t>Tableau: Joe Hackett &amp; </a:t>
            </a:r>
            <a:r>
              <a:rPr lang="en-US" sz="2000" dirty="0" err="1" smtClean="0"/>
              <a:t>Nhung</a:t>
            </a:r>
            <a:r>
              <a:rPr lang="en-US" sz="2000" dirty="0" smtClean="0"/>
              <a:t> Nguyen</a:t>
            </a:r>
          </a:p>
          <a:p>
            <a:r>
              <a:rPr lang="en-US" sz="2000" dirty="0" smtClean="0"/>
              <a:t>STATA: </a:t>
            </a:r>
            <a:r>
              <a:rPr lang="en-US" sz="2000" dirty="0" err="1" smtClean="0"/>
              <a:t>Jia</a:t>
            </a:r>
            <a:r>
              <a:rPr lang="en-US" sz="2000" dirty="0" smtClean="0"/>
              <a:t> Yang, Zhu Yang</a:t>
            </a:r>
          </a:p>
          <a:p>
            <a:r>
              <a:rPr lang="en-US" sz="2000" dirty="0" smtClean="0"/>
              <a:t>Other research: </a:t>
            </a:r>
            <a:r>
              <a:rPr lang="en-US" sz="2000" dirty="0" err="1" smtClean="0"/>
              <a:t>Shuning</a:t>
            </a:r>
            <a:r>
              <a:rPr lang="en-US" sz="2000" dirty="0" smtClean="0"/>
              <a:t> Tong, </a:t>
            </a:r>
            <a:r>
              <a:rPr lang="en-US" sz="2000" dirty="0" err="1" smtClean="0"/>
              <a:t>Shanlu</a:t>
            </a:r>
            <a:r>
              <a:rPr lang="en-US" sz="2000" dirty="0" smtClean="0"/>
              <a:t> </a:t>
            </a:r>
            <a:r>
              <a:rPr lang="en-US" sz="2000" dirty="0" err="1" smtClean="0"/>
              <a:t>Xue</a:t>
            </a:r>
            <a:r>
              <a:rPr lang="en-US" sz="2000" dirty="0" smtClean="0"/>
              <a:t>, Cesar </a:t>
            </a:r>
            <a:r>
              <a:rPr lang="en-US" sz="2000" dirty="0" err="1" smtClean="0"/>
              <a:t>Cedeno</a:t>
            </a:r>
            <a:r>
              <a:rPr lang="en-US" sz="2000" dirty="0" smtClean="0"/>
              <a:t>, Yi Yao</a:t>
            </a:r>
          </a:p>
          <a:p>
            <a:r>
              <a:rPr lang="en-US" sz="2000" dirty="0" smtClean="0"/>
              <a:t>Faculty advisor: Sera </a:t>
            </a:r>
            <a:r>
              <a:rPr lang="en-US" sz="2000" dirty="0" err="1" smtClean="0"/>
              <a:t>Linardi</a:t>
            </a:r>
            <a:endParaRPr lang="en-US" sz="2000" dirty="0" smtClean="0"/>
          </a:p>
          <a:p>
            <a:endParaRPr lang="en-US" sz="2000" dirty="0" smtClean="0"/>
          </a:p>
          <a:p>
            <a:endParaRPr lang="en-US" dirty="0" smtClean="0"/>
          </a:p>
        </p:txBody>
      </p:sp>
    </p:spTree>
    <p:extLst>
      <p:ext uri="{BB962C8B-B14F-4D97-AF65-F5344CB8AC3E}">
        <p14:creationId xmlns:p14="http://schemas.microsoft.com/office/powerpoint/2010/main" val="272471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Horoscopes?</a:t>
            </a:r>
            <a:endParaRPr lang="en-US" dirty="0"/>
          </a:p>
        </p:txBody>
      </p:sp>
      <p:sp>
        <p:nvSpPr>
          <p:cNvPr id="3" name="Content Placeholder 2"/>
          <p:cNvSpPr>
            <a:spLocks noGrp="1"/>
          </p:cNvSpPr>
          <p:nvPr>
            <p:ph idx="1"/>
          </p:nvPr>
        </p:nvSpPr>
        <p:spPr/>
        <p:txBody>
          <a:bodyPr/>
          <a:lstStyle/>
          <a:p>
            <a:r>
              <a:rPr lang="en-US" dirty="0" smtClean="0"/>
              <a:t>Horoscopes / zodiac provides </a:t>
            </a:r>
            <a:r>
              <a:rPr lang="en-US" dirty="0"/>
              <a:t>guidance on how people live their </a:t>
            </a:r>
            <a:r>
              <a:rPr lang="en-US" dirty="0" smtClean="0"/>
              <a:t>lives</a:t>
            </a:r>
          </a:p>
          <a:p>
            <a:r>
              <a:rPr lang="en-US" dirty="0" smtClean="0"/>
              <a:t>Egyptian, Celtic, Indian, Persian, </a:t>
            </a:r>
          </a:p>
          <a:p>
            <a:r>
              <a:rPr lang="en-US" dirty="0" smtClean="0"/>
              <a:t>Most popular: Western and Chinese</a:t>
            </a:r>
          </a:p>
          <a:p>
            <a:r>
              <a:rPr lang="en-US" dirty="0" smtClean="0"/>
              <a:t>Western horoscope is based on months</a:t>
            </a:r>
          </a:p>
          <a:p>
            <a:r>
              <a:rPr lang="en-US" dirty="0" smtClean="0"/>
              <a:t>Chinese horoscope is based on years </a:t>
            </a:r>
            <a:r>
              <a:rPr lang="en-US" sz="1800" dirty="0" smtClean="0"/>
              <a:t>(useful when you only have birth year of artists)</a:t>
            </a:r>
            <a:endParaRPr lang="en-US" sz="1800" dirty="0"/>
          </a:p>
        </p:txBody>
      </p:sp>
    </p:spTree>
    <p:extLst>
      <p:ext uri="{BB962C8B-B14F-4D97-AF65-F5344CB8AC3E}">
        <p14:creationId xmlns:p14="http://schemas.microsoft.com/office/powerpoint/2010/main" val="4009378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importance of Chinese horoscope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r>
              <a:rPr lang="en-US" dirty="0"/>
              <a:t>Based on a cycle of twelve years, each matched to an </a:t>
            </a:r>
            <a:r>
              <a:rPr lang="en-US" dirty="0" smtClean="0"/>
              <a:t>animal.</a:t>
            </a:r>
          </a:p>
          <a:p>
            <a:endParaRPr lang="en-US" dirty="0" smtClean="0"/>
          </a:p>
          <a:p>
            <a:r>
              <a:rPr lang="en-US" dirty="0" smtClean="0"/>
              <a:t>Extremely influential and widespread: in China</a:t>
            </a:r>
            <a:r>
              <a:rPr lang="en-US" dirty="0"/>
              <a:t>, </a:t>
            </a:r>
            <a:r>
              <a:rPr lang="en-US" dirty="0" smtClean="0"/>
              <a:t>Korea, Vietnam</a:t>
            </a:r>
            <a:r>
              <a:rPr lang="en-US" dirty="0"/>
              <a:t>, Thailand, and Japan  when asked for your age you may give your “animal” instead. </a:t>
            </a:r>
            <a:endParaRPr lang="en-US" dirty="0" smtClean="0"/>
          </a:p>
          <a:p>
            <a:endParaRPr lang="en-US" dirty="0" smtClean="0"/>
          </a:p>
          <a:p>
            <a:r>
              <a:rPr lang="en-US" dirty="0" smtClean="0"/>
              <a:t>Chinese horoscope used to this day to explain people’s fates including:  personalities, marriage partners, success of projects and business ventures. </a:t>
            </a:r>
            <a:r>
              <a:rPr lang="en-US" dirty="0"/>
              <a:t>In the Taoist beliefs, </a:t>
            </a:r>
            <a:r>
              <a:rPr lang="en-US" dirty="0" smtClean="0"/>
              <a:t>a person’s future is determine by constellations </a:t>
            </a:r>
            <a:r>
              <a:rPr lang="en-US" dirty="0"/>
              <a:t>and </a:t>
            </a:r>
            <a:r>
              <a:rPr lang="en-US" dirty="0" smtClean="0"/>
              <a:t>space.</a:t>
            </a:r>
          </a:p>
          <a:p>
            <a:endParaRPr lang="en-US" dirty="0" smtClean="0"/>
          </a:p>
          <a:p>
            <a:pPr marL="0" indent="0">
              <a:buNone/>
            </a:pPr>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297342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Twelve Animals </a:t>
            </a:r>
          </a:p>
        </p:txBody>
      </p:sp>
      <p:pic>
        <p:nvPicPr>
          <p:cNvPr id="5" name="Picture 4" descr="zodiac-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495" y="2076591"/>
            <a:ext cx="863575" cy="967205"/>
          </a:xfrm>
          <a:prstGeom prst="rect">
            <a:avLst/>
          </a:prstGeom>
        </p:spPr>
      </p:pic>
      <p:pic>
        <p:nvPicPr>
          <p:cNvPr id="6" name="Picture 5" descr="zodiac-tig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729" y="2806251"/>
            <a:ext cx="835708" cy="935994"/>
          </a:xfrm>
          <a:prstGeom prst="rect">
            <a:avLst/>
          </a:prstGeom>
        </p:spPr>
      </p:pic>
      <p:sp>
        <p:nvSpPr>
          <p:cNvPr id="7" name="Oval 6"/>
          <p:cNvSpPr/>
          <p:nvPr/>
        </p:nvSpPr>
        <p:spPr>
          <a:xfrm>
            <a:off x="1789943" y="3123085"/>
            <a:ext cx="1898583" cy="18274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zodiac-rabbi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2960" y="3840073"/>
            <a:ext cx="991521" cy="1110504"/>
          </a:xfrm>
          <a:prstGeom prst="rect">
            <a:avLst/>
          </a:prstGeom>
        </p:spPr>
      </p:pic>
      <p:pic>
        <p:nvPicPr>
          <p:cNvPr id="9" name="Picture 8" descr="zodiac-drag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9894" y="5060772"/>
            <a:ext cx="810176" cy="907397"/>
          </a:xfrm>
          <a:prstGeom prst="rect">
            <a:avLst/>
          </a:prstGeom>
        </p:spPr>
      </p:pic>
      <p:pic>
        <p:nvPicPr>
          <p:cNvPr id="10" name="Picture 9" descr="zodiac-snak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2835" y="5355753"/>
            <a:ext cx="702312" cy="786589"/>
          </a:xfrm>
          <a:prstGeom prst="rect">
            <a:avLst/>
          </a:prstGeom>
        </p:spPr>
      </p:pic>
      <p:pic>
        <p:nvPicPr>
          <p:cNvPr id="11" name="Picture 10" descr="zodiac-hors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92677" y="5001317"/>
            <a:ext cx="836043" cy="936368"/>
          </a:xfrm>
          <a:prstGeom prst="rect">
            <a:avLst/>
          </a:prstGeom>
        </p:spPr>
      </p:pic>
      <p:pic>
        <p:nvPicPr>
          <p:cNvPr id="12" name="Picture 11" descr="zodiac-sheep.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8682" y="4483301"/>
            <a:ext cx="784123" cy="878218"/>
          </a:xfrm>
          <a:prstGeom prst="rect">
            <a:avLst/>
          </a:prstGeom>
        </p:spPr>
      </p:pic>
      <p:pic>
        <p:nvPicPr>
          <p:cNvPr id="13" name="Picture 12" descr="zodiac-roos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2858" y="2628531"/>
            <a:ext cx="736882" cy="825308"/>
          </a:xfrm>
          <a:prstGeom prst="rect">
            <a:avLst/>
          </a:prstGeom>
        </p:spPr>
      </p:pic>
      <p:pic>
        <p:nvPicPr>
          <p:cNvPr id="14" name="Picture 13" descr="zodiac-monkey.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5800" y="3453839"/>
            <a:ext cx="817602" cy="915714"/>
          </a:xfrm>
          <a:prstGeom prst="rect">
            <a:avLst/>
          </a:prstGeom>
        </p:spPr>
      </p:pic>
      <p:pic>
        <p:nvPicPr>
          <p:cNvPr id="15" name="Picture 14" descr="zodiac-dog.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36479" y="2113314"/>
            <a:ext cx="792241" cy="887310"/>
          </a:xfrm>
          <a:prstGeom prst="rect">
            <a:avLst/>
          </a:prstGeom>
        </p:spPr>
      </p:pic>
      <p:pic>
        <p:nvPicPr>
          <p:cNvPr id="16" name="Picture 15" descr="zodiac-ra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42836" y="1952881"/>
            <a:ext cx="783292" cy="877287"/>
          </a:xfrm>
          <a:prstGeom prst="rect">
            <a:avLst/>
          </a:prstGeom>
        </p:spPr>
      </p:pic>
      <p:pic>
        <p:nvPicPr>
          <p:cNvPr id="1026" name="Picture 2" descr="pandora-zodiac-chart"/>
          <p:cNvPicPr>
            <a:picLocks noChangeAspect="1" noChangeArrowheads="1"/>
          </p:cNvPicPr>
          <p:nvPr/>
        </p:nvPicPr>
        <p:blipFill rotWithShape="1">
          <a:blip r:embed="rId13">
            <a:extLst>
              <a:ext uri="{28A0092B-C50C-407E-A947-70E740481C1C}">
                <a14:useLocalDpi xmlns:a14="http://schemas.microsoft.com/office/drawing/2010/main" val="0"/>
              </a:ext>
            </a:extLst>
          </a:blip>
          <a:srcRect t="18698"/>
          <a:stretch/>
        </p:blipFill>
        <p:spPr bwMode="auto">
          <a:xfrm>
            <a:off x="1320743" y="3274248"/>
            <a:ext cx="7989422" cy="32477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2328720" y="1828800"/>
            <a:ext cx="967775" cy="11718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3120234" y="1676400"/>
            <a:ext cx="689766" cy="2286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0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race</a:t>
            </a:r>
            <a:endParaRPr lang="en-US" dirty="0"/>
          </a:p>
        </p:txBody>
      </p:sp>
      <p:sp>
        <p:nvSpPr>
          <p:cNvPr id="3" name="Content Placeholder 2"/>
          <p:cNvSpPr>
            <a:spLocks noGrp="1"/>
          </p:cNvSpPr>
          <p:nvPr>
            <p:ph idx="1"/>
          </p:nvPr>
        </p:nvSpPr>
        <p:spPr/>
        <p:txBody>
          <a:bodyPr>
            <a:normAutofit fontScale="70000" lnSpcReduction="20000"/>
          </a:bodyPr>
          <a:lstStyle/>
          <a:p>
            <a:pPr lvl="0"/>
            <a:endParaRPr lang="en-US" dirty="0" smtClean="0"/>
          </a:p>
          <a:p>
            <a:pPr lvl="0"/>
            <a:r>
              <a:rPr lang="en-US" dirty="0" smtClean="0"/>
              <a:t>The </a:t>
            </a:r>
            <a:r>
              <a:rPr lang="en-US" dirty="0"/>
              <a:t>twelve animals of the Chinese zodiac were selected through a </a:t>
            </a:r>
            <a:r>
              <a:rPr lang="en-US" dirty="0" smtClean="0"/>
              <a:t>race: the order in which they arrive showed their personality.</a:t>
            </a:r>
          </a:p>
          <a:p>
            <a:pPr lvl="0"/>
            <a:r>
              <a:rPr lang="en-US" dirty="0"/>
              <a:t>Jade Emperor </a:t>
            </a:r>
            <a:r>
              <a:rPr lang="en-US" dirty="0" smtClean="0"/>
              <a:t>decreed </a:t>
            </a:r>
            <a:r>
              <a:rPr lang="en-US" dirty="0"/>
              <a:t>that the years on the calendar would be named for each animal in the order they arrived </a:t>
            </a:r>
            <a:r>
              <a:rPr lang="en-US" dirty="0" smtClean="0"/>
              <a:t>to a meeting place. </a:t>
            </a:r>
          </a:p>
          <a:p>
            <a:pPr lvl="0"/>
            <a:r>
              <a:rPr lang="en-US" dirty="0" smtClean="0"/>
              <a:t>There </a:t>
            </a:r>
            <a:r>
              <a:rPr lang="en-US" dirty="0"/>
              <a:t>could only be twelve winners and in order to win, the animals had to cross a rapid current river and reach the finish line on the </a:t>
            </a:r>
            <a:r>
              <a:rPr lang="en-US" dirty="0" smtClean="0"/>
              <a:t>shore. </a:t>
            </a:r>
          </a:p>
          <a:p>
            <a:pPr lvl="0"/>
            <a:r>
              <a:rPr lang="en-US" dirty="0" smtClean="0"/>
              <a:t>The Cat and the </a:t>
            </a:r>
            <a:r>
              <a:rPr lang="en-US" dirty="0"/>
              <a:t>R</a:t>
            </a:r>
            <a:r>
              <a:rPr lang="en-US" dirty="0" smtClean="0"/>
              <a:t>at sweet-talked the naïve, good natured Ox to carry them across, but in the middle of the river the Rat pushed the Cat overboard. Right before they reached land, the Rat jumped over the Ox and won.</a:t>
            </a:r>
          </a:p>
          <a:p>
            <a:pPr lvl="0"/>
            <a:endParaRPr lang="en-US" dirty="0" smtClean="0"/>
          </a:p>
          <a:p>
            <a:endParaRPr lang="en-US" dirty="0"/>
          </a:p>
        </p:txBody>
      </p:sp>
    </p:spTree>
    <p:extLst>
      <p:ext uri="{BB962C8B-B14F-4D97-AF65-F5344CB8AC3E}">
        <p14:creationId xmlns:p14="http://schemas.microsoft.com/office/powerpoint/2010/main" val="1801945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CMOA Year of the Rat artist:</a:t>
            </a:r>
            <a:br>
              <a:rPr lang="en-US" dirty="0" smtClean="0"/>
            </a:br>
            <a:r>
              <a:rPr lang="en-US" dirty="0" smtClean="0"/>
              <a:t> Josef Albers (1888-1976)</a:t>
            </a:r>
            <a:endParaRPr lang="en-US" dirty="0"/>
          </a:p>
        </p:txBody>
      </p:sp>
      <p:sp>
        <p:nvSpPr>
          <p:cNvPr id="4" name="AutoShape 2" descr="Image result for Josef Alber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albersfoundation.org/templates/assets/images/artists-biographies/biographies_01.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5445" y="2286000"/>
            <a:ext cx="1752600" cy="2311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590800" y="5105400"/>
            <a:ext cx="5943601" cy="646331"/>
          </a:xfrm>
          <a:prstGeom prst="rect">
            <a:avLst/>
          </a:prstGeom>
        </p:spPr>
        <p:txBody>
          <a:bodyPr wrap="square">
            <a:spAutoFit/>
          </a:bodyPr>
          <a:lstStyle/>
          <a:p>
            <a:r>
              <a:rPr lang="en-US" dirty="0" smtClean="0"/>
              <a:t>instinctive</a:t>
            </a:r>
            <a:r>
              <a:rPr lang="en-US" dirty="0"/>
              <a:t>, acute and alert, brilliant businessmen, sophisticated in social interaction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2286000"/>
            <a:ext cx="6408245" cy="2319338"/>
          </a:xfrm>
          <a:prstGeom prst="rect">
            <a:avLst/>
          </a:prstGeom>
        </p:spPr>
      </p:pic>
    </p:spTree>
    <p:extLst>
      <p:ext uri="{BB962C8B-B14F-4D97-AF65-F5344CB8AC3E}">
        <p14:creationId xmlns:p14="http://schemas.microsoft.com/office/powerpoint/2010/main" val="143582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CMOA Year of the Ox </a:t>
            </a:r>
            <a:r>
              <a:rPr lang="en-US" dirty="0"/>
              <a:t>artist:</a:t>
            </a:r>
            <a:br>
              <a:rPr lang="en-US" dirty="0"/>
            </a:br>
            <a:r>
              <a:rPr lang="en-US" dirty="0"/>
              <a:t>Walter Munhall </a:t>
            </a:r>
            <a:r>
              <a:rPr lang="en-US" dirty="0" smtClean="0"/>
              <a:t>(1901–1993)</a:t>
            </a:r>
            <a:endParaRPr lang="en-US" dirty="0"/>
          </a:p>
        </p:txBody>
      </p:sp>
      <p:sp>
        <p:nvSpPr>
          <p:cNvPr id="4" name="AutoShape 2" descr="Image result for Josef Alber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descr="http://www.cmoa.org/CollectionImage.aspx?irn=38704&amp;size=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7" y="2133600"/>
            <a:ext cx="1533525"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5" descr="Image result for Walter Munhall"/>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133599"/>
            <a:ext cx="3810002" cy="228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09800" y="4800600"/>
            <a:ext cx="5334000" cy="646331"/>
          </a:xfrm>
          <a:prstGeom prst="rect">
            <a:avLst/>
          </a:prstGeom>
        </p:spPr>
        <p:txBody>
          <a:bodyPr wrap="square">
            <a:spAutoFit/>
          </a:bodyPr>
          <a:lstStyle/>
          <a:p>
            <a:r>
              <a:rPr lang="en-US" dirty="0"/>
              <a:t>contemplative, simple, not easily affected by one's surroundings, honest to concept and ability</a:t>
            </a:r>
          </a:p>
        </p:txBody>
      </p:sp>
    </p:spTree>
    <p:extLst>
      <p:ext uri="{BB962C8B-B14F-4D97-AF65-F5344CB8AC3E}">
        <p14:creationId xmlns:p14="http://schemas.microsoft.com/office/powerpoint/2010/main" val="79249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CMOA Year of the Monkey </a:t>
            </a:r>
            <a:r>
              <a:rPr lang="en-US" dirty="0"/>
              <a:t>artist</a:t>
            </a:r>
            <a:r>
              <a:rPr lang="en-US" dirty="0" smtClean="0"/>
              <a:t>:</a:t>
            </a:r>
            <a:br>
              <a:rPr lang="en-US" dirty="0" smtClean="0"/>
            </a:br>
            <a:r>
              <a:rPr lang="en-US" dirty="0" smtClean="0"/>
              <a:t>Duane </a:t>
            </a:r>
            <a:r>
              <a:rPr lang="en-US" dirty="0" err="1" smtClean="0"/>
              <a:t>Michals</a:t>
            </a:r>
            <a:r>
              <a:rPr lang="en-US" dirty="0" smtClean="0"/>
              <a:t> (1932)  </a:t>
            </a:r>
            <a:endParaRPr lang="en-US" dirty="0"/>
          </a:p>
        </p:txBody>
      </p:sp>
      <p:sp>
        <p:nvSpPr>
          <p:cNvPr id="4" name="AutoShape 2" descr="Image result for Josef Alber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 descr="Image result for Walter Munhall"/>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143000" y="5995505"/>
            <a:ext cx="7467600" cy="646331"/>
          </a:xfrm>
          <a:prstGeom prst="rect">
            <a:avLst/>
          </a:prstGeom>
        </p:spPr>
        <p:txBody>
          <a:bodyPr wrap="square">
            <a:spAutoFit/>
          </a:bodyPr>
          <a:lstStyle/>
          <a:p>
            <a:r>
              <a:rPr lang="en-US" dirty="0" smtClean="0"/>
              <a:t>Quick-witted </a:t>
            </a:r>
            <a:r>
              <a:rPr lang="en-US" dirty="0"/>
              <a:t>and versatile, innovative and lively. Has an impetuous temper and a slight tendency to look down upon others. </a:t>
            </a:r>
          </a:p>
        </p:txBody>
      </p:sp>
      <p:sp>
        <p:nvSpPr>
          <p:cNvPr id="8" name="Title 1"/>
          <p:cNvSpPr txBox="1">
            <a:spLocks/>
          </p:cNvSpPr>
          <p:nvPr/>
        </p:nvSpPr>
        <p:spPr>
          <a:xfrm>
            <a:off x="420594" y="4724400"/>
            <a:ext cx="8229600" cy="334962"/>
          </a:xfrm>
          <a:prstGeom prst="rect">
            <a:avLst/>
          </a:prstGeom>
          <a:solidFill>
            <a:schemeClr val="accent3"/>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i="1" smtClean="0">
                <a:solidFill>
                  <a:schemeClr val="bg1"/>
                </a:solidFill>
              </a:rPr>
              <a:t>Duane Michals, Grandpa Goes to Heaven</a:t>
            </a:r>
            <a:r>
              <a:rPr lang="en-US" sz="2000" smtClean="0">
                <a:solidFill>
                  <a:schemeClr val="bg1"/>
                </a:solidFill>
              </a:rPr>
              <a:t>, 1989, The Henry L. Hillman Fund</a:t>
            </a:r>
            <a:endParaRPr lang="en-US" sz="2000" dirty="0">
              <a:solidFill>
                <a:schemeClr val="bg1"/>
              </a:solidFill>
            </a:endParaRPr>
          </a:p>
        </p:txBody>
      </p:sp>
      <p:pic>
        <p:nvPicPr>
          <p:cNvPr id="10" name="Picture 2" descr="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4" y="2667000"/>
            <a:ext cx="889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32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1" y="4714876"/>
            <a:ext cx="6610350" cy="1015663"/>
          </a:xfrm>
          <a:prstGeom prst="rect">
            <a:avLst/>
          </a:prstGeom>
          <a:solidFill>
            <a:schemeClr val="accent3"/>
          </a:solidFill>
        </p:spPr>
        <p:txBody>
          <a:bodyPr wrap="square">
            <a:spAutoFit/>
          </a:bodyPr>
          <a:lstStyle/>
          <a:p>
            <a:r>
              <a:rPr lang="en-US" sz="2000" dirty="0">
                <a:solidFill>
                  <a:schemeClr val="bg1"/>
                </a:solidFill>
              </a:rPr>
              <a:t>“I don’t trust reality. So all of the writing on and painting on the photographs is born out of the frustration to express what you do not see.” –Duane </a:t>
            </a:r>
            <a:r>
              <a:rPr lang="en-US" sz="2000" dirty="0" err="1">
                <a:solidFill>
                  <a:schemeClr val="bg1"/>
                </a:solidFill>
              </a:rPr>
              <a:t>Michals</a:t>
            </a:r>
            <a:endParaRPr lang="en-US"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812568"/>
            <a:ext cx="6610350" cy="2954958"/>
          </a:xfrm>
          <a:prstGeom prst="rect">
            <a:avLst/>
          </a:prstGeom>
        </p:spPr>
      </p:pic>
    </p:spTree>
    <p:extLst>
      <p:ext uri="{BB962C8B-B14F-4D97-AF65-F5344CB8AC3E}">
        <p14:creationId xmlns:p14="http://schemas.microsoft.com/office/powerpoint/2010/main" val="148027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1439</Words>
  <Application>Microsoft Office PowerPoint</Application>
  <PresentationFormat>On-screen Show (4:3)</PresentationFormat>
  <Paragraphs>341</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Temperaments and Tastes: Horoscopes-based  Art Exploration</vt:lpstr>
      <vt:lpstr>Why Horoscopes?</vt:lpstr>
      <vt:lpstr>The importance of Chinese horoscope</vt:lpstr>
      <vt:lpstr>The Twelve Animals </vt:lpstr>
      <vt:lpstr>The race</vt:lpstr>
      <vt:lpstr>Top CMOA Year of the Rat artist:  Josef Albers (1888-1976)</vt:lpstr>
      <vt:lpstr>Top CMOA Year of the Ox artist: Walter Munhall (1901–1993)</vt:lpstr>
      <vt:lpstr>Top CMOA Year of the Monkey artist: Duane Michals (1932)  </vt:lpstr>
      <vt:lpstr>PowerPoint Presentation</vt:lpstr>
      <vt:lpstr>Top CMOA Year of the Rooster artist: George Biddle  (1885-1973)  </vt:lpstr>
      <vt:lpstr>Results of some of our horoscopes based analysis</vt:lpstr>
      <vt:lpstr>Age at Creation by Horoscope</vt:lpstr>
      <vt:lpstr>Our web application</vt:lpstr>
      <vt:lpstr>Team GSPIA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for Sunday</dc:title>
  <dc:creator>Linardi, Sera</dc:creator>
  <cp:lastModifiedBy>Linardi, Sera</cp:lastModifiedBy>
  <cp:revision>75</cp:revision>
  <dcterms:created xsi:type="dcterms:W3CDTF">2015-11-14T22:54:09Z</dcterms:created>
  <dcterms:modified xsi:type="dcterms:W3CDTF">2015-11-16T02:17:21Z</dcterms:modified>
</cp:coreProperties>
</file>