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71"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671"/>
  </p:normalViewPr>
  <p:slideViewPr>
    <p:cSldViewPr snapToGrid="0" snapToObjects="1">
      <p:cViewPr varScale="1">
        <p:scale>
          <a:sx n="85" d="100"/>
          <a:sy n="85" d="100"/>
        </p:scale>
        <p:origin x="-96"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orbes.com/sites/firewall/2010/03/17/the-most-common-words-in-spam-email/" TargetMode="External"/><Relationship Id="rId3" Type="http://schemas.openxmlformats.org/officeDocument/2006/relationships/hyperlink" Target="https://archive.ics.uci.edu/ml/machine-learning-databases/spambase/spambase.nam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jp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gif"/><Relationship Id="rId1" Type="http://schemas.openxmlformats.org/officeDocument/2006/relationships/slideLayout" Target="../slideLayouts/slideLayout2.xml"/><Relationship Id="rId2" Type="http://schemas.openxmlformats.org/officeDocument/2006/relationships/hyperlink" Target="http://www.aueb.gr/users/ion/data/enron-spa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 Id="rId3" Type="http://schemas.openxmlformats.org/officeDocument/2006/relationships/image" Target="../media/image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Spam Email </a:t>
            </a:r>
            <a:r>
              <a:rPr lang="en-US" dirty="0" smtClean="0"/>
              <a:t>Detection </a:t>
            </a:r>
            <a:endParaRPr lang="en-US" dirty="0"/>
          </a:p>
        </p:txBody>
      </p:sp>
      <p:sp>
        <p:nvSpPr>
          <p:cNvPr id="3" name="Subtitle 2"/>
          <p:cNvSpPr>
            <a:spLocks noGrp="1"/>
          </p:cNvSpPr>
          <p:nvPr>
            <p:ph type="subTitle" idx="1"/>
          </p:nvPr>
        </p:nvSpPr>
        <p:spPr/>
        <p:txBody>
          <a:bodyPr/>
          <a:lstStyle/>
          <a:p>
            <a:r>
              <a:rPr lang="en-US" dirty="0" smtClean="0"/>
              <a:t>Using Classification Method--</a:t>
            </a:r>
            <a:r>
              <a:rPr lang="en-US" dirty="0"/>
              <a:t> Bayesian </a:t>
            </a:r>
            <a:r>
              <a:rPr lang="en-US" dirty="0" smtClean="0"/>
              <a:t>Decision and Support Vector </a:t>
            </a:r>
            <a:r>
              <a:rPr lang="en-US" dirty="0" smtClean="0"/>
              <a:t>Machine</a:t>
            </a:r>
          </a:p>
          <a:p>
            <a:r>
              <a:rPr lang="en-US" dirty="0" smtClean="0"/>
              <a:t>                                                                                   Team: Hao Wu; </a:t>
            </a:r>
            <a:r>
              <a:rPr lang="en-US" dirty="0" err="1" smtClean="0"/>
              <a:t>Jingya</a:t>
            </a:r>
            <a:r>
              <a:rPr lang="en-US" dirty="0" smtClean="0"/>
              <a:t> Liu</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183" y="1040738"/>
            <a:ext cx="2348848" cy="2348848"/>
          </a:xfrm>
          <a:prstGeom prst="rect">
            <a:avLst/>
          </a:prstGeom>
        </p:spPr>
      </p:pic>
    </p:spTree>
    <p:extLst>
      <p:ext uri="{BB962C8B-B14F-4D97-AF65-F5344CB8AC3E}">
        <p14:creationId xmlns:p14="http://schemas.microsoft.com/office/powerpoint/2010/main" val="18238498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95242"/>
          </a:xfrm>
        </p:spPr>
        <p:txBody>
          <a:bodyPr>
            <a:normAutofit fontScale="90000"/>
          </a:bodyPr>
          <a:lstStyle/>
          <a:p>
            <a:endParaRPr lang="en-US" dirty="0"/>
          </a:p>
        </p:txBody>
      </p:sp>
      <p:sp>
        <p:nvSpPr>
          <p:cNvPr id="3" name="Content Placeholder 2"/>
          <p:cNvSpPr>
            <a:spLocks noGrp="1"/>
          </p:cNvSpPr>
          <p:nvPr>
            <p:ph idx="1"/>
          </p:nvPr>
        </p:nvSpPr>
        <p:spPr>
          <a:xfrm>
            <a:off x="2589212" y="1403131"/>
            <a:ext cx="8915400" cy="4508091"/>
          </a:xfrm>
        </p:spPr>
        <p:txBody>
          <a:bodyPr/>
          <a:lstStyle/>
          <a:p>
            <a:pPr marL="0" indent="0">
              <a:buNone/>
            </a:pPr>
            <a:r>
              <a:rPr lang="en-US" sz="2800" dirty="0"/>
              <a:t>3. New data set for </a:t>
            </a:r>
            <a:r>
              <a:rPr lang="en-US" sz="2800" dirty="0" err="1"/>
              <a:t>Matlab</a:t>
            </a:r>
            <a:endParaRPr lang="en-US" sz="2800" dirty="0"/>
          </a:p>
          <a:p>
            <a:pPr marL="0" indent="0">
              <a:buNone/>
            </a:pPr>
            <a:r>
              <a:rPr lang="en-US" sz="2800" dirty="0"/>
              <a:t>    Count these 66 words frequency in each email, if the words not exist in the email, give 0 frequency.</a:t>
            </a:r>
          </a:p>
          <a:p>
            <a:endParaRPr lang="en-US" dirty="0"/>
          </a:p>
        </p:txBody>
      </p:sp>
      <p:pic>
        <p:nvPicPr>
          <p:cNvPr id="4" name="Picture 3" descr="Screen Shot 2015-11-30 at 12.10.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508" y="3777008"/>
            <a:ext cx="6626530" cy="1550890"/>
          </a:xfrm>
          <a:prstGeom prst="rect">
            <a:avLst/>
          </a:prstGeom>
        </p:spPr>
      </p:pic>
    </p:spTree>
    <p:extLst>
      <p:ext uri="{BB962C8B-B14F-4D97-AF65-F5344CB8AC3E}">
        <p14:creationId xmlns:p14="http://schemas.microsoft.com/office/powerpoint/2010/main" val="37695490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2592925" y="173421"/>
            <a:ext cx="8911687" cy="110358"/>
          </a:xfrm>
        </p:spPr>
        <p:txBody>
          <a:bodyPr>
            <a:normAutofit fontScale="90000"/>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772511"/>
                <a:ext cx="8915400" cy="5138712"/>
              </a:xfrm>
            </p:spPr>
            <p:txBody>
              <a:bodyPr>
                <a:normAutofit fontScale="62500" lnSpcReduction="20000"/>
              </a:bodyPr>
              <a:lstStyle/>
              <a:p>
                <a:pPr marL="0" indent="0">
                  <a:lnSpc>
                    <a:spcPct val="120000"/>
                  </a:lnSpc>
                  <a:buNone/>
                </a:pPr>
                <a:r>
                  <a:rPr lang="en-US" sz="4500" dirty="0"/>
                  <a:t>4. Pseudo Code </a:t>
                </a:r>
              </a:p>
              <a:p>
                <a:pPr marL="0" indent="0">
                  <a:lnSpc>
                    <a:spcPct val="120000"/>
                  </a:lnSpc>
                  <a:buNone/>
                </a:pPr>
                <a14:m>
                  <m:oMath xmlns:m="http://schemas.openxmlformats.org/officeDocument/2006/math" xmlns="">
                    <m:r>
                      <a:rPr lang="en-US" sz="4000" i="1" smtClean="0">
                        <a:latin typeface="Cambria Math" charset="0"/>
                        <a:ea typeface="Cambria Math" charset="0"/>
                        <a:cs typeface="Cambria Math" charset="0"/>
                      </a:rPr>
                      <m:t>∎</m:t>
                    </m:r>
                  </m:oMath>
                </a14:m>
                <a:r>
                  <a:rPr lang="en-US" sz="4000" dirty="0" smtClean="0"/>
                  <a:t> Normalized </a:t>
                </a:r>
                <a:r>
                  <a:rPr lang="en-US" sz="4000" dirty="0"/>
                  <a:t>and Center Data</a:t>
                </a:r>
              </a:p>
              <a:p>
                <a:pPr marL="0" indent="0">
                  <a:lnSpc>
                    <a:spcPct val="120000"/>
                  </a:lnSpc>
                  <a:buNone/>
                </a:pPr>
                <a14:m>
                  <m:oMath xmlns:m="http://schemas.openxmlformats.org/officeDocument/2006/math" xmlns="">
                    <m:r>
                      <a:rPr lang="en-US" sz="4000" i="1" smtClean="0">
                        <a:latin typeface="Cambria Math" charset="0"/>
                        <a:ea typeface="Cambria Math" charset="0"/>
                        <a:cs typeface="Cambria Math" charset="0"/>
                      </a:rPr>
                      <m:t>∎</m:t>
                    </m:r>
                  </m:oMath>
                </a14:m>
                <a:r>
                  <a:rPr lang="en-US" sz="4000" dirty="0" smtClean="0"/>
                  <a:t> Random </a:t>
                </a:r>
                <a:r>
                  <a:rPr lang="en-US" sz="4000" dirty="0"/>
                  <a:t>split into Training set and Testing set</a:t>
                </a:r>
              </a:p>
              <a:p>
                <a:pPr marL="0" indent="0">
                  <a:lnSpc>
                    <a:spcPct val="120000"/>
                  </a:lnSpc>
                  <a:buNone/>
                </a:pPr>
                <a14:m>
                  <m:oMath xmlns:m="http://schemas.openxmlformats.org/officeDocument/2006/math" xmlns="">
                    <m:r>
                      <a:rPr lang="en-US" sz="4000" i="1" smtClean="0">
                        <a:latin typeface="Cambria Math" charset="0"/>
                        <a:ea typeface="Cambria Math" charset="0"/>
                        <a:cs typeface="Cambria Math" charset="0"/>
                      </a:rPr>
                      <m:t>∎</m:t>
                    </m:r>
                  </m:oMath>
                </a14:m>
                <a:r>
                  <a:rPr lang="en-US" sz="4000" dirty="0" smtClean="0"/>
                  <a:t> K-fold </a:t>
                </a:r>
                <a:r>
                  <a:rPr lang="en-US" sz="4000" dirty="0"/>
                  <a:t>Cross Validation</a:t>
                </a:r>
              </a:p>
              <a:p>
                <a:pPr marL="0" indent="0">
                  <a:lnSpc>
                    <a:spcPct val="120000"/>
                  </a:lnSpc>
                  <a:buNone/>
                </a:pPr>
                <a:r>
                  <a:rPr lang="en-US" sz="4000" dirty="0"/>
                  <a:t>       Radial Kernel using LIBSVM</a:t>
                </a:r>
              </a:p>
              <a:p>
                <a:pPr marL="0" indent="0">
                  <a:lnSpc>
                    <a:spcPct val="120000"/>
                  </a:lnSpc>
                  <a:buNone/>
                </a:pPr>
                <a14:m>
                  <m:oMath xmlns:m="http://schemas.openxmlformats.org/officeDocument/2006/math" xmlns="">
                    <m:r>
                      <a:rPr lang="en-US" sz="4000" i="1" smtClean="0">
                        <a:latin typeface="Cambria Math" charset="0"/>
                        <a:ea typeface="Cambria Math" charset="0"/>
                        <a:cs typeface="Cambria Math" charset="0"/>
                      </a:rPr>
                      <m:t>∎</m:t>
                    </m:r>
                  </m:oMath>
                </a14:m>
                <a:r>
                  <a:rPr lang="en-US" sz="4000" dirty="0" smtClean="0"/>
                  <a:t> Get </a:t>
                </a:r>
                <a:r>
                  <a:rPr lang="en-US" sz="4000" dirty="0"/>
                  <a:t>average accuracy and decide best parameters C and g</a:t>
                </a:r>
              </a:p>
              <a:p>
                <a:pPr marL="0" indent="0">
                  <a:lnSpc>
                    <a:spcPct val="120000"/>
                  </a:lnSpc>
                  <a:buNone/>
                </a:pPr>
                <a14:m>
                  <m:oMath xmlns:m="http://schemas.openxmlformats.org/officeDocument/2006/math" xmlns="">
                    <m:r>
                      <a:rPr lang="en-US" sz="4000" i="1" smtClean="0">
                        <a:latin typeface="Cambria Math" charset="0"/>
                        <a:ea typeface="Cambria Math" charset="0"/>
                        <a:cs typeface="Cambria Math" charset="0"/>
                      </a:rPr>
                      <m:t>∎</m:t>
                    </m:r>
                  </m:oMath>
                </a14:m>
                <a:r>
                  <a:rPr lang="en-US" sz="4000" dirty="0" smtClean="0"/>
                  <a:t> Use </a:t>
                </a:r>
                <a:r>
                  <a:rPr lang="en-US" sz="4000" dirty="0"/>
                  <a:t>total training data and best parameters to generate new model</a:t>
                </a:r>
              </a:p>
              <a:p>
                <a:pPr marL="0" indent="0">
                  <a:lnSpc>
                    <a:spcPct val="120000"/>
                  </a:lnSpc>
                  <a:buNone/>
                </a:pPr>
                <a14:m>
                  <m:oMath xmlns:m="http://schemas.openxmlformats.org/officeDocument/2006/math" xmlns="">
                    <m:r>
                      <a:rPr lang="en-US" sz="4000" i="1" smtClean="0">
                        <a:latin typeface="Cambria Math" charset="0"/>
                        <a:ea typeface="Cambria Math" charset="0"/>
                        <a:cs typeface="Cambria Math" charset="0"/>
                      </a:rPr>
                      <m:t>∎</m:t>
                    </m:r>
                  </m:oMath>
                </a14:m>
                <a:r>
                  <a:rPr lang="en-US" sz="4000" dirty="0" smtClean="0"/>
                  <a:t> Get </a:t>
                </a:r>
                <a:r>
                  <a:rPr lang="en-US" sz="4000" dirty="0"/>
                  <a:t>accuracy using testing data</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772511"/>
                <a:ext cx="8915400" cy="5138712"/>
              </a:xfrm>
              <a:blipFill rotWithShape="0">
                <a:blip r:embed="rId2"/>
                <a:stretch>
                  <a:fillRect l="-1436" t="-1305"/>
                </a:stretch>
              </a:blipFill>
            </p:spPr>
            <p:txBody>
              <a:bodyPr/>
              <a:lstStyle/>
              <a:p>
                <a:r>
                  <a:rPr lang="en-US">
                    <a:noFill/>
                  </a:rPr>
                  <a:t> </a:t>
                </a:r>
              </a:p>
            </p:txBody>
          </p:sp>
        </mc:Fallback>
      </mc:AlternateContent>
    </p:spTree>
    <p:extLst>
      <p:ext uri="{BB962C8B-B14F-4D97-AF65-F5344CB8AC3E}">
        <p14:creationId xmlns:p14="http://schemas.microsoft.com/office/powerpoint/2010/main" val="149570718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509490"/>
          </a:xfrm>
        </p:spPr>
        <p:txBody>
          <a:bodyPr>
            <a:normAutofit/>
          </a:bodyPr>
          <a:lstStyle/>
          <a:p>
            <a:r>
              <a:rPr lang="en-US" sz="4800" dirty="0" smtClean="0"/>
              <a:t>Accuracy</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7200" dirty="0"/>
              <a:t>84%</a:t>
            </a:r>
          </a:p>
          <a:p>
            <a:endParaRPr lang="en-US" dirty="0"/>
          </a:p>
        </p:txBody>
      </p:sp>
    </p:spTree>
    <p:extLst>
      <p:ext uri="{BB962C8B-B14F-4D97-AF65-F5344CB8AC3E}">
        <p14:creationId xmlns:p14="http://schemas.microsoft.com/office/powerpoint/2010/main" val="10919110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Future Vision</a:t>
            </a:r>
            <a:endParaRPr lang="en-US" sz="4800" dirty="0"/>
          </a:p>
        </p:txBody>
      </p:sp>
      <p:sp>
        <p:nvSpPr>
          <p:cNvPr id="3" name="Content Placeholder 2"/>
          <p:cNvSpPr>
            <a:spLocks noGrp="1"/>
          </p:cNvSpPr>
          <p:nvPr>
            <p:ph idx="1"/>
          </p:nvPr>
        </p:nvSpPr>
        <p:spPr>
          <a:xfrm>
            <a:off x="2589212" y="1592317"/>
            <a:ext cx="8915400" cy="4318905"/>
          </a:xfrm>
        </p:spPr>
        <p:txBody>
          <a:bodyPr>
            <a:normAutofit fontScale="92500" lnSpcReduction="10000"/>
          </a:bodyPr>
          <a:lstStyle/>
          <a:p>
            <a:pPr marL="0" indent="0">
              <a:buNone/>
            </a:pPr>
            <a:r>
              <a:rPr lang="en-US" sz="3500" dirty="0">
                <a:ea typeface="Century" charset="0"/>
                <a:cs typeface="Century" charset="0"/>
              </a:rPr>
              <a:t>For </a:t>
            </a:r>
            <a:r>
              <a:rPr lang="en-US" sz="3500" dirty="0" err="1">
                <a:ea typeface="Century" charset="0"/>
                <a:cs typeface="Century" charset="0"/>
              </a:rPr>
              <a:t>Bayesion</a:t>
            </a:r>
            <a:r>
              <a:rPr lang="en-US" sz="3500" dirty="0">
                <a:ea typeface="Century" charset="0"/>
                <a:cs typeface="Century" charset="0"/>
              </a:rPr>
              <a:t> Decision, instead of using pre-assign probability 0.5, we can use other researchers’ result as pre-assign probability. We may also do cross validation to train best </a:t>
            </a:r>
            <a:r>
              <a:rPr lang="en-US" altLang="zh-CN" sz="3500" dirty="0" smtClean="0">
                <a:ea typeface="Century" charset="0"/>
                <a:cs typeface="Century" charset="0"/>
              </a:rPr>
              <a:t>lambda</a:t>
            </a:r>
            <a:r>
              <a:rPr lang="en-US" sz="3500" dirty="0" smtClean="0">
                <a:ea typeface="Century" charset="0"/>
                <a:cs typeface="Century" charset="0"/>
              </a:rPr>
              <a:t>.</a:t>
            </a:r>
            <a:endParaRPr lang="en-US" sz="3500" dirty="0">
              <a:ea typeface="Century" charset="0"/>
              <a:cs typeface="Century" charset="0"/>
            </a:endParaRPr>
          </a:p>
          <a:p>
            <a:pPr marL="0" indent="0">
              <a:buNone/>
            </a:pPr>
            <a:r>
              <a:rPr lang="en-US" sz="3500" dirty="0">
                <a:ea typeface="Century" charset="0"/>
                <a:cs typeface="Century" charset="0"/>
              </a:rPr>
              <a:t>For SVM, we could try to get all words in the collection as features instead of using some special words. SVM supports high dimension features.</a:t>
            </a:r>
          </a:p>
          <a:p>
            <a:endParaRPr lang="en-US" dirty="0"/>
          </a:p>
        </p:txBody>
      </p:sp>
    </p:spTree>
    <p:extLst>
      <p:ext uri="{BB962C8B-B14F-4D97-AF65-F5344CB8AC3E}">
        <p14:creationId xmlns:p14="http://schemas.microsoft.com/office/powerpoint/2010/main" val="17711190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Reference</a:t>
            </a:r>
            <a:endParaRPr lang="en-US" sz="4800" dirty="0"/>
          </a:p>
        </p:txBody>
      </p:sp>
      <p:sp>
        <p:nvSpPr>
          <p:cNvPr id="3" name="Content Placeholder 2"/>
          <p:cNvSpPr>
            <a:spLocks noGrp="1"/>
          </p:cNvSpPr>
          <p:nvPr>
            <p:ph idx="1"/>
          </p:nvPr>
        </p:nvSpPr>
        <p:spPr>
          <a:xfrm>
            <a:off x="2589212" y="1734207"/>
            <a:ext cx="8915400" cy="4177015"/>
          </a:xfrm>
        </p:spPr>
        <p:txBody>
          <a:bodyPr/>
          <a:lstStyle/>
          <a:p>
            <a:pPr>
              <a:lnSpc>
                <a:spcPct val="150000"/>
              </a:lnSpc>
            </a:pPr>
            <a:r>
              <a:rPr lang="en-US" dirty="0"/>
              <a:t>Programing, Collective Intelligence, by O’Reilly</a:t>
            </a:r>
          </a:p>
          <a:p>
            <a:pPr>
              <a:lnSpc>
                <a:spcPct val="150000"/>
              </a:lnSpc>
            </a:pPr>
            <a:r>
              <a:rPr lang="en-US" dirty="0">
                <a:hlinkClick r:id="rId2"/>
              </a:rPr>
              <a:t>http://www.forbes.com/sites/firewall/2010/03/17/the-most-common-words-in-spam-email/</a:t>
            </a:r>
            <a:endParaRPr lang="en-US" dirty="0"/>
          </a:p>
          <a:p>
            <a:pPr>
              <a:lnSpc>
                <a:spcPct val="150000"/>
              </a:lnSpc>
            </a:pPr>
            <a:r>
              <a:rPr lang="en-US" dirty="0">
                <a:hlinkClick r:id="rId3"/>
              </a:rPr>
              <a:t>https://archive.ics.uci.edu/ml/machine-learning-databases/spambase/spambase.names</a:t>
            </a:r>
            <a:endParaRPr lang="en-US" dirty="0"/>
          </a:p>
          <a:p>
            <a:pPr>
              <a:lnSpc>
                <a:spcPct val="150000"/>
              </a:lnSpc>
            </a:pPr>
            <a:r>
              <a:rPr lang="en-US" dirty="0" err="1"/>
              <a:t>Shweta,R</a:t>
            </a:r>
            <a:r>
              <a:rPr lang="en-US" dirty="0"/>
              <a:t>(2013). Designing Spam Model- Classification Analysis using Decision Trees, </a:t>
            </a:r>
            <a:r>
              <a:rPr lang="en-US" i="1" dirty="0"/>
              <a:t>International Journal of Computer Applications,</a:t>
            </a:r>
            <a:r>
              <a:rPr lang="en-US" dirty="0"/>
              <a:t> Volume 75, No.10 </a:t>
            </a:r>
          </a:p>
          <a:p>
            <a:endParaRPr lang="en-US" dirty="0"/>
          </a:p>
        </p:txBody>
      </p:sp>
    </p:spTree>
    <p:extLst>
      <p:ext uri="{BB962C8B-B14F-4D97-AF65-F5344CB8AC3E}">
        <p14:creationId xmlns:p14="http://schemas.microsoft.com/office/powerpoint/2010/main" val="154425757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chemeClr val="bg2">
                    <a:lumMod val="50000"/>
                  </a:schemeClr>
                </a:solidFill>
              </a:rPr>
              <a:t>Thank you!</a:t>
            </a:r>
            <a:endParaRPr lang="en-US" sz="6000" dirty="0">
              <a:solidFill>
                <a:schemeClr val="bg2">
                  <a:lumMod val="50000"/>
                </a:schemeClr>
              </a:solidFill>
            </a:endParaRP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405513" y="2138855"/>
            <a:ext cx="4517769" cy="2123658"/>
          </a:xfrm>
          <a:prstGeom prst="rect">
            <a:avLst/>
          </a:prstGeom>
          <a:noFill/>
        </p:spPr>
        <p:txBody>
          <a:bodyPr wrap="square" lIns="91440" tIns="45720" rIns="91440" bIns="45720">
            <a:spAutoFit/>
          </a:bodyPr>
          <a:lstStyle/>
          <a:p>
            <a:pPr algn="ctr"/>
            <a:r>
              <a:rPr lang="en-US" sz="6600" b="0" cap="none" spc="0" dirty="0" smtClean="0">
                <a:ln w="0"/>
                <a:solidFill>
                  <a:schemeClr val="accent1"/>
                </a:solidFill>
                <a:effectLst>
                  <a:outerShdw blurRad="38100" dist="25400" dir="5400000" algn="ctr" rotWithShape="0">
                    <a:srgbClr val="6E747A">
                      <a:alpha val="43000"/>
                    </a:srgbClr>
                  </a:outerShdw>
                </a:effectLst>
              </a:rPr>
              <a:t>Questions?</a:t>
            </a:r>
            <a:endParaRPr lang="en-US" sz="6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567236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Spam Does Matter</a:t>
            </a:r>
            <a:endParaRPr lang="en-US" sz="4800" dirty="0"/>
          </a:p>
        </p:txBody>
      </p:sp>
      <p:sp>
        <p:nvSpPr>
          <p:cNvPr id="3" name="Content Placeholder 2"/>
          <p:cNvSpPr>
            <a:spLocks noGrp="1"/>
          </p:cNvSpPr>
          <p:nvPr>
            <p:ph idx="1"/>
          </p:nvPr>
        </p:nvSpPr>
        <p:spPr>
          <a:xfrm>
            <a:off x="2589212" y="1718441"/>
            <a:ext cx="8915400" cy="4192781"/>
          </a:xfrm>
        </p:spPr>
        <p:txBody>
          <a:bodyPr/>
          <a:lstStyle/>
          <a:p>
            <a:r>
              <a:rPr lang="en-US" dirty="0" smtClean="0"/>
              <a:t>  Email brings us convenient to communicate and delivery vital messages, however, there are huge amount of emails with both spam and ham which waste our time to browse and even fail to have a look at important email. </a:t>
            </a:r>
          </a:p>
          <a:p>
            <a:r>
              <a:rPr lang="en-US" dirty="0"/>
              <a:t> </a:t>
            </a:r>
            <a:r>
              <a:rPr lang="en-US" dirty="0" smtClean="0"/>
              <a:t> Hence, how to detect those spams and filter them efficiently is much more significant.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2073" y="3113572"/>
            <a:ext cx="3998500" cy="3287228"/>
          </a:xfrm>
          <a:prstGeom prst="rect">
            <a:avLst/>
          </a:prstGeom>
          <a:effectLst>
            <a:softEdge rad="215900"/>
          </a:effectLst>
        </p:spPr>
      </p:pic>
    </p:spTree>
    <p:extLst>
      <p:ext uri="{BB962C8B-B14F-4D97-AF65-F5344CB8AC3E}">
        <p14:creationId xmlns:p14="http://schemas.microsoft.com/office/powerpoint/2010/main" val="155857020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384883"/>
          </a:xfrm>
        </p:spPr>
        <p:txBody>
          <a:bodyPr>
            <a:normAutofit fontScale="90000"/>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387366"/>
                <a:ext cx="8915400" cy="4523856"/>
              </a:xfrm>
            </p:spPr>
            <p:txBody>
              <a:bodyPr/>
              <a:lstStyle/>
              <a:p>
                <a:pPr marL="0" indent="0">
                  <a:buNone/>
                </a:pPr>
                <a:r>
                  <a:rPr lang="en-US" dirty="0" smtClean="0"/>
                  <a:t>Dataset:  </a:t>
                </a:r>
                <a:r>
                  <a:rPr lang="en-US" dirty="0">
                    <a:hlinkClick r:id="rId2"/>
                  </a:rPr>
                  <a:t>http://www.aueb.gr/users/ion/data/enron-spam</a:t>
                </a:r>
                <a:r>
                  <a:rPr lang="en-US" dirty="0" smtClean="0">
                    <a:hlinkClick r:id="rId2"/>
                  </a:rPr>
                  <a:t>/</a:t>
                </a:r>
                <a:endParaRPr lang="en-US" dirty="0"/>
              </a:p>
              <a:p>
                <a:pPr marL="0" indent="0">
                  <a:buNone/>
                </a:pPr>
                <a:endParaRPr lang="en-US" b="1" dirty="0" smtClean="0"/>
              </a:p>
              <a:p>
                <a:pPr marL="0" indent="0">
                  <a:buNone/>
                </a:pPr>
                <a:r>
                  <a:rPr lang="en-US" b="1" dirty="0" smtClean="0"/>
                  <a:t>3672 </a:t>
                </a:r>
                <a:r>
                  <a:rPr lang="en-US" dirty="0" smtClean="0"/>
                  <a:t>ham</a:t>
                </a:r>
                <a:r>
                  <a:rPr lang="zh-CN" altLang="en-US" dirty="0" smtClean="0"/>
                  <a:t>(</a:t>
                </a:r>
                <a:r>
                  <a:rPr lang="en-US" altLang="zh-CN" dirty="0"/>
                  <a:t>good</a:t>
                </a:r>
                <a:r>
                  <a:rPr lang="zh-CN" altLang="en-US" dirty="0"/>
                  <a:t> </a:t>
                </a:r>
                <a:r>
                  <a:rPr lang="en-US" altLang="zh-CN" dirty="0"/>
                  <a:t>email</a:t>
                </a:r>
                <a:r>
                  <a:rPr lang="en-US" altLang="zh-CN" dirty="0" smtClean="0"/>
                  <a:t>)</a:t>
                </a:r>
                <a:r>
                  <a:rPr lang="en-US" dirty="0" smtClean="0"/>
                  <a:t>+ </a:t>
                </a:r>
                <a:r>
                  <a:rPr lang="en-US" b="1" dirty="0" smtClean="0"/>
                  <a:t>1500</a:t>
                </a:r>
                <a:r>
                  <a:rPr lang="en-US" dirty="0" smtClean="0"/>
                  <a:t> spam = </a:t>
                </a:r>
                <a:r>
                  <a:rPr lang="en-US" b="1" dirty="0" smtClean="0">
                    <a:solidFill>
                      <a:srgbClr val="FF0000"/>
                    </a:solidFill>
                  </a:rPr>
                  <a:t>5172</a:t>
                </a:r>
                <a:r>
                  <a:rPr lang="en-US" dirty="0" smtClean="0"/>
                  <a:t> emails</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Tools: Python and </a:t>
                </a:r>
                <a:r>
                  <a:rPr lang="en-US" dirty="0" err="1" smtClean="0"/>
                  <a:t>Matlab</a:t>
                </a:r>
                <a:endParaRPr lang="en-US" dirty="0" smtClean="0"/>
              </a:p>
              <a:p>
                <a:pPr marL="0" indent="0">
                  <a:buNone/>
                </a:pPr>
                <a:endParaRPr lang="en-US" dirty="0"/>
              </a:p>
              <a:p>
                <a:r>
                  <a:rPr lang="en-US" dirty="0" smtClean="0"/>
                  <a:t>Methods: </a:t>
                </a:r>
              </a:p>
              <a:p>
                <a:pPr marL="0" indent="0">
                  <a:buNone/>
                </a:pPr>
                <a14:m>
                  <m:oMath xmlns:m="http://schemas.openxmlformats.org/officeDocument/2006/math" xmlns="">
                    <m:r>
                      <a:rPr lang="en-US" i="1" smtClean="0">
                        <a:latin typeface="Cambria Math" charset="0"/>
                        <a:ea typeface="Cambria Math" charset="0"/>
                        <a:cs typeface="Cambria Math" charset="0"/>
                      </a:rPr>
                      <m:t>∎</m:t>
                    </m:r>
                  </m:oMath>
                </a14:m>
                <a:r>
                  <a:rPr lang="en-US" dirty="0" smtClean="0"/>
                  <a:t> Bayesian </a:t>
                </a:r>
                <a:r>
                  <a:rPr lang="en-US" dirty="0"/>
                  <a:t>Decision</a:t>
                </a:r>
                <a:r>
                  <a:rPr lang="zh-CN" altLang="en-US" dirty="0"/>
                  <a:t> </a:t>
                </a:r>
                <a:r>
                  <a:rPr lang="en-US" altLang="zh-CN" dirty="0"/>
                  <a:t>Theory</a:t>
                </a:r>
                <a:endParaRPr lang="en-US" dirty="0"/>
              </a:p>
              <a:p>
                <a:pPr marL="0" indent="0">
                  <a:buNone/>
                </a:pPr>
                <a14:m>
                  <m:oMath xmlns:m="http://schemas.openxmlformats.org/officeDocument/2006/math" xmlns="">
                    <m:r>
                      <a:rPr lang="en-US" i="1" smtClean="0">
                        <a:latin typeface="Cambria Math" charset="0"/>
                        <a:ea typeface="Cambria Math" charset="0"/>
                        <a:cs typeface="Cambria Math" charset="0"/>
                      </a:rPr>
                      <m:t>∎</m:t>
                    </m:r>
                  </m:oMath>
                </a14:m>
                <a:r>
                  <a:rPr lang="en-US" dirty="0" smtClean="0"/>
                  <a:t> Support </a:t>
                </a:r>
                <a:r>
                  <a:rPr lang="en-US" dirty="0"/>
                  <a:t>Vector Machine</a:t>
                </a:r>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387366"/>
                <a:ext cx="8915400" cy="4523856"/>
              </a:xfrm>
              <a:blipFill rotWithShape="0">
                <a:blip r:embed="rId3"/>
                <a:stretch>
                  <a:fillRect l="-616" t="-8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5524" y="2665671"/>
            <a:ext cx="994104" cy="74461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374955" y="2665671"/>
            <a:ext cx="673071" cy="67307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4643" y="2701444"/>
            <a:ext cx="673071" cy="673071"/>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305799" y="2704662"/>
            <a:ext cx="758089" cy="758089"/>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2219" y="2690152"/>
            <a:ext cx="482101" cy="624110"/>
          </a:xfrm>
          <a:prstGeom prst="rect">
            <a:avLst/>
          </a:prstGeom>
        </p:spPr>
      </p:pic>
    </p:spTree>
    <p:extLst>
      <p:ext uri="{BB962C8B-B14F-4D97-AF65-F5344CB8AC3E}">
        <p14:creationId xmlns:p14="http://schemas.microsoft.com/office/powerpoint/2010/main" val="14916781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6359" y="624110"/>
            <a:ext cx="9108253" cy="810243"/>
          </a:xfrm>
        </p:spPr>
        <p:txBody>
          <a:bodyPr>
            <a:normAutofit/>
          </a:bodyPr>
          <a:lstStyle/>
          <a:p>
            <a:r>
              <a:rPr lang="en-US" b="1" dirty="0" smtClean="0"/>
              <a:t>Methods-- </a:t>
            </a:r>
            <a:r>
              <a:rPr lang="en-US" b="1" dirty="0"/>
              <a:t>Bayesian Decision Theory</a:t>
            </a:r>
          </a:p>
        </p:txBody>
      </p:sp>
      <p:sp>
        <p:nvSpPr>
          <p:cNvPr id="3" name="Content Placeholder 2"/>
          <p:cNvSpPr>
            <a:spLocks noGrp="1"/>
          </p:cNvSpPr>
          <p:nvPr>
            <p:ph idx="1"/>
          </p:nvPr>
        </p:nvSpPr>
        <p:spPr>
          <a:xfrm>
            <a:off x="2241176" y="1643529"/>
            <a:ext cx="9263436" cy="4662677"/>
          </a:xfrm>
        </p:spPr>
        <p:txBody>
          <a:bodyPr>
            <a:normAutofit fontScale="62500" lnSpcReduction="20000"/>
          </a:bodyPr>
          <a:lstStyle/>
          <a:p>
            <a:pPr marL="0" indent="0">
              <a:lnSpc>
                <a:spcPct val="170000"/>
              </a:lnSpc>
              <a:buNone/>
            </a:pPr>
            <a:r>
              <a:rPr lang="en-US" dirty="0" smtClean="0"/>
              <a:t>(1)</a:t>
            </a:r>
            <a:r>
              <a:rPr lang="en-US" sz="2600" dirty="0" smtClean="0"/>
              <a:t>. </a:t>
            </a:r>
            <a:r>
              <a:rPr lang="en-US" sz="2600" b="1" dirty="0" smtClean="0"/>
              <a:t>P(t</a:t>
            </a:r>
            <a:r>
              <a:rPr lang="en-US" sz="2600" b="1" dirty="0"/>
              <a:t>)=CT/TN  </a:t>
            </a:r>
          </a:p>
          <a:p>
            <a:pPr marL="0" indent="0">
              <a:lnSpc>
                <a:spcPct val="170000"/>
              </a:lnSpc>
              <a:buNone/>
            </a:pPr>
            <a:r>
              <a:rPr lang="en-US" dirty="0"/>
              <a:t>   </a:t>
            </a:r>
            <a:r>
              <a:rPr lang="en-US" sz="2300" dirty="0"/>
              <a:t>   CT: Term Count in the Category(how many emails contain the term in the category)</a:t>
            </a:r>
          </a:p>
          <a:p>
            <a:pPr marL="0" indent="0">
              <a:lnSpc>
                <a:spcPct val="170000"/>
              </a:lnSpc>
              <a:buNone/>
            </a:pPr>
            <a:r>
              <a:rPr lang="en-US" sz="2300" dirty="0"/>
              <a:t>      TN: Total Number of Emails in the Category</a:t>
            </a:r>
          </a:p>
          <a:p>
            <a:pPr marL="0" indent="0">
              <a:lnSpc>
                <a:spcPct val="170000"/>
              </a:lnSpc>
              <a:buNone/>
            </a:pPr>
            <a:r>
              <a:rPr lang="en-US" sz="2300" dirty="0"/>
              <a:t>      Category: Ham and </a:t>
            </a:r>
            <a:r>
              <a:rPr lang="en-US" sz="2300" dirty="0" smtClean="0"/>
              <a:t>Spam</a:t>
            </a:r>
          </a:p>
          <a:p>
            <a:pPr marL="0" indent="0">
              <a:buNone/>
            </a:pPr>
            <a:endParaRPr lang="en-US" dirty="0"/>
          </a:p>
          <a:p>
            <a:pPr marL="0" indent="0">
              <a:buNone/>
            </a:pPr>
            <a:r>
              <a:rPr lang="en-US" dirty="0" smtClean="0"/>
              <a:t>(2).</a:t>
            </a:r>
            <a:r>
              <a:rPr lang="en-US" dirty="0"/>
              <a:t> </a:t>
            </a:r>
            <a:r>
              <a:rPr lang="en-US" dirty="0" smtClean="0"/>
              <a:t> </a:t>
            </a:r>
            <a:r>
              <a:rPr lang="en-US" sz="2600" b="1" dirty="0"/>
              <a:t>Build Probability </a:t>
            </a:r>
            <a:r>
              <a:rPr lang="en-US" sz="2600" b="1" dirty="0" smtClean="0"/>
              <a:t>Model</a:t>
            </a:r>
          </a:p>
          <a:p>
            <a:pPr marL="0" indent="0">
              <a:buNone/>
            </a:pPr>
            <a:r>
              <a:rPr lang="en-US" dirty="0" smtClean="0"/>
              <a:t>          </a:t>
            </a:r>
            <a:r>
              <a:rPr lang="en-US" sz="2300" dirty="0" smtClean="0"/>
              <a:t>  </a:t>
            </a:r>
            <a:r>
              <a:rPr lang="en-US" sz="2300" dirty="0" err="1" smtClean="0">
                <a:solidFill>
                  <a:srgbClr val="C00000"/>
                </a:solidFill>
              </a:rPr>
              <a:t>Mspam</a:t>
            </a:r>
            <a:r>
              <a:rPr lang="en-US" sz="2300" dirty="0" smtClean="0"/>
              <a:t>                                      </a:t>
            </a:r>
            <a:r>
              <a:rPr lang="en-US" sz="2300" dirty="0" err="1">
                <a:solidFill>
                  <a:srgbClr val="C00000"/>
                </a:solidFill>
              </a:rPr>
              <a:t>Mham</a:t>
            </a:r>
            <a:endParaRPr lang="en-US" sz="2300" dirty="0">
              <a:solidFill>
                <a:srgbClr val="C00000"/>
              </a:solidFill>
            </a:endParaRPr>
          </a:p>
          <a:p>
            <a:pPr marL="457200" lvl="1" indent="0">
              <a:buNone/>
            </a:pPr>
            <a:r>
              <a:rPr lang="en-US" sz="2300" dirty="0"/>
              <a:t> -- P(t1|Ms)                                       -- P(t1|Mh)</a:t>
            </a:r>
          </a:p>
          <a:p>
            <a:pPr marL="457200" lvl="1" indent="0">
              <a:buNone/>
            </a:pPr>
            <a:r>
              <a:rPr lang="en-US" sz="2300" dirty="0"/>
              <a:t> -- P(t2|Ms)                                       -- P(t2|Mh)</a:t>
            </a:r>
          </a:p>
          <a:p>
            <a:pPr marL="457200" lvl="1" indent="0">
              <a:buNone/>
            </a:pPr>
            <a:r>
              <a:rPr lang="is-IS" sz="2300" dirty="0"/>
              <a:t>…...                                                     ......</a:t>
            </a:r>
          </a:p>
          <a:p>
            <a:pPr marL="457200" lvl="1" indent="0">
              <a:buNone/>
            </a:pPr>
            <a:r>
              <a:rPr lang="is-IS" sz="2300" dirty="0"/>
              <a:t> -- P(tn|Ms)</a:t>
            </a:r>
            <a:r>
              <a:rPr lang="en-US" sz="2300" dirty="0"/>
              <a:t>                                      --  P(</a:t>
            </a:r>
            <a:r>
              <a:rPr lang="en-US" sz="2300" dirty="0" err="1"/>
              <a:t>tn|Mh</a:t>
            </a:r>
            <a:r>
              <a:rPr lang="en-US" sz="2300" dirty="0"/>
              <a:t>)        </a:t>
            </a:r>
          </a:p>
          <a:p>
            <a:pPr marL="457200" lvl="1" indent="0">
              <a:buNone/>
            </a:pPr>
            <a:endParaRPr lang="en-US" sz="2300" dirty="0"/>
          </a:p>
          <a:p>
            <a:pPr marL="457200" lvl="1" indent="0">
              <a:buNone/>
            </a:pPr>
            <a:r>
              <a:rPr lang="en-US" sz="2300" dirty="0"/>
              <a:t>P(E|Ms or </a:t>
            </a:r>
            <a:r>
              <a:rPr lang="en-US" sz="2300" dirty="0" err="1"/>
              <a:t>Mh</a:t>
            </a:r>
            <a:r>
              <a:rPr lang="en-US" sz="2300" dirty="0"/>
              <a:t>)= P(t1|M)*P(t2|M)</a:t>
            </a:r>
            <a:r>
              <a:rPr lang="is-IS" sz="2300" dirty="0"/>
              <a:t>…...P(tn|M)</a:t>
            </a:r>
            <a:r>
              <a:rPr lang="en-US" sz="2300" dirty="0"/>
              <a:t>              </a:t>
            </a:r>
          </a:p>
          <a:p>
            <a:pPr marL="0" indent="0">
              <a:buNone/>
            </a:pPr>
            <a:endParaRPr lang="en-US" dirty="0"/>
          </a:p>
          <a:p>
            <a:endParaRPr lang="en-US" dirty="0"/>
          </a:p>
        </p:txBody>
      </p:sp>
    </p:spTree>
    <p:extLst>
      <p:ext uri="{BB962C8B-B14F-4D97-AF65-F5344CB8AC3E}">
        <p14:creationId xmlns:p14="http://schemas.microsoft.com/office/powerpoint/2010/main" val="7729294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604978" y="1119352"/>
            <a:ext cx="8915400" cy="4807636"/>
          </a:xfrm>
        </p:spPr>
        <p:txBody>
          <a:bodyPr>
            <a:normAutofit fontScale="92500" lnSpcReduction="10000"/>
          </a:bodyPr>
          <a:lstStyle/>
          <a:p>
            <a:pPr marL="0" indent="0">
              <a:buNone/>
            </a:pPr>
            <a:r>
              <a:rPr lang="en-US" dirty="0" smtClean="0"/>
              <a:t>(3). </a:t>
            </a:r>
            <a:r>
              <a:rPr lang="en-US" sz="2600" b="1" dirty="0" smtClean="0"/>
              <a:t>Zero </a:t>
            </a:r>
            <a:r>
              <a:rPr lang="en-US" sz="2600" b="1" dirty="0"/>
              <a:t>Frequency problem</a:t>
            </a:r>
          </a:p>
          <a:p>
            <a:pPr marL="0" indent="0">
              <a:buNone/>
            </a:pPr>
            <a:r>
              <a:rPr lang="en-US" dirty="0"/>
              <a:t>    The email in training set may contain new words not in our Model</a:t>
            </a:r>
          </a:p>
          <a:p>
            <a:pPr marL="0" indent="0">
              <a:buNone/>
            </a:pPr>
            <a:r>
              <a:rPr lang="en-US" dirty="0"/>
              <a:t>    Solve</a:t>
            </a:r>
            <a:r>
              <a:rPr lang="en-US" b="1" i="1" dirty="0"/>
              <a:t>: </a:t>
            </a:r>
            <a:r>
              <a:rPr lang="en-US" b="1" i="1" dirty="0" err="1"/>
              <a:t>Dirichlet</a:t>
            </a:r>
            <a:r>
              <a:rPr lang="en-US" b="1" i="1" dirty="0"/>
              <a:t> Prior </a:t>
            </a:r>
            <a:r>
              <a:rPr lang="en-US" b="1" i="1" dirty="0" smtClean="0"/>
              <a:t>Smoothing</a:t>
            </a:r>
          </a:p>
          <a:p>
            <a:pPr marL="0" indent="0">
              <a:buNone/>
            </a:pPr>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a:t> totals: is total number in documents( all category)</a:t>
            </a:r>
          </a:p>
          <a:p>
            <a:r>
              <a:rPr lang="en-US" dirty="0"/>
              <a:t> u=1</a:t>
            </a:r>
          </a:p>
          <a:p>
            <a:r>
              <a:rPr lang="en-US" dirty="0" smtClean="0"/>
              <a:t>P(</a:t>
            </a:r>
            <a:r>
              <a:rPr lang="en-US" dirty="0" err="1" smtClean="0"/>
              <a:t>t|REF</a:t>
            </a:r>
            <a:r>
              <a:rPr lang="en-US" dirty="0" smtClean="0"/>
              <a:t>) =</a:t>
            </a:r>
            <a:r>
              <a:rPr lang="en-US" dirty="0"/>
              <a:t>0.5         </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4412318" y="2588763"/>
            <a:ext cx="3772691" cy="759139"/>
          </a:xfrm>
          <a:prstGeom prst="rect">
            <a:avLst/>
          </a:prstGeom>
        </p:spPr>
      </p:pic>
      <p:pic>
        <p:nvPicPr>
          <p:cNvPr id="5" name="Picture 4"/>
          <p:cNvPicPr>
            <a:picLocks noChangeAspect="1"/>
          </p:cNvPicPr>
          <p:nvPr/>
        </p:nvPicPr>
        <p:blipFill>
          <a:blip r:embed="rId3"/>
          <a:stretch>
            <a:fillRect/>
          </a:stretch>
        </p:blipFill>
        <p:spPr>
          <a:xfrm>
            <a:off x="3344259" y="3843144"/>
            <a:ext cx="6207703" cy="790494"/>
          </a:xfrm>
          <a:prstGeom prst="rect">
            <a:avLst/>
          </a:prstGeom>
        </p:spPr>
      </p:pic>
    </p:spTree>
    <p:extLst>
      <p:ext uri="{BB962C8B-B14F-4D97-AF65-F5344CB8AC3E}">
        <p14:creationId xmlns:p14="http://schemas.microsoft.com/office/powerpoint/2010/main" val="6323314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851337"/>
            <a:ext cx="8915400" cy="5170243"/>
          </a:xfrm>
        </p:spPr>
        <p:txBody>
          <a:bodyPr/>
          <a:lstStyle/>
          <a:p>
            <a:r>
              <a:rPr lang="en-US" dirty="0" smtClean="0"/>
              <a:t>(4)</a:t>
            </a:r>
            <a:r>
              <a:rPr lang="en-US" dirty="0" smtClean="0"/>
              <a:t>. </a:t>
            </a:r>
            <a:r>
              <a:rPr lang="en-US" sz="2400" b="1" dirty="0" smtClean="0"/>
              <a:t>Classification</a:t>
            </a:r>
          </a:p>
          <a:p>
            <a:r>
              <a:rPr lang="en-US" dirty="0" smtClean="0"/>
              <a:t>Now </a:t>
            </a:r>
            <a:r>
              <a:rPr lang="en-US" dirty="0"/>
              <a:t>we know     P(E|Ms)</a:t>
            </a:r>
          </a:p>
          <a:p>
            <a:pPr marL="0" indent="0">
              <a:buNone/>
            </a:pPr>
            <a:endParaRPr lang="en-US" dirty="0"/>
          </a:p>
          <a:p>
            <a:pPr marL="0" indent="0">
              <a:buNone/>
            </a:pPr>
            <a:r>
              <a:rPr lang="en-US" dirty="0"/>
              <a:t> </a:t>
            </a:r>
            <a:r>
              <a:rPr lang="en-US" dirty="0" smtClean="0"/>
              <a:t>Use </a:t>
            </a:r>
            <a:r>
              <a:rPr lang="en-US" dirty="0"/>
              <a:t>Bayesian Rule:</a:t>
            </a:r>
          </a:p>
          <a:p>
            <a:pPr marL="0" indent="0">
              <a:buNone/>
            </a:pPr>
            <a:endParaRPr lang="en-US" dirty="0"/>
          </a:p>
          <a:p>
            <a:pPr marL="0" indent="0">
              <a:buNone/>
            </a:pPr>
            <a:r>
              <a:rPr lang="en-US" dirty="0"/>
              <a:t>     P(</a:t>
            </a:r>
            <a:r>
              <a:rPr lang="en-US" dirty="0" err="1"/>
              <a:t>Ms|E</a:t>
            </a:r>
            <a:r>
              <a:rPr lang="en-US" dirty="0"/>
              <a:t>)=P(E|Ms)P(</a:t>
            </a:r>
            <a:r>
              <a:rPr lang="en-US" dirty="0" err="1"/>
              <a:t>Ms</a:t>
            </a:r>
            <a:r>
              <a:rPr lang="en-US" dirty="0"/>
              <a:t>)</a:t>
            </a:r>
          </a:p>
          <a:p>
            <a:pPr marL="0" indent="0">
              <a:buNone/>
            </a:pPr>
            <a:r>
              <a:rPr lang="en-US" dirty="0"/>
              <a:t>     P(</a:t>
            </a:r>
            <a:r>
              <a:rPr lang="en-US" dirty="0" err="1"/>
              <a:t>Mh|E</a:t>
            </a:r>
            <a:r>
              <a:rPr lang="en-US" dirty="0"/>
              <a:t>)=P(</a:t>
            </a:r>
            <a:r>
              <a:rPr lang="en-US" dirty="0" err="1"/>
              <a:t>E|Mh</a:t>
            </a:r>
            <a:r>
              <a:rPr lang="en-US" dirty="0"/>
              <a:t>)P(</a:t>
            </a:r>
            <a:r>
              <a:rPr lang="en-US" dirty="0" err="1"/>
              <a:t>Mh</a:t>
            </a:r>
            <a:r>
              <a:rPr lang="en-US" dirty="0"/>
              <a:t>)</a:t>
            </a:r>
          </a:p>
          <a:p>
            <a:pPr marL="0" indent="0">
              <a:buNone/>
            </a:pPr>
            <a:endParaRPr lang="en-US" dirty="0"/>
          </a:p>
          <a:p>
            <a:pPr marL="0" indent="0">
              <a:buNone/>
            </a:pPr>
            <a:r>
              <a:rPr lang="en-US" dirty="0"/>
              <a:t> Simply we can do this:</a:t>
            </a:r>
          </a:p>
          <a:p>
            <a:pPr marL="0" indent="0">
              <a:buNone/>
            </a:pPr>
            <a:r>
              <a:rPr lang="en-US" dirty="0"/>
              <a:t>     if P(</a:t>
            </a:r>
            <a:r>
              <a:rPr lang="en-US" dirty="0" err="1"/>
              <a:t>Ms|E</a:t>
            </a:r>
            <a:r>
              <a:rPr lang="en-US" dirty="0"/>
              <a:t>)&gt; P(</a:t>
            </a:r>
            <a:r>
              <a:rPr lang="en-US" dirty="0" err="1"/>
              <a:t>Mh|E</a:t>
            </a:r>
            <a:r>
              <a:rPr lang="en-US" dirty="0"/>
              <a:t>) , then classify Spam</a:t>
            </a:r>
          </a:p>
          <a:p>
            <a:pPr marL="0" indent="0">
              <a:buNone/>
            </a:pPr>
            <a:r>
              <a:rPr lang="en-US" dirty="0"/>
              <a:t>     else classify Ham</a:t>
            </a:r>
          </a:p>
          <a:p>
            <a:endParaRPr lang="en-US" dirty="0"/>
          </a:p>
        </p:txBody>
      </p:sp>
    </p:spTree>
    <p:extLst>
      <p:ext uri="{BB962C8B-B14F-4D97-AF65-F5344CB8AC3E}">
        <p14:creationId xmlns:p14="http://schemas.microsoft.com/office/powerpoint/2010/main" val="11449115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26773"/>
          </a:xfrm>
        </p:spPr>
        <p:txBody>
          <a:bodyPr>
            <a:normAutofit fontScale="90000"/>
          </a:bodyPr>
          <a:lstStyle/>
          <a:p>
            <a:r>
              <a:rPr lang="en-US" sz="2400" dirty="0" smtClean="0"/>
              <a:t>(5). Bayes </a:t>
            </a:r>
            <a:r>
              <a:rPr lang="en-US" sz="2400" dirty="0"/>
              <a:t>Risk</a:t>
            </a:r>
            <a:br>
              <a:rPr lang="en-US" sz="2400" dirty="0"/>
            </a:br>
            <a:endParaRPr lang="en-US" sz="2400" dirty="0"/>
          </a:p>
        </p:txBody>
      </p:sp>
      <p:sp>
        <p:nvSpPr>
          <p:cNvPr id="3" name="Content Placeholder 2"/>
          <p:cNvSpPr>
            <a:spLocks noGrp="1"/>
          </p:cNvSpPr>
          <p:nvPr>
            <p:ph idx="1"/>
          </p:nvPr>
        </p:nvSpPr>
        <p:spPr>
          <a:xfrm>
            <a:off x="2191407" y="1150883"/>
            <a:ext cx="9475076" cy="4760339"/>
          </a:xfrm>
        </p:spPr>
        <p:txBody>
          <a:bodyPr/>
          <a:lstStyle/>
          <a:p>
            <a:pPr marL="0" indent="0">
              <a:buNone/>
            </a:pPr>
            <a:r>
              <a:rPr lang="en-US" sz="2400" b="1" dirty="0" smtClean="0"/>
              <a:t>                                           Action</a:t>
            </a:r>
          </a:p>
          <a:p>
            <a:pPr marL="0" indent="0">
              <a:buNone/>
            </a:pPr>
            <a:r>
              <a:rPr lang="en-US" sz="2400" b="1" dirty="0" smtClean="0"/>
              <a:t>    Real</a:t>
            </a:r>
            <a:endParaRPr lang="en-US" sz="2400" b="1"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a:t>Take new Email as Spam When: </a:t>
            </a:r>
          </a:p>
          <a:p>
            <a:pPr marL="0" indent="0">
              <a:buNone/>
            </a:pPr>
            <a:r>
              <a:rPr lang="en-US" dirty="0" smtClean="0"/>
              <a:t>                                                    R(</a:t>
            </a:r>
            <a:r>
              <a:rPr lang="en-US" dirty="0" err="1" smtClean="0"/>
              <a:t>spam|E</a:t>
            </a:r>
            <a:r>
              <a:rPr lang="en-US" dirty="0"/>
              <a:t>)&lt;R(</a:t>
            </a:r>
            <a:r>
              <a:rPr lang="en-US" dirty="0" err="1"/>
              <a:t>ham|E</a:t>
            </a:r>
            <a:r>
              <a:rPr lang="en-US" dirty="0" smtClean="0"/>
              <a:t>)</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45557350"/>
              </p:ext>
            </p:extLst>
          </p:nvPr>
        </p:nvGraphicFramePr>
        <p:xfrm>
          <a:off x="3998912" y="1724289"/>
          <a:ext cx="6096000" cy="1204509"/>
        </p:xfrm>
        <a:graphic>
          <a:graphicData uri="http://schemas.openxmlformats.org/drawingml/2006/table">
            <a:tbl>
              <a:tblPr firstRow="1" bandRow="1">
                <a:tableStyleId>{073A0DAA-6AF3-43AB-8588-CEC1D06C72B9}</a:tableStyleId>
              </a:tblPr>
              <a:tblGrid>
                <a:gridCol w="2032000"/>
                <a:gridCol w="2032000"/>
                <a:gridCol w="2032000"/>
              </a:tblGrid>
              <a:tr h="462829">
                <a:tc>
                  <a:txBody>
                    <a:bodyPr/>
                    <a:lstStyle/>
                    <a:p>
                      <a:endParaRPr lang="en-US" dirty="0"/>
                    </a:p>
                  </a:txBody>
                  <a:tcPr/>
                </a:tc>
                <a:tc>
                  <a:txBody>
                    <a:bodyPr/>
                    <a:lstStyle/>
                    <a:p>
                      <a:r>
                        <a:rPr lang="en-US" dirty="0" smtClean="0"/>
                        <a:t>Spam</a:t>
                      </a:r>
                      <a:endParaRPr lang="en-US" dirty="0"/>
                    </a:p>
                  </a:txBody>
                  <a:tcPr>
                    <a:solidFill>
                      <a:schemeClr val="dk1"/>
                    </a:solidFill>
                  </a:tcPr>
                </a:tc>
                <a:tc>
                  <a:txBody>
                    <a:bodyPr/>
                    <a:lstStyle/>
                    <a:p>
                      <a:r>
                        <a:rPr lang="en-US" dirty="0" smtClean="0"/>
                        <a:t>Ham</a:t>
                      </a:r>
                      <a:endParaRPr lang="en-US" dirty="0"/>
                    </a:p>
                  </a:txBody>
                  <a:tcPr/>
                </a:tc>
              </a:tr>
              <a:tr h="370840">
                <a:tc>
                  <a:txBody>
                    <a:bodyPr/>
                    <a:lstStyle/>
                    <a:p>
                      <a:r>
                        <a:rPr lang="en-US" dirty="0" smtClean="0"/>
                        <a:t>Spam</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r>
              <a:tr h="370840">
                <a:tc>
                  <a:txBody>
                    <a:bodyPr/>
                    <a:lstStyle/>
                    <a:p>
                      <a:r>
                        <a:rPr lang="en-US" dirty="0" smtClean="0"/>
                        <a:t>Ham</a:t>
                      </a:r>
                      <a:endParaRPr lang="en-US" dirty="0"/>
                    </a:p>
                  </a:txBody>
                  <a:tcPr/>
                </a:tc>
                <a:tc>
                  <a:txBody>
                    <a:bodyPr/>
                    <a:lstStyle/>
                    <a:p>
                      <a:r>
                        <a:rPr lang="en-US" dirty="0" smtClean="0"/>
                        <a:t>3</a:t>
                      </a:r>
                      <a:endParaRPr lang="en-US" dirty="0"/>
                    </a:p>
                  </a:txBody>
                  <a:tcPr/>
                </a:tc>
                <a:tc>
                  <a:txBody>
                    <a:bodyPr/>
                    <a:lstStyle/>
                    <a:p>
                      <a:r>
                        <a:rPr lang="en-US" dirty="0" smtClean="0"/>
                        <a:t>0</a:t>
                      </a:r>
                      <a:endParaRPr lang="en-US" dirty="0"/>
                    </a:p>
                  </a:txBody>
                  <a:tcPr/>
                </a:tc>
              </a:tr>
            </a:tbl>
          </a:graphicData>
        </a:graphic>
      </p:graphicFrame>
      <p:pic>
        <p:nvPicPr>
          <p:cNvPr id="5" name="Picture 4"/>
          <p:cNvPicPr>
            <a:picLocks noChangeAspect="1"/>
          </p:cNvPicPr>
          <p:nvPr/>
        </p:nvPicPr>
        <p:blipFill>
          <a:blip r:embed="rId2"/>
          <a:stretch>
            <a:fillRect/>
          </a:stretch>
        </p:blipFill>
        <p:spPr>
          <a:xfrm>
            <a:off x="3787862" y="3254047"/>
            <a:ext cx="6307050" cy="915962"/>
          </a:xfrm>
          <a:prstGeom prst="rect">
            <a:avLst/>
          </a:prstGeom>
        </p:spPr>
      </p:pic>
      <p:pic>
        <p:nvPicPr>
          <p:cNvPr id="7" name="Picture 6"/>
          <p:cNvPicPr>
            <a:picLocks noChangeAspect="1"/>
          </p:cNvPicPr>
          <p:nvPr/>
        </p:nvPicPr>
        <p:blipFill>
          <a:blip r:embed="rId3"/>
          <a:stretch>
            <a:fillRect/>
          </a:stretch>
        </p:blipFill>
        <p:spPr>
          <a:xfrm>
            <a:off x="4551390" y="5375855"/>
            <a:ext cx="4671438" cy="427103"/>
          </a:xfrm>
          <a:prstGeom prst="rect">
            <a:avLst/>
          </a:prstGeom>
        </p:spPr>
      </p:pic>
      <p:pic>
        <p:nvPicPr>
          <p:cNvPr id="8" name="Picture 7"/>
          <p:cNvPicPr>
            <a:picLocks noChangeAspect="1"/>
          </p:cNvPicPr>
          <p:nvPr/>
        </p:nvPicPr>
        <p:blipFill>
          <a:blip r:embed="rId4"/>
          <a:stretch>
            <a:fillRect/>
          </a:stretch>
        </p:blipFill>
        <p:spPr>
          <a:xfrm>
            <a:off x="4995002" y="5893529"/>
            <a:ext cx="3892769" cy="451336"/>
          </a:xfrm>
          <a:prstGeom prst="rect">
            <a:avLst/>
          </a:prstGeom>
        </p:spPr>
      </p:pic>
    </p:spTree>
    <p:extLst>
      <p:ext uri="{BB962C8B-B14F-4D97-AF65-F5344CB8AC3E}">
        <p14:creationId xmlns:p14="http://schemas.microsoft.com/office/powerpoint/2010/main" val="9904462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of Bayesian Decision</a:t>
            </a:r>
          </a:p>
        </p:txBody>
      </p:sp>
      <p:sp>
        <p:nvSpPr>
          <p:cNvPr id="3" name="Content Placeholder 2"/>
          <p:cNvSpPr>
            <a:spLocks noGrp="1"/>
          </p:cNvSpPr>
          <p:nvPr>
            <p:ph idx="1"/>
          </p:nvPr>
        </p:nvSpPr>
        <p:spPr>
          <a:xfrm>
            <a:off x="2589212" y="2128344"/>
            <a:ext cx="8915400" cy="3782877"/>
          </a:xfrm>
        </p:spPr>
        <p:txBody>
          <a:bodyPr/>
          <a:lstStyle/>
          <a:p>
            <a:pPr>
              <a:lnSpc>
                <a:spcPct val="150000"/>
              </a:lnSpc>
            </a:pPr>
            <a:r>
              <a:rPr lang="en-US" dirty="0"/>
              <a:t>Training set: 1034</a:t>
            </a:r>
          </a:p>
          <a:p>
            <a:pPr>
              <a:lnSpc>
                <a:spcPct val="150000"/>
              </a:lnSpc>
            </a:pPr>
            <a:r>
              <a:rPr lang="en-US" dirty="0"/>
              <a:t>Right classification: 946</a:t>
            </a:r>
          </a:p>
          <a:p>
            <a:pPr>
              <a:lnSpc>
                <a:spcPct val="150000"/>
              </a:lnSpc>
            </a:pPr>
            <a:r>
              <a:rPr lang="en-US" dirty="0" smtClean="0"/>
              <a:t>Accuracy </a:t>
            </a:r>
            <a:r>
              <a:rPr lang="en-US" dirty="0"/>
              <a:t>Rate:  </a:t>
            </a:r>
            <a:r>
              <a:rPr lang="en-US" b="1" dirty="0"/>
              <a:t>91.49%</a:t>
            </a:r>
          </a:p>
          <a:p>
            <a:endParaRPr lang="en-US" dirty="0"/>
          </a:p>
        </p:txBody>
      </p:sp>
    </p:spTree>
    <p:extLst>
      <p:ext uri="{BB962C8B-B14F-4D97-AF65-F5344CB8AC3E}">
        <p14:creationId xmlns:p14="http://schemas.microsoft.com/office/powerpoint/2010/main" val="3523940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9380"/>
          </a:xfrm>
        </p:spPr>
        <p:txBody>
          <a:bodyPr/>
          <a:lstStyle/>
          <a:p>
            <a:r>
              <a:rPr lang="en-US" dirty="0" smtClean="0"/>
              <a:t>Support Vector Machine(SVM)</a:t>
            </a:r>
            <a:endParaRPr lang="en-US" dirty="0"/>
          </a:p>
        </p:txBody>
      </p:sp>
      <p:sp>
        <p:nvSpPr>
          <p:cNvPr id="3" name="Content Placeholder 2"/>
          <p:cNvSpPr>
            <a:spLocks noGrp="1"/>
          </p:cNvSpPr>
          <p:nvPr>
            <p:ph idx="1"/>
          </p:nvPr>
        </p:nvSpPr>
        <p:spPr>
          <a:xfrm>
            <a:off x="2589212" y="1513491"/>
            <a:ext cx="8915400" cy="4524702"/>
          </a:xfrm>
        </p:spPr>
        <p:txBody>
          <a:bodyPr>
            <a:normAutofit/>
          </a:bodyPr>
          <a:lstStyle/>
          <a:p>
            <a:pPr marL="0" indent="0">
              <a:buNone/>
            </a:pPr>
            <a:r>
              <a:rPr lang="en-US" sz="2800" dirty="0" smtClean="0"/>
              <a:t>1. Assume </a:t>
            </a:r>
            <a:r>
              <a:rPr lang="en-US" sz="2800" dirty="0"/>
              <a:t>every words in email is a feature</a:t>
            </a:r>
          </a:p>
          <a:p>
            <a:pPr marL="0" indent="0">
              <a:buNone/>
            </a:pPr>
            <a:endParaRPr lang="en-US" dirty="0"/>
          </a:p>
          <a:p>
            <a:pPr marL="0" indent="0">
              <a:buNone/>
            </a:pPr>
            <a:r>
              <a:rPr lang="en-US" sz="2800" dirty="0"/>
              <a:t>2. However, </a:t>
            </a:r>
            <a:r>
              <a:rPr lang="en-US" sz="2800" dirty="0" smtClean="0"/>
              <a:t>there </a:t>
            </a:r>
            <a:r>
              <a:rPr lang="en-US" sz="2800" dirty="0"/>
              <a:t>will be </a:t>
            </a:r>
            <a:r>
              <a:rPr lang="en-US" sz="2800" dirty="0" smtClean="0"/>
              <a:t>enormous words</a:t>
            </a:r>
            <a:endParaRPr lang="en-US" sz="2800" dirty="0"/>
          </a:p>
          <a:p>
            <a:pPr marL="0" indent="0">
              <a:buNone/>
            </a:pPr>
            <a:r>
              <a:rPr lang="en-US" sz="2800" dirty="0"/>
              <a:t>    What we do is to take some special words and characters based on other researchers’ experience. </a:t>
            </a:r>
          </a:p>
          <a:p>
            <a:pPr marL="0" indent="0">
              <a:buNone/>
            </a:pPr>
            <a:r>
              <a:rPr lang="en-US" sz="2800" dirty="0">
                <a:solidFill>
                  <a:srgbClr val="C00000"/>
                </a:solidFill>
              </a:rPr>
              <a:t>     make; address; all; 3d; over; remove; internet;</a:t>
            </a:r>
          </a:p>
          <a:p>
            <a:pPr marL="0" indent="0">
              <a:buNone/>
            </a:pPr>
            <a:r>
              <a:rPr lang="en-US" sz="2800" dirty="0">
                <a:solidFill>
                  <a:srgbClr val="C00000"/>
                </a:solidFill>
              </a:rPr>
              <a:t>      order</a:t>
            </a:r>
            <a:r>
              <a:rPr lang="en-US" sz="2800" dirty="0" smtClean="0">
                <a:solidFill>
                  <a:srgbClr val="C00000"/>
                </a:solidFill>
              </a:rPr>
              <a:t>; mail</a:t>
            </a:r>
            <a:r>
              <a:rPr lang="en-US" sz="2800" dirty="0">
                <a:solidFill>
                  <a:srgbClr val="C00000"/>
                </a:solidFill>
              </a:rPr>
              <a:t>; receive; will</a:t>
            </a:r>
            <a:r>
              <a:rPr lang="en-US" sz="2800" dirty="0" smtClean="0">
                <a:solidFill>
                  <a:srgbClr val="C00000"/>
                </a:solidFill>
              </a:rPr>
              <a:t>; money</a:t>
            </a:r>
            <a:r>
              <a:rPr lang="en-US" sz="2800" dirty="0">
                <a:solidFill>
                  <a:srgbClr val="C00000"/>
                </a:solidFill>
              </a:rPr>
              <a:t>;’!’;’#’</a:t>
            </a:r>
            <a:r>
              <a:rPr lang="is-IS" sz="2800" dirty="0">
                <a:solidFill>
                  <a:srgbClr val="C00000"/>
                </a:solidFill>
              </a:rPr>
              <a:t>…......</a:t>
            </a:r>
          </a:p>
          <a:p>
            <a:endParaRPr lang="en-US" sz="2800" dirty="0"/>
          </a:p>
        </p:txBody>
      </p:sp>
    </p:spTree>
    <p:extLst>
      <p:ext uri="{BB962C8B-B14F-4D97-AF65-F5344CB8AC3E}">
        <p14:creationId xmlns:p14="http://schemas.microsoft.com/office/powerpoint/2010/main" val="135356067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333</TotalTime>
  <Words>808</Words>
  <Application>Microsoft Macintosh PowerPoint</Application>
  <PresentationFormat>Custom</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Spam Email Detection </vt:lpstr>
      <vt:lpstr>Spam Does Matter</vt:lpstr>
      <vt:lpstr>PowerPoint Presentation</vt:lpstr>
      <vt:lpstr>Methods-- Bayesian Decision Theory</vt:lpstr>
      <vt:lpstr>PowerPoint Presentation</vt:lpstr>
      <vt:lpstr>PowerPoint Presentation</vt:lpstr>
      <vt:lpstr>(5). Bayes Risk </vt:lpstr>
      <vt:lpstr>Accuracy of Bayesian Decision</vt:lpstr>
      <vt:lpstr>Support Vector Machine(SVM)</vt:lpstr>
      <vt:lpstr>PowerPoint Presentation</vt:lpstr>
      <vt:lpstr>PowerPoint Presentation</vt:lpstr>
      <vt:lpstr>Accuracy </vt:lpstr>
      <vt:lpstr>Future Vision</vt:lpstr>
      <vt:lpstr>Reference</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Email Detection </dc:title>
  <dc:creator>Microsoft Office User</dc:creator>
  <cp:lastModifiedBy>Hao WU</cp:lastModifiedBy>
  <cp:revision>19</cp:revision>
  <dcterms:created xsi:type="dcterms:W3CDTF">2015-12-01T21:48:06Z</dcterms:created>
  <dcterms:modified xsi:type="dcterms:W3CDTF">2015-12-02T03:26:52Z</dcterms:modified>
</cp:coreProperties>
</file>