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72" r:id="rId2"/>
    <p:sldId id="270" r:id="rId3"/>
    <p:sldId id="258" r:id="rId4"/>
    <p:sldId id="268" r:id="rId5"/>
    <p:sldId id="259" r:id="rId6"/>
    <p:sldId id="260" r:id="rId7"/>
    <p:sldId id="267" r:id="rId8"/>
    <p:sldId id="266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9DC2F-D1CE-47A7-BB9A-1BA592EC7EDD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01A27-161A-433A-841D-9594F8771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05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FFB7-7144-4C91-966F-DD7A1EFDC46E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D000-F421-4E23-B013-A453689F1988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3EC28-C432-4233-862D-66F126BC52ED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FF8EC1E-3323-466B-BF4D-A0CE0A9487B7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E7B2-6AC4-4999-9D16-2418C9E51208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0A7B-72E0-4D8D-87C7-22DBE8D5BBB7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6DCD-7987-4738-B12E-35F732EEF0D8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E9B-1D36-4C46-8183-5A9FE833BD0D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EEEA-FB15-437D-8FE4-304497CB0B8B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A111-4BC1-42DA-9F0F-35139C902B9F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FF17D054-183A-4540-B9BC-165F9F0B9454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05B1-0E7E-41E9-A7E4-605D1D84C4B5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13FB6-F68C-4169-9E2F-7D176F8A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57" y="-86628"/>
            <a:ext cx="12192000" cy="1049235"/>
          </a:xfrm>
        </p:spPr>
        <p:txBody>
          <a:bodyPr>
            <a:normAutofit/>
          </a:bodyPr>
          <a:lstStyle/>
          <a:p>
            <a:pPr algn="ctr"/>
            <a:r>
              <a:rPr lang="fr-FR" sz="4800" b="1" i="1" dirty="0">
                <a:solidFill>
                  <a:schemeClr val="accent1"/>
                </a:solidFill>
              </a:rPr>
              <a:t>Soutenances Projet Informatique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09DDA2E-D09D-4C67-86E6-A896550CA0D0}"/>
              </a:ext>
            </a:extLst>
          </p:cNvPr>
          <p:cNvSpPr txBox="1">
            <a:spLocks/>
          </p:cNvSpPr>
          <p:nvPr/>
        </p:nvSpPr>
        <p:spPr>
          <a:xfrm>
            <a:off x="0" y="962607"/>
            <a:ext cx="1219200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400" i="1" dirty="0">
                <a:solidFill>
                  <a:schemeClr val="accent1"/>
                </a:solidFill>
              </a:rPr>
              <a:t>Application </a:t>
            </a:r>
            <a:r>
              <a:rPr lang="fr-FR" sz="4400" i="1" dirty="0" err="1">
                <a:solidFill>
                  <a:schemeClr val="accent1"/>
                </a:solidFill>
              </a:rPr>
              <a:t>CamDraw</a:t>
            </a:r>
            <a:endParaRPr lang="fr-FR" sz="4400" i="1" dirty="0">
              <a:solidFill>
                <a:schemeClr val="accent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187E049-45A3-4DA1-AE96-BED87A2001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71557" y="1838426"/>
            <a:ext cx="7248886" cy="3896560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372CE7-D019-467C-B07E-895EF93E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37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C5510-6296-494F-A5CC-EFC4E22F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4" y="70644"/>
            <a:ext cx="11633230" cy="1049235"/>
          </a:xfrm>
        </p:spPr>
        <p:txBody>
          <a:bodyPr>
            <a:noAutofit/>
          </a:bodyPr>
          <a:lstStyle/>
          <a:p>
            <a:r>
              <a:rPr lang="fr-FR" b="1" i="1" u="sng" dirty="0"/>
              <a:t>Retour critique sur le projet</a:t>
            </a:r>
            <a:br>
              <a:rPr lang="fr-FR" i="1" dirty="0"/>
            </a:br>
            <a:br>
              <a:rPr lang="fr-FR" i="1" dirty="0"/>
            </a:br>
            <a:r>
              <a:rPr lang="fr-FR" sz="3600" b="1" i="1" dirty="0"/>
              <a:t>2- Comment peut on s’améliorer</a:t>
            </a:r>
            <a:endParaRPr lang="fr-FR" b="1" i="1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7F8E92C-74B2-4F0F-94FC-612BCEC7E8A9}"/>
              </a:ext>
            </a:extLst>
          </p:cNvPr>
          <p:cNvSpPr>
            <a:spLocks noGrp="1"/>
          </p:cNvSpPr>
          <p:nvPr/>
        </p:nvSpPr>
        <p:spPr>
          <a:xfrm>
            <a:off x="172604" y="176471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Utilisation de Trello tardive et mal exploitée</a:t>
            </a:r>
          </a:p>
          <a:p>
            <a:endParaRPr lang="fr-FR" dirty="0"/>
          </a:p>
          <a:p>
            <a:r>
              <a:rPr lang="fr-FR" dirty="0"/>
              <a:t> Avoir plus de recul sur notre capacité </a:t>
            </a:r>
          </a:p>
          <a:p>
            <a:endParaRPr lang="fr-FR" dirty="0"/>
          </a:p>
          <a:p>
            <a:r>
              <a:rPr lang="fr-FR" dirty="0"/>
              <a:t>Prévision des tâches à revoir </a:t>
            </a:r>
          </a:p>
          <a:p>
            <a:endParaRPr lang="fr-FR" dirty="0"/>
          </a:p>
          <a:p>
            <a:r>
              <a:rPr lang="fr-FR" dirty="0"/>
              <a:t>Mieux gérer la charge de travail importante en fin de projet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C83D2C-1688-442E-9C01-F10310710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7503" y="2124797"/>
            <a:ext cx="4358567" cy="2377400"/>
          </a:xfrm>
          <a:prstGeom prst="rect">
            <a:avLst/>
          </a:prstGeom>
        </p:spPr>
      </p:pic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429DCE6-CB6A-44AD-B544-C94EE832E020}"/>
              </a:ext>
            </a:extLst>
          </p:cNvPr>
          <p:cNvSpPr txBox="1">
            <a:spLocks/>
          </p:cNvSpPr>
          <p:nvPr/>
        </p:nvSpPr>
        <p:spPr>
          <a:xfrm>
            <a:off x="11148370" y="612341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4400" b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pPr/>
              <a:t>10</a:t>
            </a:fld>
            <a:endParaRPr lang="en-US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1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C5510-6296-494F-A5CC-EFC4E22F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4" y="70644"/>
            <a:ext cx="11633230" cy="1049235"/>
          </a:xfrm>
        </p:spPr>
        <p:txBody>
          <a:bodyPr>
            <a:noAutofit/>
          </a:bodyPr>
          <a:lstStyle/>
          <a:p>
            <a:r>
              <a:rPr lang="fr-FR" b="1" i="1" u="sng" dirty="0"/>
              <a:t>Retour critique sur le projet</a:t>
            </a:r>
            <a:br>
              <a:rPr lang="fr-FR" i="1" dirty="0"/>
            </a:br>
            <a:br>
              <a:rPr lang="fr-FR" i="1" dirty="0"/>
            </a:br>
            <a:r>
              <a:rPr lang="fr-FR" sz="3600" b="1" i="1" dirty="0"/>
              <a:t>3- </a:t>
            </a:r>
            <a:r>
              <a:rPr lang="fr-FR" b="1" i="1" dirty="0"/>
              <a:t>Bilan projet info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9FC48AE-56F1-460F-A26F-D931522ADA66}"/>
              </a:ext>
            </a:extLst>
          </p:cNvPr>
          <p:cNvSpPr>
            <a:spLocks noGrp="1"/>
          </p:cNvSpPr>
          <p:nvPr/>
        </p:nvSpPr>
        <p:spPr>
          <a:xfrm>
            <a:off x="172604" y="15965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Difficulté à partager les tâches car trop de personnes dans le groupe</a:t>
            </a:r>
          </a:p>
          <a:p>
            <a:endParaRPr lang="fr-FR" dirty="0"/>
          </a:p>
          <a:p>
            <a:r>
              <a:rPr lang="fr-FR" dirty="0"/>
              <a:t>Difficulté lié au distanciel</a:t>
            </a:r>
          </a:p>
          <a:p>
            <a:endParaRPr lang="fr-FR" dirty="0"/>
          </a:p>
          <a:p>
            <a:r>
              <a:rPr lang="fr-FR" dirty="0"/>
              <a:t>Langage Java complexe pour ce projet par rapport à d’autres langage</a:t>
            </a:r>
          </a:p>
          <a:p>
            <a:endParaRPr lang="fr-FR" dirty="0"/>
          </a:p>
          <a:p>
            <a:r>
              <a:rPr lang="fr-FR" dirty="0"/>
              <a:t>Clarté du Sujet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F4EC219-EB45-44FE-B030-EFF50F82E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909" y="3852370"/>
            <a:ext cx="1685925" cy="2095500"/>
          </a:xfrm>
          <a:prstGeom prst="rect">
            <a:avLst/>
          </a:prstGeom>
        </p:spPr>
      </p:pic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2956099-C310-4295-9F44-03F852885F3C}"/>
              </a:ext>
            </a:extLst>
          </p:cNvPr>
          <p:cNvSpPr txBox="1">
            <a:spLocks/>
          </p:cNvSpPr>
          <p:nvPr/>
        </p:nvSpPr>
        <p:spPr>
          <a:xfrm>
            <a:off x="11148370" y="612341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4400" b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pPr/>
              <a:t>11</a:t>
            </a:fld>
            <a:endParaRPr lang="en-US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30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C5510-6296-494F-A5CC-EFC4E22F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4" y="70644"/>
            <a:ext cx="11633230" cy="1049235"/>
          </a:xfrm>
        </p:spPr>
        <p:txBody>
          <a:bodyPr>
            <a:noAutofit/>
          </a:bodyPr>
          <a:lstStyle/>
          <a:p>
            <a:r>
              <a:rPr lang="fr-FR" b="1" i="1" u="sng" dirty="0"/>
              <a:t>Présentation de notre équipe</a:t>
            </a:r>
            <a:br>
              <a:rPr lang="fr-FR" i="1" dirty="0"/>
            </a:br>
            <a:br>
              <a:rPr lang="fr-FR" i="1" dirty="0"/>
            </a:br>
            <a:br>
              <a:rPr lang="fr-FR" i="1" dirty="0"/>
            </a:br>
            <a:br>
              <a:rPr lang="fr-FR" i="1" dirty="0"/>
            </a:br>
            <a:endParaRPr lang="fr-FR" i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01F628F-0F51-414D-B459-2A4718A4521B}"/>
              </a:ext>
            </a:extLst>
          </p:cNvPr>
          <p:cNvSpPr txBox="1"/>
          <p:nvPr/>
        </p:nvSpPr>
        <p:spPr>
          <a:xfrm>
            <a:off x="172604" y="1159427"/>
            <a:ext cx="7764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/>
                </a:solidFill>
              </a:rPr>
              <a:t>5 étudiants de Télécom Saint-Etienne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80346D7-129F-4948-8DB7-ED3DC42C7579}"/>
              </a:ext>
            </a:extLst>
          </p:cNvPr>
          <p:cNvSpPr txBox="1"/>
          <p:nvPr/>
        </p:nvSpPr>
        <p:spPr>
          <a:xfrm>
            <a:off x="279385" y="1744202"/>
            <a:ext cx="1163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Dans l’ordre de passage : </a:t>
            </a:r>
            <a:r>
              <a:rPr lang="fr-FR" sz="2400" b="1" i="1" dirty="0" err="1">
                <a:solidFill>
                  <a:schemeClr val="accent1"/>
                </a:solidFill>
              </a:rPr>
              <a:t>Jinda</a:t>
            </a:r>
            <a:r>
              <a:rPr lang="fr-FR" sz="2400" b="1" i="1" dirty="0">
                <a:solidFill>
                  <a:schemeClr val="accent1"/>
                </a:solidFill>
              </a:rPr>
              <a:t> W.     Lelio L.     Clément M.     Logan C.     Florian F.</a:t>
            </a:r>
            <a:endParaRPr lang="fr-FR" sz="20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AE0614-308E-4F4A-ABE0-3558BFD86AE0}"/>
              </a:ext>
            </a:extLst>
          </p:cNvPr>
          <p:cNvSpPr txBox="1"/>
          <p:nvPr/>
        </p:nvSpPr>
        <p:spPr>
          <a:xfrm>
            <a:off x="955083" y="2886413"/>
            <a:ext cx="91311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accent1"/>
                </a:solidFill>
              </a:rPr>
              <a:t>Avec l’aide de :</a:t>
            </a:r>
          </a:p>
          <a:p>
            <a:endParaRPr lang="fr-FR" sz="2400" b="1" i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i="1" dirty="0">
                <a:solidFill>
                  <a:schemeClr val="accent1"/>
                </a:solidFill>
              </a:rPr>
              <a:t>Mr </a:t>
            </a:r>
            <a:r>
              <a:rPr lang="fr-FR" sz="2400" b="1" i="1" dirty="0" err="1">
                <a:solidFill>
                  <a:schemeClr val="accent1"/>
                </a:solidFill>
              </a:rPr>
              <a:t>Itthirad</a:t>
            </a:r>
            <a:r>
              <a:rPr lang="fr-FR" sz="2400" b="1" i="1" dirty="0">
                <a:solidFill>
                  <a:schemeClr val="accent1"/>
                </a:solidFill>
              </a:rPr>
              <a:t> (Frédéric) :  Product </a:t>
            </a:r>
            <a:r>
              <a:rPr lang="fr-FR" sz="2400" b="1" i="1" dirty="0" err="1">
                <a:solidFill>
                  <a:schemeClr val="accent1"/>
                </a:solidFill>
              </a:rPr>
              <a:t>Owner</a:t>
            </a:r>
            <a:r>
              <a:rPr lang="fr-FR" sz="2400" b="1" i="1" dirty="0">
                <a:solidFill>
                  <a:schemeClr val="accent1"/>
                </a:solidFill>
              </a:rPr>
              <a:t> / Expert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b="1" i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i="1" dirty="0">
                <a:solidFill>
                  <a:schemeClr val="accent1"/>
                </a:solidFill>
              </a:rPr>
              <a:t>Mr Chevalier (Jules) : Expert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b="1" i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i="1" dirty="0">
                <a:solidFill>
                  <a:schemeClr val="accent1"/>
                </a:solidFill>
              </a:rPr>
              <a:t>Mr Dubreuil (Jérémy) : Coach Scrum</a:t>
            </a:r>
          </a:p>
        </p:txBody>
      </p:sp>
      <p:sp>
        <p:nvSpPr>
          <p:cNvPr id="15" name="Espace réservé du numéro de diapositive 10">
            <a:extLst>
              <a:ext uri="{FF2B5EF4-FFF2-40B4-BE49-F238E27FC236}">
                <a16:creationId xmlns:a16="http://schemas.microsoft.com/office/drawing/2014/main" id="{CFD40E51-FB01-4092-891A-1AC0C0153CDC}"/>
              </a:ext>
            </a:extLst>
          </p:cNvPr>
          <p:cNvSpPr txBox="1">
            <a:spLocks/>
          </p:cNvSpPr>
          <p:nvPr/>
        </p:nvSpPr>
        <p:spPr>
          <a:xfrm>
            <a:off x="11148370" y="612341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4400" b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pPr/>
              <a:t>2</a:t>
            </a:fld>
            <a:endParaRPr lang="en-US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8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C5510-6296-494F-A5CC-EFC4E22F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4" y="70644"/>
            <a:ext cx="11633230" cy="1049235"/>
          </a:xfrm>
        </p:spPr>
        <p:txBody>
          <a:bodyPr>
            <a:noAutofit/>
          </a:bodyPr>
          <a:lstStyle/>
          <a:p>
            <a:r>
              <a:rPr lang="fr-FR" b="1" i="1" u="sng" dirty="0"/>
              <a:t>CONCEPTION : </a:t>
            </a:r>
            <a:r>
              <a:rPr lang="fr-FR" i="1" dirty="0"/>
              <a:t>Organisation de notre application</a:t>
            </a:r>
            <a:br>
              <a:rPr lang="fr-FR" i="1" dirty="0"/>
            </a:br>
            <a:br>
              <a:rPr lang="fr-FR" i="1" dirty="0"/>
            </a:br>
            <a:br>
              <a:rPr lang="fr-FR" i="1" dirty="0"/>
            </a:br>
            <a:br>
              <a:rPr lang="fr-FR" i="1" dirty="0"/>
            </a:br>
            <a:endParaRPr lang="fr-FR" i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01F628F-0F51-414D-B459-2A4718A4521B}"/>
              </a:ext>
            </a:extLst>
          </p:cNvPr>
          <p:cNvSpPr txBox="1"/>
          <p:nvPr/>
        </p:nvSpPr>
        <p:spPr>
          <a:xfrm>
            <a:off x="4392577" y="936057"/>
            <a:ext cx="250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/>
                </a:solidFill>
              </a:rPr>
              <a:t>2 Packages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71FC16-E0E0-4D96-92BB-7168C349C402}"/>
              </a:ext>
            </a:extLst>
          </p:cNvPr>
          <p:cNvSpPr txBox="1"/>
          <p:nvPr/>
        </p:nvSpPr>
        <p:spPr>
          <a:xfrm>
            <a:off x="5522393" y="4278547"/>
            <a:ext cx="6436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1"/>
                </a:solidFill>
              </a:rPr>
              <a:t>Model : Interface de l’application et le tracé du dessin. </a:t>
            </a:r>
            <a:endParaRPr lang="fr-FR" sz="2400" dirty="0">
              <a:solidFill>
                <a:schemeClr val="accent1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21AEF89-4B2C-47D3-8975-BDDF5E8DAC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56422" y="1933962"/>
            <a:ext cx="5248074" cy="215764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EA991A3-B090-402B-AB2E-52E3786A8F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63638" y="1440459"/>
            <a:ext cx="3695751" cy="92831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70C0619-1E43-4C07-AEAF-8F4A980ACE9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74508" y="1904618"/>
            <a:ext cx="3487354" cy="21576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A7851B-0565-4687-896F-E57BAD65F722}"/>
              </a:ext>
            </a:extLst>
          </p:cNvPr>
          <p:cNvSpPr/>
          <p:nvPr/>
        </p:nvSpPr>
        <p:spPr>
          <a:xfrm>
            <a:off x="423323" y="4283477"/>
            <a:ext cx="4589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b="1" dirty="0" err="1">
                <a:solidFill>
                  <a:schemeClr val="accent1"/>
                </a:solidFill>
              </a:rPr>
              <a:t>ImgProc</a:t>
            </a:r>
            <a:r>
              <a:rPr lang="fr-FR" sz="2400" b="1" dirty="0">
                <a:solidFill>
                  <a:schemeClr val="accent1"/>
                </a:solidFill>
              </a:rPr>
              <a:t> : Traitement d’image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37AC0F-E5C9-4388-AC8C-50FE10CCBFA3}"/>
              </a:ext>
            </a:extLst>
          </p:cNvPr>
          <p:cNvSpPr txBox="1"/>
          <p:nvPr/>
        </p:nvSpPr>
        <p:spPr>
          <a:xfrm>
            <a:off x="799197" y="5296487"/>
            <a:ext cx="3837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accent1"/>
                </a:solidFill>
              </a:rPr>
              <a:t>5 classes dont 2 plus utilisées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104734-8F37-4F7F-8F46-B8E499498A07}"/>
              </a:ext>
            </a:extLst>
          </p:cNvPr>
          <p:cNvSpPr txBox="1"/>
          <p:nvPr/>
        </p:nvSpPr>
        <p:spPr>
          <a:xfrm>
            <a:off x="6256422" y="5296487"/>
            <a:ext cx="523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accent1"/>
                </a:solidFill>
              </a:rPr>
              <a:t>FXML décrit le design de l’application</a:t>
            </a:r>
            <a:r>
              <a:rPr lang="fr-FR" dirty="0"/>
              <a:t>. </a:t>
            </a:r>
            <a:endParaRPr lang="fr-FR" sz="2000" b="1" i="1" dirty="0">
              <a:solidFill>
                <a:schemeClr val="accent1"/>
              </a:solidFill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47B8C06-D6A5-4C91-B778-869D9583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8370" y="612341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z="4400" b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fld>
            <a:endParaRPr lang="en-US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7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C5510-6296-494F-A5CC-EFC4E22F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4" y="70644"/>
            <a:ext cx="11633230" cy="1049235"/>
          </a:xfrm>
        </p:spPr>
        <p:txBody>
          <a:bodyPr>
            <a:noAutofit/>
          </a:bodyPr>
          <a:lstStyle/>
          <a:p>
            <a:r>
              <a:rPr lang="fr-FR" b="1" i="1" u="sng" dirty="0"/>
              <a:t>CONCEPTION : </a:t>
            </a:r>
            <a:r>
              <a:rPr lang="fr-FR" i="1" dirty="0"/>
              <a:t>Fonctionnement de l’application</a:t>
            </a:r>
            <a:br>
              <a:rPr lang="fr-FR" i="1" dirty="0"/>
            </a:br>
            <a:br>
              <a:rPr lang="fr-FR" i="1" dirty="0"/>
            </a:br>
            <a:r>
              <a:rPr lang="fr-FR" sz="3600" i="1" dirty="0"/>
              <a:t>1- Le lancement</a:t>
            </a:r>
            <a:endParaRPr lang="fr-FR" i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106002-8A8D-42F3-8238-F6B206AC33C5}"/>
              </a:ext>
            </a:extLst>
          </p:cNvPr>
          <p:cNvSpPr txBox="1"/>
          <p:nvPr/>
        </p:nvSpPr>
        <p:spPr>
          <a:xfrm>
            <a:off x="9649687" y="1770385"/>
            <a:ext cx="2428875" cy="468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 err="1">
                <a:solidFill>
                  <a:srgbClr val="3A3A9A"/>
                </a:solidFill>
              </a:rPr>
              <a:t>TabControl</a:t>
            </a:r>
            <a:r>
              <a:rPr lang="fr-FR" sz="2400" b="1" i="1" dirty="0">
                <a:solidFill>
                  <a:srgbClr val="3A3A9A"/>
                </a:solidFill>
              </a:rPr>
              <a:t>[10]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FD9BF0-AD95-43ED-AF22-F0EEB1501F25}"/>
              </a:ext>
            </a:extLst>
          </p:cNvPr>
          <p:cNvSpPr txBox="1"/>
          <p:nvPr/>
        </p:nvSpPr>
        <p:spPr>
          <a:xfrm>
            <a:off x="172604" y="3560359"/>
            <a:ext cx="2896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Correspond au nombre de feuilles ouverte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F7351594-0A0B-4EAD-A660-A69DF9228FF9}"/>
              </a:ext>
            </a:extLst>
          </p:cNvPr>
          <p:cNvGraphicFramePr>
            <a:graphicFrameLocks noGrp="1"/>
          </p:cNvGraphicFramePr>
          <p:nvPr/>
        </p:nvGraphicFramePr>
        <p:xfrm>
          <a:off x="3400878" y="2544191"/>
          <a:ext cx="165735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862124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TabStage</a:t>
                      </a:r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27691"/>
                  </a:ext>
                </a:extLst>
              </a:tr>
              <a:tr h="167716">
                <a:tc>
                  <a:txBody>
                    <a:bodyPr/>
                    <a:lstStyle/>
                    <a:p>
                      <a:r>
                        <a:rPr lang="fr-FR" dirty="0" err="1"/>
                        <a:t>TabStage</a:t>
                      </a:r>
                      <a:r>
                        <a:rPr lang="fr-FR" dirty="0"/>
                        <a:t>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4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TabStage</a:t>
                      </a:r>
                      <a:r>
                        <a:rPr lang="fr-FR" dirty="0"/>
                        <a:t>[</a:t>
                      </a:r>
                      <a:r>
                        <a:rPr lang="fr-FR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i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7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01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1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31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693222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51A1359-1CE9-4DA5-B430-D928194079A1}"/>
              </a:ext>
            </a:extLst>
          </p:cNvPr>
          <p:cNvGraphicFramePr>
            <a:graphicFrameLocks noGrp="1"/>
          </p:cNvGraphicFramePr>
          <p:nvPr/>
        </p:nvGraphicFramePr>
        <p:xfrm>
          <a:off x="10025123" y="2544191"/>
          <a:ext cx="1739908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8">
                  <a:extLst>
                    <a:ext uri="{9D8B030D-6E8A-4147-A177-3AD203B41FA5}">
                      <a16:colId xmlns:a16="http://schemas.microsoft.com/office/drawing/2014/main" val="2862124763"/>
                    </a:ext>
                  </a:extLst>
                </a:gridCol>
              </a:tblGrid>
              <a:tr h="346634">
                <a:tc>
                  <a:txBody>
                    <a:bodyPr/>
                    <a:lstStyle/>
                    <a:p>
                      <a:r>
                        <a:rPr lang="fr-FR" dirty="0" err="1"/>
                        <a:t>TabControl</a:t>
                      </a:r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2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TabControl</a:t>
                      </a:r>
                      <a:r>
                        <a:rPr lang="fr-FR" dirty="0"/>
                        <a:t>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4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TabControl</a:t>
                      </a:r>
                      <a:r>
                        <a:rPr lang="fr-FR" dirty="0"/>
                        <a:t>[</a:t>
                      </a:r>
                      <a:r>
                        <a:rPr lang="fr-FR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i</a:t>
                      </a:r>
                      <a:r>
                        <a:rPr lang="fr-FR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7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01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1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31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693222"/>
                  </a:ext>
                </a:extLst>
              </a:tr>
            </a:tbl>
          </a:graphicData>
        </a:graphic>
      </p:graphicFrame>
      <p:sp>
        <p:nvSpPr>
          <p:cNvPr id="38" name="Flèche : double flèche horizontale 37">
            <a:extLst>
              <a:ext uri="{FF2B5EF4-FFF2-40B4-BE49-F238E27FC236}">
                <a16:creationId xmlns:a16="http://schemas.microsoft.com/office/drawing/2014/main" id="{8AA7FB55-E67B-4658-B39D-165E7D08729E}"/>
              </a:ext>
            </a:extLst>
          </p:cNvPr>
          <p:cNvSpPr/>
          <p:nvPr/>
        </p:nvSpPr>
        <p:spPr>
          <a:xfrm>
            <a:off x="5153733" y="3113587"/>
            <a:ext cx="4775884" cy="226912"/>
          </a:xfrm>
          <a:prstGeom prst="leftRightArrow">
            <a:avLst/>
          </a:prstGeom>
          <a:ln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96084F0-A753-4594-8872-5220D86F83AC}"/>
              </a:ext>
            </a:extLst>
          </p:cNvPr>
          <p:cNvSpPr/>
          <p:nvPr/>
        </p:nvSpPr>
        <p:spPr>
          <a:xfrm>
            <a:off x="5272518" y="2770573"/>
            <a:ext cx="46244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i="1" dirty="0" err="1">
                <a:solidFill>
                  <a:srgbClr val="3A3A9A"/>
                </a:solidFill>
                <a:latin typeface="Consolas" panose="020B0609020204030204" pitchFamily="49" charset="0"/>
              </a:rPr>
              <a:t>TabControl</a:t>
            </a:r>
            <a:r>
              <a:rPr lang="fr-F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fr-F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setMyPrimaryStage</a:t>
            </a:r>
            <a:r>
              <a:rPr lang="fr-F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TabStage</a:t>
            </a:r>
            <a:r>
              <a:rPr lang="fr-F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fr-FR" sz="14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6BB23C3-7AAC-4B3B-B851-3A4828FBA0CA}"/>
              </a:ext>
            </a:extLst>
          </p:cNvPr>
          <p:cNvSpPr txBox="1"/>
          <p:nvPr/>
        </p:nvSpPr>
        <p:spPr>
          <a:xfrm>
            <a:off x="869652" y="2909073"/>
            <a:ext cx="1480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Entier i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746C5D7-E232-4533-BFD4-36CF4852DD5C}"/>
              </a:ext>
            </a:extLst>
          </p:cNvPr>
          <p:cNvSpPr txBox="1"/>
          <p:nvPr/>
        </p:nvSpPr>
        <p:spPr>
          <a:xfrm>
            <a:off x="3110816" y="1776768"/>
            <a:ext cx="2495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rgbClr val="3A3A9A"/>
                </a:solidFill>
              </a:rPr>
              <a:t> </a:t>
            </a:r>
            <a:r>
              <a:rPr lang="fr-FR" sz="2400" b="1" i="1" dirty="0" err="1">
                <a:solidFill>
                  <a:srgbClr val="3A3A9A"/>
                </a:solidFill>
              </a:rPr>
              <a:t>TabStage</a:t>
            </a:r>
            <a:r>
              <a:rPr lang="fr-FR" sz="2400" b="1" i="1" dirty="0">
                <a:solidFill>
                  <a:srgbClr val="3A3A9A"/>
                </a:solidFill>
              </a:rPr>
              <a:t>[10]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D18F2F25-2CFE-4F01-81FA-499B66C07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9" y="4261840"/>
            <a:ext cx="2775516" cy="1549749"/>
          </a:xfrm>
          <a:prstGeom prst="rect">
            <a:avLst/>
          </a:prstGeom>
        </p:spPr>
      </p:pic>
      <p:cxnSp>
        <p:nvCxnSpPr>
          <p:cNvPr id="44" name="Connecteur : en arc 43">
            <a:extLst>
              <a:ext uri="{FF2B5EF4-FFF2-40B4-BE49-F238E27FC236}">
                <a16:creationId xmlns:a16="http://schemas.microsoft.com/office/drawing/2014/main" id="{C3FEAA65-11FE-4498-B83A-DA789A7FE06B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247191" y="3549601"/>
            <a:ext cx="2772000" cy="712239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4EC2E62F-2897-4951-8067-6B10D19529EC}"/>
              </a:ext>
            </a:extLst>
          </p:cNvPr>
          <p:cNvSpPr txBox="1"/>
          <p:nvPr/>
        </p:nvSpPr>
        <p:spPr>
          <a:xfrm>
            <a:off x="7278652" y="5811589"/>
            <a:ext cx="1481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err="1"/>
              <a:t>Tableau.fxml</a:t>
            </a:r>
            <a:endParaRPr lang="fr-FR" sz="1600" i="1" dirty="0"/>
          </a:p>
        </p:txBody>
      </p:sp>
      <p:sp>
        <p:nvSpPr>
          <p:cNvPr id="15" name="Espace réservé du numéro de diapositive 10">
            <a:extLst>
              <a:ext uri="{FF2B5EF4-FFF2-40B4-BE49-F238E27FC236}">
                <a16:creationId xmlns:a16="http://schemas.microsoft.com/office/drawing/2014/main" id="{F743F5CF-8054-4131-803D-E7F052AC38C3}"/>
              </a:ext>
            </a:extLst>
          </p:cNvPr>
          <p:cNvSpPr txBox="1">
            <a:spLocks/>
          </p:cNvSpPr>
          <p:nvPr/>
        </p:nvSpPr>
        <p:spPr>
          <a:xfrm>
            <a:off x="11148370" y="612341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4400" b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pPr/>
              <a:t>4</a:t>
            </a:fld>
            <a:endParaRPr lang="en-US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5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C5510-6296-494F-A5CC-EFC4E22F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4" y="70644"/>
            <a:ext cx="11633230" cy="1049235"/>
          </a:xfrm>
        </p:spPr>
        <p:txBody>
          <a:bodyPr>
            <a:noAutofit/>
          </a:bodyPr>
          <a:lstStyle/>
          <a:p>
            <a:r>
              <a:rPr lang="fr-FR" b="1" i="1" u="sng" dirty="0"/>
              <a:t>CONCEPTION : </a:t>
            </a:r>
            <a:r>
              <a:rPr lang="fr-FR" i="1" dirty="0"/>
              <a:t>Fonctionnement de l’application</a:t>
            </a:r>
            <a:br>
              <a:rPr lang="fr-FR" i="1" dirty="0"/>
            </a:br>
            <a:br>
              <a:rPr lang="fr-FR" i="1" dirty="0"/>
            </a:br>
            <a:r>
              <a:rPr lang="fr-FR" sz="3600" i="1" dirty="0"/>
              <a:t>2- Dessiner et naviguer dans les feuilles</a:t>
            </a:r>
            <a:endParaRPr lang="fr-FR" i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C06FB4-3406-45D7-8AD0-5D852F80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1" y="3614738"/>
            <a:ext cx="3752850" cy="211097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1C93BC8-8E2E-45DD-8132-C0DAA4308C7B}"/>
              </a:ext>
            </a:extLst>
          </p:cNvPr>
          <p:cNvSpPr txBox="1"/>
          <p:nvPr/>
        </p:nvSpPr>
        <p:spPr>
          <a:xfrm>
            <a:off x="8868637" y="1789435"/>
            <a:ext cx="2428875" cy="468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TabControl</a:t>
            </a:r>
            <a:r>
              <a:rPr lang="fr-FR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[i]</a:t>
            </a: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40BE224D-08B3-45DB-A3C9-5A1E36AB02DE}"/>
              </a:ext>
            </a:extLst>
          </p:cNvPr>
          <p:cNvCxnSpPr>
            <a:cxnSpLocks/>
            <a:stCxn id="3" idx="3"/>
            <a:endCxn id="15" idx="3"/>
          </p:cNvCxnSpPr>
          <p:nvPr/>
        </p:nvCxnSpPr>
        <p:spPr>
          <a:xfrm flipV="1">
            <a:off x="11201401" y="2023459"/>
            <a:ext cx="96111" cy="2646768"/>
          </a:xfrm>
          <a:prstGeom prst="curvedConnector3">
            <a:avLst>
              <a:gd name="adj1" fmla="val 70453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377A55A2-FFDC-4C7D-B2A1-F226ED656CFB}"/>
              </a:ext>
            </a:extLst>
          </p:cNvPr>
          <p:cNvSpPr txBox="1"/>
          <p:nvPr/>
        </p:nvSpPr>
        <p:spPr>
          <a:xfrm>
            <a:off x="10953750" y="305966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Action</a:t>
            </a:r>
          </a:p>
        </p:txBody>
      </p: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62BE92D1-B38A-4817-BF3D-3547D3CA0B2D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8104403" y="2023459"/>
            <a:ext cx="764235" cy="1591278"/>
          </a:xfrm>
          <a:prstGeom prst="curvedConnector2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F66E1B54-F031-49A0-A2F7-6F452F67EF7C}"/>
              </a:ext>
            </a:extLst>
          </p:cNvPr>
          <p:cNvSpPr txBox="1"/>
          <p:nvPr/>
        </p:nvSpPr>
        <p:spPr>
          <a:xfrm>
            <a:off x="8219248" y="263443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Conséquence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F400698-8745-472C-865E-32F0ABDA9C14}"/>
              </a:ext>
            </a:extLst>
          </p:cNvPr>
          <p:cNvSpPr txBox="1"/>
          <p:nvPr/>
        </p:nvSpPr>
        <p:spPr>
          <a:xfrm>
            <a:off x="8210586" y="5641548"/>
            <a:ext cx="2428875" cy="468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 err="1">
                <a:solidFill>
                  <a:schemeClr val="accent1"/>
                </a:solidFill>
              </a:rPr>
              <a:t>TabStage</a:t>
            </a:r>
            <a:r>
              <a:rPr lang="fr-FR" sz="2400" b="1" i="1" dirty="0">
                <a:solidFill>
                  <a:schemeClr val="accent1"/>
                </a:solidFill>
              </a:rPr>
              <a:t>[i]</a:t>
            </a:r>
          </a:p>
        </p:txBody>
      </p:sp>
      <p:graphicFrame>
        <p:nvGraphicFramePr>
          <p:cNvPr id="30" name="Tableau 31">
            <a:extLst>
              <a:ext uri="{FF2B5EF4-FFF2-40B4-BE49-F238E27FC236}">
                <a16:creationId xmlns:a16="http://schemas.microsoft.com/office/drawing/2014/main" id="{784D0DF0-F0B0-4331-AE9A-2ADA653DB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39442"/>
              </p:ext>
            </p:extLst>
          </p:nvPr>
        </p:nvGraphicFramePr>
        <p:xfrm>
          <a:off x="1039643" y="1734665"/>
          <a:ext cx="549623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080">
                  <a:extLst>
                    <a:ext uri="{9D8B030D-6E8A-4147-A177-3AD203B41FA5}">
                      <a16:colId xmlns:a16="http://schemas.microsoft.com/office/drawing/2014/main" val="1929651502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639934788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481096082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 gauche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Déplacement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Relâchement du clic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443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beginPath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moveTo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(X,Y)</a:t>
                      </a:r>
                    </a:p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lineTo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(X,Y)</a:t>
                      </a:r>
                    </a:p>
                    <a:p>
                      <a:pPr algn="ctr"/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closePath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ctr"/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beginPath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ctr"/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moveTo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(X,Y)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lineTo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(X,Y)</a:t>
                      </a:r>
                    </a:p>
                    <a:p>
                      <a:pPr algn="ctr"/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closePath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19751"/>
                  </a:ext>
                </a:extLst>
              </a:tr>
            </a:tbl>
          </a:graphicData>
        </a:graphic>
      </p:graphicFrame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46C77E99-394D-4008-8253-639CE3C3683A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rot="10800000" flipV="1">
            <a:off x="5989219" y="2023459"/>
            <a:ext cx="2879418" cy="2240564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5062C88F-570A-4B5E-822E-FE5F10C58C83}"/>
              </a:ext>
            </a:extLst>
          </p:cNvPr>
          <p:cNvSpPr txBox="1"/>
          <p:nvPr/>
        </p:nvSpPr>
        <p:spPr>
          <a:xfrm>
            <a:off x="2452656" y="4002413"/>
            <a:ext cx="353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dirty="0">
                <a:solidFill>
                  <a:schemeClr val="accent3"/>
                </a:solidFill>
              </a:rPr>
              <a:t>Méthodes de main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995CF5-0B49-4766-9C6D-614CF1FE245F}"/>
              </a:ext>
            </a:extLst>
          </p:cNvPr>
          <p:cNvSpPr/>
          <p:nvPr/>
        </p:nvSpPr>
        <p:spPr>
          <a:xfrm>
            <a:off x="404629" y="4625950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RajoutFeuille</a:t>
            </a:r>
            <a:r>
              <a:rPr lang="fr-FR" sz="2400" dirty="0">
                <a:solidFill>
                  <a:schemeClr val="accent3"/>
                </a:solidFill>
                <a:latin typeface="Consolas" panose="020B0609020204030204" pitchFamily="49" charset="0"/>
              </a:rPr>
              <a:t>()</a:t>
            </a:r>
            <a:endParaRPr lang="fr-FR" sz="2400" dirty="0">
              <a:solidFill>
                <a:schemeClr val="accent3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DDDAC-6B6B-4357-8855-C703DD86C4D9}"/>
              </a:ext>
            </a:extLst>
          </p:cNvPr>
          <p:cNvSpPr/>
          <p:nvPr/>
        </p:nvSpPr>
        <p:spPr>
          <a:xfrm>
            <a:off x="0" y="5087615"/>
            <a:ext cx="34391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err="1">
                <a:latin typeface="Consolas" panose="020B0609020204030204" pitchFamily="49" charset="0"/>
              </a:rPr>
              <a:t>TabStage</a:t>
            </a:r>
            <a:r>
              <a:rPr lang="fr-FR" sz="1600" i="1" dirty="0">
                <a:latin typeface="Consolas" panose="020B0609020204030204" pitchFamily="49" charset="0"/>
              </a:rPr>
              <a:t>[</a:t>
            </a:r>
            <a:r>
              <a:rPr lang="fr-FR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i</a:t>
            </a:r>
            <a:r>
              <a:rPr lang="fr-FR" sz="1600" i="1" dirty="0">
                <a:latin typeface="Consolas" panose="020B0609020204030204" pitchFamily="49" charset="0"/>
              </a:rPr>
              <a:t>]= </a:t>
            </a:r>
            <a:r>
              <a:rPr lang="fr-FR" sz="1600" i="1" dirty="0" err="1">
                <a:latin typeface="Consolas" panose="020B0609020204030204" pitchFamily="49" charset="0"/>
              </a:rPr>
              <a:t>SecondaryStage</a:t>
            </a:r>
            <a:r>
              <a:rPr lang="fr-FR" sz="1600" i="1" dirty="0">
                <a:latin typeface="Consolas" panose="020B0609020204030204" pitchFamily="49" charset="0"/>
              </a:rPr>
              <a:t>;</a:t>
            </a:r>
            <a:endParaRPr lang="fr-FR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fr-F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TabStage</a:t>
            </a:r>
            <a:r>
              <a:rPr lang="fr-F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i</a:t>
            </a:r>
            <a:r>
              <a:rPr lang="fr-F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].show();</a:t>
            </a:r>
          </a:p>
          <a:p>
            <a:pPr algn="ctr"/>
            <a:r>
              <a:rPr lang="fr-FR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TabStage</a:t>
            </a:r>
            <a:r>
              <a:rPr lang="fr-F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Indice</a:t>
            </a:r>
            <a:r>
              <a:rPr lang="fr-F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fr-F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hide</a:t>
            </a:r>
            <a:r>
              <a:rPr lang="fr-F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ctr"/>
            <a:r>
              <a:rPr lang="fr-F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fr-FR" sz="1600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6EBA5D-4D88-454E-BCAD-947DB4A3CE6C}"/>
              </a:ext>
            </a:extLst>
          </p:cNvPr>
          <p:cNvSpPr/>
          <p:nvPr/>
        </p:nvSpPr>
        <p:spPr>
          <a:xfrm>
            <a:off x="3487279" y="4878809"/>
            <a:ext cx="3865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ChangerFeuilleGauche</a:t>
            </a:r>
            <a:r>
              <a:rPr lang="fr-FR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()</a:t>
            </a:r>
            <a:endParaRPr lang="fr-FR" sz="2000" dirty="0">
              <a:solidFill>
                <a:schemeClr val="accent3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75E785-20D6-4BF8-9E47-9D1C96AF8023}"/>
              </a:ext>
            </a:extLst>
          </p:cNvPr>
          <p:cNvSpPr/>
          <p:nvPr/>
        </p:nvSpPr>
        <p:spPr>
          <a:xfrm>
            <a:off x="4516836" y="5364614"/>
            <a:ext cx="2550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chemeClr val="accent3"/>
                </a:solidFill>
                <a:latin typeface="Consolas" panose="020B0609020204030204" pitchFamily="49" charset="0"/>
              </a:rPr>
              <a:t>Et d’autres…</a:t>
            </a:r>
            <a:endParaRPr lang="fr-FR" sz="2800" b="1" dirty="0">
              <a:solidFill>
                <a:schemeClr val="accent3"/>
              </a:solidFill>
            </a:endParaRPr>
          </a:p>
        </p:txBody>
      </p:sp>
      <p:sp>
        <p:nvSpPr>
          <p:cNvPr id="20" name="Espace réservé du numéro de diapositive 10">
            <a:extLst>
              <a:ext uri="{FF2B5EF4-FFF2-40B4-BE49-F238E27FC236}">
                <a16:creationId xmlns:a16="http://schemas.microsoft.com/office/drawing/2014/main" id="{316EE933-18F0-4CE5-B29E-9FC2953C4879}"/>
              </a:ext>
            </a:extLst>
          </p:cNvPr>
          <p:cNvSpPr txBox="1">
            <a:spLocks/>
          </p:cNvSpPr>
          <p:nvPr/>
        </p:nvSpPr>
        <p:spPr>
          <a:xfrm>
            <a:off x="11148370" y="612341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4400" b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pPr/>
              <a:t>5</a:t>
            </a:fld>
            <a:endParaRPr lang="en-US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96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C5510-6296-494F-A5CC-EFC4E22F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4" y="70644"/>
            <a:ext cx="11633230" cy="1049235"/>
          </a:xfrm>
        </p:spPr>
        <p:txBody>
          <a:bodyPr>
            <a:noAutofit/>
          </a:bodyPr>
          <a:lstStyle/>
          <a:p>
            <a:r>
              <a:rPr lang="fr-FR" b="1" i="1" u="sng" dirty="0"/>
              <a:t>CONCEPTION : </a:t>
            </a:r>
            <a:r>
              <a:rPr lang="fr-FR" i="1" dirty="0"/>
              <a:t>Fonctionnement de l’application</a:t>
            </a:r>
            <a:br>
              <a:rPr lang="fr-FR" i="1" dirty="0"/>
            </a:br>
            <a:br>
              <a:rPr lang="fr-FR" i="1" dirty="0"/>
            </a:br>
            <a:r>
              <a:rPr lang="fr-FR" sz="3600" i="1" dirty="0"/>
              <a:t>3- Dessiner avec la webcam</a:t>
            </a:r>
            <a:endParaRPr lang="fr-FR" i="1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C7ADD83-6A7B-48DB-BF8A-39DACF540F3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" t="53361" b="23635"/>
          <a:stretch/>
        </p:blipFill>
        <p:spPr bwMode="auto">
          <a:xfrm>
            <a:off x="508000" y="1726208"/>
            <a:ext cx="3009889" cy="17027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44429B0-B0FA-4CFF-B085-3DB01ED9EB0E}"/>
              </a:ext>
            </a:extLst>
          </p:cNvPr>
          <p:cNvSpPr txBox="1"/>
          <p:nvPr/>
        </p:nvSpPr>
        <p:spPr>
          <a:xfrm>
            <a:off x="507999" y="3429000"/>
            <a:ext cx="300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Image Webcam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16437CE1-5255-4CAB-B820-AD0106B24CC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" t="76830"/>
          <a:stretch/>
        </p:blipFill>
        <p:spPr bwMode="auto">
          <a:xfrm>
            <a:off x="8217561" y="1541542"/>
            <a:ext cx="3383598" cy="19338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22A8C45-F2EB-40A7-900F-46BF8BDEF0BB}"/>
              </a:ext>
            </a:extLst>
          </p:cNvPr>
          <p:cNvSpPr txBox="1"/>
          <p:nvPr/>
        </p:nvSpPr>
        <p:spPr>
          <a:xfrm>
            <a:off x="498897" y="4006727"/>
            <a:ext cx="300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30 images par secondes 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F481AA5-BFA4-4B03-A36D-1E1554DC22B9}"/>
              </a:ext>
            </a:extLst>
          </p:cNvPr>
          <p:cNvSpPr/>
          <p:nvPr/>
        </p:nvSpPr>
        <p:spPr>
          <a:xfrm>
            <a:off x="3708400" y="2387600"/>
            <a:ext cx="1412383" cy="64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8B761F-FC7C-4E56-BFC4-D51DBF34946A}"/>
              </a:ext>
            </a:extLst>
          </p:cNvPr>
          <p:cNvSpPr/>
          <p:nvPr/>
        </p:nvSpPr>
        <p:spPr>
          <a:xfrm>
            <a:off x="3666539" y="1905107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err="1">
                <a:solidFill>
                  <a:srgbClr val="3A3A9A"/>
                </a:solidFill>
                <a:latin typeface="Consolas" panose="020B0609020204030204" pitchFamily="49" charset="0"/>
              </a:rPr>
              <a:t>preProc</a:t>
            </a:r>
            <a:r>
              <a:rPr lang="fr-FR" sz="2000" b="1" dirty="0">
                <a:solidFill>
                  <a:srgbClr val="3A3A9A"/>
                </a:solidFill>
                <a:latin typeface="Consolas" panose="020B0609020204030204" pitchFamily="49" charset="0"/>
              </a:rPr>
              <a:t>()</a:t>
            </a:r>
            <a:endParaRPr lang="fr-FR" sz="2000" b="1" dirty="0">
              <a:solidFill>
                <a:srgbClr val="3A3A9A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954AE6-93A0-4DF6-9E94-4073829825F9}"/>
              </a:ext>
            </a:extLst>
          </p:cNvPr>
          <p:cNvSpPr/>
          <p:nvPr/>
        </p:nvSpPr>
        <p:spPr>
          <a:xfrm>
            <a:off x="6540081" y="1946299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err="1">
                <a:solidFill>
                  <a:srgbClr val="3A3A9A"/>
                </a:solidFill>
                <a:latin typeface="Consolas" panose="020B0609020204030204" pitchFamily="49" charset="0"/>
              </a:rPr>
              <a:t>postProc</a:t>
            </a:r>
            <a:r>
              <a:rPr lang="fr-FR" sz="2000" b="1" dirty="0">
                <a:solidFill>
                  <a:srgbClr val="3A3A9A"/>
                </a:solidFill>
                <a:latin typeface="Consolas" panose="020B0609020204030204" pitchFamily="49" charset="0"/>
              </a:rPr>
              <a:t>()</a:t>
            </a:r>
            <a:endParaRPr lang="fr-FR" sz="2000" b="1" dirty="0">
              <a:solidFill>
                <a:srgbClr val="3A3A9A"/>
              </a:solidFill>
            </a:endParaRP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43737765-C094-4922-81F8-1037A199E741}"/>
              </a:ext>
            </a:extLst>
          </p:cNvPr>
          <p:cNvSpPr/>
          <p:nvPr/>
        </p:nvSpPr>
        <p:spPr>
          <a:xfrm>
            <a:off x="5202954" y="2387600"/>
            <a:ext cx="1412383" cy="64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D30C64FF-2B21-420C-8D0B-5448788E725E}"/>
              </a:ext>
            </a:extLst>
          </p:cNvPr>
          <p:cNvSpPr/>
          <p:nvPr/>
        </p:nvSpPr>
        <p:spPr>
          <a:xfrm>
            <a:off x="6697508" y="2387600"/>
            <a:ext cx="1412383" cy="64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8A6058-1C6F-4079-89BA-C78E0FC67AA7}"/>
              </a:ext>
            </a:extLst>
          </p:cNvPr>
          <p:cNvSpPr/>
          <p:nvPr/>
        </p:nvSpPr>
        <p:spPr>
          <a:xfrm>
            <a:off x="5202954" y="1905107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err="1">
                <a:solidFill>
                  <a:srgbClr val="3A3A9A"/>
                </a:solidFill>
                <a:latin typeface="Consolas" panose="020B0609020204030204" pitchFamily="49" charset="0"/>
              </a:rPr>
              <a:t>getBW</a:t>
            </a:r>
            <a:r>
              <a:rPr lang="fr-FR" sz="2000" b="1" dirty="0">
                <a:solidFill>
                  <a:srgbClr val="3A3A9A"/>
                </a:solidFill>
                <a:latin typeface="Consolas" panose="020B0609020204030204" pitchFamily="49" charset="0"/>
              </a:rPr>
              <a:t>()</a:t>
            </a:r>
            <a:endParaRPr lang="fr-FR" sz="2000" b="1" dirty="0">
              <a:solidFill>
                <a:srgbClr val="3A3A9A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DD363E-8D84-4170-923A-80B4807EDB90}"/>
              </a:ext>
            </a:extLst>
          </p:cNvPr>
          <p:cNvSpPr txBox="1"/>
          <p:nvPr/>
        </p:nvSpPr>
        <p:spPr>
          <a:xfrm>
            <a:off x="8217562" y="3526577"/>
            <a:ext cx="338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92E9A8-88BC-48E9-996A-AF706AFD7A81}"/>
              </a:ext>
            </a:extLst>
          </p:cNvPr>
          <p:cNvSpPr/>
          <p:nvPr/>
        </p:nvSpPr>
        <p:spPr>
          <a:xfrm>
            <a:off x="9458088" y="4155640"/>
            <a:ext cx="2300630" cy="984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fr-F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getBarycenter</a:t>
            </a:r>
            <a:r>
              <a:rPr lang="fr-F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endParaRPr lang="fr-F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r>
              <a:rPr lang="fr-FR" b="1" i="1" dirty="0">
                <a:solidFill>
                  <a:srgbClr val="FF0000"/>
                </a:solidFill>
                <a:latin typeface="Consolas" panose="020B0609020204030204" pitchFamily="49" charset="0"/>
              </a:rPr>
              <a:t>(X,Y)</a:t>
            </a:r>
            <a:endParaRPr lang="fr-FR" b="1" i="1" dirty="0">
              <a:solidFill>
                <a:srgbClr val="FF0000"/>
              </a:solidFill>
            </a:endParaRPr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BD30C395-116B-4E12-B12E-5E1FF36276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60220" y="3478191"/>
            <a:ext cx="929200" cy="866535"/>
          </a:xfrm>
          <a:prstGeom prst="curvedConnector3">
            <a:avLst>
              <a:gd name="adj1" fmla="val 9920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>
            <a:extLst>
              <a:ext uri="{FF2B5EF4-FFF2-40B4-BE49-F238E27FC236}">
                <a16:creationId xmlns:a16="http://schemas.microsoft.com/office/drawing/2014/main" id="{5F96F24D-5E6B-470D-9398-FC0AADB68A7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5" r="76190" b="19735"/>
          <a:stretch/>
        </p:blipFill>
        <p:spPr bwMode="auto">
          <a:xfrm>
            <a:off x="4889076" y="3265694"/>
            <a:ext cx="1651005" cy="24917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F99FB332-8C31-4460-8121-86770A4B9D82}"/>
              </a:ext>
            </a:extLst>
          </p:cNvPr>
          <p:cNvSpPr txBox="1"/>
          <p:nvPr/>
        </p:nvSpPr>
        <p:spPr>
          <a:xfrm>
            <a:off x="7428153" y="4511592"/>
            <a:ext cx="100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Action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2417C1-7F4F-4C6F-B172-CF60CD9D901B}"/>
              </a:ext>
            </a:extLst>
          </p:cNvPr>
          <p:cNvSpPr txBox="1"/>
          <p:nvPr/>
        </p:nvSpPr>
        <p:spPr>
          <a:xfrm>
            <a:off x="8217561" y="5380753"/>
            <a:ext cx="100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Dessin</a:t>
            </a:r>
          </a:p>
        </p:txBody>
      </p:sp>
      <p:sp>
        <p:nvSpPr>
          <p:cNvPr id="53" name="Flèche : gauche 52">
            <a:extLst>
              <a:ext uri="{FF2B5EF4-FFF2-40B4-BE49-F238E27FC236}">
                <a16:creationId xmlns:a16="http://schemas.microsoft.com/office/drawing/2014/main" id="{475560BE-D033-4BDA-9BAA-351241DF3A95}"/>
              </a:ext>
            </a:extLst>
          </p:cNvPr>
          <p:cNvSpPr/>
          <p:nvPr/>
        </p:nvSpPr>
        <p:spPr>
          <a:xfrm>
            <a:off x="6697508" y="4911702"/>
            <a:ext cx="3495668" cy="14456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 : en arc 53">
            <a:extLst>
              <a:ext uri="{FF2B5EF4-FFF2-40B4-BE49-F238E27FC236}">
                <a16:creationId xmlns:a16="http://schemas.microsoft.com/office/drawing/2014/main" id="{6B0E8F96-BE4D-4481-B4BD-C251E31AAFAC}"/>
              </a:ext>
            </a:extLst>
          </p:cNvPr>
          <p:cNvCxnSpPr>
            <a:cxnSpLocks/>
            <a:stCxn id="12" idx="2"/>
            <a:endCxn id="52" idx="3"/>
          </p:cNvCxnSpPr>
          <p:nvPr/>
        </p:nvCxnSpPr>
        <p:spPr>
          <a:xfrm rot="5400000">
            <a:off x="9693907" y="4666311"/>
            <a:ext cx="440283" cy="1388711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AA6F8199-C2DA-4C46-B291-A83FFDABE663}"/>
              </a:ext>
            </a:extLst>
          </p:cNvPr>
          <p:cNvSpPr txBox="1"/>
          <p:nvPr/>
        </p:nvSpPr>
        <p:spPr>
          <a:xfrm>
            <a:off x="4974039" y="5780863"/>
            <a:ext cx="1481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Camera UI</a:t>
            </a:r>
          </a:p>
        </p:txBody>
      </p:sp>
      <p:sp>
        <p:nvSpPr>
          <p:cNvPr id="23" name="Espace réservé du numéro de diapositive 10">
            <a:extLst>
              <a:ext uri="{FF2B5EF4-FFF2-40B4-BE49-F238E27FC236}">
                <a16:creationId xmlns:a16="http://schemas.microsoft.com/office/drawing/2014/main" id="{2E0229EA-10F1-4744-AEE8-15FCA87196AF}"/>
              </a:ext>
            </a:extLst>
          </p:cNvPr>
          <p:cNvSpPr txBox="1">
            <a:spLocks/>
          </p:cNvSpPr>
          <p:nvPr/>
        </p:nvSpPr>
        <p:spPr>
          <a:xfrm>
            <a:off x="11148370" y="612341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4400" b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pPr/>
              <a:t>6</a:t>
            </a:fld>
            <a:endParaRPr lang="en-US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92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C5510-6296-494F-A5CC-EFC4E22F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3" y="70645"/>
            <a:ext cx="12176610" cy="554997"/>
          </a:xfrm>
        </p:spPr>
        <p:txBody>
          <a:bodyPr>
            <a:noAutofit/>
          </a:bodyPr>
          <a:lstStyle/>
          <a:p>
            <a:r>
              <a:rPr lang="fr-FR" b="1" i="1" u="sng"/>
              <a:t>Demonstration</a:t>
            </a:r>
            <a:endParaRPr lang="fr-FR" i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1B25F4-9FC0-4868-A27C-75933A2B2EA7}"/>
              </a:ext>
            </a:extLst>
          </p:cNvPr>
          <p:cNvSpPr txBox="1"/>
          <p:nvPr/>
        </p:nvSpPr>
        <p:spPr>
          <a:xfrm>
            <a:off x="172603" y="885525"/>
            <a:ext cx="11681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Présentation de l’application et de ses fonctionnalités </a:t>
            </a:r>
            <a:r>
              <a:rPr lang="fr-FR" sz="1600"/>
              <a:t>:</a:t>
            </a:r>
            <a:endParaRPr lang="fr-FR" sz="1600" dirty="0"/>
          </a:p>
        </p:txBody>
      </p:sp>
      <p:pic>
        <p:nvPicPr>
          <p:cNvPr id="23" name="Image 2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AFEAC3F-8C10-4D75-A306-EAFC5B6B0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71" y="1730183"/>
            <a:ext cx="7523747" cy="4098757"/>
          </a:xfrm>
          <a:prstGeom prst="rect">
            <a:avLst/>
          </a:prstGeom>
        </p:spPr>
      </p:pic>
      <p:sp>
        <p:nvSpPr>
          <p:cNvPr id="31" name="Espace réservé du numéro de diapositive 10">
            <a:extLst>
              <a:ext uri="{FF2B5EF4-FFF2-40B4-BE49-F238E27FC236}">
                <a16:creationId xmlns:a16="http://schemas.microsoft.com/office/drawing/2014/main" id="{7AF6F324-7975-4F1F-AE4C-BF3F4B5FA5AC}"/>
              </a:ext>
            </a:extLst>
          </p:cNvPr>
          <p:cNvSpPr txBox="1">
            <a:spLocks/>
          </p:cNvSpPr>
          <p:nvPr/>
        </p:nvSpPr>
        <p:spPr>
          <a:xfrm>
            <a:off x="11148370" y="612341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4400" b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pPr/>
              <a:t>7</a:t>
            </a:fld>
            <a:endParaRPr lang="en-US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2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C5510-6296-494F-A5CC-EFC4E22F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4" y="70644"/>
            <a:ext cx="11633230" cy="1049235"/>
          </a:xfrm>
        </p:spPr>
        <p:txBody>
          <a:bodyPr>
            <a:noAutofit/>
          </a:bodyPr>
          <a:lstStyle/>
          <a:p>
            <a:r>
              <a:rPr lang="fr-FR" b="1" i="1" u="sng" dirty="0"/>
              <a:t>Démarche du projet</a:t>
            </a:r>
            <a:br>
              <a:rPr lang="fr-FR" i="1" dirty="0"/>
            </a:br>
            <a:br>
              <a:rPr lang="fr-FR" i="1" dirty="0"/>
            </a:br>
            <a:endParaRPr lang="fr-FR" i="1" dirty="0"/>
          </a:p>
        </p:txBody>
      </p:sp>
      <p:sp>
        <p:nvSpPr>
          <p:cNvPr id="22" name="ZoneTexte 3">
            <a:extLst>
              <a:ext uri="{FF2B5EF4-FFF2-40B4-BE49-F238E27FC236}">
                <a16:creationId xmlns:a16="http://schemas.microsoft.com/office/drawing/2014/main" id="{9337C629-E26F-46B5-9B7C-3A339C51F93B}"/>
              </a:ext>
            </a:extLst>
          </p:cNvPr>
          <p:cNvSpPr txBox="1"/>
          <p:nvPr/>
        </p:nvSpPr>
        <p:spPr>
          <a:xfrm>
            <a:off x="679801" y="1191585"/>
            <a:ext cx="10618835" cy="52629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Mode le fonctionnement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Répartition des taches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Gestion du temps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Outils Utilisés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3" name="Picture 4" descr="Scrum : présentation et avantage de la méthode agile star">
            <a:extLst>
              <a:ext uri="{FF2B5EF4-FFF2-40B4-BE49-F238E27FC236}">
                <a16:creationId xmlns:a16="http://schemas.microsoft.com/office/drawing/2014/main" id="{DCC92643-3C4D-499F-89C0-B98C515D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879779" y="881438"/>
            <a:ext cx="3828309" cy="254756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4" name="Picture 6" descr="Shadow removal with Open-CV. Shadow elimination process is widely… | by  Ravi K | Arnekt-AI | Medium">
            <a:extLst>
              <a:ext uri="{FF2B5EF4-FFF2-40B4-BE49-F238E27FC236}">
                <a16:creationId xmlns:a16="http://schemas.microsoft.com/office/drawing/2014/main" id="{A2281A6D-D7E4-4850-A85B-4E39E094E1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72798" y="3600714"/>
            <a:ext cx="3924937" cy="127815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" name="Picture 8" descr="JavaFX 8 : La résistance des applications lourdes - Publicis Sapient  Engineering - Engineering Done Right">
            <a:extLst>
              <a:ext uri="{FF2B5EF4-FFF2-40B4-BE49-F238E27FC236}">
                <a16:creationId xmlns:a16="http://schemas.microsoft.com/office/drawing/2014/main" id="{4703A840-C3A6-4B3C-BAC4-6A60BA760F8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441769" y="4201013"/>
            <a:ext cx="1827081" cy="169593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9" name="Espace réservé du numéro de diapositive 10">
            <a:extLst>
              <a:ext uri="{FF2B5EF4-FFF2-40B4-BE49-F238E27FC236}">
                <a16:creationId xmlns:a16="http://schemas.microsoft.com/office/drawing/2014/main" id="{056DFA69-D3A9-44FF-8373-13EC3BB069AF}"/>
              </a:ext>
            </a:extLst>
          </p:cNvPr>
          <p:cNvSpPr txBox="1">
            <a:spLocks/>
          </p:cNvSpPr>
          <p:nvPr/>
        </p:nvSpPr>
        <p:spPr>
          <a:xfrm>
            <a:off x="11148370" y="612341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4400" b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pPr/>
              <a:t>8</a:t>
            </a:fld>
            <a:endParaRPr lang="en-US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6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C5510-6296-494F-A5CC-EFC4E22F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4" y="70644"/>
            <a:ext cx="11633230" cy="1049235"/>
          </a:xfrm>
        </p:spPr>
        <p:txBody>
          <a:bodyPr>
            <a:noAutofit/>
          </a:bodyPr>
          <a:lstStyle/>
          <a:p>
            <a:r>
              <a:rPr lang="fr-FR" b="1" i="1" u="sng" dirty="0"/>
              <a:t>Retour critique sur le projet</a:t>
            </a:r>
            <a:br>
              <a:rPr lang="fr-FR" i="1" dirty="0"/>
            </a:br>
            <a:br>
              <a:rPr lang="fr-FR" i="1" dirty="0"/>
            </a:br>
            <a:r>
              <a:rPr lang="fr-FR" sz="3600" b="1" i="1" dirty="0"/>
              <a:t>1- Expérience gagnée</a:t>
            </a:r>
            <a:endParaRPr lang="fr-FR" b="1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DB459B-E95D-4455-8404-35BDFC2E061B}"/>
              </a:ext>
            </a:extLst>
          </p:cNvPr>
          <p:cNvSpPr/>
          <p:nvPr/>
        </p:nvSpPr>
        <p:spPr>
          <a:xfrm>
            <a:off x="253212" y="1589318"/>
            <a:ext cx="109251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Autonomie + Responsabilisation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Professionnalisme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Mise en œuvre de la méthode 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Cohésion de groupe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Utilisation de Git un peu difficile mais rigoureuse sur les </a:t>
            </a:r>
            <a:r>
              <a:rPr lang="fr-FR" sz="2800" dirty="0" err="1"/>
              <a:t>commits</a:t>
            </a:r>
            <a:r>
              <a:rPr lang="fr-FR" sz="2800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58B004-B08C-4587-A41D-C7E811F01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188" r="93594">
                        <a14:foregroundMark x1="7813" y1="45278" x2="7813" y2="45278"/>
                        <a14:foregroundMark x1="2188" y1="40278" x2="2188" y2="40278"/>
                        <a14:foregroundMark x1="43906" y1="77778" x2="43906" y2="77778"/>
                        <a14:foregroundMark x1="44063" y1="81389" x2="44063" y2="81389"/>
                        <a14:foregroundMark x1="69688" y1="53611" x2="69688" y2="53611"/>
                        <a14:foregroundMark x1="52812" y1="56667" x2="52812" y2="56667"/>
                        <a14:foregroundMark x1="57656" y1="56944" x2="57656" y2="56944"/>
                        <a14:foregroundMark x1="58906" y1="54167" x2="58906" y2="54167"/>
                        <a14:foregroundMark x1="61719" y1="60000" x2="61719" y2="60000"/>
                        <a14:foregroundMark x1="61719" y1="60000" x2="61719" y2="60000"/>
                        <a14:foregroundMark x1="62656" y1="63056" x2="62656" y2="63056"/>
                        <a14:foregroundMark x1="89375" y1="51667" x2="89375" y2="51667"/>
                        <a14:foregroundMark x1="82500" y1="42778" x2="82500" y2="42778"/>
                        <a14:foregroundMark x1="76875" y1="51111" x2="76875" y2="51111"/>
                        <a14:foregroundMark x1="76094" y1="53611" x2="76094" y2="53611"/>
                        <a14:foregroundMark x1="76094" y1="54167" x2="76094" y2="54167"/>
                        <a14:foregroundMark x1="76094" y1="54167" x2="76094" y2="54167"/>
                        <a14:foregroundMark x1="76250" y1="54167" x2="76250" y2="54167"/>
                        <a14:foregroundMark x1="78750" y1="65833" x2="78750" y2="65833"/>
                        <a14:foregroundMark x1="68281" y1="62500" x2="68281" y2="62500"/>
                        <a14:foregroundMark x1="68281" y1="60000" x2="68281" y2="60000"/>
                        <a14:foregroundMark x1="68438" y1="60000" x2="68438" y2="60000"/>
                        <a14:foregroundMark x1="68438" y1="60000" x2="68438" y2="60000"/>
                        <a14:foregroundMark x1="68594" y1="60000" x2="68594" y2="60000"/>
                        <a14:foregroundMark x1="67344" y1="48333" x2="67344" y2="48333"/>
                        <a14:foregroundMark x1="57500" y1="44167" x2="57500" y2="44167"/>
                        <a14:foregroundMark x1="57813" y1="44444" x2="57813" y2="44444"/>
                        <a14:foregroundMark x1="57813" y1="44444" x2="57813" y2="44444"/>
                        <a14:foregroundMark x1="70156" y1="41111" x2="70156" y2="41111"/>
                        <a14:foregroundMark x1="70156" y1="41111" x2="70156" y2="41111"/>
                        <a14:foregroundMark x1="61406" y1="68056" x2="61406" y2="68056"/>
                        <a14:foregroundMark x1="61406" y1="68056" x2="61406" y2="68056"/>
                        <a14:foregroundMark x1="44063" y1="81667" x2="44063" y2="81667"/>
                        <a14:foregroundMark x1="43438" y1="81667" x2="43438" y2="81667"/>
                        <a14:foregroundMark x1="43438" y1="81667" x2="43438" y2="81667"/>
                        <a14:foregroundMark x1="43438" y1="81667" x2="43438" y2="81667"/>
                        <a14:foregroundMark x1="42031" y1="81111" x2="42031" y2="81111"/>
                        <a14:foregroundMark x1="41563" y1="81111" x2="41563" y2="81111"/>
                        <a14:foregroundMark x1="40313" y1="82222" x2="40313" y2="82222"/>
                        <a14:foregroundMark x1="46719" y1="83333" x2="46719" y2="83333"/>
                        <a14:foregroundMark x1="42188" y1="72222" x2="42188" y2="72222"/>
                        <a14:foregroundMark x1="43125" y1="72222" x2="43125" y2="72222"/>
                        <a14:foregroundMark x1="43438" y1="71111" x2="43438" y2="71111"/>
                        <a14:foregroundMark x1="37969" y1="74722" x2="37969" y2="74722"/>
                        <a14:foregroundMark x1="91875" y1="77778" x2="91875" y2="77778"/>
                        <a14:foregroundMark x1="31250" y1="59444" x2="31250" y2="59444"/>
                        <a14:foregroundMark x1="31094" y1="56111" x2="31094" y2="56111"/>
                        <a14:foregroundMark x1="31250" y1="48333" x2="31250" y2="48333"/>
                        <a14:foregroundMark x1="29844" y1="38056" x2="29844" y2="38056"/>
                        <a14:foregroundMark x1="27031" y1="28611" x2="27031" y2="28611"/>
                        <a14:foregroundMark x1="21094" y1="28611" x2="21094" y2="28611"/>
                        <a14:foregroundMark x1="21094" y1="28611" x2="21094" y2="28611"/>
                        <a14:foregroundMark x1="21094" y1="28611" x2="21094" y2="28611"/>
                        <a14:foregroundMark x1="21094" y1="28611" x2="21094" y2="28611"/>
                        <a14:foregroundMark x1="18594" y1="27778" x2="18594" y2="27778"/>
                        <a14:foregroundMark x1="18594" y1="27778" x2="18594" y2="27778"/>
                        <a14:foregroundMark x1="18594" y1="27778" x2="18594" y2="27778"/>
                        <a14:foregroundMark x1="18594" y1="27778" x2="18594" y2="27778"/>
                        <a14:foregroundMark x1="12188" y1="73611" x2="12188" y2="73611"/>
                        <a14:foregroundMark x1="16250" y1="69722" x2="16250" y2="69722"/>
                        <a14:foregroundMark x1="16250" y1="69722" x2="16250" y2="69722"/>
                        <a14:foregroundMark x1="17344" y1="68611" x2="17344" y2="68611"/>
                        <a14:foregroundMark x1="87656" y1="35000" x2="87656" y2="35000"/>
                        <a14:foregroundMark x1="93594" y1="32778" x2="93594" y2="32778"/>
                        <a14:foregroundMark x1="30469" y1="62222" x2="30469" y2="62222"/>
                        <a14:foregroundMark x1="29531" y1="62222" x2="29531" y2="62222"/>
                        <a14:foregroundMark x1="29531" y1="61667" x2="29531" y2="61667"/>
                        <a14:foregroundMark x1="93594" y1="79722" x2="93594" y2="797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93808" y="867477"/>
            <a:ext cx="4557755" cy="3156784"/>
          </a:xfrm>
          <a:prstGeom prst="rect">
            <a:avLst/>
          </a:prstGeom>
        </p:spPr>
      </p:pic>
      <p:sp>
        <p:nvSpPr>
          <p:cNvPr id="6" name="Espace réservé du numéro de diapositive 10">
            <a:extLst>
              <a:ext uri="{FF2B5EF4-FFF2-40B4-BE49-F238E27FC236}">
                <a16:creationId xmlns:a16="http://schemas.microsoft.com/office/drawing/2014/main" id="{EB669715-EDB8-42E0-AFE3-D444138C8CE1}"/>
              </a:ext>
            </a:extLst>
          </p:cNvPr>
          <p:cNvSpPr txBox="1">
            <a:spLocks/>
          </p:cNvSpPr>
          <p:nvPr/>
        </p:nvSpPr>
        <p:spPr>
          <a:xfrm>
            <a:off x="11148370" y="612341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4400" b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pPr/>
              <a:t>9</a:t>
            </a:fld>
            <a:endParaRPr lang="en-US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3694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148</TotalTime>
  <Words>465</Words>
  <Application>Microsoft Office PowerPoint</Application>
  <PresentationFormat>Grand écran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Galerie</vt:lpstr>
      <vt:lpstr>Soutenances Projet Informatique</vt:lpstr>
      <vt:lpstr>Présentation de notre équipe    </vt:lpstr>
      <vt:lpstr>CONCEPTION : Organisation de notre application    </vt:lpstr>
      <vt:lpstr>CONCEPTION : Fonctionnement de l’application  1- Le lancement</vt:lpstr>
      <vt:lpstr>CONCEPTION : Fonctionnement de l’application  2- Dessiner et naviguer dans les feuilles</vt:lpstr>
      <vt:lpstr>CONCEPTION : Fonctionnement de l’application  3- Dessiner avec la webcam</vt:lpstr>
      <vt:lpstr>Demonstration</vt:lpstr>
      <vt:lpstr>Démarche du projet  </vt:lpstr>
      <vt:lpstr>Retour critique sur le projet  1- Expérience gagnée</vt:lpstr>
      <vt:lpstr>Retour critique sur le projet  2- Comment peut on s’améliorer</vt:lpstr>
      <vt:lpstr>Retour critique sur le projet  3- Bilan projet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lelio lardon</dc:creator>
  <cp:lastModifiedBy>lelio lardon</cp:lastModifiedBy>
  <cp:revision>19</cp:revision>
  <dcterms:created xsi:type="dcterms:W3CDTF">2021-01-25T02:18:59Z</dcterms:created>
  <dcterms:modified xsi:type="dcterms:W3CDTF">2021-01-25T11:54:18Z</dcterms:modified>
</cp:coreProperties>
</file>