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  <p:sldId id="263" r:id="rId1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524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4937764" y="1911334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4008A7-8415-4743-826B-FEA9AC9B0813}"/>
              </a:ext>
            </a:extLst>
          </p:cNvPr>
          <p:cNvGrpSpPr/>
          <p:nvPr userDrawn="1"/>
        </p:nvGrpSpPr>
        <p:grpSpPr>
          <a:xfrm flipH="1">
            <a:off x="-3162" y="3967"/>
            <a:ext cx="12192000" cy="6843742"/>
            <a:chOff x="-3162" y="3967"/>
            <a:chExt cx="12192000" cy="6843742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0F0199B-BA3A-4330-946A-C46369A11EFF}"/>
                </a:ext>
              </a:extLst>
            </p:cNvPr>
            <p:cNvSpPr/>
            <p:nvPr/>
          </p:nvSpPr>
          <p:spPr>
            <a:xfrm>
              <a:off x="941021" y="3967"/>
              <a:ext cx="1495484" cy="1818661"/>
            </a:xfrm>
            <a:custGeom>
              <a:avLst/>
              <a:gdLst>
                <a:gd name="connsiteX0" fmla="*/ 1498646 w 1495484"/>
                <a:gd name="connsiteY0" fmla="*/ 3162 h 1818661"/>
                <a:gd name="connsiteX1" fmla="*/ 91877 w 1495484"/>
                <a:gd name="connsiteY1" fmla="*/ 1523993 h 1818661"/>
                <a:gd name="connsiteX2" fmla="*/ 3162 w 1495484"/>
                <a:gd name="connsiteY2" fmla="*/ 1821823 h 1818661"/>
                <a:gd name="connsiteX3" fmla="*/ 1422605 w 1495484"/>
                <a:gd name="connsiteY3" fmla="*/ 1328820 h 181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1818661">
                  <a:moveTo>
                    <a:pt x="1498646" y="3162"/>
                  </a:moveTo>
                  <a:lnTo>
                    <a:pt x="91877" y="1523993"/>
                  </a:lnTo>
                  <a:lnTo>
                    <a:pt x="3162" y="1821823"/>
                  </a:lnTo>
                  <a:lnTo>
                    <a:pt x="1422605" y="13288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8588E0-565E-471E-A7DE-E0891E95EF59}"/>
                </a:ext>
              </a:extLst>
            </p:cNvPr>
            <p:cNvSpPr/>
            <p:nvPr/>
          </p:nvSpPr>
          <p:spPr>
            <a:xfrm>
              <a:off x="-3162" y="3967"/>
              <a:ext cx="2439667" cy="2648782"/>
            </a:xfrm>
            <a:custGeom>
              <a:avLst/>
              <a:gdLst>
                <a:gd name="connsiteX0" fmla="*/ 3162 w 2439667"/>
                <a:gd name="connsiteY0" fmla="*/ 3162 h 2648781"/>
                <a:gd name="connsiteX1" fmla="*/ 2442829 w 2439667"/>
                <a:gd name="connsiteY1" fmla="*/ 3162 h 2648781"/>
                <a:gd name="connsiteX2" fmla="*/ 3162 w 2439667"/>
                <a:gd name="connsiteY2" fmla="*/ 2651944 h 264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9667" h="2648781">
                  <a:moveTo>
                    <a:pt x="3162" y="3162"/>
                  </a:moveTo>
                  <a:lnTo>
                    <a:pt x="2442829" y="3162"/>
                  </a:lnTo>
                  <a:lnTo>
                    <a:pt x="3162" y="2651944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056184-4C3A-4135-B197-7F4BF884A244}"/>
                </a:ext>
              </a:extLst>
            </p:cNvPr>
            <p:cNvSpPr/>
            <p:nvPr/>
          </p:nvSpPr>
          <p:spPr>
            <a:xfrm>
              <a:off x="9330942" y="593289"/>
              <a:ext cx="2636108" cy="1799651"/>
            </a:xfrm>
            <a:custGeom>
              <a:avLst/>
              <a:gdLst>
                <a:gd name="connsiteX0" fmla="*/ 2639270 w 2636108"/>
                <a:gd name="connsiteY0" fmla="*/ 1802813 h 1799650"/>
                <a:gd name="connsiteX1" fmla="*/ 700210 w 2636108"/>
                <a:gd name="connsiteY1" fmla="*/ 1663403 h 1799650"/>
                <a:gd name="connsiteX2" fmla="*/ 3162 w 2636108"/>
                <a:gd name="connsiteY2" fmla="*/ 3162 h 179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08" h="1799650">
                  <a:moveTo>
                    <a:pt x="2639270" y="1802813"/>
                  </a:moveTo>
                  <a:lnTo>
                    <a:pt x="700210" y="1663403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AAC4795-AB14-456A-B943-DDDBE6FD4B57}"/>
                </a:ext>
              </a:extLst>
            </p:cNvPr>
            <p:cNvSpPr/>
            <p:nvPr/>
          </p:nvSpPr>
          <p:spPr>
            <a:xfrm>
              <a:off x="9692140" y="4528441"/>
              <a:ext cx="2072133" cy="2097480"/>
            </a:xfrm>
            <a:custGeom>
              <a:avLst/>
              <a:gdLst>
                <a:gd name="connsiteX0" fmla="*/ 2075295 w 2072133"/>
                <a:gd name="connsiteY0" fmla="*/ 123561 h 2097480"/>
                <a:gd name="connsiteX1" fmla="*/ 883977 w 2072133"/>
                <a:gd name="connsiteY1" fmla="*/ 2100642 h 2097480"/>
                <a:gd name="connsiteX2" fmla="*/ 3162 w 2072133"/>
                <a:gd name="connsiteY2" fmla="*/ 3162 h 20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2133" h="2097480">
                  <a:moveTo>
                    <a:pt x="2075295" y="123561"/>
                  </a:moveTo>
                  <a:lnTo>
                    <a:pt x="883977" y="2100642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69833CF-1146-4B8A-AD54-66FBBA6DF5BD}"/>
                </a:ext>
              </a:extLst>
            </p:cNvPr>
            <p:cNvSpPr/>
            <p:nvPr/>
          </p:nvSpPr>
          <p:spPr>
            <a:xfrm>
              <a:off x="9204206" y="4319327"/>
              <a:ext cx="2984632" cy="2528382"/>
            </a:xfrm>
            <a:custGeom>
              <a:avLst/>
              <a:gdLst>
                <a:gd name="connsiteX0" fmla="*/ 2987794 w 2984632"/>
                <a:gd name="connsiteY0" fmla="*/ 2531544 h 2528382"/>
                <a:gd name="connsiteX1" fmla="*/ 3162 w 2984632"/>
                <a:gd name="connsiteY1" fmla="*/ 2531544 h 2528382"/>
                <a:gd name="connsiteX2" fmla="*/ 2987794 w 2984632"/>
                <a:gd name="connsiteY2" fmla="*/ 3162 h 252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4632" h="2528382">
                  <a:moveTo>
                    <a:pt x="2987794" y="2531544"/>
                  </a:moveTo>
                  <a:lnTo>
                    <a:pt x="3162" y="2531544"/>
                  </a:lnTo>
                  <a:lnTo>
                    <a:pt x="2987794" y="3162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83D37A-FB78-4286-A161-C8B9C6FA59FC}"/>
                </a:ext>
              </a:extLst>
            </p:cNvPr>
            <p:cNvSpPr/>
            <p:nvPr/>
          </p:nvSpPr>
          <p:spPr>
            <a:xfrm>
              <a:off x="7765119" y="4528441"/>
              <a:ext cx="1907376" cy="2319268"/>
            </a:xfrm>
            <a:custGeom>
              <a:avLst/>
              <a:gdLst>
                <a:gd name="connsiteX0" fmla="*/ 327606 w 1907376"/>
                <a:gd name="connsiteY0" fmla="*/ 2322430 h 2319268"/>
                <a:gd name="connsiteX1" fmla="*/ 1906736 w 1907376"/>
                <a:gd name="connsiteY1" fmla="*/ 2322430 h 2319268"/>
                <a:gd name="connsiteX2" fmla="*/ 333309 w 1907376"/>
                <a:gd name="connsiteY2" fmla="*/ 3162 h 2319268"/>
                <a:gd name="connsiteX3" fmla="*/ 3162 w 1907376"/>
                <a:gd name="connsiteY3" fmla="*/ 1876953 h 2319268"/>
                <a:gd name="connsiteX4" fmla="*/ 795895 w 1907376"/>
                <a:gd name="connsiteY4" fmla="*/ 1923212 h 231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376" h="2319268">
                  <a:moveTo>
                    <a:pt x="327606" y="2322430"/>
                  </a:moveTo>
                  <a:lnTo>
                    <a:pt x="1906736" y="2322430"/>
                  </a:lnTo>
                  <a:lnTo>
                    <a:pt x="333309" y="3162"/>
                  </a:lnTo>
                  <a:lnTo>
                    <a:pt x="3162" y="1876953"/>
                  </a:lnTo>
                  <a:lnTo>
                    <a:pt x="795895" y="19232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30CB618-3D6B-4CC3-8792-849A4D433037}"/>
                </a:ext>
              </a:extLst>
            </p:cNvPr>
            <p:cNvSpPr/>
            <p:nvPr/>
          </p:nvSpPr>
          <p:spPr>
            <a:xfrm>
              <a:off x="6424253" y="6328092"/>
              <a:ext cx="2135501" cy="519617"/>
            </a:xfrm>
            <a:custGeom>
              <a:avLst/>
              <a:gdLst>
                <a:gd name="connsiteX0" fmla="*/ 1344029 w 2135501"/>
                <a:gd name="connsiteY0" fmla="*/ 77302 h 519617"/>
                <a:gd name="connsiteX1" fmla="*/ 64629 w 2135501"/>
                <a:gd name="connsiteY1" fmla="*/ 3162 h 519617"/>
                <a:gd name="connsiteX2" fmla="*/ 3162 w 2135501"/>
                <a:gd name="connsiteY2" fmla="*/ 522779 h 519617"/>
                <a:gd name="connsiteX3" fmla="*/ 1266086 w 2135501"/>
                <a:gd name="connsiteY3" fmla="*/ 522779 h 519617"/>
                <a:gd name="connsiteX4" fmla="*/ 1668472 w 2135501"/>
                <a:gd name="connsiteY4" fmla="*/ 522779 h 519617"/>
                <a:gd name="connsiteX5" fmla="*/ 2136762 w 2135501"/>
                <a:gd name="connsiteY5" fmla="*/ 123561 h 5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501" h="519617">
                  <a:moveTo>
                    <a:pt x="1344029" y="77302"/>
                  </a:moveTo>
                  <a:lnTo>
                    <a:pt x="64629" y="3162"/>
                  </a:lnTo>
                  <a:lnTo>
                    <a:pt x="3162" y="522779"/>
                  </a:lnTo>
                  <a:lnTo>
                    <a:pt x="1266086" y="522779"/>
                  </a:lnTo>
                  <a:lnTo>
                    <a:pt x="1668472" y="522779"/>
                  </a:lnTo>
                  <a:lnTo>
                    <a:pt x="2136762" y="12356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11FDDEE-E7AA-4E23-BB4B-33258A22F884}"/>
                </a:ext>
              </a:extLst>
            </p:cNvPr>
            <p:cNvSpPr/>
            <p:nvPr/>
          </p:nvSpPr>
          <p:spPr>
            <a:xfrm>
              <a:off x="10306809" y="3967"/>
              <a:ext cx="1882029" cy="2927601"/>
            </a:xfrm>
            <a:custGeom>
              <a:avLst/>
              <a:gdLst>
                <a:gd name="connsiteX0" fmla="*/ 908690 w 1882029"/>
                <a:gd name="connsiteY0" fmla="*/ 3162 h 2927600"/>
                <a:gd name="connsiteX1" fmla="*/ 518344 w 1882029"/>
                <a:gd name="connsiteY1" fmla="*/ 3162 h 2927600"/>
                <a:gd name="connsiteX2" fmla="*/ 3162 w 1882029"/>
                <a:gd name="connsiteY2" fmla="*/ 2930763 h 2927600"/>
                <a:gd name="connsiteX3" fmla="*/ 1885191 w 1882029"/>
                <a:gd name="connsiteY3" fmla="*/ 2208368 h 2927600"/>
                <a:gd name="connsiteX4" fmla="*/ 1885191 w 1882029"/>
                <a:gd name="connsiteY4" fmla="*/ 1442882 h 29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029" h="2927600">
                  <a:moveTo>
                    <a:pt x="908690" y="3162"/>
                  </a:moveTo>
                  <a:lnTo>
                    <a:pt x="518344" y="3162"/>
                  </a:lnTo>
                  <a:lnTo>
                    <a:pt x="3162" y="2930763"/>
                  </a:lnTo>
                  <a:lnTo>
                    <a:pt x="1885191" y="2208368"/>
                  </a:lnTo>
                  <a:lnTo>
                    <a:pt x="1885191" y="14428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481FE25-C6FB-451A-8B81-3BD165443CCD}"/>
                </a:ext>
              </a:extLst>
            </p:cNvPr>
            <p:cNvSpPr/>
            <p:nvPr/>
          </p:nvSpPr>
          <p:spPr>
            <a:xfrm>
              <a:off x="-3162" y="3967"/>
              <a:ext cx="1495484" cy="2255900"/>
            </a:xfrm>
            <a:custGeom>
              <a:avLst/>
              <a:gdLst>
                <a:gd name="connsiteX0" fmla="*/ 1498646 w 1495484"/>
                <a:gd name="connsiteY0" fmla="*/ 3162 h 2255900"/>
                <a:gd name="connsiteX1" fmla="*/ 3162 w 1495484"/>
                <a:gd name="connsiteY1" fmla="*/ 3162 h 2255900"/>
                <a:gd name="connsiteX2" fmla="*/ 3162 w 1495484"/>
                <a:gd name="connsiteY2" fmla="*/ 1821823 h 2255900"/>
                <a:gd name="connsiteX3" fmla="*/ 814272 w 1495484"/>
                <a:gd name="connsiteY3" fmla="*/ 2259062 h 22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2255900">
                  <a:moveTo>
                    <a:pt x="1498646" y="3162"/>
                  </a:moveTo>
                  <a:lnTo>
                    <a:pt x="3162" y="3162"/>
                  </a:lnTo>
                  <a:lnTo>
                    <a:pt x="3162" y="1821823"/>
                  </a:lnTo>
                  <a:lnTo>
                    <a:pt x="814272" y="22590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17170F-66DD-B5C9-8B99-0C7C82CD876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937125" y="3906838"/>
            <a:ext cx="5426075" cy="71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0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04323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1279648-9C72-495F-B751-8107C789995D}"/>
              </a:ext>
            </a:extLst>
          </p:cNvPr>
          <p:cNvSpPr/>
          <p:nvPr/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699D3D0-4F50-40B6-930C-912DB895BF49}"/>
              </a:ext>
            </a:extLst>
          </p:cNvPr>
          <p:cNvSpPr/>
          <p:nvPr/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37FA769-54AD-476A-9311-4A16D45035B9}"/>
              </a:ext>
            </a:extLst>
          </p:cNvPr>
          <p:cNvSpPr/>
          <p:nvPr/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B766074-1B64-4EBA-9858-C88C33954BE7}"/>
              </a:ext>
            </a:extLst>
          </p:cNvPr>
          <p:cNvSpPr/>
          <p:nvPr/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F88F40E-8606-409D-982E-6D97BC7A92EB}"/>
              </a:ext>
            </a:extLst>
          </p:cNvPr>
          <p:cNvSpPr/>
          <p:nvPr/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718C11-5486-422F-96FE-24C341FBD2F1}"/>
              </a:ext>
            </a:extLst>
          </p:cNvPr>
          <p:cNvSpPr/>
          <p:nvPr/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1069943" y="5715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1069943" y="1825487"/>
            <a:ext cx="5419185" cy="391933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64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44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51" r:id="rId3"/>
    <p:sldLayoutId id="2147483673" r:id="rId4"/>
    <p:sldLayoutId id="2147483661" r:id="rId5"/>
    <p:sldLayoutId id="214748367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Bilibili公司介绍PPT大纲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latin typeface="微软雅黑"/>
              </a:defRPr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/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1. 1. 公司概述</a:t>
            </a:r>
          </a:p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2. 2. 市场表现</a:t>
            </a:r>
          </a:p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3. 3. 财务数据</a:t>
            </a:r>
          </a:p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4. 4. 产品与服务</a:t>
            </a:r>
          </a:p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5. 5. 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公司概述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公司背景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成立时间：2009年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创始人：徐逸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总部地点：中国上海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核心业务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视频分享平台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游戏、直播、电商等多元化业务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市场表现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用户规模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月活跃用户（MAU）：X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日活跃用户（DAU）：X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市场份额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在中国视频平台市场的占有率：X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主要竞争对手：抖音、快手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财务数据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营收情况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2022年总收入：X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主要收入来源：游戏、广告、直播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盈利能力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净利润：X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毛利率：X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产品与服务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核心产品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Bilibili主站：视频、弹幕、社区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Bilibili漫画：二次元内容平台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增值服务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大会员：付费会员服务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直播打赏：虚拟礼物收入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未来展望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发展战略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拓展海外市场：X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加强内容生态建设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技术创新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AI推荐算法优化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虚拟主播技术研发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市场规模数据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月活跃用户数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日活跃用户数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市场份额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2022年营收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净利润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毛利率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X: 海外市场拓展计划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欢迎提问</a:t>
            </a:r>
          </a:p>
          <a:p>
            <a:r>
              <a:t>contact@example.com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12</cp:revision>
  <cp:lastPrinted>2018-07-30T16:00:00Z</cp:lastPrinted>
  <dcterms:created xsi:type="dcterms:W3CDTF">2018-07-30T16:00:00Z</dcterms:created>
  <dcterms:modified xsi:type="dcterms:W3CDTF">2025-03-04T04:22:57Z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