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319" r:id="rId3"/>
    <p:sldId id="329" r:id="rId4"/>
    <p:sldId id="311" r:id="rId5"/>
    <p:sldId id="338" r:id="rId6"/>
    <p:sldId id="330" r:id="rId7"/>
    <p:sldId id="320" r:id="rId8"/>
    <p:sldId id="331" r:id="rId9"/>
    <p:sldId id="322" r:id="rId10"/>
    <p:sldId id="314" r:id="rId11"/>
    <p:sldId id="33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Chen" initials="Y" lastIdx="1" clrIdx="0">
    <p:extLst>
      <p:ext uri="{19B8F6BF-5375-455C-9EA6-DF929625EA0E}">
        <p15:presenceInfo xmlns:p15="http://schemas.microsoft.com/office/powerpoint/2012/main" userId="Yi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FF1B85D-B995-4783-8C4D-3EC60B7E8643}" type="datetimeFigureOut">
              <a:rPr lang="zh-TW" altLang="en-US" smtClean="0"/>
              <a:pPr/>
              <a:t>2023/1/12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0EB6343-2B39-4010-BFE5-CA0B2A6F3E0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5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B8E9-853A-4E77-8E06-2367DADBC04B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5891605"/>
            <a:ext cx="3226496" cy="796664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A579A04-7FD5-4F3A-9139-1FC83EDC98D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51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DCCE-2003-439F-9A28-B3AB3608EAE6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4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B55-330D-4E48-BECE-10FF84292871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70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83F8-D4E0-4B1F-B664-5F74B13787A2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34D7-9C49-4F61-BA3E-D7B44B01F040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51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9F8F-4D46-47AE-A2A9-BC44CEE91724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05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AB6-A671-450D-AE86-87A514F96429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02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ECDE-7DBE-4FF7-9427-2B6D70757D7B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4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F55-F884-4D8B-B887-95E690C792D9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29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493E-A85B-4FC6-8795-70EDC3131C17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F36-4494-45EB-BBA0-F7B93784987D}" type="datetime1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5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30F2626-FA38-4088-9B75-B9B16DB7BF20}" type="datetime1">
              <a:rPr lang="zh-TW" altLang="en-US" smtClean="0"/>
              <a:pPr/>
              <a:t>2023/1/12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A579A04-7FD5-4F3A-9139-1FC83EDC98D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45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Configuration-of-body-joints-in-the-NTU-RGB-D-dataset-29-and-UTKinect-Action-dataset_fig2_31414276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85458" y="2245637"/>
            <a:ext cx="11621084" cy="2053277"/>
          </a:xfrm>
        </p:spPr>
        <p:txBody>
          <a:bodyPr anchor="ctr">
            <a:norm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</a:pP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</a:rPr>
              <a:t>高等電腦視覺期末</a:t>
            </a:r>
          </a:p>
        </p:txBody>
      </p:sp>
      <p:grpSp>
        <p:nvGrpSpPr>
          <p:cNvPr id="6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7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0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1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2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5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581D57-EB04-49BB-8935-3C91AEBABFC9}"/>
              </a:ext>
            </a:extLst>
          </p:cNvPr>
          <p:cNvSpPr txBox="1"/>
          <p:nvPr/>
        </p:nvSpPr>
        <p:spPr>
          <a:xfrm>
            <a:off x="8291298" y="5325553"/>
            <a:ext cx="379277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報告人：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111C52016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吳佩霖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3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913448" y="574122"/>
            <a:ext cx="8387884" cy="67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Reference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83697" y="1913156"/>
            <a:ext cx="105343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https://www.researchgate.net/figure/Configuration-of-body-joints-in-the-NTU-RGB-D-dataset-29-and-UTKinect-Action-dataset_fig2_314142763</a:t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</a:b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63139C-8240-4027-8E72-33ED5CAF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2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47C36B0F-6BD0-4267-9B3E-71DAEF8851D0}"/>
              </a:ext>
            </a:extLst>
          </p:cNvPr>
          <p:cNvSpPr txBox="1"/>
          <p:nvPr/>
        </p:nvSpPr>
        <p:spPr>
          <a:xfrm>
            <a:off x="3347491" y="3044280"/>
            <a:ext cx="549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Thank you for listening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YaHei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2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093584-A79C-4405-A25F-402107C6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5" name="文本框 39">
            <a:extLst>
              <a:ext uri="{FF2B5EF4-FFF2-40B4-BE49-F238E27FC236}">
                <a16:creationId xmlns:a16="http://schemas.microsoft.com/office/drawing/2014/main" id="{F660189E-6F50-44C4-907A-73BE34AB6197}"/>
              </a:ext>
            </a:extLst>
          </p:cNvPr>
          <p:cNvSpPr txBox="1"/>
          <p:nvPr/>
        </p:nvSpPr>
        <p:spPr>
          <a:xfrm>
            <a:off x="3674809" y="773739"/>
            <a:ext cx="455213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ea typeface="標楷體" panose="03000509000000000000" pitchFamily="65" charset="-120"/>
                <a:cs typeface="+mj-cs"/>
                <a:sym typeface="+mn-lt"/>
              </a:rPr>
              <a:t>Outline</a:t>
            </a:r>
            <a:endParaRPr lang="zh-CN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+mj-cs"/>
              <a:sym typeface="+mn-lt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D2B3662-FF4F-43B1-BC3C-25E0CF497536}"/>
              </a:ext>
            </a:extLst>
          </p:cNvPr>
          <p:cNvGrpSpPr/>
          <p:nvPr/>
        </p:nvGrpSpPr>
        <p:grpSpPr>
          <a:xfrm>
            <a:off x="1365651" y="2411130"/>
            <a:ext cx="2870968" cy="700477"/>
            <a:chOff x="1365651" y="2397267"/>
            <a:chExt cx="2870968" cy="700477"/>
          </a:xfrm>
        </p:grpSpPr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59D87B4B-E795-4E8F-9E80-5041500088A9}"/>
                </a:ext>
              </a:extLst>
            </p:cNvPr>
            <p:cNvSpPr txBox="1"/>
            <p:nvPr/>
          </p:nvSpPr>
          <p:spPr>
            <a:xfrm>
              <a:off x="2596426" y="2505371"/>
              <a:ext cx="1640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標楷體" panose="03000509000000000000" pitchFamily="65" charset="-120"/>
                  <a:cs typeface="+mj-cs"/>
                  <a:sym typeface="+mn-lt"/>
                </a:rPr>
                <a:t>Flowchart</a:t>
              </a:r>
              <a:endPara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+mj-cs"/>
                <a:sym typeface="+mn-lt"/>
              </a:endParaRPr>
            </a:p>
          </p:txBody>
        </p:sp>
        <p:grpSp>
          <p:nvGrpSpPr>
            <p:cNvPr id="18" name="组合 11">
              <a:extLst>
                <a:ext uri="{FF2B5EF4-FFF2-40B4-BE49-F238E27FC236}">
                  <a16:creationId xmlns:a16="http://schemas.microsoft.com/office/drawing/2014/main" id="{E67AA712-9522-44A1-97F3-3AE82806CC35}"/>
                </a:ext>
              </a:extLst>
            </p:cNvPr>
            <p:cNvGrpSpPr/>
            <p:nvPr/>
          </p:nvGrpSpPr>
          <p:grpSpPr>
            <a:xfrm>
              <a:off x="1365651" y="2397267"/>
              <a:ext cx="1008284" cy="700477"/>
              <a:chOff x="5871092" y="1184851"/>
              <a:chExt cx="1008284" cy="700477"/>
            </a:xfrm>
          </p:grpSpPr>
          <p:grpSp>
            <p:nvGrpSpPr>
              <p:cNvPr id="19" name="组合 8">
                <a:extLst>
                  <a:ext uri="{FF2B5EF4-FFF2-40B4-BE49-F238E27FC236}">
                    <a16:creationId xmlns:a16="http://schemas.microsoft.com/office/drawing/2014/main" id="{CA726AB4-2608-4A01-A0F6-1FE7E44B4305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21" name="椭圆 37">
                  <a:extLst>
                    <a:ext uri="{FF2B5EF4-FFF2-40B4-BE49-F238E27FC236}">
                      <a16:creationId xmlns:a16="http://schemas.microsoft.com/office/drawing/2014/main" id="{DA54BF4B-6CB8-4FA5-BB5A-1BDE78E55DC5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TextBox 11">
                  <a:extLst>
                    <a:ext uri="{FF2B5EF4-FFF2-40B4-BE49-F238E27FC236}">
                      <a16:creationId xmlns:a16="http://schemas.microsoft.com/office/drawing/2014/main" id="{72A92AA7-AB51-4F54-A697-9E47CDE0687A}"/>
                    </a:ext>
                  </a:extLst>
                </p:cNvPr>
                <p:cNvSpPr txBox="1"/>
                <p:nvPr/>
              </p:nvSpPr>
              <p:spPr>
                <a:xfrm>
                  <a:off x="6019149" y="1313819"/>
                  <a:ext cx="482731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01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C5F6A1CD-B8CB-4DB1-B666-BB666FDC3AC6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1DD2133-64A7-420C-8068-F138B27648C8}"/>
              </a:ext>
            </a:extLst>
          </p:cNvPr>
          <p:cNvGrpSpPr/>
          <p:nvPr/>
        </p:nvGrpSpPr>
        <p:grpSpPr>
          <a:xfrm>
            <a:off x="1365651" y="3803192"/>
            <a:ext cx="3332400" cy="700477"/>
            <a:chOff x="1365651" y="3867494"/>
            <a:chExt cx="3332400" cy="700477"/>
          </a:xfrm>
        </p:grpSpPr>
        <p:sp>
          <p:nvSpPr>
            <p:cNvPr id="23" name="文本框 92">
              <a:extLst>
                <a:ext uri="{FF2B5EF4-FFF2-40B4-BE49-F238E27FC236}">
                  <a16:creationId xmlns:a16="http://schemas.microsoft.com/office/drawing/2014/main" id="{DB1557CB-CFFD-4068-87A2-51D5CFBBB5A1}"/>
                </a:ext>
              </a:extLst>
            </p:cNvPr>
            <p:cNvSpPr txBox="1"/>
            <p:nvPr/>
          </p:nvSpPr>
          <p:spPr>
            <a:xfrm>
              <a:off x="2570546" y="3975598"/>
              <a:ext cx="2127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標楷體" panose="03000509000000000000" pitchFamily="65" charset="-120"/>
                  <a:cs typeface="+mj-cs"/>
                  <a:sym typeface="+mn-lt"/>
                </a:rPr>
                <a:t>Key Methods</a:t>
              </a:r>
              <a:endPara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+mj-cs"/>
                <a:sym typeface="+mn-lt"/>
              </a:endParaRPr>
            </a:p>
          </p:txBody>
        </p:sp>
        <p:grpSp>
          <p:nvGrpSpPr>
            <p:cNvPr id="24" name="组合 94">
              <a:extLst>
                <a:ext uri="{FF2B5EF4-FFF2-40B4-BE49-F238E27FC236}">
                  <a16:creationId xmlns:a16="http://schemas.microsoft.com/office/drawing/2014/main" id="{7CF79F08-D9E8-4236-BD26-FD67D7D6F0FE}"/>
                </a:ext>
              </a:extLst>
            </p:cNvPr>
            <p:cNvGrpSpPr/>
            <p:nvPr/>
          </p:nvGrpSpPr>
          <p:grpSpPr>
            <a:xfrm>
              <a:off x="1365651" y="3867494"/>
              <a:ext cx="1008284" cy="700477"/>
              <a:chOff x="5871092" y="1184851"/>
              <a:chExt cx="1008284" cy="700477"/>
            </a:xfrm>
          </p:grpSpPr>
          <p:grpSp>
            <p:nvGrpSpPr>
              <p:cNvPr id="25" name="组合 95">
                <a:extLst>
                  <a:ext uri="{FF2B5EF4-FFF2-40B4-BE49-F238E27FC236}">
                    <a16:creationId xmlns:a16="http://schemas.microsoft.com/office/drawing/2014/main" id="{632CD26D-4245-4625-9817-B60455CBEA5C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27" name="椭圆 97">
                  <a:extLst>
                    <a:ext uri="{FF2B5EF4-FFF2-40B4-BE49-F238E27FC236}">
                      <a16:creationId xmlns:a16="http://schemas.microsoft.com/office/drawing/2014/main" id="{5AC45ED6-ABA3-4AE8-B0A7-70D17CD3C831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TextBox 11">
                  <a:extLst>
                    <a:ext uri="{FF2B5EF4-FFF2-40B4-BE49-F238E27FC236}">
                      <a16:creationId xmlns:a16="http://schemas.microsoft.com/office/drawing/2014/main" id="{B2B74D5B-C5A3-4017-8EA9-692A2F470162}"/>
                    </a:ext>
                  </a:extLst>
                </p:cNvPr>
                <p:cNvSpPr txBox="1"/>
                <p:nvPr/>
              </p:nvSpPr>
              <p:spPr>
                <a:xfrm>
                  <a:off x="6019147" y="1313819"/>
                  <a:ext cx="482731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02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02E1B03F-7BA3-4D9B-AE5B-517081A5D616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E662EAE-50F5-439E-A987-6E2FC2E08189}"/>
              </a:ext>
            </a:extLst>
          </p:cNvPr>
          <p:cNvGrpSpPr/>
          <p:nvPr/>
        </p:nvGrpSpPr>
        <p:grpSpPr>
          <a:xfrm>
            <a:off x="6724686" y="2411130"/>
            <a:ext cx="4129915" cy="700477"/>
            <a:chOff x="6724686" y="2411130"/>
            <a:chExt cx="4129915" cy="700477"/>
          </a:xfrm>
        </p:grpSpPr>
        <p:sp>
          <p:nvSpPr>
            <p:cNvPr id="29" name="文本框 100">
              <a:extLst>
                <a:ext uri="{FF2B5EF4-FFF2-40B4-BE49-F238E27FC236}">
                  <a16:creationId xmlns:a16="http://schemas.microsoft.com/office/drawing/2014/main" id="{3D175952-5A84-49D7-AF13-4652B131D429}"/>
                </a:ext>
              </a:extLst>
            </p:cNvPr>
            <p:cNvSpPr txBox="1"/>
            <p:nvPr/>
          </p:nvSpPr>
          <p:spPr>
            <a:xfrm>
              <a:off x="7972081" y="2493829"/>
              <a:ext cx="2882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標楷體" panose="03000509000000000000" pitchFamily="65" charset="-120"/>
                  <a:cs typeface="+mj-cs"/>
                  <a:sym typeface="+mn-lt"/>
                </a:rPr>
                <a:t>Evaluation Results</a:t>
              </a:r>
              <a:endPara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+mj-cs"/>
                <a:sym typeface="+mn-lt"/>
              </a:endParaRPr>
            </a:p>
          </p:txBody>
        </p:sp>
        <p:grpSp>
          <p:nvGrpSpPr>
            <p:cNvPr id="30" name="组合 102">
              <a:extLst>
                <a:ext uri="{FF2B5EF4-FFF2-40B4-BE49-F238E27FC236}">
                  <a16:creationId xmlns:a16="http://schemas.microsoft.com/office/drawing/2014/main" id="{947B93F9-9F44-4B28-A87F-E9CAB2303509}"/>
                </a:ext>
              </a:extLst>
            </p:cNvPr>
            <p:cNvGrpSpPr/>
            <p:nvPr/>
          </p:nvGrpSpPr>
          <p:grpSpPr>
            <a:xfrm>
              <a:off x="6724686" y="2411130"/>
              <a:ext cx="1008284" cy="700477"/>
              <a:chOff x="5871092" y="1184851"/>
              <a:chExt cx="1008284" cy="700477"/>
            </a:xfrm>
          </p:grpSpPr>
          <p:grpSp>
            <p:nvGrpSpPr>
              <p:cNvPr id="31" name="组合 103">
                <a:extLst>
                  <a:ext uri="{FF2B5EF4-FFF2-40B4-BE49-F238E27FC236}">
                    <a16:creationId xmlns:a16="http://schemas.microsoft.com/office/drawing/2014/main" id="{E4F82A65-69C1-4436-8AE6-A9D585D73301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33" name="椭圆 105">
                  <a:extLst>
                    <a:ext uri="{FF2B5EF4-FFF2-40B4-BE49-F238E27FC236}">
                      <a16:creationId xmlns:a16="http://schemas.microsoft.com/office/drawing/2014/main" id="{18812698-0E4D-4D3B-A658-031973DCB149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TextBox 11">
                  <a:extLst>
                    <a:ext uri="{FF2B5EF4-FFF2-40B4-BE49-F238E27FC236}">
                      <a16:creationId xmlns:a16="http://schemas.microsoft.com/office/drawing/2014/main" id="{0AACD7EA-79CB-4668-8850-4C37FA719011}"/>
                    </a:ext>
                  </a:extLst>
                </p:cNvPr>
                <p:cNvSpPr txBox="1"/>
                <p:nvPr/>
              </p:nvSpPr>
              <p:spPr>
                <a:xfrm>
                  <a:off x="6019147" y="1313819"/>
                  <a:ext cx="482731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03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2FEC4A66-9601-48F0-9A98-3755730C3DF6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A85E1292-9F1F-4A34-BF41-18E15CEEEB08}"/>
              </a:ext>
            </a:extLst>
          </p:cNvPr>
          <p:cNvGrpSpPr/>
          <p:nvPr/>
        </p:nvGrpSpPr>
        <p:grpSpPr>
          <a:xfrm>
            <a:off x="6724686" y="3803192"/>
            <a:ext cx="2841882" cy="700477"/>
            <a:chOff x="6767186" y="3803192"/>
            <a:chExt cx="2841882" cy="700477"/>
          </a:xfrm>
        </p:grpSpPr>
        <p:sp>
          <p:nvSpPr>
            <p:cNvPr id="35" name="文本框 108">
              <a:extLst>
                <a:ext uri="{FF2B5EF4-FFF2-40B4-BE49-F238E27FC236}">
                  <a16:creationId xmlns:a16="http://schemas.microsoft.com/office/drawing/2014/main" id="{2096C72E-2DC0-40CC-AFCC-73857D8C0A64}"/>
                </a:ext>
              </a:extLst>
            </p:cNvPr>
            <p:cNvSpPr txBox="1"/>
            <p:nvPr/>
          </p:nvSpPr>
          <p:spPr>
            <a:xfrm>
              <a:off x="7972081" y="3897433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標楷體" panose="03000509000000000000" pitchFamily="65" charset="-120"/>
                  <a:cs typeface="+mj-cs"/>
                  <a:sym typeface="+mn-lt"/>
                </a:rPr>
                <a:t>Reference</a:t>
              </a:r>
              <a:endPara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+mj-cs"/>
                <a:sym typeface="+mn-lt"/>
              </a:endParaRPr>
            </a:p>
          </p:txBody>
        </p:sp>
        <p:grpSp>
          <p:nvGrpSpPr>
            <p:cNvPr id="36" name="组合 110">
              <a:extLst>
                <a:ext uri="{FF2B5EF4-FFF2-40B4-BE49-F238E27FC236}">
                  <a16:creationId xmlns:a16="http://schemas.microsoft.com/office/drawing/2014/main" id="{4F32426E-49DF-42AC-AAF4-4FB8B0A1E59E}"/>
                </a:ext>
              </a:extLst>
            </p:cNvPr>
            <p:cNvGrpSpPr/>
            <p:nvPr/>
          </p:nvGrpSpPr>
          <p:grpSpPr>
            <a:xfrm>
              <a:off x="6767186" y="3803192"/>
              <a:ext cx="1008284" cy="700477"/>
              <a:chOff x="5871092" y="1184851"/>
              <a:chExt cx="1008284" cy="700477"/>
            </a:xfrm>
          </p:grpSpPr>
          <p:grpSp>
            <p:nvGrpSpPr>
              <p:cNvPr id="37" name="组合 111">
                <a:extLst>
                  <a:ext uri="{FF2B5EF4-FFF2-40B4-BE49-F238E27FC236}">
                    <a16:creationId xmlns:a16="http://schemas.microsoft.com/office/drawing/2014/main" id="{05DF7988-0BFE-4D9D-B74A-4DC52317A100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39" name="椭圆 113">
                  <a:extLst>
                    <a:ext uri="{FF2B5EF4-FFF2-40B4-BE49-F238E27FC236}">
                      <a16:creationId xmlns:a16="http://schemas.microsoft.com/office/drawing/2014/main" id="{74B1E193-D7D6-4F6E-A7F7-953FCE6BA520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TextBox 11">
                  <a:extLst>
                    <a:ext uri="{FF2B5EF4-FFF2-40B4-BE49-F238E27FC236}">
                      <a16:creationId xmlns:a16="http://schemas.microsoft.com/office/drawing/2014/main" id="{9027E274-19A2-4B85-92C0-212F141EE390}"/>
                    </a:ext>
                  </a:extLst>
                </p:cNvPr>
                <p:cNvSpPr txBox="1"/>
                <p:nvPr/>
              </p:nvSpPr>
              <p:spPr>
                <a:xfrm>
                  <a:off x="6019148" y="1313819"/>
                  <a:ext cx="482731" cy="43229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04</a:t>
                  </a:r>
                  <a:endParaRPr lang="zh-CN" altLang="en-US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3760817C-8460-4ABF-A3D5-3FEC14D5C4BE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7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9F17685-083B-4BEF-B9F3-4BD2E4FD32BB}"/>
              </a:ext>
            </a:extLst>
          </p:cNvPr>
          <p:cNvGrpSpPr/>
          <p:nvPr/>
        </p:nvGrpSpPr>
        <p:grpSpPr>
          <a:xfrm>
            <a:off x="2589088" y="2628843"/>
            <a:ext cx="7013824" cy="1600315"/>
            <a:chOff x="2773401" y="2633036"/>
            <a:chExt cx="7013824" cy="1600315"/>
          </a:xfrm>
        </p:grpSpPr>
        <p:sp>
          <p:nvSpPr>
            <p:cNvPr id="15" name="文本框 39">
              <a:extLst>
                <a:ext uri="{FF2B5EF4-FFF2-40B4-BE49-F238E27FC236}">
                  <a16:creationId xmlns:a16="http://schemas.microsoft.com/office/drawing/2014/main" id="{F660189E-6F50-44C4-907A-73BE34AB6197}"/>
                </a:ext>
              </a:extLst>
            </p:cNvPr>
            <p:cNvSpPr txBox="1"/>
            <p:nvPr/>
          </p:nvSpPr>
          <p:spPr>
            <a:xfrm>
              <a:off x="5235090" y="2971529"/>
              <a:ext cx="4552135" cy="92333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5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+mj-cs"/>
                  <a:sym typeface="+mn-lt"/>
                </a:rPr>
                <a:t>Flowchart</a:t>
              </a:r>
            </a:p>
          </p:txBody>
        </p:sp>
        <p:grpSp>
          <p:nvGrpSpPr>
            <p:cNvPr id="18" name="组合 11">
              <a:extLst>
                <a:ext uri="{FF2B5EF4-FFF2-40B4-BE49-F238E27FC236}">
                  <a16:creationId xmlns:a16="http://schemas.microsoft.com/office/drawing/2014/main" id="{E67AA712-9522-44A1-97F3-3AE82806CC35}"/>
                </a:ext>
              </a:extLst>
            </p:cNvPr>
            <p:cNvGrpSpPr/>
            <p:nvPr/>
          </p:nvGrpSpPr>
          <p:grpSpPr>
            <a:xfrm>
              <a:off x="2773401" y="2633036"/>
              <a:ext cx="2327065" cy="1600315"/>
              <a:chOff x="5871092" y="1184851"/>
              <a:chExt cx="1008284" cy="700477"/>
            </a:xfrm>
          </p:grpSpPr>
          <p:grpSp>
            <p:nvGrpSpPr>
              <p:cNvPr id="19" name="组合 8">
                <a:extLst>
                  <a:ext uri="{FF2B5EF4-FFF2-40B4-BE49-F238E27FC236}">
                    <a16:creationId xmlns:a16="http://schemas.microsoft.com/office/drawing/2014/main" id="{CA726AB4-2608-4A01-A0F6-1FE7E44B4305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21" name="椭圆 37">
                  <a:extLst>
                    <a:ext uri="{FF2B5EF4-FFF2-40B4-BE49-F238E27FC236}">
                      <a16:creationId xmlns:a16="http://schemas.microsoft.com/office/drawing/2014/main" id="{DA54BF4B-6CB8-4FA5-BB5A-1BDE78E55DC5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TextBox 11">
                  <a:extLst>
                    <a:ext uri="{FF2B5EF4-FFF2-40B4-BE49-F238E27FC236}">
                      <a16:creationId xmlns:a16="http://schemas.microsoft.com/office/drawing/2014/main" id="{72A92AA7-AB51-4F54-A697-9E47CDE0687A}"/>
                    </a:ext>
                  </a:extLst>
                </p:cNvPr>
                <p:cNvSpPr txBox="1"/>
                <p:nvPr/>
              </p:nvSpPr>
              <p:spPr>
                <a:xfrm>
                  <a:off x="6066768" y="1324301"/>
                  <a:ext cx="373655" cy="410465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66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01</a:t>
                  </a:r>
                  <a:endParaRPr lang="zh-CN" altLang="en-US" sz="66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C5F6A1CD-B8CB-4DB1-B666-BB666FDC3AC6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03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913448" y="574122"/>
            <a:ext cx="8387884" cy="67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Flowchart</a:t>
            </a:r>
          </a:p>
        </p:txBody>
      </p:sp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093584-A79C-4405-A25F-402107C6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5A5343D-E896-4EF4-977B-21FA6E363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3" y="2871788"/>
            <a:ext cx="8639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913448" y="574122"/>
            <a:ext cx="8387884" cy="67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Flowchart</a:t>
            </a:r>
          </a:p>
        </p:txBody>
      </p:sp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093584-A79C-4405-A25F-402107C6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BD8A000-DFFA-4FD2-8611-6C9C256C1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77" y="404390"/>
            <a:ext cx="5965479" cy="60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7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9F17685-083B-4BEF-B9F3-4BD2E4FD32BB}"/>
              </a:ext>
            </a:extLst>
          </p:cNvPr>
          <p:cNvGrpSpPr/>
          <p:nvPr/>
        </p:nvGrpSpPr>
        <p:grpSpPr>
          <a:xfrm>
            <a:off x="3001171" y="2628843"/>
            <a:ext cx="6189659" cy="1600315"/>
            <a:chOff x="2773401" y="2633036"/>
            <a:chExt cx="6189659" cy="1600315"/>
          </a:xfrm>
        </p:grpSpPr>
        <p:sp>
          <p:nvSpPr>
            <p:cNvPr id="15" name="文本框 39">
              <a:extLst>
                <a:ext uri="{FF2B5EF4-FFF2-40B4-BE49-F238E27FC236}">
                  <a16:creationId xmlns:a16="http://schemas.microsoft.com/office/drawing/2014/main" id="{F660189E-6F50-44C4-907A-73BE34AB6197}"/>
                </a:ext>
              </a:extLst>
            </p:cNvPr>
            <p:cNvSpPr txBox="1"/>
            <p:nvPr/>
          </p:nvSpPr>
          <p:spPr>
            <a:xfrm>
              <a:off x="5225853" y="3017694"/>
              <a:ext cx="3737207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800" b="1" dirty="0">
                  <a:latin typeface="Times New Roman" panose="02020603050405020304" pitchFamily="18" charset="0"/>
                  <a:ea typeface="標楷體" panose="03000509000000000000" pitchFamily="65" charset="-120"/>
                  <a:cs typeface="+mj-cs"/>
                  <a:sym typeface="+mn-lt"/>
                </a:rPr>
                <a:t>Key Methods</a:t>
              </a:r>
            </a:p>
          </p:txBody>
        </p:sp>
        <p:grpSp>
          <p:nvGrpSpPr>
            <p:cNvPr id="18" name="组合 11">
              <a:extLst>
                <a:ext uri="{FF2B5EF4-FFF2-40B4-BE49-F238E27FC236}">
                  <a16:creationId xmlns:a16="http://schemas.microsoft.com/office/drawing/2014/main" id="{E67AA712-9522-44A1-97F3-3AE82806CC35}"/>
                </a:ext>
              </a:extLst>
            </p:cNvPr>
            <p:cNvGrpSpPr/>
            <p:nvPr/>
          </p:nvGrpSpPr>
          <p:grpSpPr>
            <a:xfrm>
              <a:off x="2773401" y="2633036"/>
              <a:ext cx="2327065" cy="1600315"/>
              <a:chOff x="5871092" y="1184851"/>
              <a:chExt cx="1008284" cy="700477"/>
            </a:xfrm>
          </p:grpSpPr>
          <p:grpSp>
            <p:nvGrpSpPr>
              <p:cNvPr id="19" name="组合 8">
                <a:extLst>
                  <a:ext uri="{FF2B5EF4-FFF2-40B4-BE49-F238E27FC236}">
                    <a16:creationId xmlns:a16="http://schemas.microsoft.com/office/drawing/2014/main" id="{CA726AB4-2608-4A01-A0F6-1FE7E44B4305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21" name="椭圆 37">
                  <a:extLst>
                    <a:ext uri="{FF2B5EF4-FFF2-40B4-BE49-F238E27FC236}">
                      <a16:creationId xmlns:a16="http://schemas.microsoft.com/office/drawing/2014/main" id="{DA54BF4B-6CB8-4FA5-BB5A-1BDE78E55DC5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TextBox 11">
                  <a:extLst>
                    <a:ext uri="{FF2B5EF4-FFF2-40B4-BE49-F238E27FC236}">
                      <a16:creationId xmlns:a16="http://schemas.microsoft.com/office/drawing/2014/main" id="{72A92AA7-AB51-4F54-A697-9E47CDE0687A}"/>
                    </a:ext>
                  </a:extLst>
                </p:cNvPr>
                <p:cNvSpPr txBox="1"/>
                <p:nvPr/>
              </p:nvSpPr>
              <p:spPr>
                <a:xfrm>
                  <a:off x="6066768" y="1324301"/>
                  <a:ext cx="373655" cy="410465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66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02</a:t>
                  </a:r>
                  <a:endParaRPr lang="zh-CN" altLang="en-US" sz="66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C5F6A1CD-B8CB-4DB1-B666-BB666FDC3AC6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94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913448" y="574122"/>
            <a:ext cx="8387884" cy="67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Key Methods</a:t>
            </a:r>
          </a:p>
        </p:txBody>
      </p:sp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093584-A79C-4405-A25F-402107C6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AB61FF2-2EAE-4720-BFE3-19E16CBB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94" y="1693148"/>
            <a:ext cx="3852457" cy="41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2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9F17685-083B-4BEF-B9F3-4BD2E4FD32BB}"/>
              </a:ext>
            </a:extLst>
          </p:cNvPr>
          <p:cNvGrpSpPr/>
          <p:nvPr/>
        </p:nvGrpSpPr>
        <p:grpSpPr>
          <a:xfrm>
            <a:off x="2269656" y="2628843"/>
            <a:ext cx="7652688" cy="1600315"/>
            <a:chOff x="2773401" y="2633036"/>
            <a:chExt cx="7652688" cy="1600315"/>
          </a:xfrm>
        </p:grpSpPr>
        <p:sp>
          <p:nvSpPr>
            <p:cNvPr id="15" name="文本框 39">
              <a:extLst>
                <a:ext uri="{FF2B5EF4-FFF2-40B4-BE49-F238E27FC236}">
                  <a16:creationId xmlns:a16="http://schemas.microsoft.com/office/drawing/2014/main" id="{F660189E-6F50-44C4-907A-73BE34AB6197}"/>
                </a:ext>
              </a:extLst>
            </p:cNvPr>
            <p:cNvSpPr txBox="1"/>
            <p:nvPr/>
          </p:nvSpPr>
          <p:spPr>
            <a:xfrm>
              <a:off x="5225854" y="3003002"/>
              <a:ext cx="5200235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800" b="1" dirty="0">
                  <a:latin typeface="Times New Roman" panose="02020603050405020304" pitchFamily="18" charset="0"/>
                  <a:ea typeface="標楷體" panose="03000509000000000000" pitchFamily="65" charset="-120"/>
                  <a:cs typeface="+mj-cs"/>
                  <a:sym typeface="+mn-lt"/>
                </a:rPr>
                <a:t>Evaluation Results</a:t>
              </a:r>
            </a:p>
          </p:txBody>
        </p:sp>
        <p:grpSp>
          <p:nvGrpSpPr>
            <p:cNvPr id="18" name="组合 11">
              <a:extLst>
                <a:ext uri="{FF2B5EF4-FFF2-40B4-BE49-F238E27FC236}">
                  <a16:creationId xmlns:a16="http://schemas.microsoft.com/office/drawing/2014/main" id="{E67AA712-9522-44A1-97F3-3AE82806CC35}"/>
                </a:ext>
              </a:extLst>
            </p:cNvPr>
            <p:cNvGrpSpPr/>
            <p:nvPr/>
          </p:nvGrpSpPr>
          <p:grpSpPr>
            <a:xfrm>
              <a:off x="2773401" y="2633036"/>
              <a:ext cx="2327065" cy="1600315"/>
              <a:chOff x="5871092" y="1184851"/>
              <a:chExt cx="1008284" cy="700477"/>
            </a:xfrm>
          </p:grpSpPr>
          <p:grpSp>
            <p:nvGrpSpPr>
              <p:cNvPr id="19" name="组合 8">
                <a:extLst>
                  <a:ext uri="{FF2B5EF4-FFF2-40B4-BE49-F238E27FC236}">
                    <a16:creationId xmlns:a16="http://schemas.microsoft.com/office/drawing/2014/main" id="{CA726AB4-2608-4A01-A0F6-1FE7E44B4305}"/>
                  </a:ext>
                </a:extLst>
              </p:cNvPr>
              <p:cNvGrpSpPr/>
              <p:nvPr/>
            </p:nvGrpSpPr>
            <p:grpSpPr>
              <a:xfrm>
                <a:off x="5871092" y="1184851"/>
                <a:ext cx="700479" cy="700477"/>
                <a:chOff x="5953785" y="1232361"/>
                <a:chExt cx="605464" cy="605462"/>
              </a:xfrm>
            </p:grpSpPr>
            <p:sp>
              <p:nvSpPr>
                <p:cNvPr id="21" name="椭圆 37">
                  <a:extLst>
                    <a:ext uri="{FF2B5EF4-FFF2-40B4-BE49-F238E27FC236}">
                      <a16:creationId xmlns:a16="http://schemas.microsoft.com/office/drawing/2014/main" id="{DA54BF4B-6CB8-4FA5-BB5A-1BDE78E55DC5}"/>
                    </a:ext>
                  </a:extLst>
                </p:cNvPr>
                <p:cNvSpPr/>
                <p:nvPr/>
              </p:nvSpPr>
              <p:spPr>
                <a:xfrm>
                  <a:off x="5953785" y="1232361"/>
                  <a:ext cx="605464" cy="60546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01600" dist="38100" dir="2700000" algn="tl" rotWithShape="0">
                    <a:prstClr val="black">
                      <a:alpha val="25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TextBox 11">
                  <a:extLst>
                    <a:ext uri="{FF2B5EF4-FFF2-40B4-BE49-F238E27FC236}">
                      <a16:creationId xmlns:a16="http://schemas.microsoft.com/office/drawing/2014/main" id="{72A92AA7-AB51-4F54-A697-9E47CDE0687A}"/>
                    </a:ext>
                  </a:extLst>
                </p:cNvPr>
                <p:cNvSpPr txBox="1"/>
                <p:nvPr/>
              </p:nvSpPr>
              <p:spPr>
                <a:xfrm>
                  <a:off x="6066768" y="1324301"/>
                  <a:ext cx="373655" cy="410465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altLang="zh-CN" sz="6600" dirty="0">
                      <a:solidFill>
                        <a:schemeClr val="bg1"/>
                      </a:solidFill>
                      <a:effectLst>
                        <a:outerShdw blurRad="25400" dist="25400" dir="2700000" algn="tl">
                          <a:srgbClr val="000000">
                            <a:alpha val="25000"/>
                          </a:srgbClr>
                        </a:outerShdw>
                      </a:effectLst>
                      <a:cs typeface="+mn-ea"/>
                      <a:sym typeface="+mn-lt"/>
                    </a:rPr>
                    <a:t>03</a:t>
                  </a:r>
                  <a:endParaRPr lang="zh-CN" altLang="en-US" sz="66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C5F6A1CD-B8CB-4DB1-B666-BB666FDC3AC6}"/>
                  </a:ext>
                </a:extLst>
              </p:cNvPr>
              <p:cNvSpPr/>
              <p:nvPr/>
            </p:nvSpPr>
            <p:spPr>
              <a:xfrm rot="5400000">
                <a:off x="6724526" y="1479984"/>
                <a:ext cx="198506" cy="11119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46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913448" y="574122"/>
            <a:ext cx="8387884" cy="67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Evaluation Results</a:t>
            </a:r>
          </a:p>
        </p:txBody>
      </p:sp>
      <p:grpSp>
        <p:nvGrpSpPr>
          <p:cNvPr id="4" name="组合 172"/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6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5950877" y="6645035"/>
            <a:ext cx="6241123" cy="221354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1C9AAD-4CED-41A6-8B94-3B8E81FB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9A04-7FD5-4F3A-9139-1FC83EDC98D0}" type="slidenum">
              <a:rPr lang="zh-TW" altLang="en-US" smtClean="0"/>
              <a:t>9</a:t>
            </a:fld>
            <a:endParaRPr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7A0DB4B-7EFB-4B7D-AA49-A3B67F15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90747"/>
              </p:ext>
            </p:extLst>
          </p:nvPr>
        </p:nvGraphicFramePr>
        <p:xfrm>
          <a:off x="2031999" y="2106269"/>
          <a:ext cx="8128002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254727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0713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26804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201010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0632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6551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Level 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Level 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Level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Ratio without Level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Ratio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94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Accurate videos in testing data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~/6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8/8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100%)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8/14</a:t>
                      </a:r>
                    </a:p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57.14%)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60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Time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~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~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75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altLang="zh-TW" dirty="0"/>
                        <a:t>Accurate videos in 1/12 data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~/9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11/12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91.66%)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11/21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52.38%)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0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89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9890</TotalTime>
  <Words>112</Words>
  <Application>Microsoft Office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等线</vt:lpstr>
      <vt:lpstr>Microsoft YaHei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高等電腦視覺期末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怡蓁 李</dc:creator>
  <cp:lastModifiedBy>吳佩霖</cp:lastModifiedBy>
  <cp:revision>351</cp:revision>
  <dcterms:created xsi:type="dcterms:W3CDTF">2021-07-09T13:03:05Z</dcterms:created>
  <dcterms:modified xsi:type="dcterms:W3CDTF">2023-01-12T06:52:03Z</dcterms:modified>
</cp:coreProperties>
</file>