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icrosoft JhengHei" panose="020B0604030504040204" pitchFamily="34" charset="-120"/>
      <p:regular r:id="rId30"/>
      <p:bold r:id="rId31"/>
    </p:embeddedFont>
    <p:embeddedFont>
      <p:font typeface="DFKai-SB" panose="03000509000000000000" pitchFamily="65" charset="-120"/>
      <p:regular r:id="rId32"/>
    </p:embeddedFont>
    <p:embeddedFont>
      <p:font typeface="Calibri" panose="020F0502020204030204" pitchFamily="34" charset="0"/>
      <p:regular r:id="rId33"/>
      <p:bold r:id="rId34"/>
      <p:italic r:id="rId35"/>
      <p:boldItalic r:id="rId36"/>
    </p:embeddedFont>
    <p:embeddedFont>
      <p:font typeface="Catamaran" panose="02020500000000000000" charset="0"/>
      <p:regular r:id="rId37"/>
      <p:bold r:id="rId38"/>
    </p:embeddedFont>
    <p:embeddedFont>
      <p:font typeface="Catamaran Thin" panose="02020500000000000000" charset="0"/>
      <p:regular r:id="rId39"/>
      <p:bold r:id="rId40"/>
    </p:embeddedFont>
    <p:embeddedFont>
      <p:font typeface="Ultra" panose="02020500000000000000"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Sb8r2HluzcaLpIlmqvrZ9cGZl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39C338-6141-46B5-AE7A-8C483E1F216E}">
  <a:tblStyle styleId="{2239C338-6141-46B5-AE7A-8C483E1F216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BE8"/>
          </a:solidFill>
        </a:fill>
      </a:tcStyle>
    </a:wholeTbl>
    <a:band1H>
      <a:tcTxStyle/>
      <a:tcStyle>
        <a:tcBdr/>
        <a:fill>
          <a:solidFill>
            <a:srgbClr val="F9D4CE"/>
          </a:solidFill>
        </a:fill>
      </a:tcStyle>
    </a:band1H>
    <a:band2H>
      <a:tcTxStyle/>
      <a:tcStyle>
        <a:tcBdr/>
      </a:tcStyle>
    </a:band2H>
    <a:band1V>
      <a:tcTxStyle/>
      <a:tcStyle>
        <a:tcBdr/>
        <a:fill>
          <a:solidFill>
            <a:srgbClr val="F9D4CE"/>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8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zh-TW"/>
              <a:t>http://dotcolon.net/font/route159/</a:t>
            </a:r>
            <a:endParaRPr/>
          </a:p>
          <a:p>
            <a:pPr marL="457200" lvl="0" indent="-317500" algn="l" rtl="0">
              <a:lnSpc>
                <a:spcPct val="100000"/>
              </a:lnSpc>
              <a:spcBef>
                <a:spcPts val="0"/>
              </a:spcBef>
              <a:spcAft>
                <a:spcPts val="0"/>
              </a:spcAft>
              <a:buSzPts val="1400"/>
              <a:buChar char="●"/>
            </a:pPr>
            <a:r>
              <a:rPr lang="zh-TW"/>
              <a:t>https://www.google.com/fonts/specimen/Open+Sans</a:t>
            </a:r>
            <a:endParaRPr/>
          </a:p>
        </p:txBody>
      </p:sp>
      <p:sp>
        <p:nvSpPr>
          <p:cNvPr id="207" name="Google Shape;207;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altLang="zh-TW"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9"/>
          <p:cNvGrpSpPr/>
          <p:nvPr/>
        </p:nvGrpSpPr>
        <p:grpSpPr>
          <a:xfrm>
            <a:off x="-981075" y="-78100"/>
            <a:ext cx="11516344" cy="5221552"/>
            <a:chOff x="-981075" y="-78100"/>
            <a:chExt cx="11516344" cy="5221552"/>
          </a:xfrm>
        </p:grpSpPr>
        <p:sp>
          <p:nvSpPr>
            <p:cNvPr id="11" name="Google Shape;11;p29"/>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 name="Google Shape;12;p29"/>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 name="Google Shape;13;p29"/>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 name="Google Shape;14;p29"/>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 name="Google Shape;15;p29"/>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 name="Google Shape;16;p29"/>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 name="Google Shape;17;p29"/>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 name="Google Shape;18;p29"/>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 name="Google Shape;19;p29"/>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 name="Google Shape;20;p29"/>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 name="Google Shape;21;p29"/>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 name="Google Shape;22;p29"/>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3" name="Google Shape;23;p29"/>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4" name="Google Shape;24;p29"/>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 name="Google Shape;25;p29"/>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 name="Google Shape;26;p29"/>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7" name="Google Shape;27;p29"/>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8" name="Google Shape;28;p29"/>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9" name="Google Shape;29;p29"/>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30" name="Google Shape;30;p29"/>
          <p:cNvSpPr txBox="1">
            <a:spLocks noGrp="1"/>
          </p:cNvSpPr>
          <p:nvPr>
            <p:ph type="ctrTitle"/>
          </p:nvPr>
        </p:nvSpPr>
        <p:spPr>
          <a:xfrm>
            <a:off x="702900" y="3250075"/>
            <a:ext cx="4955100" cy="11598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1"/>
        <p:cNvGrpSpPr/>
        <p:nvPr/>
      </p:nvGrpSpPr>
      <p:grpSpPr>
        <a:xfrm>
          <a:off x="0" y="0"/>
          <a:ext cx="0" cy="0"/>
          <a:chOff x="0" y="0"/>
          <a:chExt cx="0" cy="0"/>
        </a:xfrm>
      </p:grpSpPr>
      <p:sp>
        <p:nvSpPr>
          <p:cNvPr id="172" name="Google Shape;172;p3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zh-TW"/>
              <a:t>‹#›</a:t>
            </a:fld>
            <a:endParaRPr/>
          </a:p>
        </p:txBody>
      </p:sp>
      <p:grpSp>
        <p:nvGrpSpPr>
          <p:cNvPr id="173" name="Google Shape;173;p38"/>
          <p:cNvGrpSpPr/>
          <p:nvPr/>
        </p:nvGrpSpPr>
        <p:grpSpPr>
          <a:xfrm>
            <a:off x="-981075" y="-78100"/>
            <a:ext cx="11516344" cy="5221552"/>
            <a:chOff x="-981075" y="-78100"/>
            <a:chExt cx="11516344" cy="5221552"/>
          </a:xfrm>
        </p:grpSpPr>
        <p:sp>
          <p:nvSpPr>
            <p:cNvPr id="174" name="Google Shape;174;p38"/>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5" name="Google Shape;175;p38"/>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6" name="Google Shape;176;p38"/>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7" name="Google Shape;177;p38"/>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8" name="Google Shape;178;p38"/>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9" name="Google Shape;179;p38"/>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0" name="Google Shape;180;p38"/>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1" name="Google Shape;181;p38"/>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2" name="Google Shape;182;p38"/>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3" name="Google Shape;183;p38"/>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4" name="Google Shape;184;p38"/>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5" name="Google Shape;185;p38"/>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6" name="Google Shape;186;p38"/>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7" name="Google Shape;187;p38"/>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8" name="Google Shape;188;p38"/>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 name="Google Shape;189;p38"/>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0" name="Google Shape;190;p38"/>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1" name="Google Shape;191;p38"/>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2" name="Google Shape;192;p38"/>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 Simple List">
  <p:cSld name="5 Simple List">
    <p:spTree>
      <p:nvGrpSpPr>
        <p:cNvPr id="1" name="Shape 31"/>
        <p:cNvGrpSpPr/>
        <p:nvPr/>
      </p:nvGrpSpPr>
      <p:grpSpPr>
        <a:xfrm>
          <a:off x="0" y="0"/>
          <a:ext cx="0" cy="0"/>
          <a:chOff x="0" y="0"/>
          <a:chExt cx="0" cy="0"/>
        </a:xfrm>
      </p:grpSpPr>
      <p:sp>
        <p:nvSpPr>
          <p:cNvPr id="32" name="Google Shape;32;p3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lvl="0" indent="0" algn="r">
              <a:lnSpc>
                <a:spcPct val="100000"/>
              </a:lnSpc>
              <a:spcBef>
                <a:spcPts val="0"/>
              </a:spcBef>
              <a:spcAft>
                <a:spcPts val="0"/>
              </a:spcAft>
              <a:buSzPts val="1300"/>
              <a:buNone/>
              <a:defRPr/>
            </a:lvl1pPr>
            <a:lvl2pPr marL="0" lvl="1" indent="0" algn="r">
              <a:lnSpc>
                <a:spcPct val="100000"/>
              </a:lnSpc>
              <a:spcBef>
                <a:spcPts val="0"/>
              </a:spcBef>
              <a:spcAft>
                <a:spcPts val="0"/>
              </a:spcAft>
              <a:buSzPts val="1300"/>
              <a:buNone/>
              <a:defRPr/>
            </a:lvl2pPr>
            <a:lvl3pPr marL="0" lvl="2" indent="0" algn="r">
              <a:lnSpc>
                <a:spcPct val="100000"/>
              </a:lnSpc>
              <a:spcBef>
                <a:spcPts val="0"/>
              </a:spcBef>
              <a:spcAft>
                <a:spcPts val="0"/>
              </a:spcAft>
              <a:buSzPts val="1300"/>
              <a:buNone/>
              <a:defRPr/>
            </a:lvl3pPr>
            <a:lvl4pPr marL="0" lvl="3" indent="0" algn="r">
              <a:lnSpc>
                <a:spcPct val="100000"/>
              </a:lnSpc>
              <a:spcBef>
                <a:spcPts val="0"/>
              </a:spcBef>
              <a:spcAft>
                <a:spcPts val="0"/>
              </a:spcAft>
              <a:buSzPts val="1300"/>
              <a:buNone/>
              <a:defRPr/>
            </a:lvl4pPr>
            <a:lvl5pPr marL="0" lvl="4" indent="0" algn="r">
              <a:lnSpc>
                <a:spcPct val="100000"/>
              </a:lnSpc>
              <a:spcBef>
                <a:spcPts val="0"/>
              </a:spcBef>
              <a:spcAft>
                <a:spcPts val="0"/>
              </a:spcAft>
              <a:buSzPts val="1300"/>
              <a:buNone/>
              <a:defRPr/>
            </a:lvl5pPr>
            <a:lvl6pPr marL="0" lvl="5" indent="0" algn="r">
              <a:lnSpc>
                <a:spcPct val="100000"/>
              </a:lnSpc>
              <a:spcBef>
                <a:spcPts val="0"/>
              </a:spcBef>
              <a:spcAft>
                <a:spcPts val="0"/>
              </a:spcAft>
              <a:buSzPts val="1300"/>
              <a:buNone/>
              <a:defRPr/>
            </a:lvl6pPr>
            <a:lvl7pPr marL="0" lvl="6" indent="0" algn="r">
              <a:lnSpc>
                <a:spcPct val="100000"/>
              </a:lnSpc>
              <a:spcBef>
                <a:spcPts val="0"/>
              </a:spcBef>
              <a:spcAft>
                <a:spcPts val="0"/>
              </a:spcAft>
              <a:buSzPts val="1300"/>
              <a:buNone/>
              <a:defRPr/>
            </a:lvl7pPr>
            <a:lvl8pPr marL="0" lvl="7" indent="0" algn="r">
              <a:lnSpc>
                <a:spcPct val="100000"/>
              </a:lnSpc>
              <a:spcBef>
                <a:spcPts val="0"/>
              </a:spcBef>
              <a:spcAft>
                <a:spcPts val="0"/>
              </a:spcAft>
              <a:buSzPts val="1300"/>
              <a:buNone/>
              <a:defRPr/>
            </a:lvl8pPr>
            <a:lvl9pPr marL="0" lvl="8" indent="0" algn="r">
              <a:lnSpc>
                <a:spcPct val="100000"/>
              </a:lnSpc>
              <a:spcBef>
                <a:spcPts val="0"/>
              </a:spcBef>
              <a:spcAft>
                <a:spcPts val="0"/>
              </a:spcAft>
              <a:buSzPts val="1300"/>
              <a:buNone/>
              <a:defRPr/>
            </a:lvl9pPr>
          </a:lstStyle>
          <a:p>
            <a:pPr marL="0" lvl="0" indent="0" algn="r" rtl="0">
              <a:spcBef>
                <a:spcPts val="0"/>
              </a:spcBef>
              <a:spcAft>
                <a:spcPts val="0"/>
              </a:spcAft>
              <a:buNone/>
            </a:pPr>
            <a:fld id="{00000000-1234-1234-1234-123412341234}" type="slidenum">
              <a:rPr lang="zh-TW"/>
              <a:t>‹#›</a:t>
            </a:fld>
            <a:endParaRPr/>
          </a:p>
        </p:txBody>
      </p:sp>
      <p:sp>
        <p:nvSpPr>
          <p:cNvPr id="34" name="Google Shape;34;p30"/>
          <p:cNvSpPr/>
          <p:nvPr/>
        </p:nvSpPr>
        <p:spPr>
          <a:xfrm>
            <a:off x="0" y="0"/>
            <a:ext cx="9144000" cy="5590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700" b="0" i="0" u="none" strike="noStrike" cap="none">
              <a:solidFill>
                <a:schemeClr val="lt1"/>
              </a:solidFill>
              <a:latin typeface="Arial"/>
              <a:ea typeface="Arial"/>
              <a:cs typeface="Arial"/>
              <a:sym typeface="Arial"/>
            </a:endParaRPr>
          </a:p>
        </p:txBody>
      </p:sp>
      <p:sp>
        <p:nvSpPr>
          <p:cNvPr id="35" name="Google Shape;35;p30"/>
          <p:cNvSpPr/>
          <p:nvPr/>
        </p:nvSpPr>
        <p:spPr>
          <a:xfrm>
            <a:off x="1328354" y="1422163"/>
            <a:ext cx="329632" cy="32960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700" b="0" i="0" u="none" strike="noStrike" cap="none">
                <a:solidFill>
                  <a:schemeClr val="lt1"/>
                </a:solidFill>
                <a:latin typeface="Arial"/>
                <a:ea typeface="Arial"/>
                <a:cs typeface="Arial"/>
                <a:sym typeface="Arial"/>
              </a:rPr>
              <a:t>1</a:t>
            </a:r>
            <a:endParaRPr sz="700" b="0" i="0" u="none" strike="noStrike" cap="none">
              <a:solidFill>
                <a:schemeClr val="lt1"/>
              </a:solidFill>
              <a:latin typeface="Arial"/>
              <a:ea typeface="Arial"/>
              <a:cs typeface="Arial"/>
              <a:sym typeface="Arial"/>
            </a:endParaRPr>
          </a:p>
        </p:txBody>
      </p:sp>
      <p:sp>
        <p:nvSpPr>
          <p:cNvPr id="36" name="Google Shape;36;p30"/>
          <p:cNvSpPr/>
          <p:nvPr/>
        </p:nvSpPr>
        <p:spPr>
          <a:xfrm>
            <a:off x="1328354" y="2092052"/>
            <a:ext cx="329632" cy="329603"/>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700" b="0" i="0" u="none" strike="noStrike" cap="none">
                <a:solidFill>
                  <a:schemeClr val="lt1"/>
                </a:solidFill>
                <a:latin typeface="Arial"/>
                <a:ea typeface="Arial"/>
                <a:cs typeface="Arial"/>
                <a:sym typeface="Arial"/>
              </a:rPr>
              <a:t>2</a:t>
            </a:r>
            <a:endParaRPr/>
          </a:p>
        </p:txBody>
      </p:sp>
      <p:sp>
        <p:nvSpPr>
          <p:cNvPr id="37" name="Google Shape;37;p30"/>
          <p:cNvSpPr txBox="1">
            <a:spLocks noGrp="1"/>
          </p:cNvSpPr>
          <p:nvPr>
            <p:ph type="body" idx="1"/>
          </p:nvPr>
        </p:nvSpPr>
        <p:spPr>
          <a:xfrm>
            <a:off x="1781160" y="1367918"/>
            <a:ext cx="6156020" cy="446073"/>
          </a:xfrm>
          <a:prstGeom prst="rect">
            <a:avLst/>
          </a:prstGeom>
          <a:noFill/>
          <a:ln>
            <a:noFill/>
          </a:ln>
        </p:spPr>
        <p:txBody>
          <a:bodyPr spcFirstLastPara="1" wrap="square" lIns="0" tIns="0" rIns="0" bIns="0" anchor="ctr" anchorCtr="0">
            <a:noAutofit/>
          </a:bodyPr>
          <a:lstStyle>
            <a:lvl1pPr marL="457200" lvl="0" indent="-330200" algn="l">
              <a:lnSpc>
                <a:spcPct val="115000"/>
              </a:lnSpc>
              <a:spcBef>
                <a:spcPts val="0"/>
              </a:spcBef>
              <a:spcAft>
                <a:spcPts val="0"/>
              </a:spcAft>
              <a:buSzPts val="1600"/>
              <a:buChar char="⬢"/>
              <a:defRPr sz="1000" i="0">
                <a:solidFill>
                  <a:schemeClr val="lt2"/>
                </a:solidFill>
                <a:latin typeface="Arial"/>
                <a:ea typeface="Arial"/>
                <a:cs typeface="Arial"/>
                <a:sym typeface="Arial"/>
              </a:defRPr>
            </a:lvl1pPr>
            <a:lvl2pPr marL="914400" lvl="1" indent="-330200" algn="l">
              <a:lnSpc>
                <a:spcPct val="115000"/>
              </a:lnSpc>
              <a:spcBef>
                <a:spcPts val="800"/>
              </a:spcBef>
              <a:spcAft>
                <a:spcPts val="0"/>
              </a:spcAft>
              <a:buSzPts val="1600"/>
              <a:buChar char="⬡"/>
              <a:defRPr/>
            </a:lvl2pPr>
            <a:lvl3pPr marL="1371600" lvl="2" indent="-330200" algn="l">
              <a:lnSpc>
                <a:spcPct val="115000"/>
              </a:lnSpc>
              <a:spcBef>
                <a:spcPts val="800"/>
              </a:spcBef>
              <a:spcAft>
                <a:spcPts val="0"/>
              </a:spcAft>
              <a:buSzPts val="16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38" name="Google Shape;38;p30"/>
          <p:cNvSpPr txBox="1">
            <a:spLocks noGrp="1"/>
          </p:cNvSpPr>
          <p:nvPr>
            <p:ph type="body" idx="2"/>
          </p:nvPr>
        </p:nvSpPr>
        <p:spPr>
          <a:xfrm>
            <a:off x="1781160" y="2037807"/>
            <a:ext cx="6156020" cy="446073"/>
          </a:xfrm>
          <a:prstGeom prst="rect">
            <a:avLst/>
          </a:prstGeom>
          <a:noFill/>
          <a:ln>
            <a:noFill/>
          </a:ln>
        </p:spPr>
        <p:txBody>
          <a:bodyPr spcFirstLastPara="1" wrap="square" lIns="0" tIns="0" rIns="0" bIns="0" anchor="ctr" anchorCtr="0">
            <a:noAutofit/>
          </a:bodyPr>
          <a:lstStyle>
            <a:lvl1pPr marL="457200" lvl="0" indent="-330200" algn="l">
              <a:lnSpc>
                <a:spcPct val="115000"/>
              </a:lnSpc>
              <a:spcBef>
                <a:spcPts val="0"/>
              </a:spcBef>
              <a:spcAft>
                <a:spcPts val="0"/>
              </a:spcAft>
              <a:buSzPts val="1600"/>
              <a:buChar char="⬢"/>
              <a:defRPr sz="1000" i="0">
                <a:solidFill>
                  <a:schemeClr val="lt2"/>
                </a:solidFill>
                <a:latin typeface="Arial"/>
                <a:ea typeface="Arial"/>
                <a:cs typeface="Arial"/>
                <a:sym typeface="Arial"/>
              </a:defRPr>
            </a:lvl1pPr>
            <a:lvl2pPr marL="914400" lvl="1" indent="-330200" algn="l">
              <a:lnSpc>
                <a:spcPct val="115000"/>
              </a:lnSpc>
              <a:spcBef>
                <a:spcPts val="800"/>
              </a:spcBef>
              <a:spcAft>
                <a:spcPts val="0"/>
              </a:spcAft>
              <a:buSzPts val="1600"/>
              <a:buChar char="⬡"/>
              <a:defRPr/>
            </a:lvl2pPr>
            <a:lvl3pPr marL="1371600" lvl="2" indent="-330200" algn="l">
              <a:lnSpc>
                <a:spcPct val="115000"/>
              </a:lnSpc>
              <a:spcBef>
                <a:spcPts val="800"/>
              </a:spcBef>
              <a:spcAft>
                <a:spcPts val="0"/>
              </a:spcAft>
              <a:buSzPts val="16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39" name="Google Shape;39;p30"/>
          <p:cNvSpPr/>
          <p:nvPr/>
        </p:nvSpPr>
        <p:spPr>
          <a:xfrm>
            <a:off x="1328354" y="2761941"/>
            <a:ext cx="329632" cy="329603"/>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700" b="0" i="0" u="none" strike="noStrike" cap="none">
                <a:solidFill>
                  <a:schemeClr val="lt1"/>
                </a:solidFill>
                <a:latin typeface="Arial"/>
                <a:ea typeface="Arial"/>
                <a:cs typeface="Arial"/>
                <a:sym typeface="Arial"/>
              </a:rPr>
              <a:t>3</a:t>
            </a:r>
            <a:endParaRPr sz="700" b="0" i="0" u="none" strike="noStrike" cap="none">
              <a:solidFill>
                <a:schemeClr val="lt1"/>
              </a:solidFill>
              <a:latin typeface="Arial"/>
              <a:ea typeface="Arial"/>
              <a:cs typeface="Arial"/>
              <a:sym typeface="Arial"/>
            </a:endParaRPr>
          </a:p>
        </p:txBody>
      </p:sp>
      <p:sp>
        <p:nvSpPr>
          <p:cNvPr id="40" name="Google Shape;40;p30"/>
          <p:cNvSpPr txBox="1">
            <a:spLocks noGrp="1"/>
          </p:cNvSpPr>
          <p:nvPr>
            <p:ph type="body" idx="3"/>
          </p:nvPr>
        </p:nvSpPr>
        <p:spPr>
          <a:xfrm>
            <a:off x="1781160" y="2707696"/>
            <a:ext cx="6156020" cy="446073"/>
          </a:xfrm>
          <a:prstGeom prst="rect">
            <a:avLst/>
          </a:prstGeom>
          <a:noFill/>
          <a:ln>
            <a:noFill/>
          </a:ln>
        </p:spPr>
        <p:txBody>
          <a:bodyPr spcFirstLastPara="1" wrap="square" lIns="0" tIns="0" rIns="0" bIns="0" anchor="ctr" anchorCtr="0">
            <a:noAutofit/>
          </a:bodyPr>
          <a:lstStyle>
            <a:lvl1pPr marL="457200" lvl="0" indent="-330200" algn="l">
              <a:lnSpc>
                <a:spcPct val="115000"/>
              </a:lnSpc>
              <a:spcBef>
                <a:spcPts val="0"/>
              </a:spcBef>
              <a:spcAft>
                <a:spcPts val="0"/>
              </a:spcAft>
              <a:buSzPts val="1600"/>
              <a:buChar char="⬢"/>
              <a:defRPr sz="1000" i="0">
                <a:solidFill>
                  <a:schemeClr val="lt2"/>
                </a:solidFill>
                <a:latin typeface="Arial"/>
                <a:ea typeface="Arial"/>
                <a:cs typeface="Arial"/>
                <a:sym typeface="Arial"/>
              </a:defRPr>
            </a:lvl1pPr>
            <a:lvl2pPr marL="914400" lvl="1" indent="-330200" algn="l">
              <a:lnSpc>
                <a:spcPct val="115000"/>
              </a:lnSpc>
              <a:spcBef>
                <a:spcPts val="800"/>
              </a:spcBef>
              <a:spcAft>
                <a:spcPts val="0"/>
              </a:spcAft>
              <a:buSzPts val="1600"/>
              <a:buChar char="⬡"/>
              <a:defRPr/>
            </a:lvl2pPr>
            <a:lvl3pPr marL="1371600" lvl="2" indent="-330200" algn="l">
              <a:lnSpc>
                <a:spcPct val="115000"/>
              </a:lnSpc>
              <a:spcBef>
                <a:spcPts val="800"/>
              </a:spcBef>
              <a:spcAft>
                <a:spcPts val="0"/>
              </a:spcAft>
              <a:buSzPts val="16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41" name="Google Shape;41;p30"/>
          <p:cNvSpPr/>
          <p:nvPr/>
        </p:nvSpPr>
        <p:spPr>
          <a:xfrm>
            <a:off x="1328354" y="3431830"/>
            <a:ext cx="329632" cy="329603"/>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700" b="0" i="0" u="none" strike="noStrike" cap="none">
                <a:solidFill>
                  <a:schemeClr val="lt1"/>
                </a:solidFill>
                <a:latin typeface="Arial"/>
                <a:ea typeface="Arial"/>
                <a:cs typeface="Arial"/>
                <a:sym typeface="Arial"/>
              </a:rPr>
              <a:t>4</a:t>
            </a:r>
            <a:endParaRPr/>
          </a:p>
        </p:txBody>
      </p:sp>
      <p:sp>
        <p:nvSpPr>
          <p:cNvPr id="42" name="Google Shape;42;p30"/>
          <p:cNvSpPr txBox="1">
            <a:spLocks noGrp="1"/>
          </p:cNvSpPr>
          <p:nvPr>
            <p:ph type="body" idx="4"/>
          </p:nvPr>
        </p:nvSpPr>
        <p:spPr>
          <a:xfrm>
            <a:off x="1781160" y="3377585"/>
            <a:ext cx="6156020" cy="446073"/>
          </a:xfrm>
          <a:prstGeom prst="rect">
            <a:avLst/>
          </a:prstGeom>
          <a:noFill/>
          <a:ln>
            <a:noFill/>
          </a:ln>
        </p:spPr>
        <p:txBody>
          <a:bodyPr spcFirstLastPara="1" wrap="square" lIns="0" tIns="0" rIns="0" bIns="0" anchor="ctr" anchorCtr="0">
            <a:noAutofit/>
          </a:bodyPr>
          <a:lstStyle>
            <a:lvl1pPr marL="457200" lvl="0" indent="-330200" algn="l">
              <a:lnSpc>
                <a:spcPct val="115000"/>
              </a:lnSpc>
              <a:spcBef>
                <a:spcPts val="0"/>
              </a:spcBef>
              <a:spcAft>
                <a:spcPts val="0"/>
              </a:spcAft>
              <a:buSzPts val="1600"/>
              <a:buChar char="⬢"/>
              <a:defRPr sz="1000" i="0">
                <a:solidFill>
                  <a:schemeClr val="lt2"/>
                </a:solidFill>
                <a:latin typeface="Arial"/>
                <a:ea typeface="Arial"/>
                <a:cs typeface="Arial"/>
                <a:sym typeface="Arial"/>
              </a:defRPr>
            </a:lvl1pPr>
            <a:lvl2pPr marL="914400" lvl="1" indent="-330200" algn="l">
              <a:lnSpc>
                <a:spcPct val="115000"/>
              </a:lnSpc>
              <a:spcBef>
                <a:spcPts val="800"/>
              </a:spcBef>
              <a:spcAft>
                <a:spcPts val="0"/>
              </a:spcAft>
              <a:buSzPts val="1600"/>
              <a:buChar char="⬡"/>
              <a:defRPr/>
            </a:lvl2pPr>
            <a:lvl3pPr marL="1371600" lvl="2" indent="-330200" algn="l">
              <a:lnSpc>
                <a:spcPct val="115000"/>
              </a:lnSpc>
              <a:spcBef>
                <a:spcPts val="800"/>
              </a:spcBef>
              <a:spcAft>
                <a:spcPts val="0"/>
              </a:spcAft>
              <a:buSzPts val="16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43" name="Google Shape;43;p30"/>
          <p:cNvSpPr/>
          <p:nvPr/>
        </p:nvSpPr>
        <p:spPr>
          <a:xfrm>
            <a:off x="1328354" y="4101719"/>
            <a:ext cx="329632" cy="329603"/>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700" b="0" i="0" u="none" strike="noStrike" cap="none">
                <a:solidFill>
                  <a:schemeClr val="lt1"/>
                </a:solidFill>
                <a:latin typeface="Arial"/>
                <a:ea typeface="Arial"/>
                <a:cs typeface="Arial"/>
                <a:sym typeface="Arial"/>
              </a:rPr>
              <a:t>5</a:t>
            </a:r>
            <a:endParaRPr sz="700" b="0" i="0" u="none" strike="noStrike" cap="none">
              <a:solidFill>
                <a:schemeClr val="lt1"/>
              </a:solidFill>
              <a:latin typeface="Arial"/>
              <a:ea typeface="Arial"/>
              <a:cs typeface="Arial"/>
              <a:sym typeface="Arial"/>
            </a:endParaRPr>
          </a:p>
        </p:txBody>
      </p:sp>
      <p:sp>
        <p:nvSpPr>
          <p:cNvPr id="44" name="Google Shape;44;p30"/>
          <p:cNvSpPr txBox="1">
            <a:spLocks noGrp="1"/>
          </p:cNvSpPr>
          <p:nvPr>
            <p:ph type="body" idx="5"/>
          </p:nvPr>
        </p:nvSpPr>
        <p:spPr>
          <a:xfrm>
            <a:off x="1781160" y="4047474"/>
            <a:ext cx="6156020" cy="446073"/>
          </a:xfrm>
          <a:prstGeom prst="rect">
            <a:avLst/>
          </a:prstGeom>
          <a:noFill/>
          <a:ln>
            <a:noFill/>
          </a:ln>
        </p:spPr>
        <p:txBody>
          <a:bodyPr spcFirstLastPara="1" wrap="square" lIns="0" tIns="0" rIns="0" bIns="0" anchor="ctr" anchorCtr="0">
            <a:noAutofit/>
          </a:bodyPr>
          <a:lstStyle>
            <a:lvl1pPr marL="457200" lvl="0" indent="-330200" algn="l">
              <a:lnSpc>
                <a:spcPct val="115000"/>
              </a:lnSpc>
              <a:spcBef>
                <a:spcPts val="0"/>
              </a:spcBef>
              <a:spcAft>
                <a:spcPts val="0"/>
              </a:spcAft>
              <a:buSzPts val="1600"/>
              <a:buChar char="⬢"/>
              <a:defRPr sz="1000" i="0">
                <a:solidFill>
                  <a:schemeClr val="lt2"/>
                </a:solidFill>
                <a:latin typeface="Arial"/>
                <a:ea typeface="Arial"/>
                <a:cs typeface="Arial"/>
                <a:sym typeface="Arial"/>
              </a:defRPr>
            </a:lvl1pPr>
            <a:lvl2pPr marL="914400" lvl="1" indent="-330200" algn="l">
              <a:lnSpc>
                <a:spcPct val="115000"/>
              </a:lnSpc>
              <a:spcBef>
                <a:spcPts val="800"/>
              </a:spcBef>
              <a:spcAft>
                <a:spcPts val="0"/>
              </a:spcAft>
              <a:buSzPts val="1600"/>
              <a:buChar char="⬡"/>
              <a:defRPr/>
            </a:lvl2pPr>
            <a:lvl3pPr marL="1371600" lvl="2" indent="-330200" algn="l">
              <a:lnSpc>
                <a:spcPct val="115000"/>
              </a:lnSpc>
              <a:spcBef>
                <a:spcPts val="800"/>
              </a:spcBef>
              <a:spcAft>
                <a:spcPts val="0"/>
              </a:spcAft>
              <a:buSzPts val="16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45" name="Google Shape;45;p30"/>
          <p:cNvSpPr/>
          <p:nvPr/>
        </p:nvSpPr>
        <p:spPr>
          <a:xfrm>
            <a:off x="0" y="0"/>
            <a:ext cx="9144000" cy="100874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700" b="0" i="0" u="none" strike="noStrike" cap="none">
              <a:solidFill>
                <a:schemeClr val="lt1"/>
              </a:solidFill>
              <a:latin typeface="Arial"/>
              <a:ea typeface="Arial"/>
              <a:cs typeface="Arial"/>
              <a:sym typeface="Arial"/>
            </a:endParaRPr>
          </a:p>
        </p:txBody>
      </p:sp>
      <p:sp>
        <p:nvSpPr>
          <p:cNvPr id="46" name="Google Shape;46;p30"/>
          <p:cNvSpPr txBox="1">
            <a:spLocks noGrp="1"/>
          </p:cNvSpPr>
          <p:nvPr>
            <p:ph type="title"/>
          </p:nvPr>
        </p:nvSpPr>
        <p:spPr>
          <a:xfrm>
            <a:off x="442438" y="228600"/>
            <a:ext cx="8259123" cy="580572"/>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SzPts val="3200"/>
              <a:buNone/>
              <a:defRPr sz="3300">
                <a:solidFill>
                  <a:schemeClr val="lt1"/>
                </a:solidFill>
                <a:latin typeface="Ultra"/>
                <a:ea typeface="Ultra"/>
                <a:cs typeface="Ultra"/>
                <a:sym typeface="Ultra"/>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p:tgtEl>
                                          <p:spTgt spid="46"/>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1" fill="hold" nodeType="afterEffect">
                                  <p:stCondLst>
                                    <p:cond delay="50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7">
                                            <p:txEl>
                                              <p:pRg st="0" end="0"/>
                                            </p:txEl>
                                          </p:spTgt>
                                        </p:tgtEl>
                                        <p:attrNameLst>
                                          <p:attrName>style.visibility</p:attrName>
                                        </p:attrNameLst>
                                      </p:cBhvr>
                                      <p:to>
                                        <p:strVal val="visible"/>
                                      </p:to>
                                    </p:set>
                                    <p:animEffect transition="in" filter="fade">
                                      <p:cBhvr>
                                        <p:cTn id="19" dur="500"/>
                                        <p:tgtEl>
                                          <p:spTgt spid="37">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7">
                                            <p:txEl>
                                              <p:pRg st="1" end="1"/>
                                            </p:txEl>
                                          </p:spTgt>
                                        </p:tgtEl>
                                        <p:attrNameLst>
                                          <p:attrName>style.visibility</p:attrName>
                                        </p:attrNameLst>
                                      </p:cBhvr>
                                      <p:to>
                                        <p:strVal val="visible"/>
                                      </p:to>
                                    </p:set>
                                    <p:animEffect transition="in" filter="fade">
                                      <p:cBhvr>
                                        <p:cTn id="23" dur="500"/>
                                        <p:tgtEl>
                                          <p:spTgt spid="37">
                                            <p:txEl>
                                              <p:p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7">
                                            <p:txEl>
                                              <p:pRg st="2" end="2"/>
                                            </p:txEl>
                                          </p:spTgt>
                                        </p:tgtEl>
                                        <p:attrNameLst>
                                          <p:attrName>style.visibility</p:attrName>
                                        </p:attrNameLst>
                                      </p:cBhvr>
                                      <p:to>
                                        <p:strVal val="visible"/>
                                      </p:to>
                                    </p:set>
                                    <p:animEffect transition="in" filter="fade">
                                      <p:cBhvr>
                                        <p:cTn id="27" dur="500"/>
                                        <p:tgtEl>
                                          <p:spTgt spid="37">
                                            <p:txEl>
                                              <p:pRg st="2" end="2"/>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7">
                                            <p:txEl>
                                              <p:pRg st="3" end="3"/>
                                            </p:txEl>
                                          </p:spTgt>
                                        </p:tgtEl>
                                        <p:attrNameLst>
                                          <p:attrName>style.visibility</p:attrName>
                                        </p:attrNameLst>
                                      </p:cBhvr>
                                      <p:to>
                                        <p:strVal val="visible"/>
                                      </p:to>
                                    </p:set>
                                    <p:animEffect transition="in" filter="fade">
                                      <p:cBhvr>
                                        <p:cTn id="31" dur="500"/>
                                        <p:tgtEl>
                                          <p:spTgt spid="37">
                                            <p:txEl>
                                              <p:pRg st="3" end="3"/>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7">
                                            <p:txEl>
                                              <p:pRg st="4" end="4"/>
                                            </p:txEl>
                                          </p:spTgt>
                                        </p:tgtEl>
                                        <p:attrNameLst>
                                          <p:attrName>style.visibility</p:attrName>
                                        </p:attrNameLst>
                                      </p:cBhvr>
                                      <p:to>
                                        <p:strVal val="visible"/>
                                      </p:to>
                                    </p:set>
                                    <p:animEffect transition="in" filter="fade">
                                      <p:cBhvr>
                                        <p:cTn id="35" dur="500"/>
                                        <p:tgtEl>
                                          <p:spTgt spid="37">
                                            <p:txEl>
                                              <p:pRg st="4" end="4"/>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7">
                                            <p:txEl>
                                              <p:pRg st="5" end="5"/>
                                            </p:txEl>
                                          </p:spTgt>
                                        </p:tgtEl>
                                        <p:attrNameLst>
                                          <p:attrName>style.visibility</p:attrName>
                                        </p:attrNameLst>
                                      </p:cBhvr>
                                      <p:to>
                                        <p:strVal val="visible"/>
                                      </p:to>
                                    </p:set>
                                    <p:animEffect transition="in" filter="fade">
                                      <p:cBhvr>
                                        <p:cTn id="39" dur="500"/>
                                        <p:tgtEl>
                                          <p:spTgt spid="37">
                                            <p:txEl>
                                              <p:pRg st="5" end="5"/>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7">
                                            <p:txEl>
                                              <p:pRg st="6" end="6"/>
                                            </p:txEl>
                                          </p:spTgt>
                                        </p:tgtEl>
                                        <p:attrNameLst>
                                          <p:attrName>style.visibility</p:attrName>
                                        </p:attrNameLst>
                                      </p:cBhvr>
                                      <p:to>
                                        <p:strVal val="visible"/>
                                      </p:to>
                                    </p:set>
                                    <p:animEffect transition="in" filter="fade">
                                      <p:cBhvr>
                                        <p:cTn id="43" dur="500"/>
                                        <p:tgtEl>
                                          <p:spTgt spid="37">
                                            <p:txEl>
                                              <p:pRg st="6" end="6"/>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7">
                                            <p:txEl>
                                              <p:pRg st="7" end="7"/>
                                            </p:txEl>
                                          </p:spTgt>
                                        </p:tgtEl>
                                        <p:attrNameLst>
                                          <p:attrName>style.visibility</p:attrName>
                                        </p:attrNameLst>
                                      </p:cBhvr>
                                      <p:to>
                                        <p:strVal val="visible"/>
                                      </p:to>
                                    </p:set>
                                    <p:animEffect transition="in" filter="fade">
                                      <p:cBhvr>
                                        <p:cTn id="47" dur="500"/>
                                        <p:tgtEl>
                                          <p:spTgt spid="37">
                                            <p:txEl>
                                              <p:pRg st="7" end="7"/>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7">
                                            <p:txEl>
                                              <p:pRg st="8" end="8"/>
                                            </p:txEl>
                                          </p:spTgt>
                                        </p:tgtEl>
                                        <p:attrNameLst>
                                          <p:attrName>style.visibility</p:attrName>
                                        </p:attrNameLst>
                                      </p:cBhvr>
                                      <p:to>
                                        <p:strVal val="visible"/>
                                      </p:to>
                                    </p:set>
                                    <p:animEffect transition="in" filter="fade">
                                      <p:cBhvr>
                                        <p:cTn id="51" dur="500"/>
                                        <p:tgtEl>
                                          <p:spTgt spid="37">
                                            <p:txEl>
                                              <p:pRg st="8" end="8"/>
                                            </p:txEl>
                                          </p:spTgt>
                                        </p:tgtEl>
                                      </p:cBhvr>
                                    </p:animEffect>
                                  </p:childTnLst>
                                </p:cTn>
                              </p:par>
                            </p:childTnLst>
                          </p:cTn>
                        </p:par>
                        <p:par>
                          <p:cTn id="52" fill="hold">
                            <p:stCondLst>
                              <p:cond delay="6000"/>
                            </p:stCondLst>
                            <p:childTnLst>
                              <p:par>
                                <p:cTn id="53" presetID="2" presetClass="entr" presetSubtype="1"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p:tgtEl>
                                          <p:spTgt spid="3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fade">
                                      <p:cBhvr>
                                        <p:cTn id="59" dur="500"/>
                                        <p:tgtEl>
                                          <p:spTgt spid="38">
                                            <p:txEl>
                                              <p:pRg st="0" end="0"/>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8">
                                            <p:txEl>
                                              <p:pRg st="1" end="1"/>
                                            </p:txEl>
                                          </p:spTgt>
                                        </p:tgtEl>
                                        <p:attrNameLst>
                                          <p:attrName>style.visibility</p:attrName>
                                        </p:attrNameLst>
                                      </p:cBhvr>
                                      <p:to>
                                        <p:strVal val="visible"/>
                                      </p:to>
                                    </p:set>
                                    <p:animEffect transition="in" filter="fade">
                                      <p:cBhvr>
                                        <p:cTn id="63" dur="500"/>
                                        <p:tgtEl>
                                          <p:spTgt spid="38">
                                            <p:txEl>
                                              <p:pRg st="1" end="1"/>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8">
                                            <p:txEl>
                                              <p:pRg st="2" end="2"/>
                                            </p:txEl>
                                          </p:spTgt>
                                        </p:tgtEl>
                                        <p:attrNameLst>
                                          <p:attrName>style.visibility</p:attrName>
                                        </p:attrNameLst>
                                      </p:cBhvr>
                                      <p:to>
                                        <p:strVal val="visible"/>
                                      </p:to>
                                    </p:set>
                                    <p:animEffect transition="in" filter="fade">
                                      <p:cBhvr>
                                        <p:cTn id="67" dur="500"/>
                                        <p:tgtEl>
                                          <p:spTgt spid="38">
                                            <p:txEl>
                                              <p:pRg st="2" end="2"/>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38">
                                            <p:txEl>
                                              <p:pRg st="3" end="3"/>
                                            </p:txEl>
                                          </p:spTgt>
                                        </p:tgtEl>
                                        <p:attrNameLst>
                                          <p:attrName>style.visibility</p:attrName>
                                        </p:attrNameLst>
                                      </p:cBhvr>
                                      <p:to>
                                        <p:strVal val="visible"/>
                                      </p:to>
                                    </p:set>
                                    <p:animEffect transition="in" filter="fade">
                                      <p:cBhvr>
                                        <p:cTn id="71" dur="500"/>
                                        <p:tgtEl>
                                          <p:spTgt spid="38">
                                            <p:txEl>
                                              <p:pRg st="3" end="3"/>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8">
                                            <p:txEl>
                                              <p:pRg st="4" end="4"/>
                                            </p:txEl>
                                          </p:spTgt>
                                        </p:tgtEl>
                                        <p:attrNameLst>
                                          <p:attrName>style.visibility</p:attrName>
                                        </p:attrNameLst>
                                      </p:cBhvr>
                                      <p:to>
                                        <p:strVal val="visible"/>
                                      </p:to>
                                    </p:set>
                                    <p:animEffect transition="in" filter="fade">
                                      <p:cBhvr>
                                        <p:cTn id="75" dur="500"/>
                                        <p:tgtEl>
                                          <p:spTgt spid="38">
                                            <p:txEl>
                                              <p:pRg st="4" end="4"/>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38">
                                            <p:txEl>
                                              <p:pRg st="5" end="5"/>
                                            </p:txEl>
                                          </p:spTgt>
                                        </p:tgtEl>
                                        <p:attrNameLst>
                                          <p:attrName>style.visibility</p:attrName>
                                        </p:attrNameLst>
                                      </p:cBhvr>
                                      <p:to>
                                        <p:strVal val="visible"/>
                                      </p:to>
                                    </p:set>
                                    <p:animEffect transition="in" filter="fade">
                                      <p:cBhvr>
                                        <p:cTn id="79" dur="500"/>
                                        <p:tgtEl>
                                          <p:spTgt spid="38">
                                            <p:txEl>
                                              <p:pRg st="5" end="5"/>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38">
                                            <p:txEl>
                                              <p:pRg st="6" end="6"/>
                                            </p:txEl>
                                          </p:spTgt>
                                        </p:tgtEl>
                                        <p:attrNameLst>
                                          <p:attrName>style.visibility</p:attrName>
                                        </p:attrNameLst>
                                      </p:cBhvr>
                                      <p:to>
                                        <p:strVal val="visible"/>
                                      </p:to>
                                    </p:set>
                                    <p:animEffect transition="in" filter="fade">
                                      <p:cBhvr>
                                        <p:cTn id="83" dur="500"/>
                                        <p:tgtEl>
                                          <p:spTgt spid="38">
                                            <p:txEl>
                                              <p:pRg st="6" end="6"/>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38">
                                            <p:txEl>
                                              <p:pRg st="7" end="7"/>
                                            </p:txEl>
                                          </p:spTgt>
                                        </p:tgtEl>
                                        <p:attrNameLst>
                                          <p:attrName>style.visibility</p:attrName>
                                        </p:attrNameLst>
                                      </p:cBhvr>
                                      <p:to>
                                        <p:strVal val="visible"/>
                                      </p:to>
                                    </p:set>
                                    <p:animEffect transition="in" filter="fade">
                                      <p:cBhvr>
                                        <p:cTn id="87" dur="500"/>
                                        <p:tgtEl>
                                          <p:spTgt spid="38">
                                            <p:txEl>
                                              <p:pRg st="7" end="7"/>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38">
                                            <p:txEl>
                                              <p:pRg st="8" end="8"/>
                                            </p:txEl>
                                          </p:spTgt>
                                        </p:tgtEl>
                                        <p:attrNameLst>
                                          <p:attrName>style.visibility</p:attrName>
                                        </p:attrNameLst>
                                      </p:cBhvr>
                                      <p:to>
                                        <p:strVal val="visible"/>
                                      </p:to>
                                    </p:set>
                                    <p:animEffect transition="in" filter="fade">
                                      <p:cBhvr>
                                        <p:cTn id="91" dur="500"/>
                                        <p:tgtEl>
                                          <p:spTgt spid="38">
                                            <p:txEl>
                                              <p:pRg st="8" end="8"/>
                                            </p:txEl>
                                          </p:spTgt>
                                        </p:tgtEl>
                                      </p:cBhvr>
                                    </p:animEffect>
                                  </p:childTnLst>
                                </p:cTn>
                              </p:par>
                            </p:childTnLst>
                          </p:cTn>
                        </p:par>
                        <p:par>
                          <p:cTn id="92" fill="hold">
                            <p:stCondLst>
                              <p:cond delay="11000"/>
                            </p:stCondLst>
                            <p:childTnLst>
                              <p:par>
                                <p:cTn id="93" presetID="2" presetClass="entr" presetSubtype="1" fill="hold" nodeType="afterEffect">
                                  <p:stCondLst>
                                    <p:cond delay="0"/>
                                  </p:stCondLst>
                                  <p:childTnLst>
                                    <p:set>
                                      <p:cBhvr>
                                        <p:cTn id="94" dur="1" fill="hold">
                                          <p:stCondLst>
                                            <p:cond delay="0"/>
                                          </p:stCondLst>
                                        </p:cTn>
                                        <p:tgtEl>
                                          <p:spTgt spid="39"/>
                                        </p:tgtEl>
                                        <p:attrNameLst>
                                          <p:attrName>style.visibility</p:attrName>
                                        </p:attrNameLst>
                                      </p:cBhvr>
                                      <p:to>
                                        <p:strVal val="visible"/>
                                      </p:to>
                                    </p:set>
                                    <p:anim calcmode="lin" valueType="num">
                                      <p:cBhvr additive="base">
                                        <p:cTn id="95" dur="500"/>
                                        <p:tgtEl>
                                          <p:spTgt spid="39"/>
                                        </p:tgtEl>
                                        <p:attrNameLst>
                                          <p:attrName>ppt_y</p:attrName>
                                        </p:attrNameLst>
                                      </p:cBhvr>
                                      <p:tavLst>
                                        <p:tav tm="0">
                                          <p:val>
                                            <p:strVal val="#ppt_y-1"/>
                                          </p:val>
                                        </p:tav>
                                        <p:tav tm="100000">
                                          <p:val>
                                            <p:strVal val="#ppt_y"/>
                                          </p:val>
                                        </p:tav>
                                      </p:tavLst>
                                    </p:anim>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Effect transition="in" filter="fade">
                                      <p:cBhvr>
                                        <p:cTn id="99" dur="500"/>
                                        <p:tgtEl>
                                          <p:spTgt spid="40">
                                            <p:txEl>
                                              <p:pRg st="0" end="0"/>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40">
                                            <p:txEl>
                                              <p:pRg st="1" end="1"/>
                                            </p:txEl>
                                          </p:spTgt>
                                        </p:tgtEl>
                                        <p:attrNameLst>
                                          <p:attrName>style.visibility</p:attrName>
                                        </p:attrNameLst>
                                      </p:cBhvr>
                                      <p:to>
                                        <p:strVal val="visible"/>
                                      </p:to>
                                    </p:set>
                                    <p:animEffect transition="in" filter="fade">
                                      <p:cBhvr>
                                        <p:cTn id="103" dur="500"/>
                                        <p:tgtEl>
                                          <p:spTgt spid="40">
                                            <p:txEl>
                                              <p:pRg st="1" end="1"/>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40">
                                            <p:txEl>
                                              <p:pRg st="2" end="2"/>
                                            </p:txEl>
                                          </p:spTgt>
                                        </p:tgtEl>
                                        <p:attrNameLst>
                                          <p:attrName>style.visibility</p:attrName>
                                        </p:attrNameLst>
                                      </p:cBhvr>
                                      <p:to>
                                        <p:strVal val="visible"/>
                                      </p:to>
                                    </p:set>
                                    <p:animEffect transition="in" filter="fade">
                                      <p:cBhvr>
                                        <p:cTn id="107" dur="500"/>
                                        <p:tgtEl>
                                          <p:spTgt spid="40">
                                            <p:txEl>
                                              <p:pRg st="2" end="2"/>
                                            </p:txEl>
                                          </p:spTgt>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40">
                                            <p:txEl>
                                              <p:pRg st="3" end="3"/>
                                            </p:txEl>
                                          </p:spTgt>
                                        </p:tgtEl>
                                        <p:attrNameLst>
                                          <p:attrName>style.visibility</p:attrName>
                                        </p:attrNameLst>
                                      </p:cBhvr>
                                      <p:to>
                                        <p:strVal val="visible"/>
                                      </p:to>
                                    </p:set>
                                    <p:animEffect transition="in" filter="fade">
                                      <p:cBhvr>
                                        <p:cTn id="111" dur="500"/>
                                        <p:tgtEl>
                                          <p:spTgt spid="40">
                                            <p:txEl>
                                              <p:pRg st="3" end="3"/>
                                            </p:txEl>
                                          </p:spTgt>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40">
                                            <p:txEl>
                                              <p:pRg st="4" end="4"/>
                                            </p:txEl>
                                          </p:spTgt>
                                        </p:tgtEl>
                                        <p:attrNameLst>
                                          <p:attrName>style.visibility</p:attrName>
                                        </p:attrNameLst>
                                      </p:cBhvr>
                                      <p:to>
                                        <p:strVal val="visible"/>
                                      </p:to>
                                    </p:set>
                                    <p:animEffect transition="in" filter="fade">
                                      <p:cBhvr>
                                        <p:cTn id="115" dur="500"/>
                                        <p:tgtEl>
                                          <p:spTgt spid="40">
                                            <p:txEl>
                                              <p:pRg st="4" end="4"/>
                                            </p:txEl>
                                          </p:spTgt>
                                        </p:tgtEl>
                                      </p:cBhvr>
                                    </p:animEffect>
                                  </p:childTnLst>
                                </p:cTn>
                              </p:par>
                            </p:childTnLst>
                          </p:cTn>
                        </p:par>
                        <p:par>
                          <p:cTn id="116" fill="hold">
                            <p:stCondLst>
                              <p:cond delay="14000"/>
                            </p:stCondLst>
                            <p:childTnLst>
                              <p:par>
                                <p:cTn id="117" presetID="10" presetClass="entr" presetSubtype="0" fill="hold" nodeType="afterEffect">
                                  <p:stCondLst>
                                    <p:cond delay="0"/>
                                  </p:stCondLst>
                                  <p:childTnLst>
                                    <p:set>
                                      <p:cBhvr>
                                        <p:cTn id="118" dur="1" fill="hold">
                                          <p:stCondLst>
                                            <p:cond delay="0"/>
                                          </p:stCondLst>
                                        </p:cTn>
                                        <p:tgtEl>
                                          <p:spTgt spid="40">
                                            <p:txEl>
                                              <p:pRg st="5" end="5"/>
                                            </p:txEl>
                                          </p:spTgt>
                                        </p:tgtEl>
                                        <p:attrNameLst>
                                          <p:attrName>style.visibility</p:attrName>
                                        </p:attrNameLst>
                                      </p:cBhvr>
                                      <p:to>
                                        <p:strVal val="visible"/>
                                      </p:to>
                                    </p:set>
                                    <p:animEffect transition="in" filter="fade">
                                      <p:cBhvr>
                                        <p:cTn id="119" dur="500"/>
                                        <p:tgtEl>
                                          <p:spTgt spid="40">
                                            <p:txEl>
                                              <p:pRg st="5" end="5"/>
                                            </p:txEl>
                                          </p:spTgt>
                                        </p:tgtEl>
                                      </p:cBhvr>
                                    </p:animEffect>
                                  </p:childTnLst>
                                </p:cTn>
                              </p:par>
                            </p:childTnLst>
                          </p:cTn>
                        </p:par>
                        <p:par>
                          <p:cTn id="120" fill="hold">
                            <p:stCondLst>
                              <p:cond delay="14500"/>
                            </p:stCondLst>
                            <p:childTnLst>
                              <p:par>
                                <p:cTn id="121" presetID="10" presetClass="entr" presetSubtype="0" fill="hold" nodeType="afterEffect">
                                  <p:stCondLst>
                                    <p:cond delay="0"/>
                                  </p:stCondLst>
                                  <p:childTnLst>
                                    <p:set>
                                      <p:cBhvr>
                                        <p:cTn id="122" dur="1" fill="hold">
                                          <p:stCondLst>
                                            <p:cond delay="0"/>
                                          </p:stCondLst>
                                        </p:cTn>
                                        <p:tgtEl>
                                          <p:spTgt spid="40">
                                            <p:txEl>
                                              <p:pRg st="6" end="6"/>
                                            </p:txEl>
                                          </p:spTgt>
                                        </p:tgtEl>
                                        <p:attrNameLst>
                                          <p:attrName>style.visibility</p:attrName>
                                        </p:attrNameLst>
                                      </p:cBhvr>
                                      <p:to>
                                        <p:strVal val="visible"/>
                                      </p:to>
                                    </p:set>
                                    <p:animEffect transition="in" filter="fade">
                                      <p:cBhvr>
                                        <p:cTn id="123" dur="500"/>
                                        <p:tgtEl>
                                          <p:spTgt spid="40">
                                            <p:txEl>
                                              <p:pRg st="6" end="6"/>
                                            </p:txEl>
                                          </p:spTgt>
                                        </p:tgtEl>
                                      </p:cBhvr>
                                    </p:animEffect>
                                  </p:childTnLst>
                                </p:cTn>
                              </p:par>
                            </p:childTnLst>
                          </p:cTn>
                        </p:par>
                        <p:par>
                          <p:cTn id="124" fill="hold">
                            <p:stCondLst>
                              <p:cond delay="15000"/>
                            </p:stCondLst>
                            <p:childTnLst>
                              <p:par>
                                <p:cTn id="125" presetID="10" presetClass="entr" presetSubtype="0" fill="hold" nodeType="afterEffect">
                                  <p:stCondLst>
                                    <p:cond delay="0"/>
                                  </p:stCondLst>
                                  <p:childTnLst>
                                    <p:set>
                                      <p:cBhvr>
                                        <p:cTn id="126" dur="1" fill="hold">
                                          <p:stCondLst>
                                            <p:cond delay="0"/>
                                          </p:stCondLst>
                                        </p:cTn>
                                        <p:tgtEl>
                                          <p:spTgt spid="40">
                                            <p:txEl>
                                              <p:pRg st="7" end="7"/>
                                            </p:txEl>
                                          </p:spTgt>
                                        </p:tgtEl>
                                        <p:attrNameLst>
                                          <p:attrName>style.visibility</p:attrName>
                                        </p:attrNameLst>
                                      </p:cBhvr>
                                      <p:to>
                                        <p:strVal val="visible"/>
                                      </p:to>
                                    </p:set>
                                    <p:animEffect transition="in" filter="fade">
                                      <p:cBhvr>
                                        <p:cTn id="127" dur="500"/>
                                        <p:tgtEl>
                                          <p:spTgt spid="40">
                                            <p:txEl>
                                              <p:pRg st="7" end="7"/>
                                            </p:txEl>
                                          </p:spTgt>
                                        </p:tgtEl>
                                      </p:cBhvr>
                                    </p:animEffect>
                                  </p:childTnLst>
                                </p:cTn>
                              </p:par>
                            </p:childTnLst>
                          </p:cTn>
                        </p:par>
                        <p:par>
                          <p:cTn id="128" fill="hold">
                            <p:stCondLst>
                              <p:cond delay="15500"/>
                            </p:stCondLst>
                            <p:childTnLst>
                              <p:par>
                                <p:cTn id="129" presetID="10" presetClass="entr" presetSubtype="0" fill="hold" nodeType="afterEffect">
                                  <p:stCondLst>
                                    <p:cond delay="0"/>
                                  </p:stCondLst>
                                  <p:childTnLst>
                                    <p:set>
                                      <p:cBhvr>
                                        <p:cTn id="130" dur="1" fill="hold">
                                          <p:stCondLst>
                                            <p:cond delay="0"/>
                                          </p:stCondLst>
                                        </p:cTn>
                                        <p:tgtEl>
                                          <p:spTgt spid="40">
                                            <p:txEl>
                                              <p:pRg st="8" end="8"/>
                                            </p:txEl>
                                          </p:spTgt>
                                        </p:tgtEl>
                                        <p:attrNameLst>
                                          <p:attrName>style.visibility</p:attrName>
                                        </p:attrNameLst>
                                      </p:cBhvr>
                                      <p:to>
                                        <p:strVal val="visible"/>
                                      </p:to>
                                    </p:set>
                                    <p:animEffect transition="in" filter="fade">
                                      <p:cBhvr>
                                        <p:cTn id="131" dur="500"/>
                                        <p:tgtEl>
                                          <p:spTgt spid="40">
                                            <p:txEl>
                                              <p:pRg st="8" end="8"/>
                                            </p:txEl>
                                          </p:spTgt>
                                        </p:tgtEl>
                                      </p:cBhvr>
                                    </p:animEffect>
                                  </p:childTnLst>
                                </p:cTn>
                              </p:par>
                            </p:childTnLst>
                          </p:cTn>
                        </p:par>
                        <p:par>
                          <p:cTn id="132" fill="hold">
                            <p:stCondLst>
                              <p:cond delay="16000"/>
                            </p:stCondLst>
                            <p:childTnLst>
                              <p:par>
                                <p:cTn id="133" presetID="2" presetClass="entr" presetSubtype="1" fill="hold" nodeType="afterEffect">
                                  <p:stCondLst>
                                    <p:cond delay="0"/>
                                  </p:stCondLst>
                                  <p:childTnLst>
                                    <p:set>
                                      <p:cBhvr>
                                        <p:cTn id="134" dur="1" fill="hold">
                                          <p:stCondLst>
                                            <p:cond delay="0"/>
                                          </p:stCondLst>
                                        </p:cTn>
                                        <p:tgtEl>
                                          <p:spTgt spid="41"/>
                                        </p:tgtEl>
                                        <p:attrNameLst>
                                          <p:attrName>style.visibility</p:attrName>
                                        </p:attrNameLst>
                                      </p:cBhvr>
                                      <p:to>
                                        <p:strVal val="visible"/>
                                      </p:to>
                                    </p:set>
                                    <p:anim calcmode="lin" valueType="num">
                                      <p:cBhvr additive="base">
                                        <p:cTn id="135" dur="500"/>
                                        <p:tgtEl>
                                          <p:spTgt spid="41"/>
                                        </p:tgtEl>
                                        <p:attrNameLst>
                                          <p:attrName>ppt_y</p:attrName>
                                        </p:attrNameLst>
                                      </p:cBhvr>
                                      <p:tavLst>
                                        <p:tav tm="0">
                                          <p:val>
                                            <p:strVal val="#ppt_y-1"/>
                                          </p:val>
                                        </p:tav>
                                        <p:tav tm="100000">
                                          <p:val>
                                            <p:strVal val="#ppt_y"/>
                                          </p:val>
                                        </p:tav>
                                      </p:tavLst>
                                    </p:anim>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42">
                                            <p:txEl>
                                              <p:pRg st="0" end="0"/>
                                            </p:txEl>
                                          </p:spTgt>
                                        </p:tgtEl>
                                        <p:attrNameLst>
                                          <p:attrName>style.visibility</p:attrName>
                                        </p:attrNameLst>
                                      </p:cBhvr>
                                      <p:to>
                                        <p:strVal val="visible"/>
                                      </p:to>
                                    </p:set>
                                    <p:animEffect transition="in" filter="fade">
                                      <p:cBhvr>
                                        <p:cTn id="139" dur="500"/>
                                        <p:tgtEl>
                                          <p:spTgt spid="42">
                                            <p:txEl>
                                              <p:pRg st="0" end="0"/>
                                            </p:txEl>
                                          </p:spTgt>
                                        </p:tgtEl>
                                      </p:cBhvr>
                                    </p:animEffect>
                                  </p:childTnLst>
                                </p:cTn>
                              </p:par>
                            </p:childTnLst>
                          </p:cTn>
                        </p:par>
                        <p:par>
                          <p:cTn id="140" fill="hold">
                            <p:stCondLst>
                              <p:cond delay="17000"/>
                            </p:stCondLst>
                            <p:childTnLst>
                              <p:par>
                                <p:cTn id="141" presetID="10" presetClass="entr" presetSubtype="0" fill="hold" nodeType="afterEffect">
                                  <p:stCondLst>
                                    <p:cond delay="0"/>
                                  </p:stCondLst>
                                  <p:childTnLst>
                                    <p:set>
                                      <p:cBhvr>
                                        <p:cTn id="142" dur="1" fill="hold">
                                          <p:stCondLst>
                                            <p:cond delay="0"/>
                                          </p:stCondLst>
                                        </p:cTn>
                                        <p:tgtEl>
                                          <p:spTgt spid="42">
                                            <p:txEl>
                                              <p:pRg st="1" end="1"/>
                                            </p:txEl>
                                          </p:spTgt>
                                        </p:tgtEl>
                                        <p:attrNameLst>
                                          <p:attrName>style.visibility</p:attrName>
                                        </p:attrNameLst>
                                      </p:cBhvr>
                                      <p:to>
                                        <p:strVal val="visible"/>
                                      </p:to>
                                    </p:set>
                                    <p:animEffect transition="in" filter="fade">
                                      <p:cBhvr>
                                        <p:cTn id="143" dur="500"/>
                                        <p:tgtEl>
                                          <p:spTgt spid="42">
                                            <p:txEl>
                                              <p:pRg st="1" end="1"/>
                                            </p:txEl>
                                          </p:spTgt>
                                        </p:tgtEl>
                                      </p:cBhvr>
                                    </p:animEffect>
                                  </p:childTnLst>
                                </p:cTn>
                              </p:par>
                            </p:childTnLst>
                          </p:cTn>
                        </p:par>
                        <p:par>
                          <p:cTn id="144" fill="hold">
                            <p:stCondLst>
                              <p:cond delay="17500"/>
                            </p:stCondLst>
                            <p:childTnLst>
                              <p:par>
                                <p:cTn id="145" presetID="10" presetClass="entr" presetSubtype="0" fill="hold" nodeType="afterEffect">
                                  <p:stCondLst>
                                    <p:cond delay="0"/>
                                  </p:stCondLst>
                                  <p:childTnLst>
                                    <p:set>
                                      <p:cBhvr>
                                        <p:cTn id="146" dur="1" fill="hold">
                                          <p:stCondLst>
                                            <p:cond delay="0"/>
                                          </p:stCondLst>
                                        </p:cTn>
                                        <p:tgtEl>
                                          <p:spTgt spid="42">
                                            <p:txEl>
                                              <p:pRg st="2" end="2"/>
                                            </p:txEl>
                                          </p:spTgt>
                                        </p:tgtEl>
                                        <p:attrNameLst>
                                          <p:attrName>style.visibility</p:attrName>
                                        </p:attrNameLst>
                                      </p:cBhvr>
                                      <p:to>
                                        <p:strVal val="visible"/>
                                      </p:to>
                                    </p:set>
                                    <p:animEffect transition="in" filter="fade">
                                      <p:cBhvr>
                                        <p:cTn id="147" dur="500"/>
                                        <p:tgtEl>
                                          <p:spTgt spid="42">
                                            <p:txEl>
                                              <p:pRg st="2" end="2"/>
                                            </p:txEl>
                                          </p:spTgt>
                                        </p:tgtEl>
                                      </p:cBhvr>
                                    </p:animEffect>
                                  </p:childTnLst>
                                </p:cTn>
                              </p:par>
                            </p:childTnLst>
                          </p:cTn>
                        </p:par>
                        <p:par>
                          <p:cTn id="148" fill="hold">
                            <p:stCondLst>
                              <p:cond delay="18000"/>
                            </p:stCondLst>
                            <p:childTnLst>
                              <p:par>
                                <p:cTn id="149" presetID="10" presetClass="entr" presetSubtype="0" fill="hold" nodeType="afterEffect">
                                  <p:stCondLst>
                                    <p:cond delay="0"/>
                                  </p:stCondLst>
                                  <p:childTnLst>
                                    <p:set>
                                      <p:cBhvr>
                                        <p:cTn id="150" dur="1" fill="hold">
                                          <p:stCondLst>
                                            <p:cond delay="0"/>
                                          </p:stCondLst>
                                        </p:cTn>
                                        <p:tgtEl>
                                          <p:spTgt spid="42">
                                            <p:txEl>
                                              <p:pRg st="3" end="3"/>
                                            </p:txEl>
                                          </p:spTgt>
                                        </p:tgtEl>
                                        <p:attrNameLst>
                                          <p:attrName>style.visibility</p:attrName>
                                        </p:attrNameLst>
                                      </p:cBhvr>
                                      <p:to>
                                        <p:strVal val="visible"/>
                                      </p:to>
                                    </p:set>
                                    <p:animEffect transition="in" filter="fade">
                                      <p:cBhvr>
                                        <p:cTn id="151" dur="500"/>
                                        <p:tgtEl>
                                          <p:spTgt spid="42">
                                            <p:txEl>
                                              <p:pRg st="3" end="3"/>
                                            </p:txEl>
                                          </p:spTgt>
                                        </p:tgtEl>
                                      </p:cBhvr>
                                    </p:animEffect>
                                  </p:childTnLst>
                                </p:cTn>
                              </p:par>
                            </p:childTnLst>
                          </p:cTn>
                        </p:par>
                        <p:par>
                          <p:cTn id="152" fill="hold">
                            <p:stCondLst>
                              <p:cond delay="18500"/>
                            </p:stCondLst>
                            <p:childTnLst>
                              <p:par>
                                <p:cTn id="153" presetID="10" presetClass="entr" presetSubtype="0" fill="hold" nodeType="afterEffect">
                                  <p:stCondLst>
                                    <p:cond delay="0"/>
                                  </p:stCondLst>
                                  <p:childTnLst>
                                    <p:set>
                                      <p:cBhvr>
                                        <p:cTn id="154" dur="1" fill="hold">
                                          <p:stCondLst>
                                            <p:cond delay="0"/>
                                          </p:stCondLst>
                                        </p:cTn>
                                        <p:tgtEl>
                                          <p:spTgt spid="42">
                                            <p:txEl>
                                              <p:pRg st="4" end="4"/>
                                            </p:txEl>
                                          </p:spTgt>
                                        </p:tgtEl>
                                        <p:attrNameLst>
                                          <p:attrName>style.visibility</p:attrName>
                                        </p:attrNameLst>
                                      </p:cBhvr>
                                      <p:to>
                                        <p:strVal val="visible"/>
                                      </p:to>
                                    </p:set>
                                    <p:animEffect transition="in" filter="fade">
                                      <p:cBhvr>
                                        <p:cTn id="155" dur="500"/>
                                        <p:tgtEl>
                                          <p:spTgt spid="42">
                                            <p:txEl>
                                              <p:pRg st="4" end="4"/>
                                            </p:txEl>
                                          </p:spTgt>
                                        </p:tgtEl>
                                      </p:cBhvr>
                                    </p:animEffect>
                                  </p:childTnLst>
                                </p:cTn>
                              </p:par>
                            </p:childTnLst>
                          </p:cTn>
                        </p:par>
                        <p:par>
                          <p:cTn id="156" fill="hold">
                            <p:stCondLst>
                              <p:cond delay="19000"/>
                            </p:stCondLst>
                            <p:childTnLst>
                              <p:par>
                                <p:cTn id="157" presetID="10" presetClass="entr" presetSubtype="0" fill="hold" nodeType="afterEffect">
                                  <p:stCondLst>
                                    <p:cond delay="0"/>
                                  </p:stCondLst>
                                  <p:childTnLst>
                                    <p:set>
                                      <p:cBhvr>
                                        <p:cTn id="158" dur="1" fill="hold">
                                          <p:stCondLst>
                                            <p:cond delay="0"/>
                                          </p:stCondLst>
                                        </p:cTn>
                                        <p:tgtEl>
                                          <p:spTgt spid="42">
                                            <p:txEl>
                                              <p:pRg st="5" end="5"/>
                                            </p:txEl>
                                          </p:spTgt>
                                        </p:tgtEl>
                                        <p:attrNameLst>
                                          <p:attrName>style.visibility</p:attrName>
                                        </p:attrNameLst>
                                      </p:cBhvr>
                                      <p:to>
                                        <p:strVal val="visible"/>
                                      </p:to>
                                    </p:set>
                                    <p:animEffect transition="in" filter="fade">
                                      <p:cBhvr>
                                        <p:cTn id="159" dur="500"/>
                                        <p:tgtEl>
                                          <p:spTgt spid="42">
                                            <p:txEl>
                                              <p:pRg st="5" end="5"/>
                                            </p:txEl>
                                          </p:spTgt>
                                        </p:tgtEl>
                                      </p:cBhvr>
                                    </p:animEffect>
                                  </p:childTnLst>
                                </p:cTn>
                              </p:par>
                            </p:childTnLst>
                          </p:cTn>
                        </p:par>
                        <p:par>
                          <p:cTn id="160" fill="hold">
                            <p:stCondLst>
                              <p:cond delay="19500"/>
                            </p:stCondLst>
                            <p:childTnLst>
                              <p:par>
                                <p:cTn id="161" presetID="10" presetClass="entr" presetSubtype="0" fill="hold" nodeType="afterEffect">
                                  <p:stCondLst>
                                    <p:cond delay="0"/>
                                  </p:stCondLst>
                                  <p:childTnLst>
                                    <p:set>
                                      <p:cBhvr>
                                        <p:cTn id="162" dur="1" fill="hold">
                                          <p:stCondLst>
                                            <p:cond delay="0"/>
                                          </p:stCondLst>
                                        </p:cTn>
                                        <p:tgtEl>
                                          <p:spTgt spid="42">
                                            <p:txEl>
                                              <p:pRg st="6" end="6"/>
                                            </p:txEl>
                                          </p:spTgt>
                                        </p:tgtEl>
                                        <p:attrNameLst>
                                          <p:attrName>style.visibility</p:attrName>
                                        </p:attrNameLst>
                                      </p:cBhvr>
                                      <p:to>
                                        <p:strVal val="visible"/>
                                      </p:to>
                                    </p:set>
                                    <p:animEffect transition="in" filter="fade">
                                      <p:cBhvr>
                                        <p:cTn id="163" dur="500"/>
                                        <p:tgtEl>
                                          <p:spTgt spid="42">
                                            <p:txEl>
                                              <p:pRg st="6" end="6"/>
                                            </p:txEl>
                                          </p:spTgt>
                                        </p:tgtEl>
                                      </p:cBhvr>
                                    </p:animEffect>
                                  </p:childTnLst>
                                </p:cTn>
                              </p:par>
                            </p:childTnLst>
                          </p:cTn>
                        </p:par>
                        <p:par>
                          <p:cTn id="164" fill="hold">
                            <p:stCondLst>
                              <p:cond delay="20000"/>
                            </p:stCondLst>
                            <p:childTnLst>
                              <p:par>
                                <p:cTn id="165" presetID="10" presetClass="entr" presetSubtype="0" fill="hold" nodeType="afterEffect">
                                  <p:stCondLst>
                                    <p:cond delay="0"/>
                                  </p:stCondLst>
                                  <p:childTnLst>
                                    <p:set>
                                      <p:cBhvr>
                                        <p:cTn id="166" dur="1" fill="hold">
                                          <p:stCondLst>
                                            <p:cond delay="0"/>
                                          </p:stCondLst>
                                        </p:cTn>
                                        <p:tgtEl>
                                          <p:spTgt spid="42">
                                            <p:txEl>
                                              <p:pRg st="7" end="7"/>
                                            </p:txEl>
                                          </p:spTgt>
                                        </p:tgtEl>
                                        <p:attrNameLst>
                                          <p:attrName>style.visibility</p:attrName>
                                        </p:attrNameLst>
                                      </p:cBhvr>
                                      <p:to>
                                        <p:strVal val="visible"/>
                                      </p:to>
                                    </p:set>
                                    <p:animEffect transition="in" filter="fade">
                                      <p:cBhvr>
                                        <p:cTn id="167" dur="500"/>
                                        <p:tgtEl>
                                          <p:spTgt spid="42">
                                            <p:txEl>
                                              <p:pRg st="7" end="7"/>
                                            </p:txEl>
                                          </p:spTgt>
                                        </p:tgtEl>
                                      </p:cBhvr>
                                    </p:animEffect>
                                  </p:childTnLst>
                                </p:cTn>
                              </p:par>
                            </p:childTnLst>
                          </p:cTn>
                        </p:par>
                        <p:par>
                          <p:cTn id="168" fill="hold">
                            <p:stCondLst>
                              <p:cond delay="20500"/>
                            </p:stCondLst>
                            <p:childTnLst>
                              <p:par>
                                <p:cTn id="169" presetID="10" presetClass="entr" presetSubtype="0" fill="hold" nodeType="afterEffect">
                                  <p:stCondLst>
                                    <p:cond delay="0"/>
                                  </p:stCondLst>
                                  <p:childTnLst>
                                    <p:set>
                                      <p:cBhvr>
                                        <p:cTn id="170" dur="1" fill="hold">
                                          <p:stCondLst>
                                            <p:cond delay="0"/>
                                          </p:stCondLst>
                                        </p:cTn>
                                        <p:tgtEl>
                                          <p:spTgt spid="42">
                                            <p:txEl>
                                              <p:pRg st="8" end="8"/>
                                            </p:txEl>
                                          </p:spTgt>
                                        </p:tgtEl>
                                        <p:attrNameLst>
                                          <p:attrName>style.visibility</p:attrName>
                                        </p:attrNameLst>
                                      </p:cBhvr>
                                      <p:to>
                                        <p:strVal val="visible"/>
                                      </p:to>
                                    </p:set>
                                    <p:animEffect transition="in" filter="fade">
                                      <p:cBhvr>
                                        <p:cTn id="171" dur="500"/>
                                        <p:tgtEl>
                                          <p:spTgt spid="42">
                                            <p:txEl>
                                              <p:pRg st="8" end="8"/>
                                            </p:txEl>
                                          </p:spTgt>
                                        </p:tgtEl>
                                      </p:cBhvr>
                                    </p:animEffect>
                                  </p:childTnLst>
                                </p:cTn>
                              </p:par>
                            </p:childTnLst>
                          </p:cTn>
                        </p:par>
                        <p:par>
                          <p:cTn id="172" fill="hold">
                            <p:stCondLst>
                              <p:cond delay="21000"/>
                            </p:stCondLst>
                            <p:childTnLst>
                              <p:par>
                                <p:cTn id="173" presetID="2" presetClass="entr" presetSubtype="1" fill="hold" nodeType="afterEffect">
                                  <p:stCondLst>
                                    <p:cond delay="0"/>
                                  </p:stCondLst>
                                  <p:childTnLst>
                                    <p:set>
                                      <p:cBhvr>
                                        <p:cTn id="174" dur="1" fill="hold">
                                          <p:stCondLst>
                                            <p:cond delay="0"/>
                                          </p:stCondLst>
                                        </p:cTn>
                                        <p:tgtEl>
                                          <p:spTgt spid="43"/>
                                        </p:tgtEl>
                                        <p:attrNameLst>
                                          <p:attrName>style.visibility</p:attrName>
                                        </p:attrNameLst>
                                      </p:cBhvr>
                                      <p:to>
                                        <p:strVal val="visible"/>
                                      </p:to>
                                    </p:set>
                                    <p:anim calcmode="lin" valueType="num">
                                      <p:cBhvr additive="base">
                                        <p:cTn id="175" dur="500"/>
                                        <p:tgtEl>
                                          <p:spTgt spid="43"/>
                                        </p:tgtEl>
                                        <p:attrNameLst>
                                          <p:attrName>ppt_y</p:attrName>
                                        </p:attrNameLst>
                                      </p:cBhvr>
                                      <p:tavLst>
                                        <p:tav tm="0">
                                          <p:val>
                                            <p:strVal val="#ppt_y-1"/>
                                          </p:val>
                                        </p:tav>
                                        <p:tav tm="100000">
                                          <p:val>
                                            <p:strVal val="#ppt_y"/>
                                          </p:val>
                                        </p:tav>
                                      </p:tavLst>
                                    </p:anim>
                                  </p:childTnLst>
                                </p:cTn>
                              </p:par>
                            </p:childTnLst>
                          </p:cTn>
                        </p:par>
                        <p:par>
                          <p:cTn id="176" fill="hold">
                            <p:stCondLst>
                              <p:cond delay="21500"/>
                            </p:stCondLst>
                            <p:childTnLst>
                              <p:par>
                                <p:cTn id="177" presetID="10" presetClass="entr" presetSubtype="0" fill="hold" nodeType="afterEffect">
                                  <p:stCondLst>
                                    <p:cond delay="0"/>
                                  </p:stCondLst>
                                  <p:childTnLst>
                                    <p:set>
                                      <p:cBhvr>
                                        <p:cTn id="178" dur="1" fill="hold">
                                          <p:stCondLst>
                                            <p:cond delay="0"/>
                                          </p:stCondLst>
                                        </p:cTn>
                                        <p:tgtEl>
                                          <p:spTgt spid="44">
                                            <p:txEl>
                                              <p:pRg st="0" end="0"/>
                                            </p:txEl>
                                          </p:spTgt>
                                        </p:tgtEl>
                                        <p:attrNameLst>
                                          <p:attrName>style.visibility</p:attrName>
                                        </p:attrNameLst>
                                      </p:cBhvr>
                                      <p:to>
                                        <p:strVal val="visible"/>
                                      </p:to>
                                    </p:set>
                                    <p:animEffect transition="in" filter="fade">
                                      <p:cBhvr>
                                        <p:cTn id="179" dur="500"/>
                                        <p:tgtEl>
                                          <p:spTgt spid="44">
                                            <p:txEl>
                                              <p:pRg st="0" end="0"/>
                                            </p:txEl>
                                          </p:spTgt>
                                        </p:tgtEl>
                                      </p:cBhvr>
                                    </p:animEffect>
                                  </p:childTnLst>
                                </p:cTn>
                              </p:par>
                            </p:childTnLst>
                          </p:cTn>
                        </p:par>
                        <p:par>
                          <p:cTn id="180" fill="hold">
                            <p:stCondLst>
                              <p:cond delay="22000"/>
                            </p:stCondLst>
                            <p:childTnLst>
                              <p:par>
                                <p:cTn id="181" presetID="10" presetClass="entr" presetSubtype="0" fill="hold" nodeType="afterEffect">
                                  <p:stCondLst>
                                    <p:cond delay="0"/>
                                  </p:stCondLst>
                                  <p:childTnLst>
                                    <p:set>
                                      <p:cBhvr>
                                        <p:cTn id="182" dur="1" fill="hold">
                                          <p:stCondLst>
                                            <p:cond delay="0"/>
                                          </p:stCondLst>
                                        </p:cTn>
                                        <p:tgtEl>
                                          <p:spTgt spid="44">
                                            <p:txEl>
                                              <p:pRg st="1" end="1"/>
                                            </p:txEl>
                                          </p:spTgt>
                                        </p:tgtEl>
                                        <p:attrNameLst>
                                          <p:attrName>style.visibility</p:attrName>
                                        </p:attrNameLst>
                                      </p:cBhvr>
                                      <p:to>
                                        <p:strVal val="visible"/>
                                      </p:to>
                                    </p:set>
                                    <p:animEffect transition="in" filter="fade">
                                      <p:cBhvr>
                                        <p:cTn id="183" dur="500"/>
                                        <p:tgtEl>
                                          <p:spTgt spid="44">
                                            <p:txEl>
                                              <p:pRg st="1" end="1"/>
                                            </p:txEl>
                                          </p:spTgt>
                                        </p:tgtEl>
                                      </p:cBhvr>
                                    </p:animEffect>
                                  </p:childTnLst>
                                </p:cTn>
                              </p:par>
                            </p:childTnLst>
                          </p:cTn>
                        </p:par>
                        <p:par>
                          <p:cTn id="184" fill="hold">
                            <p:stCondLst>
                              <p:cond delay="22500"/>
                            </p:stCondLst>
                            <p:childTnLst>
                              <p:par>
                                <p:cTn id="185" presetID="10" presetClass="entr" presetSubtype="0" fill="hold" nodeType="afterEffect">
                                  <p:stCondLst>
                                    <p:cond delay="0"/>
                                  </p:stCondLst>
                                  <p:childTnLst>
                                    <p:set>
                                      <p:cBhvr>
                                        <p:cTn id="186" dur="1" fill="hold">
                                          <p:stCondLst>
                                            <p:cond delay="0"/>
                                          </p:stCondLst>
                                        </p:cTn>
                                        <p:tgtEl>
                                          <p:spTgt spid="44">
                                            <p:txEl>
                                              <p:pRg st="2" end="2"/>
                                            </p:txEl>
                                          </p:spTgt>
                                        </p:tgtEl>
                                        <p:attrNameLst>
                                          <p:attrName>style.visibility</p:attrName>
                                        </p:attrNameLst>
                                      </p:cBhvr>
                                      <p:to>
                                        <p:strVal val="visible"/>
                                      </p:to>
                                    </p:set>
                                    <p:animEffect transition="in" filter="fade">
                                      <p:cBhvr>
                                        <p:cTn id="187" dur="500"/>
                                        <p:tgtEl>
                                          <p:spTgt spid="44">
                                            <p:txEl>
                                              <p:pRg st="2" end="2"/>
                                            </p:txEl>
                                          </p:spTgt>
                                        </p:tgtEl>
                                      </p:cBhvr>
                                    </p:animEffect>
                                  </p:childTnLst>
                                </p:cTn>
                              </p:par>
                            </p:childTnLst>
                          </p:cTn>
                        </p:par>
                        <p:par>
                          <p:cTn id="188" fill="hold">
                            <p:stCondLst>
                              <p:cond delay="23000"/>
                            </p:stCondLst>
                            <p:childTnLst>
                              <p:par>
                                <p:cTn id="189" presetID="10" presetClass="entr" presetSubtype="0" fill="hold" nodeType="afterEffect">
                                  <p:stCondLst>
                                    <p:cond delay="0"/>
                                  </p:stCondLst>
                                  <p:childTnLst>
                                    <p:set>
                                      <p:cBhvr>
                                        <p:cTn id="190" dur="1" fill="hold">
                                          <p:stCondLst>
                                            <p:cond delay="0"/>
                                          </p:stCondLst>
                                        </p:cTn>
                                        <p:tgtEl>
                                          <p:spTgt spid="44">
                                            <p:txEl>
                                              <p:pRg st="3" end="3"/>
                                            </p:txEl>
                                          </p:spTgt>
                                        </p:tgtEl>
                                        <p:attrNameLst>
                                          <p:attrName>style.visibility</p:attrName>
                                        </p:attrNameLst>
                                      </p:cBhvr>
                                      <p:to>
                                        <p:strVal val="visible"/>
                                      </p:to>
                                    </p:set>
                                    <p:animEffect transition="in" filter="fade">
                                      <p:cBhvr>
                                        <p:cTn id="191" dur="500"/>
                                        <p:tgtEl>
                                          <p:spTgt spid="44">
                                            <p:txEl>
                                              <p:pRg st="3" end="3"/>
                                            </p:txEl>
                                          </p:spTgt>
                                        </p:tgtEl>
                                      </p:cBhvr>
                                    </p:animEffect>
                                  </p:childTnLst>
                                </p:cTn>
                              </p:par>
                            </p:childTnLst>
                          </p:cTn>
                        </p:par>
                        <p:par>
                          <p:cTn id="192" fill="hold">
                            <p:stCondLst>
                              <p:cond delay="23500"/>
                            </p:stCondLst>
                            <p:childTnLst>
                              <p:par>
                                <p:cTn id="193" presetID="10" presetClass="entr" presetSubtype="0" fill="hold" nodeType="afterEffect">
                                  <p:stCondLst>
                                    <p:cond delay="0"/>
                                  </p:stCondLst>
                                  <p:childTnLst>
                                    <p:set>
                                      <p:cBhvr>
                                        <p:cTn id="194" dur="1" fill="hold">
                                          <p:stCondLst>
                                            <p:cond delay="0"/>
                                          </p:stCondLst>
                                        </p:cTn>
                                        <p:tgtEl>
                                          <p:spTgt spid="44">
                                            <p:txEl>
                                              <p:pRg st="4" end="4"/>
                                            </p:txEl>
                                          </p:spTgt>
                                        </p:tgtEl>
                                        <p:attrNameLst>
                                          <p:attrName>style.visibility</p:attrName>
                                        </p:attrNameLst>
                                      </p:cBhvr>
                                      <p:to>
                                        <p:strVal val="visible"/>
                                      </p:to>
                                    </p:set>
                                    <p:animEffect transition="in" filter="fade">
                                      <p:cBhvr>
                                        <p:cTn id="195" dur="500"/>
                                        <p:tgtEl>
                                          <p:spTgt spid="44">
                                            <p:txEl>
                                              <p:pRg st="4" end="4"/>
                                            </p:txEl>
                                          </p:spTgt>
                                        </p:tgtEl>
                                      </p:cBhvr>
                                    </p:animEffect>
                                  </p:childTnLst>
                                </p:cTn>
                              </p:par>
                            </p:childTnLst>
                          </p:cTn>
                        </p:par>
                        <p:par>
                          <p:cTn id="196" fill="hold">
                            <p:stCondLst>
                              <p:cond delay="24000"/>
                            </p:stCondLst>
                            <p:childTnLst>
                              <p:par>
                                <p:cTn id="197" presetID="10" presetClass="entr" presetSubtype="0" fill="hold" nodeType="afterEffect">
                                  <p:stCondLst>
                                    <p:cond delay="0"/>
                                  </p:stCondLst>
                                  <p:childTnLst>
                                    <p:set>
                                      <p:cBhvr>
                                        <p:cTn id="198" dur="1" fill="hold">
                                          <p:stCondLst>
                                            <p:cond delay="0"/>
                                          </p:stCondLst>
                                        </p:cTn>
                                        <p:tgtEl>
                                          <p:spTgt spid="44">
                                            <p:txEl>
                                              <p:pRg st="5" end="5"/>
                                            </p:txEl>
                                          </p:spTgt>
                                        </p:tgtEl>
                                        <p:attrNameLst>
                                          <p:attrName>style.visibility</p:attrName>
                                        </p:attrNameLst>
                                      </p:cBhvr>
                                      <p:to>
                                        <p:strVal val="visible"/>
                                      </p:to>
                                    </p:set>
                                    <p:animEffect transition="in" filter="fade">
                                      <p:cBhvr>
                                        <p:cTn id="199" dur="500"/>
                                        <p:tgtEl>
                                          <p:spTgt spid="44">
                                            <p:txEl>
                                              <p:pRg st="5" end="5"/>
                                            </p:txEl>
                                          </p:spTgt>
                                        </p:tgtEl>
                                      </p:cBhvr>
                                    </p:animEffect>
                                  </p:childTnLst>
                                </p:cTn>
                              </p:par>
                            </p:childTnLst>
                          </p:cTn>
                        </p:par>
                        <p:par>
                          <p:cTn id="200" fill="hold">
                            <p:stCondLst>
                              <p:cond delay="24500"/>
                            </p:stCondLst>
                            <p:childTnLst>
                              <p:par>
                                <p:cTn id="201" presetID="10" presetClass="entr" presetSubtype="0" fill="hold" nodeType="afterEffect">
                                  <p:stCondLst>
                                    <p:cond delay="0"/>
                                  </p:stCondLst>
                                  <p:childTnLst>
                                    <p:set>
                                      <p:cBhvr>
                                        <p:cTn id="202" dur="1" fill="hold">
                                          <p:stCondLst>
                                            <p:cond delay="0"/>
                                          </p:stCondLst>
                                        </p:cTn>
                                        <p:tgtEl>
                                          <p:spTgt spid="44">
                                            <p:txEl>
                                              <p:pRg st="6" end="6"/>
                                            </p:txEl>
                                          </p:spTgt>
                                        </p:tgtEl>
                                        <p:attrNameLst>
                                          <p:attrName>style.visibility</p:attrName>
                                        </p:attrNameLst>
                                      </p:cBhvr>
                                      <p:to>
                                        <p:strVal val="visible"/>
                                      </p:to>
                                    </p:set>
                                    <p:animEffect transition="in" filter="fade">
                                      <p:cBhvr>
                                        <p:cTn id="203" dur="500"/>
                                        <p:tgtEl>
                                          <p:spTgt spid="44">
                                            <p:txEl>
                                              <p:pRg st="6" end="6"/>
                                            </p:txEl>
                                          </p:spTgt>
                                        </p:tgtEl>
                                      </p:cBhvr>
                                    </p:animEffect>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44">
                                            <p:txEl>
                                              <p:pRg st="7" end="7"/>
                                            </p:txEl>
                                          </p:spTgt>
                                        </p:tgtEl>
                                        <p:attrNameLst>
                                          <p:attrName>style.visibility</p:attrName>
                                        </p:attrNameLst>
                                      </p:cBhvr>
                                      <p:to>
                                        <p:strVal val="visible"/>
                                      </p:to>
                                    </p:set>
                                    <p:animEffect transition="in" filter="fade">
                                      <p:cBhvr>
                                        <p:cTn id="207" dur="500"/>
                                        <p:tgtEl>
                                          <p:spTgt spid="44">
                                            <p:txEl>
                                              <p:pRg st="7" end="7"/>
                                            </p:txEl>
                                          </p:spTgt>
                                        </p:tgtEl>
                                      </p:cBhvr>
                                    </p:animEffect>
                                  </p:childTnLst>
                                </p:cTn>
                              </p:par>
                            </p:childTnLst>
                          </p:cTn>
                        </p:par>
                        <p:par>
                          <p:cTn id="208" fill="hold">
                            <p:stCondLst>
                              <p:cond delay="25500"/>
                            </p:stCondLst>
                            <p:childTnLst>
                              <p:par>
                                <p:cTn id="209" presetID="10" presetClass="entr" presetSubtype="0" fill="hold" nodeType="afterEffect">
                                  <p:stCondLst>
                                    <p:cond delay="0"/>
                                  </p:stCondLst>
                                  <p:childTnLst>
                                    <p:set>
                                      <p:cBhvr>
                                        <p:cTn id="210" dur="1" fill="hold">
                                          <p:stCondLst>
                                            <p:cond delay="0"/>
                                          </p:stCondLst>
                                        </p:cTn>
                                        <p:tgtEl>
                                          <p:spTgt spid="44">
                                            <p:txEl>
                                              <p:pRg st="8" end="8"/>
                                            </p:txEl>
                                          </p:spTgt>
                                        </p:tgtEl>
                                        <p:attrNameLst>
                                          <p:attrName>style.visibility</p:attrName>
                                        </p:attrNameLst>
                                      </p:cBhvr>
                                      <p:to>
                                        <p:strVal val="visible"/>
                                      </p:to>
                                    </p:set>
                                    <p:animEffect transition="in" filter="fade">
                                      <p:cBhvr>
                                        <p:cTn id="211"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grpSp>
        <p:nvGrpSpPr>
          <p:cNvPr id="48" name="Google Shape;48;p31"/>
          <p:cNvGrpSpPr/>
          <p:nvPr/>
        </p:nvGrpSpPr>
        <p:grpSpPr>
          <a:xfrm>
            <a:off x="-981075" y="-78100"/>
            <a:ext cx="11516344" cy="5221552"/>
            <a:chOff x="-981075" y="-78100"/>
            <a:chExt cx="11516344" cy="5221552"/>
          </a:xfrm>
        </p:grpSpPr>
        <p:sp>
          <p:nvSpPr>
            <p:cNvPr id="49" name="Google Shape;49;p3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 name="Google Shape;50;p3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 name="Google Shape;51;p3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 name="Google Shape;52;p3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3" name="Google Shape;53;p3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4" name="Google Shape;54;p3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5" name="Google Shape;55;p3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6" name="Google Shape;56;p3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7" name="Google Shape;57;p3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8" name="Google Shape;58;p3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9" name="Google Shape;59;p3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0" name="Google Shape;60;p3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1" name="Google Shape;61;p3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2" name="Google Shape;62;p3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3" name="Google Shape;63;p3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4" name="Google Shape;64;p3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5" name="Google Shape;65;p3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6" name="Google Shape;66;p3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7" name="Google Shape;67;p3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68" name="Google Shape;68;p31"/>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600"/>
              <a:buNone/>
              <a:defRPr sz="3600"/>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a:endParaRPr/>
          </a:p>
        </p:txBody>
      </p:sp>
      <p:sp>
        <p:nvSpPr>
          <p:cNvPr id="69" name="Google Shape;69;p31"/>
          <p:cNvSpPr txBox="1">
            <a:spLocks noGrp="1"/>
          </p:cNvSpPr>
          <p:nvPr>
            <p:ph type="subTitle" idx="1"/>
          </p:nvPr>
        </p:nvSpPr>
        <p:spPr>
          <a:xfrm>
            <a:off x="2305150" y="3385436"/>
            <a:ext cx="5811000" cy="4107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dk1"/>
              </a:buClr>
              <a:buSzPts val="1600"/>
              <a:buNone/>
              <a:defRPr/>
            </a:lvl1pPr>
            <a:lvl2pPr lvl="1" algn="l">
              <a:lnSpc>
                <a:spcPct val="115000"/>
              </a:lnSpc>
              <a:spcBef>
                <a:spcPts val="800"/>
              </a:spcBef>
              <a:spcAft>
                <a:spcPts val="0"/>
              </a:spcAft>
              <a:buClr>
                <a:schemeClr val="dk1"/>
              </a:buClr>
              <a:buSzPts val="3000"/>
              <a:buNone/>
              <a:defRPr sz="3000"/>
            </a:lvl2pPr>
            <a:lvl3pPr lvl="2" algn="l">
              <a:lnSpc>
                <a:spcPct val="115000"/>
              </a:lnSpc>
              <a:spcBef>
                <a:spcPts val="800"/>
              </a:spcBef>
              <a:spcAft>
                <a:spcPts val="0"/>
              </a:spcAft>
              <a:buClr>
                <a:schemeClr val="dk1"/>
              </a:buClr>
              <a:buSzPts val="3000"/>
              <a:buNone/>
              <a:defRPr sz="3000"/>
            </a:lvl3pPr>
            <a:lvl4pPr lvl="3" algn="l">
              <a:lnSpc>
                <a:spcPct val="115000"/>
              </a:lnSpc>
              <a:spcBef>
                <a:spcPts val="800"/>
              </a:spcBef>
              <a:spcAft>
                <a:spcPts val="0"/>
              </a:spcAft>
              <a:buSzPts val="3000"/>
              <a:buNone/>
              <a:defRPr sz="3000"/>
            </a:lvl4pPr>
            <a:lvl5pPr lvl="4" algn="l">
              <a:lnSpc>
                <a:spcPct val="115000"/>
              </a:lnSpc>
              <a:spcBef>
                <a:spcPts val="800"/>
              </a:spcBef>
              <a:spcAft>
                <a:spcPts val="0"/>
              </a:spcAft>
              <a:buSzPts val="3000"/>
              <a:buNone/>
              <a:defRPr sz="3000"/>
            </a:lvl5pPr>
            <a:lvl6pPr lvl="5" algn="l">
              <a:lnSpc>
                <a:spcPct val="115000"/>
              </a:lnSpc>
              <a:spcBef>
                <a:spcPts val="800"/>
              </a:spcBef>
              <a:spcAft>
                <a:spcPts val="0"/>
              </a:spcAft>
              <a:buSzPts val="3000"/>
              <a:buNone/>
              <a:defRPr sz="3000"/>
            </a:lvl6pPr>
            <a:lvl7pPr lvl="6" algn="l">
              <a:lnSpc>
                <a:spcPct val="115000"/>
              </a:lnSpc>
              <a:spcBef>
                <a:spcPts val="800"/>
              </a:spcBef>
              <a:spcAft>
                <a:spcPts val="0"/>
              </a:spcAft>
              <a:buSzPts val="3000"/>
              <a:buNone/>
              <a:defRPr sz="3000"/>
            </a:lvl7pPr>
            <a:lvl8pPr lvl="7" algn="l">
              <a:lnSpc>
                <a:spcPct val="115000"/>
              </a:lnSpc>
              <a:spcBef>
                <a:spcPts val="800"/>
              </a:spcBef>
              <a:spcAft>
                <a:spcPts val="0"/>
              </a:spcAft>
              <a:buSzPts val="3000"/>
              <a:buNone/>
              <a:defRPr sz="3000"/>
            </a:lvl8pPr>
            <a:lvl9pPr lvl="8" algn="l">
              <a:lnSpc>
                <a:spcPct val="115000"/>
              </a:lnSpc>
              <a:spcBef>
                <a:spcPts val="800"/>
              </a:spcBef>
              <a:spcAft>
                <a:spcPts val="80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70"/>
        <p:cNvGrpSpPr/>
        <p:nvPr/>
      </p:nvGrpSpPr>
      <p:grpSpPr>
        <a:xfrm>
          <a:off x="0" y="0"/>
          <a:ext cx="0" cy="0"/>
          <a:chOff x="0" y="0"/>
          <a:chExt cx="0" cy="0"/>
        </a:xfrm>
      </p:grpSpPr>
      <p:sp>
        <p:nvSpPr>
          <p:cNvPr id="71" name="Google Shape;71;p32"/>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2" name="Google Shape;72;p32"/>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3" name="Google Shape;73;p32"/>
          <p:cNvSpPr txBox="1">
            <a:spLocks noGrp="1"/>
          </p:cNvSpPr>
          <p:nvPr>
            <p:ph type="body" idx="1"/>
          </p:nvPr>
        </p:nvSpPr>
        <p:spPr>
          <a:xfrm>
            <a:off x="2753950" y="839775"/>
            <a:ext cx="3636000" cy="3636300"/>
          </a:xfrm>
          <a:prstGeom prst="rect">
            <a:avLst/>
          </a:prstGeom>
          <a:noFill/>
          <a:ln>
            <a:noFill/>
          </a:ln>
        </p:spPr>
        <p:txBody>
          <a:bodyPr spcFirstLastPara="1" wrap="square" lIns="0" tIns="0" rIns="0" bIns="0" anchor="ctr" anchorCtr="0">
            <a:noAutofit/>
          </a:bodyPr>
          <a:lstStyle>
            <a:lvl1pPr marL="457200" lvl="0" indent="-330200" algn="ctr">
              <a:lnSpc>
                <a:spcPct val="115000"/>
              </a:lnSpc>
              <a:spcBef>
                <a:spcPts val="0"/>
              </a:spcBef>
              <a:spcAft>
                <a:spcPts val="0"/>
              </a:spcAft>
              <a:buClr>
                <a:schemeClr val="lt1"/>
              </a:buClr>
              <a:buSzPts val="1600"/>
              <a:buChar char="⬢"/>
              <a:defRPr i="1">
                <a:solidFill>
                  <a:schemeClr val="lt1"/>
                </a:solidFill>
              </a:defRPr>
            </a:lvl1pPr>
            <a:lvl2pPr marL="914400" lvl="1" indent="-330200" algn="ctr">
              <a:lnSpc>
                <a:spcPct val="115000"/>
              </a:lnSpc>
              <a:spcBef>
                <a:spcPts val="800"/>
              </a:spcBef>
              <a:spcAft>
                <a:spcPts val="0"/>
              </a:spcAft>
              <a:buClr>
                <a:schemeClr val="lt1"/>
              </a:buClr>
              <a:buSzPts val="1600"/>
              <a:buChar char="⬡"/>
              <a:defRPr i="1">
                <a:solidFill>
                  <a:schemeClr val="lt1"/>
                </a:solidFill>
              </a:defRPr>
            </a:lvl2pPr>
            <a:lvl3pPr marL="1371600" lvl="2" indent="-330200" algn="ctr">
              <a:lnSpc>
                <a:spcPct val="115000"/>
              </a:lnSpc>
              <a:spcBef>
                <a:spcPts val="800"/>
              </a:spcBef>
              <a:spcAft>
                <a:spcPts val="0"/>
              </a:spcAft>
              <a:buClr>
                <a:schemeClr val="lt1"/>
              </a:buClr>
              <a:buSzPts val="1600"/>
              <a:buChar char="⬡"/>
              <a:defRPr i="1">
                <a:solidFill>
                  <a:schemeClr val="lt1"/>
                </a:solidFill>
              </a:defRPr>
            </a:lvl3pPr>
            <a:lvl4pPr marL="1828800" lvl="3" indent="-381000" algn="ctr">
              <a:lnSpc>
                <a:spcPct val="115000"/>
              </a:lnSpc>
              <a:spcBef>
                <a:spcPts val="800"/>
              </a:spcBef>
              <a:spcAft>
                <a:spcPts val="0"/>
              </a:spcAft>
              <a:buClr>
                <a:schemeClr val="lt1"/>
              </a:buClr>
              <a:buSzPts val="2400"/>
              <a:buChar char="●"/>
              <a:defRPr i="1">
                <a:solidFill>
                  <a:schemeClr val="lt1"/>
                </a:solidFill>
              </a:defRPr>
            </a:lvl4pPr>
            <a:lvl5pPr marL="2286000" lvl="4" indent="-381000" algn="ctr">
              <a:lnSpc>
                <a:spcPct val="115000"/>
              </a:lnSpc>
              <a:spcBef>
                <a:spcPts val="800"/>
              </a:spcBef>
              <a:spcAft>
                <a:spcPts val="0"/>
              </a:spcAft>
              <a:buClr>
                <a:schemeClr val="lt1"/>
              </a:buClr>
              <a:buSzPts val="2400"/>
              <a:buChar char="○"/>
              <a:defRPr i="1">
                <a:solidFill>
                  <a:schemeClr val="lt1"/>
                </a:solidFill>
              </a:defRPr>
            </a:lvl5pPr>
            <a:lvl6pPr marL="2743200" lvl="5" indent="-381000" algn="ctr">
              <a:lnSpc>
                <a:spcPct val="115000"/>
              </a:lnSpc>
              <a:spcBef>
                <a:spcPts val="800"/>
              </a:spcBef>
              <a:spcAft>
                <a:spcPts val="0"/>
              </a:spcAft>
              <a:buClr>
                <a:schemeClr val="lt1"/>
              </a:buClr>
              <a:buSzPts val="2400"/>
              <a:buChar char="■"/>
              <a:defRPr i="1">
                <a:solidFill>
                  <a:schemeClr val="lt1"/>
                </a:solidFill>
              </a:defRPr>
            </a:lvl6pPr>
            <a:lvl7pPr marL="3200400" lvl="6" indent="-381000" algn="ctr">
              <a:lnSpc>
                <a:spcPct val="115000"/>
              </a:lnSpc>
              <a:spcBef>
                <a:spcPts val="800"/>
              </a:spcBef>
              <a:spcAft>
                <a:spcPts val="0"/>
              </a:spcAft>
              <a:buClr>
                <a:schemeClr val="lt1"/>
              </a:buClr>
              <a:buSzPts val="2400"/>
              <a:buChar char="●"/>
              <a:defRPr i="1">
                <a:solidFill>
                  <a:schemeClr val="lt1"/>
                </a:solidFill>
              </a:defRPr>
            </a:lvl7pPr>
            <a:lvl8pPr marL="3657600" lvl="7" indent="-381000" algn="ctr">
              <a:lnSpc>
                <a:spcPct val="115000"/>
              </a:lnSpc>
              <a:spcBef>
                <a:spcPts val="800"/>
              </a:spcBef>
              <a:spcAft>
                <a:spcPts val="0"/>
              </a:spcAft>
              <a:buClr>
                <a:schemeClr val="lt1"/>
              </a:buClr>
              <a:buSzPts val="2400"/>
              <a:buChar char="○"/>
              <a:defRPr i="1">
                <a:solidFill>
                  <a:schemeClr val="lt1"/>
                </a:solidFill>
              </a:defRPr>
            </a:lvl8pPr>
            <a:lvl9pPr marL="4114800" lvl="8" indent="-381000" algn="ctr">
              <a:lnSpc>
                <a:spcPct val="115000"/>
              </a:lnSpc>
              <a:spcBef>
                <a:spcPts val="800"/>
              </a:spcBef>
              <a:spcAft>
                <a:spcPts val="800"/>
              </a:spcAft>
              <a:buClr>
                <a:schemeClr val="lt1"/>
              </a:buClr>
              <a:buSzPts val="2400"/>
              <a:buChar char="■"/>
              <a:defRPr i="1">
                <a:solidFill>
                  <a:schemeClr val="lt1"/>
                </a:solidFill>
              </a:defRPr>
            </a:lvl9pPr>
          </a:lstStyle>
          <a:p>
            <a:endParaRPr/>
          </a:p>
        </p:txBody>
      </p:sp>
      <p:sp>
        <p:nvSpPr>
          <p:cNvPr id="74" name="Google Shape;74;p32"/>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zh-TW" sz="9600" b="0" i="0" u="none" strike="noStrike" cap="none">
                <a:solidFill>
                  <a:schemeClr val="accent1"/>
                </a:solidFill>
                <a:latin typeface="Catamaran"/>
                <a:ea typeface="Catamaran"/>
                <a:cs typeface="Catamaran"/>
                <a:sym typeface="Catamaran"/>
              </a:rPr>
              <a:t>“</a:t>
            </a:r>
            <a:endParaRPr sz="9600" b="0" i="0" u="none" strike="noStrike" cap="none">
              <a:solidFill>
                <a:schemeClr val="accent1"/>
              </a:solidFill>
              <a:latin typeface="Catamaran"/>
              <a:ea typeface="Catamaran"/>
              <a:cs typeface="Catamaran"/>
              <a:sym typeface="Catamaran"/>
            </a:endParaRPr>
          </a:p>
        </p:txBody>
      </p:sp>
      <p:sp>
        <p:nvSpPr>
          <p:cNvPr id="75" name="Google Shape;75;p3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zh-TW"/>
              <a:t>‹#›</a:t>
            </a:fld>
            <a:endParaRPr/>
          </a:p>
        </p:txBody>
      </p:sp>
      <p:sp>
        <p:nvSpPr>
          <p:cNvPr id="76" name="Google Shape;76;p32"/>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7" name="Google Shape;77;p3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8" name="Google Shape;78;p32"/>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9" name="Google Shape;79;p32"/>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0" name="Google Shape;80;p32"/>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1" name="Google Shape;81;p32"/>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2" name="Google Shape;82;p32"/>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3" name="Google Shape;83;p32"/>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4" name="Google Shape;84;p32"/>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5" name="Google Shape;85;p32"/>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6"/>
        <p:cNvGrpSpPr/>
        <p:nvPr/>
      </p:nvGrpSpPr>
      <p:grpSpPr>
        <a:xfrm>
          <a:off x="0" y="0"/>
          <a:ext cx="0" cy="0"/>
          <a:chOff x="0" y="0"/>
          <a:chExt cx="0" cy="0"/>
        </a:xfrm>
      </p:grpSpPr>
      <p:sp>
        <p:nvSpPr>
          <p:cNvPr id="87" name="Google Shape;87;p33"/>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88" name="Google Shape;88;p33"/>
          <p:cNvGrpSpPr/>
          <p:nvPr/>
        </p:nvGrpSpPr>
        <p:grpSpPr>
          <a:xfrm>
            <a:off x="6320991" y="-7"/>
            <a:ext cx="3630819" cy="5143499"/>
            <a:chOff x="6320991" y="-7"/>
            <a:chExt cx="3630819" cy="5143499"/>
          </a:xfrm>
        </p:grpSpPr>
        <p:sp>
          <p:nvSpPr>
            <p:cNvPr id="89" name="Google Shape;89;p33"/>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0" name="Google Shape;90;p33"/>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1" name="Google Shape;91;p33"/>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2" name="Google Shape;92;p33"/>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3" name="Google Shape;93;p33"/>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 name="Google Shape;94;p33"/>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5" name="Google Shape;95;p33"/>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6" name="Google Shape;96;p33"/>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7" name="Google Shape;97;p33"/>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8" name="Google Shape;98;p33"/>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9" name="Google Shape;99;p33"/>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00" name="Google Shape;100;p33"/>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01" name="Google Shape;101;p33"/>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0"/>
              </a:spcBef>
              <a:spcAft>
                <a:spcPts val="0"/>
              </a:spcAft>
              <a:buSzPts val="1600"/>
              <a:buChar char="⬢"/>
              <a:defRPr/>
            </a:lvl1pPr>
            <a:lvl2pPr marL="914400" lvl="1" indent="-330200" algn="l">
              <a:lnSpc>
                <a:spcPct val="115000"/>
              </a:lnSpc>
              <a:spcBef>
                <a:spcPts val="800"/>
              </a:spcBef>
              <a:spcAft>
                <a:spcPts val="0"/>
              </a:spcAft>
              <a:buSzPts val="1600"/>
              <a:buChar char="⬡"/>
              <a:defRPr/>
            </a:lvl2pPr>
            <a:lvl3pPr marL="1371600" lvl="2" indent="-330200" algn="l">
              <a:lnSpc>
                <a:spcPct val="115000"/>
              </a:lnSpc>
              <a:spcBef>
                <a:spcPts val="800"/>
              </a:spcBef>
              <a:spcAft>
                <a:spcPts val="0"/>
              </a:spcAft>
              <a:buSzPts val="16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102" name="Google Shape;102;p3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4"/>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05" name="Google Shape;105;p34"/>
          <p:cNvGrpSpPr/>
          <p:nvPr/>
        </p:nvGrpSpPr>
        <p:grpSpPr>
          <a:xfrm>
            <a:off x="6320991" y="-7"/>
            <a:ext cx="3630819" cy="5143499"/>
            <a:chOff x="6320991" y="-7"/>
            <a:chExt cx="3630819" cy="5143499"/>
          </a:xfrm>
        </p:grpSpPr>
        <p:sp>
          <p:nvSpPr>
            <p:cNvPr id="106" name="Google Shape;106;p34"/>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7" name="Google Shape;107;p34"/>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8" name="Google Shape;108;p34"/>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9" name="Google Shape;109;p34"/>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0" name="Google Shape;110;p34"/>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1" name="Google Shape;111;p34"/>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2" name="Google Shape;112;p34"/>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3" name="Google Shape;113;p34"/>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4" name="Google Shape;114;p34"/>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5" name="Google Shape;115;p34"/>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6" name="Google Shape;116;p34"/>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17" name="Google Shape;117;p34"/>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18" name="Google Shape;118;p3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9"/>
        <p:cNvGrpSpPr/>
        <p:nvPr/>
      </p:nvGrpSpPr>
      <p:grpSpPr>
        <a:xfrm>
          <a:off x="0" y="0"/>
          <a:ext cx="0" cy="0"/>
          <a:chOff x="0" y="0"/>
          <a:chExt cx="0" cy="0"/>
        </a:xfrm>
      </p:grpSpPr>
      <p:sp>
        <p:nvSpPr>
          <p:cNvPr id="120" name="Google Shape;120;p3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21" name="Google Shape;121;p35"/>
          <p:cNvGrpSpPr/>
          <p:nvPr/>
        </p:nvGrpSpPr>
        <p:grpSpPr>
          <a:xfrm>
            <a:off x="6320991" y="-7"/>
            <a:ext cx="3630819" cy="5143499"/>
            <a:chOff x="6320991" y="-7"/>
            <a:chExt cx="3630819" cy="5143499"/>
          </a:xfrm>
        </p:grpSpPr>
        <p:sp>
          <p:nvSpPr>
            <p:cNvPr id="122" name="Google Shape;122;p3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3" name="Google Shape;123;p3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4" name="Google Shape;124;p3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5" name="Google Shape;125;p3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6" name="Google Shape;126;p3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7" name="Google Shape;127;p3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8" name="Google Shape;128;p3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9" name="Google Shape;129;p3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0" name="Google Shape;130;p3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1" name="Google Shape;131;p3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2" name="Google Shape;132;p3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33" name="Google Shape;133;p35"/>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34" name="Google Shape;134;p35"/>
          <p:cNvSpPr txBox="1">
            <a:spLocks noGrp="1"/>
          </p:cNvSpPr>
          <p:nvPr>
            <p:ph type="body" idx="1"/>
          </p:nvPr>
        </p:nvSpPr>
        <p:spPr>
          <a:xfrm>
            <a:off x="779075" y="1503550"/>
            <a:ext cx="28083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2000"/>
            </a:lvl1pPr>
            <a:lvl2pPr marL="914400" lvl="1" indent="-317500" algn="l">
              <a:lnSpc>
                <a:spcPct val="115000"/>
              </a:lnSpc>
              <a:spcBef>
                <a:spcPts val="800"/>
              </a:spcBef>
              <a:spcAft>
                <a:spcPts val="0"/>
              </a:spcAft>
              <a:buSzPts val="1400"/>
              <a:buChar char="⬡"/>
              <a:defRPr sz="2000"/>
            </a:lvl2pPr>
            <a:lvl3pPr marL="1371600" lvl="2" indent="-317500" algn="l">
              <a:lnSpc>
                <a:spcPct val="115000"/>
              </a:lnSpc>
              <a:spcBef>
                <a:spcPts val="800"/>
              </a:spcBef>
              <a:spcAft>
                <a:spcPts val="0"/>
              </a:spcAft>
              <a:buSzPts val="14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135" name="Google Shape;135;p35"/>
          <p:cNvSpPr txBox="1">
            <a:spLocks noGrp="1"/>
          </p:cNvSpPr>
          <p:nvPr>
            <p:ph type="body" idx="2"/>
          </p:nvPr>
        </p:nvSpPr>
        <p:spPr>
          <a:xfrm>
            <a:off x="3981304" y="1503550"/>
            <a:ext cx="28083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2000"/>
            </a:lvl1pPr>
            <a:lvl2pPr marL="914400" lvl="1" indent="-317500" algn="l">
              <a:lnSpc>
                <a:spcPct val="115000"/>
              </a:lnSpc>
              <a:spcBef>
                <a:spcPts val="800"/>
              </a:spcBef>
              <a:spcAft>
                <a:spcPts val="0"/>
              </a:spcAft>
              <a:buSzPts val="1400"/>
              <a:buChar char="⬡"/>
              <a:defRPr sz="2000"/>
            </a:lvl2pPr>
            <a:lvl3pPr marL="1371600" lvl="2" indent="-317500" algn="l">
              <a:lnSpc>
                <a:spcPct val="115000"/>
              </a:lnSpc>
              <a:spcBef>
                <a:spcPts val="800"/>
              </a:spcBef>
              <a:spcAft>
                <a:spcPts val="0"/>
              </a:spcAft>
              <a:buSzPts val="14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136" name="Google Shape;136;p3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37"/>
        <p:cNvGrpSpPr/>
        <p:nvPr/>
      </p:nvGrpSpPr>
      <p:grpSpPr>
        <a:xfrm>
          <a:off x="0" y="0"/>
          <a:ext cx="0" cy="0"/>
          <a:chOff x="0" y="0"/>
          <a:chExt cx="0" cy="0"/>
        </a:xfrm>
      </p:grpSpPr>
      <p:sp>
        <p:nvSpPr>
          <p:cNvPr id="138" name="Google Shape;138;p3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39" name="Google Shape;139;p36"/>
          <p:cNvGrpSpPr/>
          <p:nvPr/>
        </p:nvGrpSpPr>
        <p:grpSpPr>
          <a:xfrm>
            <a:off x="6320991" y="-7"/>
            <a:ext cx="3630819" cy="5143499"/>
            <a:chOff x="6320991" y="-7"/>
            <a:chExt cx="3630819" cy="5143499"/>
          </a:xfrm>
        </p:grpSpPr>
        <p:sp>
          <p:nvSpPr>
            <p:cNvPr id="140" name="Google Shape;140;p3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1" name="Google Shape;141;p3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2" name="Google Shape;142;p3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3" name="Google Shape;143;p3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4" name="Google Shape;144;p3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5" name="Google Shape;145;p3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6" name="Google Shape;146;p3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7" name="Google Shape;147;p3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8" name="Google Shape;148;p3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9" name="Google Shape;149;p3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0" name="Google Shape;150;p3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51" name="Google Shape;151;p36"/>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52" name="Google Shape;152;p36"/>
          <p:cNvSpPr txBox="1">
            <a:spLocks noGrp="1"/>
          </p:cNvSpPr>
          <p:nvPr>
            <p:ph type="body" idx="1"/>
          </p:nvPr>
        </p:nvSpPr>
        <p:spPr>
          <a:xfrm>
            <a:off x="779100" y="1503550"/>
            <a:ext cx="20799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800"/>
            </a:lvl1pPr>
            <a:lvl2pPr marL="914400" lvl="1" indent="-317500" algn="l">
              <a:lnSpc>
                <a:spcPct val="115000"/>
              </a:lnSpc>
              <a:spcBef>
                <a:spcPts val="800"/>
              </a:spcBef>
              <a:spcAft>
                <a:spcPts val="0"/>
              </a:spcAft>
              <a:buSzPts val="1400"/>
              <a:buChar char="⬡"/>
              <a:defRPr sz="1800"/>
            </a:lvl2pPr>
            <a:lvl3pPr marL="1371600" lvl="2" indent="-317500" algn="l">
              <a:lnSpc>
                <a:spcPct val="115000"/>
              </a:lnSpc>
              <a:spcBef>
                <a:spcPts val="800"/>
              </a:spcBef>
              <a:spcAft>
                <a:spcPts val="0"/>
              </a:spcAft>
              <a:buSzPts val="14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153" name="Google Shape;153;p36"/>
          <p:cNvSpPr txBox="1">
            <a:spLocks noGrp="1"/>
          </p:cNvSpPr>
          <p:nvPr>
            <p:ph type="body" idx="2"/>
          </p:nvPr>
        </p:nvSpPr>
        <p:spPr>
          <a:xfrm>
            <a:off x="3077669" y="1503550"/>
            <a:ext cx="20799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800"/>
            </a:lvl1pPr>
            <a:lvl2pPr marL="914400" lvl="1" indent="-317500" algn="l">
              <a:lnSpc>
                <a:spcPct val="115000"/>
              </a:lnSpc>
              <a:spcBef>
                <a:spcPts val="800"/>
              </a:spcBef>
              <a:spcAft>
                <a:spcPts val="0"/>
              </a:spcAft>
              <a:buSzPts val="1400"/>
              <a:buChar char="⬡"/>
              <a:defRPr sz="1800"/>
            </a:lvl2pPr>
            <a:lvl3pPr marL="1371600" lvl="2" indent="-317500" algn="l">
              <a:lnSpc>
                <a:spcPct val="115000"/>
              </a:lnSpc>
              <a:spcBef>
                <a:spcPts val="800"/>
              </a:spcBef>
              <a:spcAft>
                <a:spcPts val="0"/>
              </a:spcAft>
              <a:buSzPts val="14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154" name="Google Shape;154;p36"/>
          <p:cNvSpPr txBox="1">
            <a:spLocks noGrp="1"/>
          </p:cNvSpPr>
          <p:nvPr>
            <p:ph type="body" idx="3"/>
          </p:nvPr>
        </p:nvSpPr>
        <p:spPr>
          <a:xfrm>
            <a:off x="5376238" y="1503550"/>
            <a:ext cx="20799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800"/>
            </a:lvl1pPr>
            <a:lvl2pPr marL="914400" lvl="1" indent="-317500" algn="l">
              <a:lnSpc>
                <a:spcPct val="115000"/>
              </a:lnSpc>
              <a:spcBef>
                <a:spcPts val="800"/>
              </a:spcBef>
              <a:spcAft>
                <a:spcPts val="0"/>
              </a:spcAft>
              <a:buSzPts val="1400"/>
              <a:buChar char="⬡"/>
              <a:defRPr sz="1800"/>
            </a:lvl2pPr>
            <a:lvl3pPr marL="1371600" lvl="2" indent="-317500" algn="l">
              <a:lnSpc>
                <a:spcPct val="115000"/>
              </a:lnSpc>
              <a:spcBef>
                <a:spcPts val="800"/>
              </a:spcBef>
              <a:spcAft>
                <a:spcPts val="0"/>
              </a:spcAft>
              <a:buSzPts val="14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155" name="Google Shape;155;p3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6"/>
        <p:cNvGrpSpPr/>
        <p:nvPr/>
      </p:nvGrpSpPr>
      <p:grpSpPr>
        <a:xfrm>
          <a:off x="0" y="0"/>
          <a:ext cx="0" cy="0"/>
          <a:chOff x="0" y="0"/>
          <a:chExt cx="0" cy="0"/>
        </a:xfrm>
      </p:grpSpPr>
      <p:grpSp>
        <p:nvGrpSpPr>
          <p:cNvPr id="157" name="Google Shape;157;p37"/>
          <p:cNvGrpSpPr/>
          <p:nvPr/>
        </p:nvGrpSpPr>
        <p:grpSpPr>
          <a:xfrm>
            <a:off x="-981075" y="-3"/>
            <a:ext cx="11516344" cy="5143455"/>
            <a:chOff x="-981075" y="-3"/>
            <a:chExt cx="11516344" cy="5143455"/>
          </a:xfrm>
        </p:grpSpPr>
        <p:sp>
          <p:nvSpPr>
            <p:cNvPr id="158" name="Google Shape;158;p37"/>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9" name="Google Shape;159;p37"/>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0" name="Google Shape;160;p37"/>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1" name="Google Shape;161;p37"/>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2" name="Google Shape;162;p37"/>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3" name="Google Shape;163;p37"/>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4" name="Google Shape;164;p37"/>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5" name="Google Shape;165;p37"/>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6" name="Google Shape;166;p37"/>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7" name="Google Shape;167;p37"/>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8" name="Google Shape;168;p37"/>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9" name="Google Shape;169;p37"/>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70" name="Google Shape;170;p3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endParaRPr/>
          </a:p>
        </p:txBody>
      </p:sp>
      <p:sp>
        <p:nvSpPr>
          <p:cNvPr id="7" name="Google Shape;7;p28"/>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endParaRPr/>
          </a:p>
        </p:txBody>
      </p:sp>
      <p:sp>
        <p:nvSpPr>
          <p:cNvPr id="8" name="Google Shape;8;p2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20.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6DB4"/>
        </a:solidFill>
        <a:effectLst/>
      </p:bgPr>
    </p:bg>
    <p:spTree>
      <p:nvGrpSpPr>
        <p:cNvPr id="1" name="Shape 196"/>
        <p:cNvGrpSpPr/>
        <p:nvPr/>
      </p:nvGrpSpPr>
      <p:grpSpPr>
        <a:xfrm>
          <a:off x="0" y="0"/>
          <a:ext cx="0" cy="0"/>
          <a:chOff x="0" y="0"/>
          <a:chExt cx="0" cy="0"/>
        </a:xfrm>
      </p:grpSpPr>
      <p:pic>
        <p:nvPicPr>
          <p:cNvPr id="197" name="Google Shape;197;p1"/>
          <p:cNvPicPr preferRelativeResize="0"/>
          <p:nvPr/>
        </p:nvPicPr>
        <p:blipFill rotWithShape="1">
          <a:blip r:embed="rId3">
            <a:alphaModFix/>
          </a:blip>
          <a:srcRect l="19655" r="19655"/>
          <a:stretch/>
        </p:blipFill>
        <p:spPr>
          <a:xfrm>
            <a:off x="4699001" y="-290734"/>
            <a:ext cx="4044927" cy="4465423"/>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8" name="Google Shape;198;p1"/>
          <p:cNvSpPr txBox="1">
            <a:spLocks noGrp="1"/>
          </p:cNvSpPr>
          <p:nvPr>
            <p:ph type="ctrTitle"/>
          </p:nvPr>
        </p:nvSpPr>
        <p:spPr>
          <a:xfrm>
            <a:off x="400072" y="3468730"/>
            <a:ext cx="5183550" cy="1116605"/>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4800"/>
              <a:buNone/>
            </a:pPr>
            <a:r>
              <a:rPr lang="zh-TW" sz="3600">
                <a:latin typeface="Times New Roman"/>
                <a:ea typeface="Times New Roman"/>
                <a:cs typeface="Times New Roman"/>
                <a:sym typeface="Times New Roman"/>
              </a:rPr>
              <a:t>3D</a:t>
            </a:r>
            <a:r>
              <a:rPr lang="zh-TW" sz="3600"/>
              <a:t> 設計圖</a:t>
            </a:r>
            <a:br>
              <a:rPr lang="zh-TW" sz="3600"/>
            </a:br>
            <a:r>
              <a:rPr lang="zh-TW" sz="3600"/>
              <a:t>自動展開 </a:t>
            </a:r>
            <a:r>
              <a:rPr lang="zh-TW" sz="3600">
                <a:latin typeface="Times New Roman"/>
                <a:ea typeface="Times New Roman"/>
                <a:cs typeface="Times New Roman"/>
                <a:sym typeface="Times New Roman"/>
              </a:rPr>
              <a:t>&amp; </a:t>
            </a:r>
            <a:r>
              <a:rPr lang="zh-TW" sz="3600"/>
              <a:t>成本估算系統</a:t>
            </a:r>
            <a:endParaRPr sz="3600" dirty="0"/>
          </a:p>
        </p:txBody>
      </p:sp>
      <p:sp>
        <p:nvSpPr>
          <p:cNvPr id="199" name="Google Shape;199;p1"/>
          <p:cNvSpPr txBox="1"/>
          <p:nvPr/>
        </p:nvSpPr>
        <p:spPr>
          <a:xfrm>
            <a:off x="327497" y="2068325"/>
            <a:ext cx="3206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800" b="0" i="0" u="none" strike="noStrike" cap="none">
                <a:solidFill>
                  <a:schemeClr val="lt1"/>
                </a:solidFill>
                <a:latin typeface="DFKai-SB"/>
                <a:ea typeface="DFKai-SB"/>
                <a:cs typeface="DFKai-SB"/>
                <a:sym typeface="DFKai-SB"/>
              </a:rPr>
              <a:t>研習單位：工研院 產服中心 </a:t>
            </a:r>
            <a:endParaRPr/>
          </a:p>
        </p:txBody>
      </p:sp>
      <p:sp>
        <p:nvSpPr>
          <p:cNvPr id="200" name="Google Shape;200;p1"/>
          <p:cNvSpPr txBox="1"/>
          <p:nvPr/>
        </p:nvSpPr>
        <p:spPr>
          <a:xfrm>
            <a:off x="327498" y="2630028"/>
            <a:ext cx="3867129" cy="646290"/>
          </a:xfrm>
          <a:prstGeom prst="rect">
            <a:avLst/>
          </a:prstGeom>
          <a:noFill/>
          <a:ln>
            <a:noFill/>
          </a:ln>
        </p:spPr>
        <p:txBody>
          <a:bodyPr spcFirstLastPara="1" wrap="square" lIns="91425" tIns="45700" rIns="91425" bIns="45700" anchor="t" anchorCtr="0">
            <a:spAutoFit/>
          </a:bodyPr>
          <a:lstStyle/>
          <a:p>
            <a:pPr lvl="0"/>
            <a:r>
              <a:rPr lang="zh-TW" sz="1800" b="0" i="0" u="none" strike="noStrike" cap="none" dirty="0">
                <a:solidFill>
                  <a:schemeClr val="lt1"/>
                </a:solidFill>
                <a:latin typeface="DFKai-SB"/>
                <a:ea typeface="DFKai-SB"/>
                <a:cs typeface="DFKai-SB"/>
                <a:sym typeface="DFKai-SB"/>
              </a:rPr>
              <a:t>團隊成員：楊昕倫</a:t>
            </a:r>
            <a:r>
              <a:rPr lang="zh-TW" altLang="zh-TW" sz="1800" dirty="0">
                <a:solidFill>
                  <a:schemeClr val="lt1"/>
                </a:solidFill>
                <a:latin typeface="DFKai-SB"/>
                <a:ea typeface="DFKai-SB"/>
                <a:cs typeface="DFKai-SB"/>
                <a:sym typeface="DFKai-SB"/>
              </a:rPr>
              <a:t>、吳佩霖</a:t>
            </a:r>
            <a:r>
              <a:rPr lang="zh-TW" sz="1800" b="0" i="0" u="none" strike="noStrike" cap="none" dirty="0">
                <a:solidFill>
                  <a:schemeClr val="lt1"/>
                </a:solidFill>
                <a:latin typeface="DFKai-SB"/>
                <a:ea typeface="DFKai-SB"/>
                <a:cs typeface="DFKai-SB"/>
                <a:sym typeface="DFKai-SB"/>
              </a:rPr>
              <a:t>、張尊傑</a:t>
            </a:r>
            <a:r>
              <a:rPr lang="zh-TW" altLang="zh-TW" sz="1800" dirty="0">
                <a:solidFill>
                  <a:schemeClr val="lt1"/>
                </a:solidFill>
                <a:latin typeface="DFKai-SB"/>
                <a:ea typeface="DFKai-SB"/>
                <a:cs typeface="DFKai-SB"/>
                <a:sym typeface="DFKai-SB"/>
              </a:rPr>
              <a:t>、</a:t>
            </a:r>
            <a:r>
              <a:rPr lang="zh-TW" sz="1800" b="0" i="0" u="none" strike="noStrike" cap="none" dirty="0">
                <a:solidFill>
                  <a:schemeClr val="lt1"/>
                </a:solidFill>
                <a:latin typeface="DFKai-SB"/>
                <a:ea typeface="DFKai-SB"/>
                <a:cs typeface="DFKai-SB"/>
                <a:sym typeface="DFKai-SB"/>
              </a:rPr>
              <a:t>吳品萱</a:t>
            </a:r>
            <a:endParaRPr dirty="0"/>
          </a:p>
        </p:txBody>
      </p:sp>
      <p:sp>
        <p:nvSpPr>
          <p:cNvPr id="201" name="Google Shape;201;p1"/>
          <p:cNvSpPr txBox="1"/>
          <p:nvPr/>
        </p:nvSpPr>
        <p:spPr>
          <a:xfrm>
            <a:off x="327498" y="4611240"/>
            <a:ext cx="85044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0" i="0" u="none" strike="noStrike" cap="none">
                <a:solidFill>
                  <a:schemeClr val="lt1"/>
                </a:solidFill>
                <a:latin typeface="DFKai-SB"/>
                <a:ea typeface="DFKai-SB"/>
                <a:cs typeface="DFKai-SB"/>
                <a:sym typeface="DFKai-SB"/>
              </a:rPr>
              <a:t>計畫名稱：110年度 </a:t>
            </a:r>
            <a:r>
              <a:rPr lang="zh-TW" sz="1400" b="0" i="0" u="none" strike="noStrike" cap="none">
                <a:solidFill>
                  <a:schemeClr val="lt1"/>
                </a:solidFill>
                <a:latin typeface="Times New Roman"/>
                <a:ea typeface="Times New Roman"/>
                <a:cs typeface="Times New Roman"/>
                <a:sym typeface="Times New Roman"/>
              </a:rPr>
              <a:t>DIGI+ Talent</a:t>
            </a:r>
            <a:r>
              <a:rPr lang="zh-TW" sz="1400" b="0" i="0" u="none" strike="noStrike" cap="none">
                <a:solidFill>
                  <a:schemeClr val="lt1"/>
                </a:solidFill>
                <a:latin typeface="DFKai-SB"/>
                <a:ea typeface="DFKai-SB"/>
                <a:cs typeface="DFKai-SB"/>
                <a:sym typeface="DFKai-SB"/>
              </a:rPr>
              <a:t> 跨域數位人才加速躍昇計畫期末成果展內部評選 </a:t>
            </a:r>
            <a:endParaRPr/>
          </a:p>
        </p:txBody>
      </p:sp>
      <p:pic>
        <p:nvPicPr>
          <p:cNvPr id="202" name="Google Shape;202;p1" descr="C:\Users\Winderia\Desktop\Digi+ 計劃 logo.png"/>
          <p:cNvPicPr preferRelativeResize="0"/>
          <p:nvPr/>
        </p:nvPicPr>
        <p:blipFill rotWithShape="1">
          <a:blip r:embed="rId4">
            <a:alphaModFix/>
          </a:blip>
          <a:srcRect r="41717"/>
          <a:stretch/>
        </p:blipFill>
        <p:spPr>
          <a:xfrm>
            <a:off x="327498" y="230602"/>
            <a:ext cx="2996273" cy="1367500"/>
          </a:xfrm>
          <a:prstGeom prst="rect">
            <a:avLst/>
          </a:prstGeom>
          <a:noFill/>
          <a:ln w="9525" cap="flat" cmpd="sng">
            <a:solidFill>
              <a:schemeClr val="dk1"/>
            </a:solidFill>
            <a:prstDash val="solid"/>
            <a:round/>
            <a:headEnd type="none" w="sm" len="sm"/>
            <a:tailEnd type="none" w="sm" len="sm"/>
          </a:ln>
        </p:spPr>
      </p:pic>
      <p:sp>
        <p:nvSpPr>
          <p:cNvPr id="203" name="Google Shape;203;p1"/>
          <p:cNvSpPr txBox="1"/>
          <p:nvPr/>
        </p:nvSpPr>
        <p:spPr>
          <a:xfrm>
            <a:off x="8480584" y="4749851"/>
            <a:ext cx="548700" cy="3936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fld id="{00000000-1234-1234-1234-123412341234}" type="slidenum">
              <a:rPr lang="en-US" altLang="zh-TW"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4"/>
        <p:cNvGrpSpPr/>
        <p:nvPr/>
      </p:nvGrpSpPr>
      <p:grpSpPr>
        <a:xfrm>
          <a:off x="0" y="0"/>
          <a:ext cx="0" cy="0"/>
          <a:chOff x="0" y="0"/>
          <a:chExt cx="0" cy="0"/>
        </a:xfrm>
      </p:grpSpPr>
      <p:sp>
        <p:nvSpPr>
          <p:cNvPr id="325" name="Google Shape;325;p10"/>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專題系統架構圖</a:t>
            </a:r>
            <a:endParaRPr/>
          </a:p>
        </p:txBody>
      </p:sp>
      <p:sp>
        <p:nvSpPr>
          <p:cNvPr id="326" name="Google Shape;326;p1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10</a:t>
            </a:fld>
            <a:endParaRPr/>
          </a:p>
        </p:txBody>
      </p:sp>
      <p:sp>
        <p:nvSpPr>
          <p:cNvPr id="327" name="Google Shape;327;p10"/>
          <p:cNvSpPr/>
          <p:nvPr/>
        </p:nvSpPr>
        <p:spPr>
          <a:xfrm>
            <a:off x="0" y="2755950"/>
            <a:ext cx="5643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pic>
        <p:nvPicPr>
          <p:cNvPr id="328" name="Google Shape;328;p10"/>
          <p:cNvPicPr preferRelativeResize="0"/>
          <p:nvPr/>
        </p:nvPicPr>
        <p:blipFill rotWithShape="1">
          <a:blip r:embed="rId3">
            <a:alphaModFix/>
          </a:blip>
          <a:srcRect t="18715" b="6137"/>
          <a:stretch/>
        </p:blipFill>
        <p:spPr>
          <a:xfrm>
            <a:off x="130348" y="1687977"/>
            <a:ext cx="6220272" cy="2860776"/>
          </a:xfrm>
          <a:prstGeom prst="rect">
            <a:avLst/>
          </a:prstGeom>
          <a:noFill/>
          <a:ln>
            <a:noFill/>
          </a:ln>
        </p:spPr>
      </p:pic>
      <p:sp>
        <p:nvSpPr>
          <p:cNvPr id="329" name="Google Shape;329;p10"/>
          <p:cNvSpPr/>
          <p:nvPr/>
        </p:nvSpPr>
        <p:spPr>
          <a:xfrm>
            <a:off x="6306028" y="2906136"/>
            <a:ext cx="951646" cy="331470"/>
          </a:xfrm>
          <a:prstGeom prst="rect">
            <a:avLst/>
          </a:prstGeom>
          <a:solidFill>
            <a:srgbClr val="DAE3F3"/>
          </a:solidFill>
          <a:ln w="25400" cap="flat" cmpd="sng">
            <a:solidFill>
              <a:srgbClr val="BEBCB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800" b="1" i="0" u="none" strike="noStrike" cap="none">
                <a:solidFill>
                  <a:schemeClr val="dk1"/>
                </a:solidFill>
                <a:latin typeface="Arial"/>
                <a:ea typeface="Arial"/>
                <a:cs typeface="Arial"/>
                <a:sym typeface="Arial"/>
              </a:rPr>
              <a:t>輸出最佳化</a:t>
            </a:r>
            <a:endParaRPr sz="8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zh-TW" sz="800" b="1" i="0" u="none" strike="noStrike" cap="none">
                <a:solidFill>
                  <a:schemeClr val="dk1"/>
                </a:solidFill>
                <a:latin typeface="Arial"/>
                <a:ea typeface="Arial"/>
                <a:cs typeface="Arial"/>
                <a:sym typeface="Arial"/>
              </a:rPr>
              <a:t>成本評估方案</a:t>
            </a:r>
            <a:endParaRPr/>
          </a:p>
        </p:txBody>
      </p:sp>
      <p:grpSp>
        <p:nvGrpSpPr>
          <p:cNvPr id="330" name="Google Shape;330;p10"/>
          <p:cNvGrpSpPr/>
          <p:nvPr/>
        </p:nvGrpSpPr>
        <p:grpSpPr>
          <a:xfrm>
            <a:off x="53475" y="875905"/>
            <a:ext cx="427781" cy="316489"/>
            <a:chOff x="5255200" y="3006475"/>
            <a:chExt cx="511700" cy="378575"/>
          </a:xfrm>
        </p:grpSpPr>
        <p:sp>
          <p:nvSpPr>
            <p:cNvPr id="331" name="Google Shape;331;p1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2" name="Google Shape;332;p1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333" name="Google Shape;333;p10"/>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4" name="Google Shape;334;p10"/>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專題構想</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5BCEC"/>
        </a:solidFill>
        <a:effectLst/>
      </p:bgPr>
    </p:bg>
    <p:spTree>
      <p:nvGrpSpPr>
        <p:cNvPr id="1" name="Shape 338"/>
        <p:cNvGrpSpPr/>
        <p:nvPr/>
      </p:nvGrpSpPr>
      <p:grpSpPr>
        <a:xfrm>
          <a:off x="0" y="0"/>
          <a:ext cx="0" cy="0"/>
          <a:chOff x="0" y="0"/>
          <a:chExt cx="0" cy="0"/>
        </a:xfrm>
      </p:grpSpPr>
      <p:sp>
        <p:nvSpPr>
          <p:cNvPr id="339" name="Google Shape;339;p11"/>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600"/>
              <a:buNone/>
            </a:pPr>
            <a:r>
              <a:rPr lang="zh-TW"/>
              <a:t>專題技術</a:t>
            </a:r>
            <a:endParaRPr/>
          </a:p>
        </p:txBody>
      </p:sp>
      <p:sp>
        <p:nvSpPr>
          <p:cNvPr id="340" name="Google Shape;340;p11"/>
          <p:cNvSpPr txBox="1">
            <a:spLocks noGrp="1"/>
          </p:cNvSpPr>
          <p:nvPr>
            <p:ph type="subTitle" idx="1"/>
          </p:nvPr>
        </p:nvSpPr>
        <p:spPr>
          <a:xfrm>
            <a:off x="2305150" y="3385428"/>
            <a:ext cx="5811000" cy="304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800"/>
              </a:spcAft>
              <a:buSzPts val="1600"/>
              <a:buNone/>
            </a:pPr>
            <a:r>
              <a:rPr lang="zh-TW" sz="1600"/>
              <a:t>Professional technical of the project</a:t>
            </a:r>
            <a:endParaRPr/>
          </a:p>
        </p:txBody>
      </p:sp>
      <p:sp>
        <p:nvSpPr>
          <p:cNvPr id="341" name="Google Shape;341;p11"/>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9600"/>
              <a:buFont typeface="Arial"/>
              <a:buNone/>
            </a:pPr>
            <a:r>
              <a:rPr lang="zh-TW" sz="9600" b="1" i="0" u="none" strike="noStrike" cap="none">
                <a:solidFill>
                  <a:schemeClr val="lt1"/>
                </a:solidFill>
                <a:latin typeface="Catamaran"/>
                <a:ea typeface="Catamaran"/>
                <a:cs typeface="Catamaran"/>
                <a:sym typeface="Catamaran"/>
              </a:rPr>
              <a:t>3</a:t>
            </a:r>
            <a:endParaRPr sz="9600" b="1" i="0" u="none" strike="noStrike" cap="none">
              <a:solidFill>
                <a:schemeClr val="lt1"/>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5E8F9"/>
        </a:solidFill>
        <a:effectLst/>
      </p:bgPr>
    </p:bg>
    <p:spTree>
      <p:nvGrpSpPr>
        <p:cNvPr id="1" name="Shape 345"/>
        <p:cNvGrpSpPr/>
        <p:nvPr/>
      </p:nvGrpSpPr>
      <p:grpSpPr>
        <a:xfrm>
          <a:off x="0" y="0"/>
          <a:ext cx="0" cy="0"/>
          <a:chOff x="0" y="0"/>
          <a:chExt cx="0" cy="0"/>
        </a:xfrm>
      </p:grpSpPr>
      <p:sp>
        <p:nvSpPr>
          <p:cNvPr id="346" name="Google Shape;346;p12"/>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專題切割模組</a:t>
            </a:r>
            <a:endParaRPr/>
          </a:p>
        </p:txBody>
      </p:sp>
      <p:sp>
        <p:nvSpPr>
          <p:cNvPr id="347" name="Google Shape;347;p12"/>
          <p:cNvSpPr txBox="1">
            <a:spLocks noGrp="1"/>
          </p:cNvSpPr>
          <p:nvPr>
            <p:ph type="body" idx="1"/>
          </p:nvPr>
        </p:nvSpPr>
        <p:spPr>
          <a:xfrm>
            <a:off x="632623" y="1527227"/>
            <a:ext cx="7163024" cy="1200475"/>
          </a:xfrm>
          <a:prstGeom prst="rect">
            <a:avLst/>
          </a:prstGeom>
          <a:noFill/>
          <a:ln>
            <a:noFill/>
          </a:ln>
        </p:spPr>
        <p:txBody>
          <a:bodyPr spcFirstLastPara="1" wrap="square" lIns="0" tIns="0" rIns="0" bIns="0" anchor="t" anchorCtr="0">
            <a:noAutofit/>
          </a:bodyPr>
          <a:lstStyle/>
          <a:p>
            <a:pPr marL="285750" lvl="0" indent="-285750" algn="l" rtl="0">
              <a:lnSpc>
                <a:spcPct val="115000"/>
              </a:lnSpc>
              <a:spcBef>
                <a:spcPts val="800"/>
              </a:spcBef>
              <a:spcAft>
                <a:spcPts val="0"/>
              </a:spcAft>
              <a:buSzPts val="1400"/>
              <a:buFont typeface="Noto Sans Symbols"/>
              <a:buChar char="◆"/>
            </a:pPr>
            <a:r>
              <a:rPr lang="zh-TW"/>
              <a:t>利用 SolidWorks 來做模型參數的提取(ex：幾個面、幾個點、幾條線 …)</a:t>
            </a:r>
            <a:endParaRPr/>
          </a:p>
          <a:p>
            <a:pPr marL="285750" lvl="0" indent="-285750" algn="l" rtl="0">
              <a:lnSpc>
                <a:spcPct val="115000"/>
              </a:lnSpc>
              <a:spcBef>
                <a:spcPts val="1600"/>
              </a:spcBef>
              <a:spcAft>
                <a:spcPts val="0"/>
              </a:spcAft>
              <a:buSzPts val="1400"/>
              <a:buFont typeface="Noto Sans Symbols"/>
              <a:buChar char="◆"/>
            </a:pPr>
            <a:r>
              <a:rPr lang="zh-TW"/>
              <a:t>判斷模型是否可以拆解成複數個子物體</a:t>
            </a:r>
            <a:endParaRPr/>
          </a:p>
          <a:p>
            <a:pPr marL="285750" lvl="0" indent="-196850" algn="l" rtl="0">
              <a:lnSpc>
                <a:spcPct val="115000"/>
              </a:lnSpc>
              <a:spcBef>
                <a:spcPts val="1600"/>
              </a:spcBef>
              <a:spcAft>
                <a:spcPts val="0"/>
              </a:spcAft>
              <a:buSzPts val="1400"/>
              <a:buFont typeface="Noto Sans Symbols"/>
              <a:buNone/>
            </a:pPr>
            <a:endParaRPr/>
          </a:p>
          <a:p>
            <a:pPr marL="285750" lvl="0" indent="-196850" algn="l" rtl="0">
              <a:lnSpc>
                <a:spcPct val="115000"/>
              </a:lnSpc>
              <a:spcBef>
                <a:spcPts val="1600"/>
              </a:spcBef>
              <a:spcAft>
                <a:spcPts val="800"/>
              </a:spcAft>
              <a:buSzPts val="1400"/>
              <a:buFont typeface="Noto Sans Symbols"/>
              <a:buNone/>
            </a:pPr>
            <a:endParaRPr/>
          </a:p>
        </p:txBody>
      </p:sp>
      <p:sp>
        <p:nvSpPr>
          <p:cNvPr id="348" name="Google Shape;348;p1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12</a:t>
            </a:fld>
            <a:endParaRPr/>
          </a:p>
        </p:txBody>
      </p:sp>
      <p:sp>
        <p:nvSpPr>
          <p:cNvPr id="349" name="Google Shape;349;p12"/>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0" name="Google Shape;350;p12"/>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專題技術</a:t>
            </a:r>
            <a:endParaRPr/>
          </a:p>
        </p:txBody>
      </p:sp>
      <p:pic>
        <p:nvPicPr>
          <p:cNvPr id="351" name="Google Shape;351;p12"/>
          <p:cNvPicPr preferRelativeResize="0"/>
          <p:nvPr/>
        </p:nvPicPr>
        <p:blipFill rotWithShape="1">
          <a:blip r:embed="rId3">
            <a:alphaModFix/>
          </a:blip>
          <a:srcRect/>
          <a:stretch/>
        </p:blipFill>
        <p:spPr>
          <a:xfrm>
            <a:off x="3885644" y="2751567"/>
            <a:ext cx="2271615" cy="1665229"/>
          </a:xfrm>
          <a:prstGeom prst="rect">
            <a:avLst/>
          </a:prstGeom>
          <a:noFill/>
          <a:ln>
            <a:noFill/>
          </a:ln>
        </p:spPr>
      </p:pic>
      <p:pic>
        <p:nvPicPr>
          <p:cNvPr id="352" name="Google Shape;352;p12"/>
          <p:cNvPicPr preferRelativeResize="0"/>
          <p:nvPr/>
        </p:nvPicPr>
        <p:blipFill rotWithShape="1">
          <a:blip r:embed="rId4">
            <a:alphaModFix/>
          </a:blip>
          <a:srcRect/>
          <a:stretch/>
        </p:blipFill>
        <p:spPr>
          <a:xfrm>
            <a:off x="1228551" y="2751567"/>
            <a:ext cx="1908229" cy="1665229"/>
          </a:xfrm>
          <a:prstGeom prst="rect">
            <a:avLst/>
          </a:prstGeom>
          <a:noFill/>
          <a:ln>
            <a:noFill/>
          </a:ln>
        </p:spPr>
      </p:pic>
      <p:sp>
        <p:nvSpPr>
          <p:cNvPr id="353" name="Google Shape;353;p12"/>
          <p:cNvSpPr txBox="1"/>
          <p:nvPr/>
        </p:nvSpPr>
        <p:spPr>
          <a:xfrm>
            <a:off x="1228552" y="4416234"/>
            <a:ext cx="1908229" cy="290914"/>
          </a:xfrm>
          <a:prstGeom prst="rect">
            <a:avLst/>
          </a:prstGeom>
          <a:solidFill>
            <a:srgbClr val="000000">
              <a:alpha val="49803"/>
            </a:srgbClr>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zh-TW" sz="900" b="0" i="0" u="none" strike="noStrike" cap="none">
                <a:solidFill>
                  <a:schemeClr val="lt1"/>
                </a:solidFill>
                <a:latin typeface="Times New Roman"/>
                <a:ea typeface="Times New Roman"/>
                <a:cs typeface="Times New Roman"/>
                <a:sym typeface="Times New Roman"/>
              </a:rPr>
              <a:t>圖 8、分割後子物體(1) -等角視圖</a:t>
            </a:r>
            <a:endParaRPr/>
          </a:p>
        </p:txBody>
      </p:sp>
      <p:sp>
        <p:nvSpPr>
          <p:cNvPr id="354" name="Google Shape;354;p12"/>
          <p:cNvSpPr txBox="1"/>
          <p:nvPr/>
        </p:nvSpPr>
        <p:spPr>
          <a:xfrm>
            <a:off x="3885643" y="4416234"/>
            <a:ext cx="2271616" cy="286852"/>
          </a:xfrm>
          <a:prstGeom prst="rect">
            <a:avLst/>
          </a:prstGeom>
          <a:solidFill>
            <a:srgbClr val="000000">
              <a:alpha val="49803"/>
            </a:srgbClr>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zh-TW" sz="900" b="0" i="0" u="none" strike="noStrike" cap="none">
                <a:solidFill>
                  <a:schemeClr val="lt1"/>
                </a:solidFill>
                <a:latin typeface="Times New Roman"/>
                <a:ea typeface="Times New Roman"/>
                <a:cs typeface="Times New Roman"/>
                <a:sym typeface="Times New Roman"/>
              </a:rPr>
              <a:t>圖 9、分割後子物體(1)線架構圖-等角視圖</a:t>
            </a:r>
            <a:endParaRPr/>
          </a:p>
        </p:txBody>
      </p:sp>
      <p:sp>
        <p:nvSpPr>
          <p:cNvPr id="355" name="Google Shape;355;p12"/>
          <p:cNvSpPr/>
          <p:nvPr/>
        </p:nvSpPr>
        <p:spPr>
          <a:xfrm>
            <a:off x="3324388" y="3584181"/>
            <a:ext cx="371959" cy="240885"/>
          </a:xfrm>
          <a:prstGeom prst="rightArrow">
            <a:avLst>
              <a:gd name="adj1" fmla="val 50000"/>
              <a:gd name="adj2" fmla="val 50000"/>
            </a:avLst>
          </a:prstGeom>
          <a:solidFill>
            <a:schemeClr val="accent1"/>
          </a:solidFill>
          <a:ln w="25400" cap="flat" cmpd="sng">
            <a:solidFill>
              <a:srgbClr val="53439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6" name="Google Shape;356;p12"/>
          <p:cNvSpPr/>
          <p:nvPr/>
        </p:nvSpPr>
        <p:spPr>
          <a:xfrm>
            <a:off x="56270" y="802550"/>
            <a:ext cx="443132" cy="450562"/>
          </a:xfrm>
          <a:custGeom>
            <a:avLst/>
            <a:gdLst/>
            <a:ahLst/>
            <a:cxnLst/>
            <a:rect l="l" t="t" r="r" b="b"/>
            <a:pathLst>
              <a:path w="613002" h="504825" extrusionOk="0">
                <a:moveTo>
                  <a:pt x="306501" y="0"/>
                </a:moveTo>
                <a:cubicBezTo>
                  <a:pt x="311572" y="0"/>
                  <a:pt x="316267" y="939"/>
                  <a:pt x="320586" y="2817"/>
                </a:cubicBezTo>
                <a:lnTo>
                  <a:pt x="446793" y="56906"/>
                </a:lnTo>
                <a:cubicBezTo>
                  <a:pt x="453366" y="59910"/>
                  <a:pt x="458671" y="64418"/>
                  <a:pt x="462709" y="70428"/>
                </a:cubicBezTo>
                <a:cubicBezTo>
                  <a:pt x="466747" y="76438"/>
                  <a:pt x="468766" y="83011"/>
                  <a:pt x="468766" y="90147"/>
                </a:cubicBezTo>
                <a:lnTo>
                  <a:pt x="468766" y="202832"/>
                </a:lnTo>
                <a:lnTo>
                  <a:pt x="591028" y="255230"/>
                </a:lnTo>
                <a:cubicBezTo>
                  <a:pt x="597789" y="258235"/>
                  <a:pt x="603142" y="262742"/>
                  <a:pt x="607086" y="268752"/>
                </a:cubicBezTo>
                <a:cubicBezTo>
                  <a:pt x="611030" y="274762"/>
                  <a:pt x="613002" y="281335"/>
                  <a:pt x="613002" y="288471"/>
                </a:cubicBezTo>
                <a:lnTo>
                  <a:pt x="613002" y="405663"/>
                </a:lnTo>
                <a:cubicBezTo>
                  <a:pt x="613002" y="412424"/>
                  <a:pt x="611218" y="418716"/>
                  <a:pt x="607649" y="424538"/>
                </a:cubicBezTo>
                <a:cubicBezTo>
                  <a:pt x="604081" y="430360"/>
                  <a:pt x="599198" y="434773"/>
                  <a:pt x="593000" y="437778"/>
                </a:cubicBezTo>
                <a:lnTo>
                  <a:pt x="466794" y="500881"/>
                </a:lnTo>
                <a:cubicBezTo>
                  <a:pt x="462099" y="503510"/>
                  <a:pt x="456747" y="504825"/>
                  <a:pt x="450736" y="504825"/>
                </a:cubicBezTo>
                <a:cubicBezTo>
                  <a:pt x="444727" y="504825"/>
                  <a:pt x="439374" y="503510"/>
                  <a:pt x="434679" y="500881"/>
                </a:cubicBezTo>
                <a:lnTo>
                  <a:pt x="308473" y="437778"/>
                </a:lnTo>
                <a:cubicBezTo>
                  <a:pt x="307534" y="437402"/>
                  <a:pt x="306877" y="437027"/>
                  <a:pt x="306501" y="436651"/>
                </a:cubicBezTo>
                <a:cubicBezTo>
                  <a:pt x="306126" y="437027"/>
                  <a:pt x="305468" y="437402"/>
                  <a:pt x="304529" y="437778"/>
                </a:cubicBezTo>
                <a:lnTo>
                  <a:pt x="178323" y="500881"/>
                </a:lnTo>
                <a:cubicBezTo>
                  <a:pt x="173628" y="503510"/>
                  <a:pt x="168275" y="504825"/>
                  <a:pt x="162265" y="504825"/>
                </a:cubicBezTo>
                <a:cubicBezTo>
                  <a:pt x="156256" y="504825"/>
                  <a:pt x="150903" y="503510"/>
                  <a:pt x="146207" y="500881"/>
                </a:cubicBezTo>
                <a:lnTo>
                  <a:pt x="20001" y="437778"/>
                </a:lnTo>
                <a:cubicBezTo>
                  <a:pt x="13804" y="434773"/>
                  <a:pt x="8921" y="430360"/>
                  <a:pt x="5353" y="424538"/>
                </a:cubicBezTo>
                <a:cubicBezTo>
                  <a:pt x="1784" y="418716"/>
                  <a:pt x="0" y="412424"/>
                  <a:pt x="0" y="405663"/>
                </a:cubicBezTo>
                <a:lnTo>
                  <a:pt x="0" y="288471"/>
                </a:lnTo>
                <a:cubicBezTo>
                  <a:pt x="0" y="281335"/>
                  <a:pt x="2019" y="274762"/>
                  <a:pt x="6057" y="268752"/>
                </a:cubicBezTo>
                <a:cubicBezTo>
                  <a:pt x="10095" y="262742"/>
                  <a:pt x="15400" y="258235"/>
                  <a:pt x="21973" y="255230"/>
                </a:cubicBezTo>
                <a:lnTo>
                  <a:pt x="144235" y="202832"/>
                </a:lnTo>
                <a:lnTo>
                  <a:pt x="144235" y="90147"/>
                </a:lnTo>
                <a:cubicBezTo>
                  <a:pt x="144235" y="83011"/>
                  <a:pt x="146255" y="76438"/>
                  <a:pt x="150293" y="70428"/>
                </a:cubicBezTo>
                <a:cubicBezTo>
                  <a:pt x="154330" y="64418"/>
                  <a:pt x="159636" y="59910"/>
                  <a:pt x="166209" y="56906"/>
                </a:cubicBezTo>
                <a:lnTo>
                  <a:pt x="292415" y="2817"/>
                </a:lnTo>
                <a:cubicBezTo>
                  <a:pt x="296735" y="939"/>
                  <a:pt x="301430" y="0"/>
                  <a:pt x="306501" y="0"/>
                </a:cubicBezTo>
                <a:close/>
                <a:moveTo>
                  <a:pt x="306501" y="36059"/>
                </a:moveTo>
                <a:lnTo>
                  <a:pt x="182267" y="89302"/>
                </a:lnTo>
                <a:lnTo>
                  <a:pt x="306501" y="142546"/>
                </a:lnTo>
                <a:lnTo>
                  <a:pt x="430735" y="89302"/>
                </a:lnTo>
                <a:lnTo>
                  <a:pt x="306501" y="36059"/>
                </a:lnTo>
                <a:close/>
                <a:moveTo>
                  <a:pt x="432707" y="127897"/>
                </a:moveTo>
                <a:lnTo>
                  <a:pt x="324530" y="174097"/>
                </a:lnTo>
                <a:lnTo>
                  <a:pt x="324530" y="249314"/>
                </a:lnTo>
                <a:lnTo>
                  <a:pt x="432707" y="202832"/>
                </a:lnTo>
                <a:lnTo>
                  <a:pt x="432707" y="127897"/>
                </a:lnTo>
                <a:close/>
                <a:moveTo>
                  <a:pt x="450736" y="234383"/>
                </a:moveTo>
                <a:lnTo>
                  <a:pt x="336925" y="283119"/>
                </a:lnTo>
                <a:lnTo>
                  <a:pt x="450736" y="331855"/>
                </a:lnTo>
                <a:lnTo>
                  <a:pt x="564548" y="283119"/>
                </a:lnTo>
                <a:lnTo>
                  <a:pt x="450736" y="234383"/>
                </a:lnTo>
                <a:close/>
                <a:moveTo>
                  <a:pt x="576943" y="317206"/>
                </a:moveTo>
                <a:lnTo>
                  <a:pt x="468766" y="363407"/>
                </a:lnTo>
                <a:lnTo>
                  <a:pt x="468766" y="459751"/>
                </a:lnTo>
                <a:lnTo>
                  <a:pt x="576943" y="405663"/>
                </a:lnTo>
                <a:lnTo>
                  <a:pt x="576943" y="317206"/>
                </a:lnTo>
                <a:close/>
                <a:moveTo>
                  <a:pt x="162265" y="234383"/>
                </a:moveTo>
                <a:lnTo>
                  <a:pt x="48454" y="283119"/>
                </a:lnTo>
                <a:lnTo>
                  <a:pt x="162265" y="331855"/>
                </a:lnTo>
                <a:lnTo>
                  <a:pt x="276076" y="283119"/>
                </a:lnTo>
                <a:lnTo>
                  <a:pt x="162265" y="234383"/>
                </a:lnTo>
                <a:close/>
                <a:moveTo>
                  <a:pt x="288471" y="317206"/>
                </a:moveTo>
                <a:lnTo>
                  <a:pt x="180295" y="363407"/>
                </a:lnTo>
                <a:lnTo>
                  <a:pt x="180295" y="459751"/>
                </a:lnTo>
                <a:lnTo>
                  <a:pt x="288471" y="405663"/>
                </a:lnTo>
                <a:lnTo>
                  <a:pt x="288471" y="31720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3"/>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專題展平模組</a:t>
            </a:r>
            <a:endParaRPr/>
          </a:p>
        </p:txBody>
      </p:sp>
      <p:sp>
        <p:nvSpPr>
          <p:cNvPr id="362" name="Google Shape;362;p13"/>
          <p:cNvSpPr txBox="1">
            <a:spLocks noGrp="1"/>
          </p:cNvSpPr>
          <p:nvPr>
            <p:ph type="body" idx="1"/>
          </p:nvPr>
        </p:nvSpPr>
        <p:spPr>
          <a:xfrm>
            <a:off x="779100" y="1503550"/>
            <a:ext cx="2079900" cy="3268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b="1">
                <a:latin typeface="Times New Roman"/>
                <a:ea typeface="Times New Roman"/>
                <a:cs typeface="Times New Roman"/>
                <a:sym typeface="Times New Roman"/>
              </a:rPr>
              <a:t>3D </a:t>
            </a:r>
            <a:r>
              <a:rPr lang="zh-TW" b="1"/>
              <a:t>物件轉換 FAG</a:t>
            </a:r>
            <a:endParaRPr b="1"/>
          </a:p>
          <a:p>
            <a:pPr marL="0" lvl="0" indent="0" algn="l" rtl="0">
              <a:lnSpc>
                <a:spcPct val="115000"/>
              </a:lnSpc>
              <a:spcBef>
                <a:spcPts val="800"/>
              </a:spcBef>
              <a:spcAft>
                <a:spcPts val="800"/>
              </a:spcAft>
              <a:buSzPts val="1400"/>
              <a:buNone/>
            </a:pPr>
            <a:r>
              <a:rPr lang="zh-TW" sz="1600">
                <a:latin typeface="DFKai-SB"/>
                <a:ea typeface="DFKai-SB"/>
                <a:cs typeface="DFKai-SB"/>
                <a:sym typeface="DFKai-SB"/>
              </a:rPr>
              <a:t>將3D物件檔案中的面以及連接面的長邊，將物件(依照面與連接邊)抽象化成一張圖</a:t>
            </a:r>
            <a:endParaRPr sz="1600">
              <a:latin typeface="DFKai-SB"/>
              <a:ea typeface="DFKai-SB"/>
              <a:cs typeface="DFKai-SB"/>
              <a:sym typeface="DFKai-SB"/>
            </a:endParaRPr>
          </a:p>
        </p:txBody>
      </p:sp>
      <p:sp>
        <p:nvSpPr>
          <p:cNvPr id="363" name="Google Shape;363;p13"/>
          <p:cNvSpPr txBox="1">
            <a:spLocks noGrp="1"/>
          </p:cNvSpPr>
          <p:nvPr>
            <p:ph type="body" idx="3"/>
          </p:nvPr>
        </p:nvSpPr>
        <p:spPr>
          <a:xfrm>
            <a:off x="4208240" y="1503550"/>
            <a:ext cx="2923104" cy="3268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b="1"/>
              <a:t>FAG 轉換 Spanning Tree</a:t>
            </a:r>
            <a:endParaRPr b="1"/>
          </a:p>
          <a:p>
            <a:pPr marL="0" lvl="0" indent="0" algn="l" rtl="0">
              <a:lnSpc>
                <a:spcPct val="115000"/>
              </a:lnSpc>
              <a:spcBef>
                <a:spcPts val="800"/>
              </a:spcBef>
              <a:spcAft>
                <a:spcPts val="0"/>
              </a:spcAft>
              <a:buSzPts val="1400"/>
              <a:buNone/>
            </a:pPr>
            <a:r>
              <a:rPr lang="zh-TW" sz="1600">
                <a:latin typeface="DFKai-SB"/>
                <a:ea typeface="DFKai-SB"/>
                <a:cs typeface="DFKai-SB"/>
                <a:sym typeface="DFKai-SB"/>
              </a:rPr>
              <a:t>將所有可能的展開方式透過所謂的</a:t>
            </a:r>
            <a:r>
              <a:rPr lang="zh-TW" sz="1600"/>
              <a:t>BFS 與 </a:t>
            </a:r>
            <a:r>
              <a:rPr lang="zh-TW" sz="1600">
                <a:latin typeface="DFKai-SB"/>
                <a:ea typeface="DFKai-SB"/>
                <a:cs typeface="DFKai-SB"/>
                <a:sym typeface="DFKai-SB"/>
              </a:rPr>
              <a:t>DFS來產生我們所需要的眾多Spanning Tree</a:t>
            </a:r>
            <a:endParaRPr sz="1600">
              <a:latin typeface="DFKai-SB"/>
              <a:ea typeface="DFKai-SB"/>
              <a:cs typeface="DFKai-SB"/>
              <a:sym typeface="DFKai-SB"/>
            </a:endParaRPr>
          </a:p>
          <a:p>
            <a:pPr marL="0" lvl="0" indent="0" algn="l" rtl="0">
              <a:lnSpc>
                <a:spcPct val="115000"/>
              </a:lnSpc>
              <a:spcBef>
                <a:spcPts val="800"/>
              </a:spcBef>
              <a:spcAft>
                <a:spcPts val="800"/>
              </a:spcAft>
              <a:buSzPts val="1400"/>
              <a:buNone/>
            </a:pPr>
            <a:endParaRPr/>
          </a:p>
        </p:txBody>
      </p:sp>
      <p:sp>
        <p:nvSpPr>
          <p:cNvPr id="364" name="Google Shape;364;p1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13</a:t>
            </a:fld>
            <a:endParaRPr/>
          </a:p>
        </p:txBody>
      </p:sp>
      <p:sp>
        <p:nvSpPr>
          <p:cNvPr id="365" name="Google Shape;365;p13"/>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6" name="Google Shape;366;p13"/>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專題技術</a:t>
            </a:r>
            <a:endParaRPr/>
          </a:p>
        </p:txBody>
      </p:sp>
      <p:cxnSp>
        <p:nvCxnSpPr>
          <p:cNvPr id="367" name="Google Shape;367;p13"/>
          <p:cNvCxnSpPr/>
          <p:nvPr/>
        </p:nvCxnSpPr>
        <p:spPr>
          <a:xfrm>
            <a:off x="742950" y="1855378"/>
            <a:ext cx="2325714" cy="0"/>
          </a:xfrm>
          <a:prstGeom prst="straightConnector1">
            <a:avLst/>
          </a:prstGeom>
          <a:noFill/>
          <a:ln w="57150" cap="flat" cmpd="sng">
            <a:solidFill>
              <a:srgbClr val="EE6C42"/>
            </a:solidFill>
            <a:prstDash val="solid"/>
            <a:round/>
            <a:headEnd type="none" w="sm" len="sm"/>
            <a:tailEnd type="none" w="sm" len="sm"/>
          </a:ln>
        </p:spPr>
      </p:cxnSp>
      <p:cxnSp>
        <p:nvCxnSpPr>
          <p:cNvPr id="368" name="Google Shape;368;p13"/>
          <p:cNvCxnSpPr/>
          <p:nvPr/>
        </p:nvCxnSpPr>
        <p:spPr>
          <a:xfrm>
            <a:off x="4151402" y="1866458"/>
            <a:ext cx="2790664" cy="0"/>
          </a:xfrm>
          <a:prstGeom prst="straightConnector1">
            <a:avLst/>
          </a:prstGeom>
          <a:noFill/>
          <a:ln w="57150" cap="flat" cmpd="sng">
            <a:solidFill>
              <a:srgbClr val="EE6C42"/>
            </a:solidFill>
            <a:prstDash val="solid"/>
            <a:round/>
            <a:headEnd type="none" w="sm" len="sm"/>
            <a:tailEnd type="none" w="sm" len="sm"/>
          </a:ln>
        </p:spPr>
      </p:cxnSp>
      <p:pic>
        <p:nvPicPr>
          <p:cNvPr id="369" name="Google Shape;369;p13"/>
          <p:cNvPicPr preferRelativeResize="0"/>
          <p:nvPr/>
        </p:nvPicPr>
        <p:blipFill rotWithShape="1">
          <a:blip r:embed="rId3">
            <a:alphaModFix/>
          </a:blip>
          <a:srcRect t="15685" b="5602"/>
          <a:stretch/>
        </p:blipFill>
        <p:spPr>
          <a:xfrm>
            <a:off x="53474" y="3141758"/>
            <a:ext cx="4209001" cy="1778843"/>
          </a:xfrm>
          <a:custGeom>
            <a:avLst/>
            <a:gdLst/>
            <a:ahLst/>
            <a:cxnLst/>
            <a:rect l="l" t="t" r="r" b="b"/>
            <a:pathLst>
              <a:path w="12188952" h="4558430" extrusionOk="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ln>
            <a:noFill/>
          </a:ln>
        </p:spPr>
      </p:pic>
      <p:pic>
        <p:nvPicPr>
          <p:cNvPr id="370" name="Google Shape;370;p13"/>
          <p:cNvPicPr preferRelativeResize="0"/>
          <p:nvPr/>
        </p:nvPicPr>
        <p:blipFill rotWithShape="1">
          <a:blip r:embed="rId4">
            <a:alphaModFix/>
          </a:blip>
          <a:srcRect/>
          <a:stretch/>
        </p:blipFill>
        <p:spPr>
          <a:xfrm>
            <a:off x="4151402" y="3163913"/>
            <a:ext cx="2456530" cy="1525987"/>
          </a:xfrm>
          <a:prstGeom prst="rect">
            <a:avLst/>
          </a:prstGeom>
          <a:noFill/>
          <a:ln>
            <a:noFill/>
          </a:ln>
        </p:spPr>
      </p:pic>
      <p:sp>
        <p:nvSpPr>
          <p:cNvPr id="371" name="Google Shape;371;p13"/>
          <p:cNvSpPr/>
          <p:nvPr/>
        </p:nvSpPr>
        <p:spPr>
          <a:xfrm>
            <a:off x="4262476" y="3141758"/>
            <a:ext cx="2138324" cy="509361"/>
          </a:xfrm>
          <a:prstGeom prst="rect">
            <a:avLst/>
          </a:prstGeom>
          <a:noFill/>
          <a:ln w="38100" cap="flat" cmpd="sng">
            <a:solidFill>
              <a:srgbClr val="FFD0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2" name="Google Shape;372;p13"/>
          <p:cNvSpPr/>
          <p:nvPr/>
        </p:nvSpPr>
        <p:spPr>
          <a:xfrm>
            <a:off x="4262476" y="3690638"/>
            <a:ext cx="2138324" cy="999261"/>
          </a:xfrm>
          <a:prstGeom prst="rect">
            <a:avLst/>
          </a:prstGeom>
          <a:noFill/>
          <a:ln w="38100" cap="flat" cmpd="sng">
            <a:solidFill>
              <a:srgbClr val="53439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3" name="Google Shape;373;p13"/>
          <p:cNvSpPr txBox="1"/>
          <p:nvPr/>
        </p:nvSpPr>
        <p:spPr>
          <a:xfrm>
            <a:off x="6662168" y="3257938"/>
            <a:ext cx="53940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TW" sz="1200" b="0" i="0" u="none" strike="noStrike" cap="none">
                <a:solidFill>
                  <a:srgbClr val="000000"/>
                </a:solidFill>
                <a:latin typeface="Times New Roman"/>
                <a:ea typeface="Times New Roman"/>
                <a:cs typeface="Times New Roman"/>
                <a:sym typeface="Times New Roman"/>
              </a:rPr>
              <a:t>BFS</a:t>
            </a:r>
            <a:endParaRPr sz="1200" b="0" i="0" u="none" strike="noStrike" cap="none">
              <a:solidFill>
                <a:srgbClr val="000000"/>
              </a:solidFill>
              <a:latin typeface="Times New Roman"/>
              <a:ea typeface="Times New Roman"/>
              <a:cs typeface="Times New Roman"/>
              <a:sym typeface="Times New Roman"/>
            </a:endParaRPr>
          </a:p>
        </p:txBody>
      </p:sp>
      <p:cxnSp>
        <p:nvCxnSpPr>
          <p:cNvPr id="374" name="Google Shape;374;p13"/>
          <p:cNvCxnSpPr/>
          <p:nvPr/>
        </p:nvCxnSpPr>
        <p:spPr>
          <a:xfrm rot="10800000">
            <a:off x="6455044" y="3400588"/>
            <a:ext cx="247973" cy="0"/>
          </a:xfrm>
          <a:prstGeom prst="straightConnector1">
            <a:avLst/>
          </a:prstGeom>
          <a:noFill/>
          <a:ln w="38100" cap="flat" cmpd="sng">
            <a:solidFill>
              <a:srgbClr val="6D57CC"/>
            </a:solidFill>
            <a:prstDash val="solid"/>
            <a:round/>
            <a:headEnd type="none" w="sm" len="sm"/>
            <a:tailEnd type="triangle" w="med" len="med"/>
          </a:ln>
        </p:spPr>
      </p:cxnSp>
      <p:cxnSp>
        <p:nvCxnSpPr>
          <p:cNvPr id="375" name="Google Shape;375;p13"/>
          <p:cNvCxnSpPr/>
          <p:nvPr/>
        </p:nvCxnSpPr>
        <p:spPr>
          <a:xfrm rot="10800000">
            <a:off x="6429213" y="4190268"/>
            <a:ext cx="247973" cy="0"/>
          </a:xfrm>
          <a:prstGeom prst="straightConnector1">
            <a:avLst/>
          </a:prstGeom>
          <a:noFill/>
          <a:ln w="38100" cap="flat" cmpd="sng">
            <a:solidFill>
              <a:srgbClr val="6D57CC"/>
            </a:solidFill>
            <a:prstDash val="solid"/>
            <a:round/>
            <a:headEnd type="none" w="sm" len="sm"/>
            <a:tailEnd type="triangle" w="med" len="med"/>
          </a:ln>
        </p:spPr>
      </p:cxnSp>
      <p:sp>
        <p:nvSpPr>
          <p:cNvPr id="376" name="Google Shape;376;p13"/>
          <p:cNvSpPr txBox="1"/>
          <p:nvPr/>
        </p:nvSpPr>
        <p:spPr>
          <a:xfrm>
            <a:off x="6658633" y="4051768"/>
            <a:ext cx="53940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TW" sz="1200" b="0" i="0" u="none" strike="noStrike" cap="none">
                <a:solidFill>
                  <a:srgbClr val="000000"/>
                </a:solidFill>
                <a:latin typeface="Times New Roman"/>
                <a:ea typeface="Times New Roman"/>
                <a:cs typeface="Times New Roman"/>
                <a:sym typeface="Times New Roman"/>
              </a:rPr>
              <a:t>DFS</a:t>
            </a:r>
            <a:endParaRPr sz="1200" b="0" i="0" u="none" strike="noStrike" cap="none">
              <a:solidFill>
                <a:srgbClr val="000000"/>
              </a:solidFill>
              <a:latin typeface="Times New Roman"/>
              <a:ea typeface="Times New Roman"/>
              <a:cs typeface="Times New Roman"/>
              <a:sym typeface="Times New Roman"/>
            </a:endParaRPr>
          </a:p>
        </p:txBody>
      </p:sp>
      <p:sp>
        <p:nvSpPr>
          <p:cNvPr id="377" name="Google Shape;377;p13"/>
          <p:cNvSpPr/>
          <p:nvPr/>
        </p:nvSpPr>
        <p:spPr>
          <a:xfrm>
            <a:off x="56270" y="802550"/>
            <a:ext cx="443132" cy="450562"/>
          </a:xfrm>
          <a:custGeom>
            <a:avLst/>
            <a:gdLst/>
            <a:ahLst/>
            <a:cxnLst/>
            <a:rect l="l" t="t" r="r" b="b"/>
            <a:pathLst>
              <a:path w="613002" h="504825" extrusionOk="0">
                <a:moveTo>
                  <a:pt x="306501" y="0"/>
                </a:moveTo>
                <a:cubicBezTo>
                  <a:pt x="311572" y="0"/>
                  <a:pt x="316267" y="939"/>
                  <a:pt x="320586" y="2817"/>
                </a:cubicBezTo>
                <a:lnTo>
                  <a:pt x="446793" y="56906"/>
                </a:lnTo>
                <a:cubicBezTo>
                  <a:pt x="453366" y="59910"/>
                  <a:pt x="458671" y="64418"/>
                  <a:pt x="462709" y="70428"/>
                </a:cubicBezTo>
                <a:cubicBezTo>
                  <a:pt x="466747" y="76438"/>
                  <a:pt x="468766" y="83011"/>
                  <a:pt x="468766" y="90147"/>
                </a:cubicBezTo>
                <a:lnTo>
                  <a:pt x="468766" y="202832"/>
                </a:lnTo>
                <a:lnTo>
                  <a:pt x="591028" y="255230"/>
                </a:lnTo>
                <a:cubicBezTo>
                  <a:pt x="597789" y="258235"/>
                  <a:pt x="603142" y="262742"/>
                  <a:pt x="607086" y="268752"/>
                </a:cubicBezTo>
                <a:cubicBezTo>
                  <a:pt x="611030" y="274762"/>
                  <a:pt x="613002" y="281335"/>
                  <a:pt x="613002" y="288471"/>
                </a:cubicBezTo>
                <a:lnTo>
                  <a:pt x="613002" y="405663"/>
                </a:lnTo>
                <a:cubicBezTo>
                  <a:pt x="613002" y="412424"/>
                  <a:pt x="611218" y="418716"/>
                  <a:pt x="607649" y="424538"/>
                </a:cubicBezTo>
                <a:cubicBezTo>
                  <a:pt x="604081" y="430360"/>
                  <a:pt x="599198" y="434773"/>
                  <a:pt x="593000" y="437778"/>
                </a:cubicBezTo>
                <a:lnTo>
                  <a:pt x="466794" y="500881"/>
                </a:lnTo>
                <a:cubicBezTo>
                  <a:pt x="462099" y="503510"/>
                  <a:pt x="456747" y="504825"/>
                  <a:pt x="450736" y="504825"/>
                </a:cubicBezTo>
                <a:cubicBezTo>
                  <a:pt x="444727" y="504825"/>
                  <a:pt x="439374" y="503510"/>
                  <a:pt x="434679" y="500881"/>
                </a:cubicBezTo>
                <a:lnTo>
                  <a:pt x="308473" y="437778"/>
                </a:lnTo>
                <a:cubicBezTo>
                  <a:pt x="307534" y="437402"/>
                  <a:pt x="306877" y="437027"/>
                  <a:pt x="306501" y="436651"/>
                </a:cubicBezTo>
                <a:cubicBezTo>
                  <a:pt x="306126" y="437027"/>
                  <a:pt x="305468" y="437402"/>
                  <a:pt x="304529" y="437778"/>
                </a:cubicBezTo>
                <a:lnTo>
                  <a:pt x="178323" y="500881"/>
                </a:lnTo>
                <a:cubicBezTo>
                  <a:pt x="173628" y="503510"/>
                  <a:pt x="168275" y="504825"/>
                  <a:pt x="162265" y="504825"/>
                </a:cubicBezTo>
                <a:cubicBezTo>
                  <a:pt x="156256" y="504825"/>
                  <a:pt x="150903" y="503510"/>
                  <a:pt x="146207" y="500881"/>
                </a:cubicBezTo>
                <a:lnTo>
                  <a:pt x="20001" y="437778"/>
                </a:lnTo>
                <a:cubicBezTo>
                  <a:pt x="13804" y="434773"/>
                  <a:pt x="8921" y="430360"/>
                  <a:pt x="5353" y="424538"/>
                </a:cubicBezTo>
                <a:cubicBezTo>
                  <a:pt x="1784" y="418716"/>
                  <a:pt x="0" y="412424"/>
                  <a:pt x="0" y="405663"/>
                </a:cubicBezTo>
                <a:lnTo>
                  <a:pt x="0" y="288471"/>
                </a:lnTo>
                <a:cubicBezTo>
                  <a:pt x="0" y="281335"/>
                  <a:pt x="2019" y="274762"/>
                  <a:pt x="6057" y="268752"/>
                </a:cubicBezTo>
                <a:cubicBezTo>
                  <a:pt x="10095" y="262742"/>
                  <a:pt x="15400" y="258235"/>
                  <a:pt x="21973" y="255230"/>
                </a:cubicBezTo>
                <a:lnTo>
                  <a:pt x="144235" y="202832"/>
                </a:lnTo>
                <a:lnTo>
                  <a:pt x="144235" y="90147"/>
                </a:lnTo>
                <a:cubicBezTo>
                  <a:pt x="144235" y="83011"/>
                  <a:pt x="146255" y="76438"/>
                  <a:pt x="150293" y="70428"/>
                </a:cubicBezTo>
                <a:cubicBezTo>
                  <a:pt x="154330" y="64418"/>
                  <a:pt x="159636" y="59910"/>
                  <a:pt x="166209" y="56906"/>
                </a:cubicBezTo>
                <a:lnTo>
                  <a:pt x="292415" y="2817"/>
                </a:lnTo>
                <a:cubicBezTo>
                  <a:pt x="296735" y="939"/>
                  <a:pt x="301430" y="0"/>
                  <a:pt x="306501" y="0"/>
                </a:cubicBezTo>
                <a:close/>
                <a:moveTo>
                  <a:pt x="306501" y="36059"/>
                </a:moveTo>
                <a:lnTo>
                  <a:pt x="182267" y="89302"/>
                </a:lnTo>
                <a:lnTo>
                  <a:pt x="306501" y="142546"/>
                </a:lnTo>
                <a:lnTo>
                  <a:pt x="430735" y="89302"/>
                </a:lnTo>
                <a:lnTo>
                  <a:pt x="306501" y="36059"/>
                </a:lnTo>
                <a:close/>
                <a:moveTo>
                  <a:pt x="432707" y="127897"/>
                </a:moveTo>
                <a:lnTo>
                  <a:pt x="324530" y="174097"/>
                </a:lnTo>
                <a:lnTo>
                  <a:pt x="324530" y="249314"/>
                </a:lnTo>
                <a:lnTo>
                  <a:pt x="432707" y="202832"/>
                </a:lnTo>
                <a:lnTo>
                  <a:pt x="432707" y="127897"/>
                </a:lnTo>
                <a:close/>
                <a:moveTo>
                  <a:pt x="450736" y="234383"/>
                </a:moveTo>
                <a:lnTo>
                  <a:pt x="336925" y="283119"/>
                </a:lnTo>
                <a:lnTo>
                  <a:pt x="450736" y="331855"/>
                </a:lnTo>
                <a:lnTo>
                  <a:pt x="564548" y="283119"/>
                </a:lnTo>
                <a:lnTo>
                  <a:pt x="450736" y="234383"/>
                </a:lnTo>
                <a:close/>
                <a:moveTo>
                  <a:pt x="576943" y="317206"/>
                </a:moveTo>
                <a:lnTo>
                  <a:pt x="468766" y="363407"/>
                </a:lnTo>
                <a:lnTo>
                  <a:pt x="468766" y="459751"/>
                </a:lnTo>
                <a:lnTo>
                  <a:pt x="576943" y="405663"/>
                </a:lnTo>
                <a:lnTo>
                  <a:pt x="576943" y="317206"/>
                </a:lnTo>
                <a:close/>
                <a:moveTo>
                  <a:pt x="162265" y="234383"/>
                </a:moveTo>
                <a:lnTo>
                  <a:pt x="48454" y="283119"/>
                </a:lnTo>
                <a:lnTo>
                  <a:pt x="162265" y="331855"/>
                </a:lnTo>
                <a:lnTo>
                  <a:pt x="276076" y="283119"/>
                </a:lnTo>
                <a:lnTo>
                  <a:pt x="162265" y="234383"/>
                </a:lnTo>
                <a:close/>
                <a:moveTo>
                  <a:pt x="288471" y="317206"/>
                </a:moveTo>
                <a:lnTo>
                  <a:pt x="180295" y="363407"/>
                </a:lnTo>
                <a:lnTo>
                  <a:pt x="180295" y="459751"/>
                </a:lnTo>
                <a:lnTo>
                  <a:pt x="288471" y="405663"/>
                </a:lnTo>
                <a:lnTo>
                  <a:pt x="288471" y="31720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5E8F9"/>
        </a:solidFill>
        <a:effectLst/>
      </p:bgPr>
    </p:bg>
    <p:spTree>
      <p:nvGrpSpPr>
        <p:cNvPr id="1" name="Shape 381"/>
        <p:cNvGrpSpPr/>
        <p:nvPr/>
      </p:nvGrpSpPr>
      <p:grpSpPr>
        <a:xfrm>
          <a:off x="0" y="0"/>
          <a:ext cx="0" cy="0"/>
          <a:chOff x="0" y="0"/>
          <a:chExt cx="0" cy="0"/>
        </a:xfrm>
      </p:grpSpPr>
      <p:sp>
        <p:nvSpPr>
          <p:cNvPr id="382" name="Google Shape;382;p14"/>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專題排置模組</a:t>
            </a:r>
            <a:endParaRPr/>
          </a:p>
        </p:txBody>
      </p:sp>
      <p:sp>
        <p:nvSpPr>
          <p:cNvPr id="383" name="Google Shape;383;p14"/>
          <p:cNvSpPr txBox="1">
            <a:spLocks noGrp="1"/>
          </p:cNvSpPr>
          <p:nvPr>
            <p:ph type="body" idx="1"/>
          </p:nvPr>
        </p:nvSpPr>
        <p:spPr>
          <a:xfrm>
            <a:off x="779101" y="1349616"/>
            <a:ext cx="3459686" cy="3268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sz="1800" b="1">
                <a:latin typeface="DFKai-SB"/>
                <a:ea typeface="DFKai-SB"/>
                <a:cs typeface="DFKai-SB"/>
                <a:sym typeface="DFKai-SB"/>
              </a:rPr>
              <a:t>啟發式排置規則</a:t>
            </a:r>
            <a:endParaRPr sz="1800" b="1">
              <a:latin typeface="DFKai-SB"/>
              <a:ea typeface="DFKai-SB"/>
              <a:cs typeface="DFKai-SB"/>
              <a:sym typeface="DFKai-SB"/>
            </a:endParaRPr>
          </a:p>
          <a:p>
            <a:pPr marL="0" lvl="0" indent="0" algn="l" rtl="0">
              <a:lnSpc>
                <a:spcPct val="115000"/>
              </a:lnSpc>
              <a:spcBef>
                <a:spcPts val="0"/>
              </a:spcBef>
              <a:spcAft>
                <a:spcPts val="0"/>
              </a:spcAft>
              <a:buSzPts val="1400"/>
              <a:buNone/>
            </a:pPr>
            <a:endParaRPr sz="1000" b="1">
              <a:latin typeface="DFKai-SB"/>
              <a:ea typeface="DFKai-SB"/>
              <a:cs typeface="DFKai-SB"/>
              <a:sym typeface="DFKai-SB"/>
            </a:endParaRPr>
          </a:p>
          <a:p>
            <a:pPr marL="457200" lvl="0" indent="-317500" algn="l" rtl="0">
              <a:lnSpc>
                <a:spcPct val="150000"/>
              </a:lnSpc>
              <a:spcBef>
                <a:spcPts val="0"/>
              </a:spcBef>
              <a:spcAft>
                <a:spcPts val="0"/>
              </a:spcAft>
              <a:buSzPts val="1400"/>
              <a:buChar char="⬢"/>
            </a:pPr>
            <a:r>
              <a:rPr lang="zh-TW" sz="1600">
                <a:latin typeface="DFKai-SB"/>
                <a:ea typeface="DFKai-SB"/>
                <a:cs typeface="DFKai-SB"/>
                <a:sym typeface="DFKai-SB"/>
              </a:rPr>
              <a:t>選解決碰撞檢測</a:t>
            </a:r>
            <a:endParaRPr sz="1600">
              <a:latin typeface="DFKai-SB"/>
              <a:ea typeface="DFKai-SB"/>
              <a:cs typeface="DFKai-SB"/>
              <a:sym typeface="DFKai-SB"/>
            </a:endParaRPr>
          </a:p>
          <a:p>
            <a:pPr marL="457200" lvl="0" indent="-317500" algn="l" rtl="0">
              <a:lnSpc>
                <a:spcPct val="150000"/>
              </a:lnSpc>
              <a:spcBef>
                <a:spcPts val="0"/>
              </a:spcBef>
              <a:spcAft>
                <a:spcPts val="0"/>
              </a:spcAft>
              <a:buSzPts val="1400"/>
              <a:buChar char="⬢"/>
            </a:pPr>
            <a:r>
              <a:rPr lang="zh-TW" sz="1600">
                <a:latin typeface="DFKai-SB"/>
                <a:ea typeface="DFKai-SB"/>
                <a:cs typeface="DFKai-SB"/>
                <a:sym typeface="DFKai-SB"/>
              </a:rPr>
              <a:t>選擇零件排放的順序</a:t>
            </a:r>
            <a:endParaRPr sz="1600">
              <a:latin typeface="DFKai-SB"/>
              <a:ea typeface="DFKai-SB"/>
              <a:cs typeface="DFKai-SB"/>
              <a:sym typeface="DFKai-SB"/>
            </a:endParaRPr>
          </a:p>
          <a:p>
            <a:pPr marL="457200" lvl="0" indent="-317500" algn="l" rtl="0">
              <a:lnSpc>
                <a:spcPct val="150000"/>
              </a:lnSpc>
              <a:spcBef>
                <a:spcPts val="0"/>
              </a:spcBef>
              <a:spcAft>
                <a:spcPts val="0"/>
              </a:spcAft>
              <a:buSzPts val="1400"/>
              <a:buChar char="⬢"/>
            </a:pPr>
            <a:r>
              <a:rPr lang="zh-TW" sz="1600">
                <a:latin typeface="DFKai-SB"/>
                <a:ea typeface="DFKai-SB"/>
                <a:cs typeface="DFKai-SB"/>
                <a:sym typeface="DFKai-SB"/>
              </a:rPr>
              <a:t>零件排置的方式</a:t>
            </a:r>
            <a:endParaRPr sz="1600">
              <a:latin typeface="DFKai-SB"/>
              <a:ea typeface="DFKai-SB"/>
              <a:cs typeface="DFKai-SB"/>
              <a:sym typeface="DFKai-SB"/>
            </a:endParaRPr>
          </a:p>
          <a:p>
            <a:pPr marL="457200" lvl="0" indent="-317500" algn="l" rtl="0">
              <a:lnSpc>
                <a:spcPct val="150000"/>
              </a:lnSpc>
              <a:spcBef>
                <a:spcPts val="0"/>
              </a:spcBef>
              <a:spcAft>
                <a:spcPts val="0"/>
              </a:spcAft>
              <a:buSzPts val="1400"/>
              <a:buChar char="⬢"/>
            </a:pPr>
            <a:r>
              <a:rPr lang="zh-TW" sz="1600">
                <a:latin typeface="DFKai-SB"/>
                <a:ea typeface="DFKai-SB"/>
                <a:cs typeface="DFKai-SB"/>
                <a:sym typeface="DFKai-SB"/>
              </a:rPr>
              <a:t>可依照各種狀況制定不同的規則</a:t>
            </a:r>
            <a:endParaRPr sz="1600">
              <a:latin typeface="DFKai-SB"/>
              <a:ea typeface="DFKai-SB"/>
              <a:cs typeface="DFKai-SB"/>
              <a:sym typeface="DFKai-SB"/>
            </a:endParaRPr>
          </a:p>
        </p:txBody>
      </p:sp>
      <p:sp>
        <p:nvSpPr>
          <p:cNvPr id="384" name="Google Shape;384;p1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14</a:t>
            </a:fld>
            <a:endParaRPr/>
          </a:p>
        </p:txBody>
      </p:sp>
      <p:sp>
        <p:nvSpPr>
          <p:cNvPr id="385" name="Google Shape;385;p14"/>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6" name="Google Shape;386;p14"/>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專題技術</a:t>
            </a:r>
            <a:endParaRPr/>
          </a:p>
        </p:txBody>
      </p:sp>
      <p:sp>
        <p:nvSpPr>
          <p:cNvPr id="387" name="Google Shape;387;p14"/>
          <p:cNvSpPr txBox="1"/>
          <p:nvPr/>
        </p:nvSpPr>
        <p:spPr>
          <a:xfrm>
            <a:off x="4284189" y="1349616"/>
            <a:ext cx="3459686" cy="32685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accent5"/>
              </a:buClr>
              <a:buSzPts val="1400"/>
              <a:buFont typeface="Catamaran Thin"/>
              <a:buNone/>
            </a:pPr>
            <a:r>
              <a:rPr lang="zh-TW" sz="1800" b="1" i="0" u="none" strike="noStrike" cap="none">
                <a:solidFill>
                  <a:schemeClr val="dk1"/>
                </a:solidFill>
                <a:latin typeface="Times New Roman"/>
                <a:ea typeface="Times New Roman"/>
                <a:cs typeface="Times New Roman"/>
                <a:sym typeface="Times New Roman"/>
              </a:rPr>
              <a:t>臨界多邊形 (No-Fit Polygon)</a:t>
            </a:r>
            <a:endParaRPr sz="1000" b="1" i="0" u="none" strike="noStrike" cap="none">
              <a:solidFill>
                <a:schemeClr val="dk1"/>
              </a:solidFill>
              <a:latin typeface="DFKai-SB"/>
              <a:ea typeface="DFKai-SB"/>
              <a:cs typeface="DFKai-SB"/>
              <a:sym typeface="DFKai-SB"/>
            </a:endParaRPr>
          </a:p>
          <a:p>
            <a:pPr marL="0" marR="0" lvl="0" indent="0" algn="l" rtl="0">
              <a:lnSpc>
                <a:spcPct val="115000"/>
              </a:lnSpc>
              <a:spcBef>
                <a:spcPts val="0"/>
              </a:spcBef>
              <a:spcAft>
                <a:spcPts val="0"/>
              </a:spcAft>
              <a:buClr>
                <a:schemeClr val="accent5"/>
              </a:buClr>
              <a:buSzPts val="1400"/>
              <a:buFont typeface="Catamaran Thin"/>
              <a:buNone/>
            </a:pPr>
            <a:endParaRPr sz="1000" b="0" i="0" u="none" strike="noStrike" cap="none">
              <a:solidFill>
                <a:schemeClr val="dk1"/>
              </a:solidFill>
              <a:latin typeface="DFKai-SB"/>
              <a:ea typeface="DFKai-SB"/>
              <a:cs typeface="DFKai-SB"/>
              <a:sym typeface="DFKai-SB"/>
            </a:endParaRPr>
          </a:p>
          <a:p>
            <a:pPr marL="0" marR="0" lvl="0" indent="0" algn="l" rtl="0">
              <a:lnSpc>
                <a:spcPct val="115000"/>
              </a:lnSpc>
              <a:spcBef>
                <a:spcPts val="0"/>
              </a:spcBef>
              <a:spcAft>
                <a:spcPts val="0"/>
              </a:spcAft>
              <a:buClr>
                <a:schemeClr val="accent5"/>
              </a:buClr>
              <a:buSzPts val="1400"/>
              <a:buFont typeface="Catamaran Thin"/>
              <a:buNone/>
            </a:pPr>
            <a:r>
              <a:rPr lang="zh-TW" sz="1600" b="0" i="0" u="none" strike="noStrike" cap="none">
                <a:solidFill>
                  <a:schemeClr val="dk1"/>
                </a:solidFill>
                <a:latin typeface="DFKai-SB"/>
                <a:ea typeface="DFKai-SB"/>
                <a:cs typeface="DFKai-SB"/>
                <a:sym typeface="DFKai-SB"/>
              </a:rPr>
              <a:t>計算不同零件之間的排版位置，並判斷判斷是否重疊以及實現二維區域之間的交、並、差等布林運算</a:t>
            </a:r>
            <a:endParaRPr sz="1600" b="0" i="0" u="none" strike="noStrike" cap="none">
              <a:solidFill>
                <a:schemeClr val="dk1"/>
              </a:solidFill>
              <a:latin typeface="DFKai-SB"/>
              <a:ea typeface="DFKai-SB"/>
              <a:cs typeface="DFKai-SB"/>
              <a:sym typeface="DFKai-SB"/>
            </a:endParaRPr>
          </a:p>
        </p:txBody>
      </p:sp>
      <p:pic>
        <p:nvPicPr>
          <p:cNvPr id="388" name="Google Shape;388;p14"/>
          <p:cNvPicPr preferRelativeResize="0"/>
          <p:nvPr/>
        </p:nvPicPr>
        <p:blipFill rotWithShape="1">
          <a:blip r:embed="rId3">
            <a:alphaModFix/>
          </a:blip>
          <a:srcRect b="46120"/>
          <a:stretch/>
        </p:blipFill>
        <p:spPr>
          <a:xfrm>
            <a:off x="4610889" y="3084164"/>
            <a:ext cx="2806286" cy="175176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389" name="Google Shape;389;p14"/>
          <p:cNvSpPr/>
          <p:nvPr/>
        </p:nvSpPr>
        <p:spPr>
          <a:xfrm>
            <a:off x="56270" y="802550"/>
            <a:ext cx="443132" cy="450562"/>
          </a:xfrm>
          <a:custGeom>
            <a:avLst/>
            <a:gdLst/>
            <a:ahLst/>
            <a:cxnLst/>
            <a:rect l="l" t="t" r="r" b="b"/>
            <a:pathLst>
              <a:path w="613002" h="504825" extrusionOk="0">
                <a:moveTo>
                  <a:pt x="306501" y="0"/>
                </a:moveTo>
                <a:cubicBezTo>
                  <a:pt x="311572" y="0"/>
                  <a:pt x="316267" y="939"/>
                  <a:pt x="320586" y="2817"/>
                </a:cubicBezTo>
                <a:lnTo>
                  <a:pt x="446793" y="56906"/>
                </a:lnTo>
                <a:cubicBezTo>
                  <a:pt x="453366" y="59910"/>
                  <a:pt x="458671" y="64418"/>
                  <a:pt x="462709" y="70428"/>
                </a:cubicBezTo>
                <a:cubicBezTo>
                  <a:pt x="466747" y="76438"/>
                  <a:pt x="468766" y="83011"/>
                  <a:pt x="468766" y="90147"/>
                </a:cubicBezTo>
                <a:lnTo>
                  <a:pt x="468766" y="202832"/>
                </a:lnTo>
                <a:lnTo>
                  <a:pt x="591028" y="255230"/>
                </a:lnTo>
                <a:cubicBezTo>
                  <a:pt x="597789" y="258235"/>
                  <a:pt x="603142" y="262742"/>
                  <a:pt x="607086" y="268752"/>
                </a:cubicBezTo>
                <a:cubicBezTo>
                  <a:pt x="611030" y="274762"/>
                  <a:pt x="613002" y="281335"/>
                  <a:pt x="613002" y="288471"/>
                </a:cubicBezTo>
                <a:lnTo>
                  <a:pt x="613002" y="405663"/>
                </a:lnTo>
                <a:cubicBezTo>
                  <a:pt x="613002" y="412424"/>
                  <a:pt x="611218" y="418716"/>
                  <a:pt x="607649" y="424538"/>
                </a:cubicBezTo>
                <a:cubicBezTo>
                  <a:pt x="604081" y="430360"/>
                  <a:pt x="599198" y="434773"/>
                  <a:pt x="593000" y="437778"/>
                </a:cubicBezTo>
                <a:lnTo>
                  <a:pt x="466794" y="500881"/>
                </a:lnTo>
                <a:cubicBezTo>
                  <a:pt x="462099" y="503510"/>
                  <a:pt x="456747" y="504825"/>
                  <a:pt x="450736" y="504825"/>
                </a:cubicBezTo>
                <a:cubicBezTo>
                  <a:pt x="444727" y="504825"/>
                  <a:pt x="439374" y="503510"/>
                  <a:pt x="434679" y="500881"/>
                </a:cubicBezTo>
                <a:lnTo>
                  <a:pt x="308473" y="437778"/>
                </a:lnTo>
                <a:cubicBezTo>
                  <a:pt x="307534" y="437402"/>
                  <a:pt x="306877" y="437027"/>
                  <a:pt x="306501" y="436651"/>
                </a:cubicBezTo>
                <a:cubicBezTo>
                  <a:pt x="306126" y="437027"/>
                  <a:pt x="305468" y="437402"/>
                  <a:pt x="304529" y="437778"/>
                </a:cubicBezTo>
                <a:lnTo>
                  <a:pt x="178323" y="500881"/>
                </a:lnTo>
                <a:cubicBezTo>
                  <a:pt x="173628" y="503510"/>
                  <a:pt x="168275" y="504825"/>
                  <a:pt x="162265" y="504825"/>
                </a:cubicBezTo>
                <a:cubicBezTo>
                  <a:pt x="156256" y="504825"/>
                  <a:pt x="150903" y="503510"/>
                  <a:pt x="146207" y="500881"/>
                </a:cubicBezTo>
                <a:lnTo>
                  <a:pt x="20001" y="437778"/>
                </a:lnTo>
                <a:cubicBezTo>
                  <a:pt x="13804" y="434773"/>
                  <a:pt x="8921" y="430360"/>
                  <a:pt x="5353" y="424538"/>
                </a:cubicBezTo>
                <a:cubicBezTo>
                  <a:pt x="1784" y="418716"/>
                  <a:pt x="0" y="412424"/>
                  <a:pt x="0" y="405663"/>
                </a:cubicBezTo>
                <a:lnTo>
                  <a:pt x="0" y="288471"/>
                </a:lnTo>
                <a:cubicBezTo>
                  <a:pt x="0" y="281335"/>
                  <a:pt x="2019" y="274762"/>
                  <a:pt x="6057" y="268752"/>
                </a:cubicBezTo>
                <a:cubicBezTo>
                  <a:pt x="10095" y="262742"/>
                  <a:pt x="15400" y="258235"/>
                  <a:pt x="21973" y="255230"/>
                </a:cubicBezTo>
                <a:lnTo>
                  <a:pt x="144235" y="202832"/>
                </a:lnTo>
                <a:lnTo>
                  <a:pt x="144235" y="90147"/>
                </a:lnTo>
                <a:cubicBezTo>
                  <a:pt x="144235" y="83011"/>
                  <a:pt x="146255" y="76438"/>
                  <a:pt x="150293" y="70428"/>
                </a:cubicBezTo>
                <a:cubicBezTo>
                  <a:pt x="154330" y="64418"/>
                  <a:pt x="159636" y="59910"/>
                  <a:pt x="166209" y="56906"/>
                </a:cubicBezTo>
                <a:lnTo>
                  <a:pt x="292415" y="2817"/>
                </a:lnTo>
                <a:cubicBezTo>
                  <a:pt x="296735" y="939"/>
                  <a:pt x="301430" y="0"/>
                  <a:pt x="306501" y="0"/>
                </a:cubicBezTo>
                <a:close/>
                <a:moveTo>
                  <a:pt x="306501" y="36059"/>
                </a:moveTo>
                <a:lnTo>
                  <a:pt x="182267" y="89302"/>
                </a:lnTo>
                <a:lnTo>
                  <a:pt x="306501" y="142546"/>
                </a:lnTo>
                <a:lnTo>
                  <a:pt x="430735" y="89302"/>
                </a:lnTo>
                <a:lnTo>
                  <a:pt x="306501" y="36059"/>
                </a:lnTo>
                <a:close/>
                <a:moveTo>
                  <a:pt x="432707" y="127897"/>
                </a:moveTo>
                <a:lnTo>
                  <a:pt x="324530" y="174097"/>
                </a:lnTo>
                <a:lnTo>
                  <a:pt x="324530" y="249314"/>
                </a:lnTo>
                <a:lnTo>
                  <a:pt x="432707" y="202832"/>
                </a:lnTo>
                <a:lnTo>
                  <a:pt x="432707" y="127897"/>
                </a:lnTo>
                <a:close/>
                <a:moveTo>
                  <a:pt x="450736" y="234383"/>
                </a:moveTo>
                <a:lnTo>
                  <a:pt x="336925" y="283119"/>
                </a:lnTo>
                <a:lnTo>
                  <a:pt x="450736" y="331855"/>
                </a:lnTo>
                <a:lnTo>
                  <a:pt x="564548" y="283119"/>
                </a:lnTo>
                <a:lnTo>
                  <a:pt x="450736" y="234383"/>
                </a:lnTo>
                <a:close/>
                <a:moveTo>
                  <a:pt x="576943" y="317206"/>
                </a:moveTo>
                <a:lnTo>
                  <a:pt x="468766" y="363407"/>
                </a:lnTo>
                <a:lnTo>
                  <a:pt x="468766" y="459751"/>
                </a:lnTo>
                <a:lnTo>
                  <a:pt x="576943" y="405663"/>
                </a:lnTo>
                <a:lnTo>
                  <a:pt x="576943" y="317206"/>
                </a:lnTo>
                <a:close/>
                <a:moveTo>
                  <a:pt x="162265" y="234383"/>
                </a:moveTo>
                <a:lnTo>
                  <a:pt x="48454" y="283119"/>
                </a:lnTo>
                <a:lnTo>
                  <a:pt x="162265" y="331855"/>
                </a:lnTo>
                <a:lnTo>
                  <a:pt x="276076" y="283119"/>
                </a:lnTo>
                <a:lnTo>
                  <a:pt x="162265" y="234383"/>
                </a:lnTo>
                <a:close/>
                <a:moveTo>
                  <a:pt x="288471" y="317206"/>
                </a:moveTo>
                <a:lnTo>
                  <a:pt x="180295" y="363407"/>
                </a:lnTo>
                <a:lnTo>
                  <a:pt x="180295" y="459751"/>
                </a:lnTo>
                <a:lnTo>
                  <a:pt x="288471" y="405663"/>
                </a:lnTo>
                <a:lnTo>
                  <a:pt x="288471" y="31720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5"/>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專題評估模組</a:t>
            </a:r>
            <a:endParaRPr/>
          </a:p>
        </p:txBody>
      </p:sp>
      <p:sp>
        <p:nvSpPr>
          <p:cNvPr id="395" name="Google Shape;395;p15"/>
          <p:cNvSpPr txBox="1">
            <a:spLocks noGrp="1"/>
          </p:cNvSpPr>
          <p:nvPr>
            <p:ph type="body" idx="1"/>
          </p:nvPr>
        </p:nvSpPr>
        <p:spPr>
          <a:xfrm>
            <a:off x="4591023" y="1508673"/>
            <a:ext cx="3731709" cy="140386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b="1"/>
              <a:t>資料格式輸入</a:t>
            </a:r>
            <a:endParaRPr b="1"/>
          </a:p>
          <a:p>
            <a:pPr marL="0" lvl="0" indent="0" algn="l" rtl="0">
              <a:lnSpc>
                <a:spcPct val="115000"/>
              </a:lnSpc>
              <a:spcBef>
                <a:spcPts val="800"/>
              </a:spcBef>
              <a:spcAft>
                <a:spcPts val="0"/>
              </a:spcAft>
              <a:buSzPts val="1400"/>
              <a:buNone/>
            </a:pPr>
            <a:r>
              <a:rPr lang="zh-TW" sz="1800">
                <a:latin typeface="Times New Roman"/>
                <a:ea typeface="Times New Roman"/>
                <a:cs typeface="Times New Roman"/>
                <a:sym typeface="Times New Roman"/>
              </a:rPr>
              <a:t>(1)  每一零件圖形未排置前的點座標</a:t>
            </a:r>
            <a:endParaRPr sz="1800">
              <a:latin typeface="Times New Roman"/>
              <a:ea typeface="Times New Roman"/>
              <a:cs typeface="Times New Roman"/>
              <a:sym typeface="Times New Roman"/>
            </a:endParaRPr>
          </a:p>
          <a:p>
            <a:pPr marL="0" lvl="0" indent="0" algn="l" rtl="0">
              <a:lnSpc>
                <a:spcPct val="115000"/>
              </a:lnSpc>
              <a:spcBef>
                <a:spcPts val="1600"/>
              </a:spcBef>
              <a:spcAft>
                <a:spcPts val="800"/>
              </a:spcAft>
              <a:buSzPts val="1400"/>
              <a:buNone/>
            </a:pPr>
            <a:r>
              <a:rPr lang="zh-TW" sz="1800">
                <a:latin typeface="Times New Roman"/>
                <a:ea typeface="Times New Roman"/>
                <a:cs typeface="Times New Roman"/>
                <a:sym typeface="Times New Roman"/>
              </a:rPr>
              <a:t>(2)  屬性(含位移&amp;旋轉角度)</a:t>
            </a:r>
            <a:endParaRPr/>
          </a:p>
        </p:txBody>
      </p:sp>
      <p:sp>
        <p:nvSpPr>
          <p:cNvPr id="396" name="Google Shape;396;p15"/>
          <p:cNvSpPr txBox="1">
            <a:spLocks noGrp="1"/>
          </p:cNvSpPr>
          <p:nvPr>
            <p:ph type="body" idx="3"/>
          </p:nvPr>
        </p:nvSpPr>
        <p:spPr>
          <a:xfrm>
            <a:off x="481256" y="1508083"/>
            <a:ext cx="3792900" cy="3268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sz="1800" b="1">
                <a:latin typeface="Times New Roman"/>
                <a:ea typeface="Times New Roman"/>
                <a:cs typeface="Times New Roman"/>
                <a:sym typeface="Times New Roman"/>
              </a:rPr>
              <a:t>成本估算前重疊的判定 </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SzPts val="1400"/>
              <a:buNone/>
            </a:pPr>
            <a:endParaRPr sz="1000" b="1">
              <a:latin typeface="Times New Roman"/>
              <a:ea typeface="Times New Roman"/>
              <a:cs typeface="Times New Roman"/>
              <a:sym typeface="Times New Roman"/>
            </a:endParaRPr>
          </a:p>
          <a:p>
            <a:pPr marL="0" lvl="0" indent="0" algn="l" rtl="0">
              <a:lnSpc>
                <a:spcPct val="115000"/>
              </a:lnSpc>
              <a:spcBef>
                <a:spcPts val="0"/>
              </a:spcBef>
              <a:spcAft>
                <a:spcPts val="0"/>
              </a:spcAft>
              <a:buSzPts val="1400"/>
              <a:buNone/>
            </a:pPr>
            <a:r>
              <a:rPr lang="zh-TW" sz="1800">
                <a:latin typeface="Times New Roman"/>
                <a:ea typeface="Times New Roman"/>
                <a:cs typeface="Times New Roman"/>
                <a:sym typeface="Times New Roman"/>
              </a:rPr>
              <a:t>(1) 將所有不規則圖形的邊長以兩點公</a:t>
            </a:r>
            <a:endParaRPr sz="1800">
              <a:latin typeface="Times New Roman"/>
              <a:ea typeface="Times New Roman"/>
              <a:cs typeface="Times New Roman"/>
              <a:sym typeface="Times New Roman"/>
            </a:endParaRPr>
          </a:p>
          <a:p>
            <a:pPr marL="0" lvl="0" indent="0" algn="l" rtl="0">
              <a:lnSpc>
                <a:spcPct val="150000"/>
              </a:lnSpc>
              <a:spcBef>
                <a:spcPts val="0"/>
              </a:spcBef>
              <a:spcAft>
                <a:spcPts val="0"/>
              </a:spcAft>
              <a:buSzPts val="1400"/>
              <a:buNone/>
            </a:pPr>
            <a:r>
              <a:rPr lang="zh-TW">
                <a:latin typeface="Times New Roman"/>
                <a:ea typeface="Times New Roman"/>
                <a:cs typeface="Times New Roman"/>
                <a:sym typeface="Times New Roman"/>
              </a:rPr>
              <a:t>     </a:t>
            </a:r>
            <a:r>
              <a:rPr lang="zh-TW" sz="1800">
                <a:latin typeface="Times New Roman"/>
                <a:ea typeface="Times New Roman"/>
                <a:cs typeface="Times New Roman"/>
                <a:sym typeface="Times New Roman"/>
              </a:rPr>
              <a:t>式計算出。</a:t>
            </a:r>
            <a:endParaRPr/>
          </a:p>
          <a:p>
            <a:pPr marL="0" lvl="0" indent="0" algn="l" rtl="0">
              <a:lnSpc>
                <a:spcPct val="150000"/>
              </a:lnSpc>
              <a:spcBef>
                <a:spcPts val="0"/>
              </a:spcBef>
              <a:spcAft>
                <a:spcPts val="0"/>
              </a:spcAft>
              <a:buSzPts val="1400"/>
              <a:buNone/>
            </a:pPr>
            <a:r>
              <a:rPr lang="zh-TW" sz="1800">
                <a:latin typeface="Times New Roman"/>
                <a:ea typeface="Times New Roman"/>
                <a:cs typeface="Times New Roman"/>
                <a:sym typeface="Times New Roman"/>
              </a:rPr>
              <a:t>(2) 取得所有線段之斜率。</a:t>
            </a:r>
            <a:endParaRPr/>
          </a:p>
          <a:p>
            <a:pPr marL="0" lvl="0" indent="0" algn="l" rtl="0">
              <a:lnSpc>
                <a:spcPct val="150000"/>
              </a:lnSpc>
              <a:spcBef>
                <a:spcPts val="0"/>
              </a:spcBef>
              <a:spcAft>
                <a:spcPts val="0"/>
              </a:spcAft>
              <a:buSzPts val="1400"/>
              <a:buNone/>
            </a:pPr>
            <a:r>
              <a:rPr lang="zh-TW" sz="1800">
                <a:latin typeface="Times New Roman"/>
                <a:ea typeface="Times New Roman"/>
                <a:cs typeface="Times New Roman"/>
                <a:sym typeface="Times New Roman"/>
              </a:rPr>
              <a:t>(3) 將斜率分為case1:斜率≠∞，case2:  </a:t>
            </a:r>
            <a:endParaRPr sz="1800">
              <a:latin typeface="Times New Roman"/>
              <a:ea typeface="Times New Roman"/>
              <a:cs typeface="Times New Roman"/>
              <a:sym typeface="Times New Roman"/>
            </a:endParaRPr>
          </a:p>
          <a:p>
            <a:pPr marL="0" lvl="0" indent="0" algn="l" rtl="0">
              <a:lnSpc>
                <a:spcPct val="150000"/>
              </a:lnSpc>
              <a:spcBef>
                <a:spcPts val="0"/>
              </a:spcBef>
              <a:spcAft>
                <a:spcPts val="0"/>
              </a:spcAft>
              <a:buSzPts val="1400"/>
              <a:buNone/>
            </a:pPr>
            <a:r>
              <a:rPr lang="zh-TW">
                <a:latin typeface="Times New Roman"/>
                <a:ea typeface="Times New Roman"/>
                <a:cs typeface="Times New Roman"/>
                <a:sym typeface="Times New Roman"/>
              </a:rPr>
              <a:t>      </a:t>
            </a:r>
            <a:r>
              <a:rPr lang="zh-TW" sz="1800">
                <a:latin typeface="Times New Roman"/>
                <a:ea typeface="Times New Roman"/>
                <a:cs typeface="Times New Roman"/>
                <a:sym typeface="Times New Roman"/>
              </a:rPr>
              <a:t>斜率=∞。</a:t>
            </a:r>
            <a:endParaRPr/>
          </a:p>
          <a:p>
            <a:pPr marL="0" lvl="0" indent="0" algn="l" rtl="0">
              <a:lnSpc>
                <a:spcPct val="150000"/>
              </a:lnSpc>
              <a:spcBef>
                <a:spcPts val="0"/>
              </a:spcBef>
              <a:spcAft>
                <a:spcPts val="0"/>
              </a:spcAft>
              <a:buSzPts val="1400"/>
              <a:buNone/>
            </a:pPr>
            <a:r>
              <a:rPr lang="zh-TW" sz="1800">
                <a:latin typeface="Times New Roman"/>
                <a:ea typeface="Times New Roman"/>
                <a:cs typeface="Times New Roman"/>
                <a:sym typeface="Times New Roman"/>
              </a:rPr>
              <a:t>(4) 用下列法則做共線判定。</a:t>
            </a:r>
            <a:endParaRPr/>
          </a:p>
          <a:p>
            <a:pPr marL="0" lvl="0" indent="0" algn="l" rtl="0">
              <a:lnSpc>
                <a:spcPct val="115000"/>
              </a:lnSpc>
              <a:spcBef>
                <a:spcPts val="800"/>
              </a:spcBef>
              <a:spcAft>
                <a:spcPts val="800"/>
              </a:spcAft>
              <a:buSzPts val="1400"/>
              <a:buNone/>
            </a:pPr>
            <a:endParaRPr/>
          </a:p>
        </p:txBody>
      </p:sp>
      <p:sp>
        <p:nvSpPr>
          <p:cNvPr id="397" name="Google Shape;397;p1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15</a:t>
            </a:fld>
            <a:endParaRPr/>
          </a:p>
        </p:txBody>
      </p:sp>
      <p:sp>
        <p:nvSpPr>
          <p:cNvPr id="398" name="Google Shape;398;p15"/>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15"/>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專題技術</a:t>
            </a:r>
            <a:endParaRPr/>
          </a:p>
        </p:txBody>
      </p:sp>
      <p:pic>
        <p:nvPicPr>
          <p:cNvPr id="400" name="Google Shape;400;p15"/>
          <p:cNvPicPr preferRelativeResize="0"/>
          <p:nvPr/>
        </p:nvPicPr>
        <p:blipFill rotWithShape="1">
          <a:blip r:embed="rId3">
            <a:alphaModFix/>
          </a:blip>
          <a:srcRect/>
          <a:stretch/>
        </p:blipFill>
        <p:spPr>
          <a:xfrm>
            <a:off x="5402948" y="3068371"/>
            <a:ext cx="1948844" cy="168148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401" name="Google Shape;401;p15"/>
          <p:cNvSpPr/>
          <p:nvPr/>
        </p:nvSpPr>
        <p:spPr>
          <a:xfrm>
            <a:off x="56270" y="802550"/>
            <a:ext cx="443132" cy="450562"/>
          </a:xfrm>
          <a:custGeom>
            <a:avLst/>
            <a:gdLst/>
            <a:ahLst/>
            <a:cxnLst/>
            <a:rect l="l" t="t" r="r" b="b"/>
            <a:pathLst>
              <a:path w="613002" h="504825" extrusionOk="0">
                <a:moveTo>
                  <a:pt x="306501" y="0"/>
                </a:moveTo>
                <a:cubicBezTo>
                  <a:pt x="311572" y="0"/>
                  <a:pt x="316267" y="939"/>
                  <a:pt x="320586" y="2817"/>
                </a:cubicBezTo>
                <a:lnTo>
                  <a:pt x="446793" y="56906"/>
                </a:lnTo>
                <a:cubicBezTo>
                  <a:pt x="453366" y="59910"/>
                  <a:pt x="458671" y="64418"/>
                  <a:pt x="462709" y="70428"/>
                </a:cubicBezTo>
                <a:cubicBezTo>
                  <a:pt x="466747" y="76438"/>
                  <a:pt x="468766" y="83011"/>
                  <a:pt x="468766" y="90147"/>
                </a:cubicBezTo>
                <a:lnTo>
                  <a:pt x="468766" y="202832"/>
                </a:lnTo>
                <a:lnTo>
                  <a:pt x="591028" y="255230"/>
                </a:lnTo>
                <a:cubicBezTo>
                  <a:pt x="597789" y="258235"/>
                  <a:pt x="603142" y="262742"/>
                  <a:pt x="607086" y="268752"/>
                </a:cubicBezTo>
                <a:cubicBezTo>
                  <a:pt x="611030" y="274762"/>
                  <a:pt x="613002" y="281335"/>
                  <a:pt x="613002" y="288471"/>
                </a:cubicBezTo>
                <a:lnTo>
                  <a:pt x="613002" y="405663"/>
                </a:lnTo>
                <a:cubicBezTo>
                  <a:pt x="613002" y="412424"/>
                  <a:pt x="611218" y="418716"/>
                  <a:pt x="607649" y="424538"/>
                </a:cubicBezTo>
                <a:cubicBezTo>
                  <a:pt x="604081" y="430360"/>
                  <a:pt x="599198" y="434773"/>
                  <a:pt x="593000" y="437778"/>
                </a:cubicBezTo>
                <a:lnTo>
                  <a:pt x="466794" y="500881"/>
                </a:lnTo>
                <a:cubicBezTo>
                  <a:pt x="462099" y="503510"/>
                  <a:pt x="456747" y="504825"/>
                  <a:pt x="450736" y="504825"/>
                </a:cubicBezTo>
                <a:cubicBezTo>
                  <a:pt x="444727" y="504825"/>
                  <a:pt x="439374" y="503510"/>
                  <a:pt x="434679" y="500881"/>
                </a:cubicBezTo>
                <a:lnTo>
                  <a:pt x="308473" y="437778"/>
                </a:lnTo>
                <a:cubicBezTo>
                  <a:pt x="307534" y="437402"/>
                  <a:pt x="306877" y="437027"/>
                  <a:pt x="306501" y="436651"/>
                </a:cubicBezTo>
                <a:cubicBezTo>
                  <a:pt x="306126" y="437027"/>
                  <a:pt x="305468" y="437402"/>
                  <a:pt x="304529" y="437778"/>
                </a:cubicBezTo>
                <a:lnTo>
                  <a:pt x="178323" y="500881"/>
                </a:lnTo>
                <a:cubicBezTo>
                  <a:pt x="173628" y="503510"/>
                  <a:pt x="168275" y="504825"/>
                  <a:pt x="162265" y="504825"/>
                </a:cubicBezTo>
                <a:cubicBezTo>
                  <a:pt x="156256" y="504825"/>
                  <a:pt x="150903" y="503510"/>
                  <a:pt x="146207" y="500881"/>
                </a:cubicBezTo>
                <a:lnTo>
                  <a:pt x="20001" y="437778"/>
                </a:lnTo>
                <a:cubicBezTo>
                  <a:pt x="13804" y="434773"/>
                  <a:pt x="8921" y="430360"/>
                  <a:pt x="5353" y="424538"/>
                </a:cubicBezTo>
                <a:cubicBezTo>
                  <a:pt x="1784" y="418716"/>
                  <a:pt x="0" y="412424"/>
                  <a:pt x="0" y="405663"/>
                </a:cubicBezTo>
                <a:lnTo>
                  <a:pt x="0" y="288471"/>
                </a:lnTo>
                <a:cubicBezTo>
                  <a:pt x="0" y="281335"/>
                  <a:pt x="2019" y="274762"/>
                  <a:pt x="6057" y="268752"/>
                </a:cubicBezTo>
                <a:cubicBezTo>
                  <a:pt x="10095" y="262742"/>
                  <a:pt x="15400" y="258235"/>
                  <a:pt x="21973" y="255230"/>
                </a:cubicBezTo>
                <a:lnTo>
                  <a:pt x="144235" y="202832"/>
                </a:lnTo>
                <a:lnTo>
                  <a:pt x="144235" y="90147"/>
                </a:lnTo>
                <a:cubicBezTo>
                  <a:pt x="144235" y="83011"/>
                  <a:pt x="146255" y="76438"/>
                  <a:pt x="150293" y="70428"/>
                </a:cubicBezTo>
                <a:cubicBezTo>
                  <a:pt x="154330" y="64418"/>
                  <a:pt x="159636" y="59910"/>
                  <a:pt x="166209" y="56906"/>
                </a:cubicBezTo>
                <a:lnTo>
                  <a:pt x="292415" y="2817"/>
                </a:lnTo>
                <a:cubicBezTo>
                  <a:pt x="296735" y="939"/>
                  <a:pt x="301430" y="0"/>
                  <a:pt x="306501" y="0"/>
                </a:cubicBezTo>
                <a:close/>
                <a:moveTo>
                  <a:pt x="306501" y="36059"/>
                </a:moveTo>
                <a:lnTo>
                  <a:pt x="182267" y="89302"/>
                </a:lnTo>
                <a:lnTo>
                  <a:pt x="306501" y="142546"/>
                </a:lnTo>
                <a:lnTo>
                  <a:pt x="430735" y="89302"/>
                </a:lnTo>
                <a:lnTo>
                  <a:pt x="306501" y="36059"/>
                </a:lnTo>
                <a:close/>
                <a:moveTo>
                  <a:pt x="432707" y="127897"/>
                </a:moveTo>
                <a:lnTo>
                  <a:pt x="324530" y="174097"/>
                </a:lnTo>
                <a:lnTo>
                  <a:pt x="324530" y="249314"/>
                </a:lnTo>
                <a:lnTo>
                  <a:pt x="432707" y="202832"/>
                </a:lnTo>
                <a:lnTo>
                  <a:pt x="432707" y="127897"/>
                </a:lnTo>
                <a:close/>
                <a:moveTo>
                  <a:pt x="450736" y="234383"/>
                </a:moveTo>
                <a:lnTo>
                  <a:pt x="336925" y="283119"/>
                </a:lnTo>
                <a:lnTo>
                  <a:pt x="450736" y="331855"/>
                </a:lnTo>
                <a:lnTo>
                  <a:pt x="564548" y="283119"/>
                </a:lnTo>
                <a:lnTo>
                  <a:pt x="450736" y="234383"/>
                </a:lnTo>
                <a:close/>
                <a:moveTo>
                  <a:pt x="576943" y="317206"/>
                </a:moveTo>
                <a:lnTo>
                  <a:pt x="468766" y="363407"/>
                </a:lnTo>
                <a:lnTo>
                  <a:pt x="468766" y="459751"/>
                </a:lnTo>
                <a:lnTo>
                  <a:pt x="576943" y="405663"/>
                </a:lnTo>
                <a:lnTo>
                  <a:pt x="576943" y="317206"/>
                </a:lnTo>
                <a:close/>
                <a:moveTo>
                  <a:pt x="162265" y="234383"/>
                </a:moveTo>
                <a:lnTo>
                  <a:pt x="48454" y="283119"/>
                </a:lnTo>
                <a:lnTo>
                  <a:pt x="162265" y="331855"/>
                </a:lnTo>
                <a:lnTo>
                  <a:pt x="276076" y="283119"/>
                </a:lnTo>
                <a:lnTo>
                  <a:pt x="162265" y="234383"/>
                </a:lnTo>
                <a:close/>
                <a:moveTo>
                  <a:pt x="288471" y="317206"/>
                </a:moveTo>
                <a:lnTo>
                  <a:pt x="180295" y="363407"/>
                </a:lnTo>
                <a:lnTo>
                  <a:pt x="180295" y="459751"/>
                </a:lnTo>
                <a:lnTo>
                  <a:pt x="288471" y="405663"/>
                </a:lnTo>
                <a:lnTo>
                  <a:pt x="288471" y="31720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5E8F9"/>
        </a:solidFill>
        <a:effectLst/>
      </p:bgPr>
    </p:bg>
    <p:spTree>
      <p:nvGrpSpPr>
        <p:cNvPr id="1" name="Shape 405"/>
        <p:cNvGrpSpPr/>
        <p:nvPr/>
      </p:nvGrpSpPr>
      <p:grpSpPr>
        <a:xfrm>
          <a:off x="0" y="0"/>
          <a:ext cx="0" cy="0"/>
          <a:chOff x="0" y="0"/>
          <a:chExt cx="0" cy="0"/>
        </a:xfrm>
      </p:grpSpPr>
      <p:sp>
        <p:nvSpPr>
          <p:cNvPr id="406" name="Google Shape;406;p16"/>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專題模組整合</a:t>
            </a:r>
            <a:endParaRPr/>
          </a:p>
        </p:txBody>
      </p:sp>
      <p:sp>
        <p:nvSpPr>
          <p:cNvPr id="407" name="Google Shape;407;p16"/>
          <p:cNvSpPr txBox="1">
            <a:spLocks noGrp="1"/>
          </p:cNvSpPr>
          <p:nvPr>
            <p:ph type="body" idx="1"/>
          </p:nvPr>
        </p:nvSpPr>
        <p:spPr>
          <a:xfrm>
            <a:off x="779100" y="3040952"/>
            <a:ext cx="2614950" cy="1751627"/>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sz="1800" b="1">
                <a:solidFill>
                  <a:srgbClr val="0D0D0D"/>
                </a:solidFill>
                <a:latin typeface="Times New Roman"/>
                <a:ea typeface="Times New Roman"/>
                <a:cs typeface="Times New Roman"/>
                <a:sym typeface="Times New Roman"/>
              </a:rPr>
              <a:t>Elitist Selection</a:t>
            </a:r>
            <a:endParaRPr/>
          </a:p>
          <a:p>
            <a:pPr marL="0" lvl="0" indent="0" algn="l" rtl="0">
              <a:lnSpc>
                <a:spcPct val="115000"/>
              </a:lnSpc>
              <a:spcBef>
                <a:spcPts val="0"/>
              </a:spcBef>
              <a:spcAft>
                <a:spcPts val="0"/>
              </a:spcAft>
              <a:buSzPts val="1400"/>
              <a:buNone/>
            </a:pPr>
            <a:endParaRPr sz="1000" b="1">
              <a:solidFill>
                <a:srgbClr val="0D0D0D"/>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400"/>
              <a:buNone/>
            </a:pPr>
            <a:r>
              <a:rPr lang="zh-TW" sz="1600">
                <a:solidFill>
                  <a:srgbClr val="0D0D0D"/>
                </a:solidFill>
                <a:latin typeface="Times New Roman"/>
                <a:ea typeface="Times New Roman"/>
                <a:cs typeface="Times New Roman"/>
                <a:sym typeface="Times New Roman"/>
              </a:rPr>
              <a:t>將當前演化的世代中適應值較高的染色體排序直接保留給子代染色體，其優點為可加速演化的收斂速度</a:t>
            </a:r>
            <a:endParaRPr sz="1600"/>
          </a:p>
        </p:txBody>
      </p:sp>
      <p:sp>
        <p:nvSpPr>
          <p:cNvPr id="408" name="Google Shape;408;p16"/>
          <p:cNvSpPr txBox="1">
            <a:spLocks noGrp="1"/>
          </p:cNvSpPr>
          <p:nvPr>
            <p:ph type="body" idx="2"/>
          </p:nvPr>
        </p:nvSpPr>
        <p:spPr>
          <a:xfrm>
            <a:off x="3590445" y="1498010"/>
            <a:ext cx="3232386" cy="3268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sz="1800" b="1">
                <a:solidFill>
                  <a:srgbClr val="0D0D0D"/>
                </a:solidFill>
                <a:latin typeface="Times New Roman"/>
                <a:ea typeface="Times New Roman"/>
                <a:cs typeface="Times New Roman"/>
                <a:sym typeface="Times New Roman"/>
              </a:rPr>
              <a:t>Double Point Ordered Crossover</a:t>
            </a:r>
            <a:endParaRPr sz="1800" b="1">
              <a:solidFill>
                <a:srgbClr val="0D0D0D"/>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400"/>
              <a:buNone/>
            </a:pPr>
            <a:endParaRPr sz="1000">
              <a:solidFill>
                <a:srgbClr val="0D0D0D"/>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400"/>
              <a:buNone/>
            </a:pPr>
            <a:r>
              <a:rPr lang="zh-TW" sz="1600">
                <a:solidFill>
                  <a:srgbClr val="0D0D0D"/>
                </a:solidFill>
                <a:latin typeface="Times New Roman"/>
                <a:ea typeface="Times New Roman"/>
                <a:cs typeface="Times New Roman"/>
                <a:sym typeface="Times New Roman"/>
              </a:rPr>
              <a:t>由於想要讓染色體概括到每個分割子物件的展平多邊形</a:t>
            </a:r>
            <a:endParaRPr sz="1600"/>
          </a:p>
        </p:txBody>
      </p:sp>
      <p:sp>
        <p:nvSpPr>
          <p:cNvPr id="409" name="Google Shape;409;p16"/>
          <p:cNvSpPr txBox="1">
            <a:spLocks noGrp="1"/>
          </p:cNvSpPr>
          <p:nvPr>
            <p:ph type="body" idx="3"/>
          </p:nvPr>
        </p:nvSpPr>
        <p:spPr>
          <a:xfrm>
            <a:off x="3590445" y="3040952"/>
            <a:ext cx="3035991" cy="180376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b="1">
                <a:latin typeface="Times New Roman"/>
                <a:ea typeface="Times New Roman"/>
                <a:cs typeface="Times New Roman"/>
                <a:sym typeface="Times New Roman"/>
              </a:rPr>
              <a:t>Swap Mutation</a:t>
            </a:r>
            <a:endParaRPr/>
          </a:p>
          <a:p>
            <a:pPr marL="0" lvl="0" indent="0" algn="l" rtl="0">
              <a:lnSpc>
                <a:spcPct val="115000"/>
              </a:lnSpc>
              <a:spcBef>
                <a:spcPts val="0"/>
              </a:spcBef>
              <a:spcAft>
                <a:spcPts val="0"/>
              </a:spcAft>
              <a:buSzPts val="1400"/>
              <a:buNone/>
            </a:pPr>
            <a:endParaRPr sz="1000" b="1"/>
          </a:p>
          <a:p>
            <a:pPr marL="0" lvl="0" indent="0" algn="l" rtl="0">
              <a:lnSpc>
                <a:spcPct val="115000"/>
              </a:lnSpc>
              <a:spcBef>
                <a:spcPts val="800"/>
              </a:spcBef>
              <a:spcAft>
                <a:spcPts val="0"/>
              </a:spcAft>
              <a:buSzPts val="1400"/>
              <a:buNone/>
            </a:pPr>
            <a:r>
              <a:rPr lang="zh-TW" sz="1600">
                <a:solidFill>
                  <a:srgbClr val="0D0D0D"/>
                </a:solidFill>
                <a:latin typeface="Times New Roman"/>
                <a:ea typeface="Times New Roman"/>
                <a:cs typeface="Times New Roman"/>
                <a:sym typeface="Times New Roman"/>
              </a:rPr>
              <a:t>隨機抽取兩個基因，並交換兩者在子代染色體中的位置來提升解決方案的多樣性</a:t>
            </a:r>
            <a:endParaRPr sz="1600"/>
          </a:p>
        </p:txBody>
      </p:sp>
      <p:sp>
        <p:nvSpPr>
          <p:cNvPr id="410" name="Google Shape;410;p1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16</a:t>
            </a:fld>
            <a:endParaRPr/>
          </a:p>
        </p:txBody>
      </p:sp>
      <p:sp>
        <p:nvSpPr>
          <p:cNvPr id="411" name="Google Shape;411;p16"/>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2" name="Google Shape;412;p16"/>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專題技術</a:t>
            </a:r>
            <a:endParaRPr/>
          </a:p>
        </p:txBody>
      </p:sp>
      <p:sp>
        <p:nvSpPr>
          <p:cNvPr id="413" name="Google Shape;413;p16"/>
          <p:cNvSpPr/>
          <p:nvPr/>
        </p:nvSpPr>
        <p:spPr>
          <a:xfrm>
            <a:off x="56270" y="802550"/>
            <a:ext cx="443132" cy="450562"/>
          </a:xfrm>
          <a:custGeom>
            <a:avLst/>
            <a:gdLst/>
            <a:ahLst/>
            <a:cxnLst/>
            <a:rect l="l" t="t" r="r" b="b"/>
            <a:pathLst>
              <a:path w="613002" h="504825" extrusionOk="0">
                <a:moveTo>
                  <a:pt x="306501" y="0"/>
                </a:moveTo>
                <a:cubicBezTo>
                  <a:pt x="311572" y="0"/>
                  <a:pt x="316267" y="939"/>
                  <a:pt x="320586" y="2817"/>
                </a:cubicBezTo>
                <a:lnTo>
                  <a:pt x="446793" y="56906"/>
                </a:lnTo>
                <a:cubicBezTo>
                  <a:pt x="453366" y="59910"/>
                  <a:pt x="458671" y="64418"/>
                  <a:pt x="462709" y="70428"/>
                </a:cubicBezTo>
                <a:cubicBezTo>
                  <a:pt x="466747" y="76438"/>
                  <a:pt x="468766" y="83011"/>
                  <a:pt x="468766" y="90147"/>
                </a:cubicBezTo>
                <a:lnTo>
                  <a:pt x="468766" y="202832"/>
                </a:lnTo>
                <a:lnTo>
                  <a:pt x="591028" y="255230"/>
                </a:lnTo>
                <a:cubicBezTo>
                  <a:pt x="597789" y="258235"/>
                  <a:pt x="603142" y="262742"/>
                  <a:pt x="607086" y="268752"/>
                </a:cubicBezTo>
                <a:cubicBezTo>
                  <a:pt x="611030" y="274762"/>
                  <a:pt x="613002" y="281335"/>
                  <a:pt x="613002" y="288471"/>
                </a:cubicBezTo>
                <a:lnTo>
                  <a:pt x="613002" y="405663"/>
                </a:lnTo>
                <a:cubicBezTo>
                  <a:pt x="613002" y="412424"/>
                  <a:pt x="611218" y="418716"/>
                  <a:pt x="607649" y="424538"/>
                </a:cubicBezTo>
                <a:cubicBezTo>
                  <a:pt x="604081" y="430360"/>
                  <a:pt x="599198" y="434773"/>
                  <a:pt x="593000" y="437778"/>
                </a:cubicBezTo>
                <a:lnTo>
                  <a:pt x="466794" y="500881"/>
                </a:lnTo>
                <a:cubicBezTo>
                  <a:pt x="462099" y="503510"/>
                  <a:pt x="456747" y="504825"/>
                  <a:pt x="450736" y="504825"/>
                </a:cubicBezTo>
                <a:cubicBezTo>
                  <a:pt x="444727" y="504825"/>
                  <a:pt x="439374" y="503510"/>
                  <a:pt x="434679" y="500881"/>
                </a:cubicBezTo>
                <a:lnTo>
                  <a:pt x="308473" y="437778"/>
                </a:lnTo>
                <a:cubicBezTo>
                  <a:pt x="307534" y="437402"/>
                  <a:pt x="306877" y="437027"/>
                  <a:pt x="306501" y="436651"/>
                </a:cubicBezTo>
                <a:cubicBezTo>
                  <a:pt x="306126" y="437027"/>
                  <a:pt x="305468" y="437402"/>
                  <a:pt x="304529" y="437778"/>
                </a:cubicBezTo>
                <a:lnTo>
                  <a:pt x="178323" y="500881"/>
                </a:lnTo>
                <a:cubicBezTo>
                  <a:pt x="173628" y="503510"/>
                  <a:pt x="168275" y="504825"/>
                  <a:pt x="162265" y="504825"/>
                </a:cubicBezTo>
                <a:cubicBezTo>
                  <a:pt x="156256" y="504825"/>
                  <a:pt x="150903" y="503510"/>
                  <a:pt x="146207" y="500881"/>
                </a:cubicBezTo>
                <a:lnTo>
                  <a:pt x="20001" y="437778"/>
                </a:lnTo>
                <a:cubicBezTo>
                  <a:pt x="13804" y="434773"/>
                  <a:pt x="8921" y="430360"/>
                  <a:pt x="5353" y="424538"/>
                </a:cubicBezTo>
                <a:cubicBezTo>
                  <a:pt x="1784" y="418716"/>
                  <a:pt x="0" y="412424"/>
                  <a:pt x="0" y="405663"/>
                </a:cubicBezTo>
                <a:lnTo>
                  <a:pt x="0" y="288471"/>
                </a:lnTo>
                <a:cubicBezTo>
                  <a:pt x="0" y="281335"/>
                  <a:pt x="2019" y="274762"/>
                  <a:pt x="6057" y="268752"/>
                </a:cubicBezTo>
                <a:cubicBezTo>
                  <a:pt x="10095" y="262742"/>
                  <a:pt x="15400" y="258235"/>
                  <a:pt x="21973" y="255230"/>
                </a:cubicBezTo>
                <a:lnTo>
                  <a:pt x="144235" y="202832"/>
                </a:lnTo>
                <a:lnTo>
                  <a:pt x="144235" y="90147"/>
                </a:lnTo>
                <a:cubicBezTo>
                  <a:pt x="144235" y="83011"/>
                  <a:pt x="146255" y="76438"/>
                  <a:pt x="150293" y="70428"/>
                </a:cubicBezTo>
                <a:cubicBezTo>
                  <a:pt x="154330" y="64418"/>
                  <a:pt x="159636" y="59910"/>
                  <a:pt x="166209" y="56906"/>
                </a:cubicBezTo>
                <a:lnTo>
                  <a:pt x="292415" y="2817"/>
                </a:lnTo>
                <a:cubicBezTo>
                  <a:pt x="296735" y="939"/>
                  <a:pt x="301430" y="0"/>
                  <a:pt x="306501" y="0"/>
                </a:cubicBezTo>
                <a:close/>
                <a:moveTo>
                  <a:pt x="306501" y="36059"/>
                </a:moveTo>
                <a:lnTo>
                  <a:pt x="182267" y="89302"/>
                </a:lnTo>
                <a:lnTo>
                  <a:pt x="306501" y="142546"/>
                </a:lnTo>
                <a:lnTo>
                  <a:pt x="430735" y="89302"/>
                </a:lnTo>
                <a:lnTo>
                  <a:pt x="306501" y="36059"/>
                </a:lnTo>
                <a:close/>
                <a:moveTo>
                  <a:pt x="432707" y="127897"/>
                </a:moveTo>
                <a:lnTo>
                  <a:pt x="324530" y="174097"/>
                </a:lnTo>
                <a:lnTo>
                  <a:pt x="324530" y="249314"/>
                </a:lnTo>
                <a:lnTo>
                  <a:pt x="432707" y="202832"/>
                </a:lnTo>
                <a:lnTo>
                  <a:pt x="432707" y="127897"/>
                </a:lnTo>
                <a:close/>
                <a:moveTo>
                  <a:pt x="450736" y="234383"/>
                </a:moveTo>
                <a:lnTo>
                  <a:pt x="336925" y="283119"/>
                </a:lnTo>
                <a:lnTo>
                  <a:pt x="450736" y="331855"/>
                </a:lnTo>
                <a:lnTo>
                  <a:pt x="564548" y="283119"/>
                </a:lnTo>
                <a:lnTo>
                  <a:pt x="450736" y="234383"/>
                </a:lnTo>
                <a:close/>
                <a:moveTo>
                  <a:pt x="576943" y="317206"/>
                </a:moveTo>
                <a:lnTo>
                  <a:pt x="468766" y="363407"/>
                </a:lnTo>
                <a:lnTo>
                  <a:pt x="468766" y="459751"/>
                </a:lnTo>
                <a:lnTo>
                  <a:pt x="576943" y="405663"/>
                </a:lnTo>
                <a:lnTo>
                  <a:pt x="576943" y="317206"/>
                </a:lnTo>
                <a:close/>
                <a:moveTo>
                  <a:pt x="162265" y="234383"/>
                </a:moveTo>
                <a:lnTo>
                  <a:pt x="48454" y="283119"/>
                </a:lnTo>
                <a:lnTo>
                  <a:pt x="162265" y="331855"/>
                </a:lnTo>
                <a:lnTo>
                  <a:pt x="276076" y="283119"/>
                </a:lnTo>
                <a:lnTo>
                  <a:pt x="162265" y="234383"/>
                </a:lnTo>
                <a:close/>
                <a:moveTo>
                  <a:pt x="288471" y="317206"/>
                </a:moveTo>
                <a:lnTo>
                  <a:pt x="180295" y="363407"/>
                </a:lnTo>
                <a:lnTo>
                  <a:pt x="180295" y="459751"/>
                </a:lnTo>
                <a:lnTo>
                  <a:pt x="288471" y="405663"/>
                </a:lnTo>
                <a:lnTo>
                  <a:pt x="288471" y="31720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4" name="Google Shape;414;p16"/>
          <p:cNvSpPr txBox="1"/>
          <p:nvPr/>
        </p:nvSpPr>
        <p:spPr>
          <a:xfrm>
            <a:off x="742950" y="1524804"/>
            <a:ext cx="2614950" cy="149008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accent5"/>
              </a:buClr>
              <a:buSzPts val="1400"/>
              <a:buFont typeface="Catamaran Thin"/>
              <a:buNone/>
            </a:pPr>
            <a:r>
              <a:rPr lang="zh-TW" sz="1800" b="1" i="0" u="none" strike="noStrike" cap="none">
                <a:solidFill>
                  <a:srgbClr val="0D0D0D"/>
                </a:solidFill>
                <a:latin typeface="Times New Roman"/>
                <a:ea typeface="Times New Roman"/>
                <a:cs typeface="Times New Roman"/>
                <a:sym typeface="Times New Roman"/>
              </a:rPr>
              <a:t>Fitness</a:t>
            </a:r>
            <a:endParaRPr/>
          </a:p>
          <a:p>
            <a:pPr marL="0" marR="0" lvl="0" indent="0" algn="l" rtl="0">
              <a:lnSpc>
                <a:spcPct val="115000"/>
              </a:lnSpc>
              <a:spcBef>
                <a:spcPts val="0"/>
              </a:spcBef>
              <a:spcAft>
                <a:spcPts val="0"/>
              </a:spcAft>
              <a:buClr>
                <a:schemeClr val="accent5"/>
              </a:buClr>
              <a:buSzPts val="1400"/>
              <a:buFont typeface="Catamaran Thin"/>
              <a:buNone/>
            </a:pPr>
            <a:endParaRPr sz="1000" b="1" i="0" u="none" strike="noStrike" cap="none">
              <a:solidFill>
                <a:srgbClr val="0D0D0D"/>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accent5"/>
              </a:buClr>
              <a:buSzPts val="1400"/>
              <a:buFont typeface="Catamaran Thin"/>
              <a:buNone/>
            </a:pPr>
            <a:r>
              <a:rPr lang="zh-TW" sz="1600" b="0" i="0" u="none" strike="noStrike" cap="none">
                <a:solidFill>
                  <a:srgbClr val="0D0D0D"/>
                </a:solidFill>
                <a:latin typeface="Times New Roman"/>
                <a:ea typeface="Times New Roman"/>
                <a:cs typeface="Times New Roman"/>
                <a:sym typeface="Times New Roman"/>
              </a:rPr>
              <a:t>按照Population中染色體指定的排序去計算的展平多邊形的評估的總成本</a:t>
            </a:r>
            <a:endParaRPr sz="1600" b="1" i="0" u="none" strike="noStrike" cap="none">
              <a:solidFill>
                <a:srgbClr val="0D0D0D"/>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5BCEC"/>
        </a:solidFill>
        <a:effectLst/>
      </p:bgPr>
    </p:bg>
    <p:spTree>
      <p:nvGrpSpPr>
        <p:cNvPr id="1" name="Shape 418"/>
        <p:cNvGrpSpPr/>
        <p:nvPr/>
      </p:nvGrpSpPr>
      <p:grpSpPr>
        <a:xfrm>
          <a:off x="0" y="0"/>
          <a:ext cx="0" cy="0"/>
          <a:chOff x="0" y="0"/>
          <a:chExt cx="0" cy="0"/>
        </a:xfrm>
      </p:grpSpPr>
      <p:sp>
        <p:nvSpPr>
          <p:cNvPr id="419" name="Google Shape;419;p17"/>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600"/>
              <a:buNone/>
            </a:pPr>
            <a:r>
              <a:rPr lang="zh-TW"/>
              <a:t>專題應用與未來展望</a:t>
            </a:r>
            <a:endParaRPr/>
          </a:p>
        </p:txBody>
      </p:sp>
      <p:sp>
        <p:nvSpPr>
          <p:cNvPr id="420" name="Google Shape;420;p17"/>
          <p:cNvSpPr txBox="1">
            <a:spLocks noGrp="1"/>
          </p:cNvSpPr>
          <p:nvPr>
            <p:ph type="subTitle" idx="1"/>
          </p:nvPr>
        </p:nvSpPr>
        <p:spPr>
          <a:xfrm>
            <a:off x="2305150" y="3385428"/>
            <a:ext cx="5811000" cy="304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800"/>
              </a:spcAft>
              <a:buSzPts val="1600"/>
              <a:buNone/>
            </a:pPr>
            <a:r>
              <a:rPr lang="zh-TW" sz="1600"/>
              <a:t>Demonstration of the project</a:t>
            </a:r>
            <a:endParaRPr/>
          </a:p>
        </p:txBody>
      </p:sp>
      <p:sp>
        <p:nvSpPr>
          <p:cNvPr id="421" name="Google Shape;421;p17"/>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9600"/>
              <a:buFont typeface="Arial"/>
              <a:buNone/>
            </a:pPr>
            <a:r>
              <a:rPr lang="zh-TW" sz="9600" b="1" i="0" u="none" strike="noStrike" cap="none">
                <a:solidFill>
                  <a:schemeClr val="lt1"/>
                </a:solidFill>
                <a:latin typeface="Catamaran"/>
                <a:ea typeface="Catamaran"/>
                <a:cs typeface="Catamaran"/>
                <a:sym typeface="Catamaran"/>
              </a:rPr>
              <a:t>4</a:t>
            </a:r>
            <a:endParaRPr sz="9600" b="1" i="0" u="none" strike="noStrike" cap="none">
              <a:solidFill>
                <a:schemeClr val="lt1"/>
              </a:solidFill>
              <a:latin typeface="Catamaran"/>
              <a:ea typeface="Catamaran"/>
              <a:cs typeface="Catamaran"/>
              <a:sym typeface="Catamar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18"/>
          <p:cNvSpPr txBox="1">
            <a:spLocks noGrp="1"/>
          </p:cNvSpPr>
          <p:nvPr>
            <p:ph type="title" idx="4294967295"/>
          </p:nvPr>
        </p:nvSpPr>
        <p:spPr>
          <a:xfrm>
            <a:off x="1566750" y="260250"/>
            <a:ext cx="6010500" cy="3963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zh-TW">
                <a:latin typeface="Microsoft JhengHei"/>
                <a:ea typeface="Microsoft JhengHei"/>
                <a:cs typeface="Microsoft JhengHei"/>
                <a:sym typeface="Microsoft JhengHei"/>
              </a:rPr>
              <a:t>切割&amp;展平模組</a:t>
            </a:r>
            <a:endParaRPr/>
          </a:p>
        </p:txBody>
      </p:sp>
      <p:sp>
        <p:nvSpPr>
          <p:cNvPr id="427" name="Google Shape;427;p1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18</a:t>
            </a:fld>
            <a:endParaRPr/>
          </a:p>
        </p:txBody>
      </p:sp>
      <p:pic>
        <p:nvPicPr>
          <p:cNvPr id="428" name="Google Shape;428;p18"/>
          <p:cNvPicPr preferRelativeResize="0"/>
          <p:nvPr/>
        </p:nvPicPr>
        <p:blipFill rotWithShape="1">
          <a:blip r:embed="rId3">
            <a:alphaModFix/>
          </a:blip>
          <a:srcRect/>
          <a:stretch/>
        </p:blipFill>
        <p:spPr>
          <a:xfrm>
            <a:off x="663357" y="673151"/>
            <a:ext cx="2552700" cy="4061460"/>
          </a:xfrm>
          <a:prstGeom prst="rect">
            <a:avLst/>
          </a:prstGeom>
          <a:noFill/>
          <a:ln>
            <a:noFill/>
          </a:ln>
        </p:spPr>
      </p:pic>
      <p:pic>
        <p:nvPicPr>
          <p:cNvPr id="429" name="Google Shape;429;p18"/>
          <p:cNvPicPr preferRelativeResize="0"/>
          <p:nvPr/>
        </p:nvPicPr>
        <p:blipFill rotWithShape="1">
          <a:blip r:embed="rId4">
            <a:alphaModFix/>
          </a:blip>
          <a:srcRect/>
          <a:stretch/>
        </p:blipFill>
        <p:spPr>
          <a:xfrm>
            <a:off x="5927944" y="673151"/>
            <a:ext cx="3101340" cy="4076700"/>
          </a:xfrm>
          <a:prstGeom prst="rect">
            <a:avLst/>
          </a:prstGeom>
          <a:noFill/>
          <a:ln>
            <a:noFill/>
          </a:ln>
        </p:spPr>
      </p:pic>
      <p:sp>
        <p:nvSpPr>
          <p:cNvPr id="430" name="Google Shape;430;p18"/>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1" name="Google Shape;431;p18"/>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專題應用</a:t>
            </a:r>
            <a:endParaRPr/>
          </a:p>
        </p:txBody>
      </p:sp>
      <p:pic>
        <p:nvPicPr>
          <p:cNvPr id="432" name="Google Shape;432;p18"/>
          <p:cNvPicPr preferRelativeResize="0"/>
          <p:nvPr/>
        </p:nvPicPr>
        <p:blipFill rotWithShape="1">
          <a:blip r:embed="rId5">
            <a:alphaModFix/>
          </a:blip>
          <a:srcRect/>
          <a:stretch/>
        </p:blipFill>
        <p:spPr>
          <a:xfrm>
            <a:off x="3330998" y="673151"/>
            <a:ext cx="2482005" cy="407670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433" name="Google Shape;433;p18"/>
          <p:cNvSpPr txBox="1"/>
          <p:nvPr/>
        </p:nvSpPr>
        <p:spPr>
          <a:xfrm>
            <a:off x="663357" y="4734611"/>
            <a:ext cx="25527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TW" sz="1400" b="1" i="0" u="none" strike="noStrike" cap="none">
                <a:solidFill>
                  <a:srgbClr val="000000"/>
                </a:solidFill>
                <a:latin typeface="Times New Roman"/>
                <a:ea typeface="Times New Roman"/>
                <a:cs typeface="Times New Roman"/>
                <a:sym typeface="Times New Roman"/>
              </a:rPr>
              <a:t>面的點數量以及其座標位置</a:t>
            </a:r>
            <a:endParaRPr sz="1400" b="1" i="0" u="none" strike="noStrike" cap="none">
              <a:solidFill>
                <a:srgbClr val="000000"/>
              </a:solidFill>
              <a:latin typeface="Arial"/>
              <a:ea typeface="Arial"/>
              <a:cs typeface="Arial"/>
              <a:sym typeface="Arial"/>
            </a:endParaRPr>
          </a:p>
        </p:txBody>
      </p:sp>
      <p:sp>
        <p:nvSpPr>
          <p:cNvPr id="434" name="Google Shape;434;p18"/>
          <p:cNvSpPr txBox="1"/>
          <p:nvPr/>
        </p:nvSpPr>
        <p:spPr>
          <a:xfrm>
            <a:off x="6202234" y="4729361"/>
            <a:ext cx="25527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TW" sz="1400" b="1" i="0" u="none" strike="noStrike" cap="none">
                <a:solidFill>
                  <a:srgbClr val="000000"/>
                </a:solidFill>
                <a:latin typeface="Times New Roman"/>
                <a:ea typeface="Times New Roman"/>
                <a:cs typeface="Times New Roman"/>
                <a:sym typeface="Times New Roman"/>
              </a:rPr>
              <a:t>子物體的數量以及其包含的面</a:t>
            </a:r>
            <a:endParaRPr sz="1400" b="1" i="0" u="none" strike="noStrike" cap="none">
              <a:solidFill>
                <a:srgbClr val="000000"/>
              </a:solidFill>
              <a:latin typeface="Arial"/>
              <a:ea typeface="Arial"/>
              <a:cs typeface="Arial"/>
              <a:sym typeface="Arial"/>
            </a:endParaRPr>
          </a:p>
        </p:txBody>
      </p:sp>
      <p:sp>
        <p:nvSpPr>
          <p:cNvPr id="435" name="Google Shape;435;p18"/>
          <p:cNvSpPr txBox="1"/>
          <p:nvPr/>
        </p:nvSpPr>
        <p:spPr>
          <a:xfrm>
            <a:off x="3675063" y="4792762"/>
            <a:ext cx="1793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rgbClr val="000000"/>
                </a:solidFill>
                <a:latin typeface="Times New Roman"/>
                <a:ea typeface="Times New Roman"/>
                <a:cs typeface="Times New Roman"/>
                <a:sym typeface="Times New Roman"/>
              </a:rPr>
              <a:t>模型展平方案示意圖</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5BCEC"/>
        </a:solidFill>
        <a:effectLst/>
      </p:bgPr>
    </p:bg>
    <p:spTree>
      <p:nvGrpSpPr>
        <p:cNvPr id="1" name="Shape 439"/>
        <p:cNvGrpSpPr/>
        <p:nvPr/>
      </p:nvGrpSpPr>
      <p:grpSpPr>
        <a:xfrm>
          <a:off x="0" y="0"/>
          <a:ext cx="0" cy="0"/>
          <a:chOff x="0" y="0"/>
          <a:chExt cx="0" cy="0"/>
        </a:xfrm>
      </p:grpSpPr>
      <p:sp>
        <p:nvSpPr>
          <p:cNvPr id="440" name="Google Shape;440;p19"/>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零件排置最佳化</a:t>
            </a:r>
            <a:endParaRPr/>
          </a:p>
        </p:txBody>
      </p:sp>
      <p:sp>
        <p:nvSpPr>
          <p:cNvPr id="441" name="Google Shape;441;p19"/>
          <p:cNvSpPr txBox="1">
            <a:spLocks noGrp="1"/>
          </p:cNvSpPr>
          <p:nvPr>
            <p:ph type="body" idx="1"/>
          </p:nvPr>
        </p:nvSpPr>
        <p:spPr>
          <a:xfrm>
            <a:off x="2080521" y="1365858"/>
            <a:ext cx="5668195" cy="3268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b="1">
                <a:latin typeface="DFKai-SB"/>
                <a:ea typeface="DFKai-SB"/>
                <a:cs typeface="DFKai-SB"/>
                <a:sym typeface="DFKai-SB"/>
              </a:rPr>
              <a:t>啟發式原則:</a:t>
            </a:r>
            <a:endParaRPr sz="1600">
              <a:latin typeface="Microsoft JhengHei"/>
              <a:ea typeface="Microsoft JhengHei"/>
              <a:cs typeface="Microsoft JhengHei"/>
              <a:sym typeface="Microsoft JhengHei"/>
            </a:endParaRPr>
          </a:p>
          <a:p>
            <a:pPr marL="139700" lvl="0" indent="0" algn="l" rtl="0">
              <a:lnSpc>
                <a:spcPct val="150000"/>
              </a:lnSpc>
              <a:spcBef>
                <a:spcPts val="0"/>
              </a:spcBef>
              <a:spcAft>
                <a:spcPts val="0"/>
              </a:spcAft>
              <a:buSzPts val="1400"/>
              <a:buNone/>
            </a:pPr>
            <a:r>
              <a:rPr lang="zh-TW" sz="1600">
                <a:latin typeface="Microsoft JhengHei"/>
                <a:ea typeface="Microsoft JhengHei"/>
                <a:cs typeface="Microsoft JhengHei"/>
                <a:sym typeface="Microsoft JhengHei"/>
              </a:rPr>
              <a:t>1.選件策略:面積由大至小。</a:t>
            </a:r>
            <a:endParaRPr sz="1600">
              <a:latin typeface="Microsoft JhengHei"/>
              <a:ea typeface="Microsoft JhengHei"/>
              <a:cs typeface="Microsoft JhengHei"/>
              <a:sym typeface="Microsoft JhengHei"/>
            </a:endParaRPr>
          </a:p>
          <a:p>
            <a:pPr marL="139700" lvl="0" indent="0" algn="l" rtl="0">
              <a:lnSpc>
                <a:spcPct val="150000"/>
              </a:lnSpc>
              <a:spcBef>
                <a:spcPts val="0"/>
              </a:spcBef>
              <a:spcAft>
                <a:spcPts val="0"/>
              </a:spcAft>
              <a:buSzPts val="1400"/>
              <a:buNone/>
            </a:pPr>
            <a:r>
              <a:rPr lang="zh-TW" sz="1600">
                <a:latin typeface="Microsoft JhengHei"/>
                <a:ea typeface="Microsoft JhengHei"/>
                <a:cs typeface="Microsoft JhengHei"/>
                <a:sym typeface="Microsoft JhengHei"/>
              </a:rPr>
              <a:t>2.第一塊先置於左上角，之後每一塊置於與前一塊相切位置</a:t>
            </a:r>
            <a:endParaRPr sz="1600">
              <a:latin typeface="Microsoft JhengHei"/>
              <a:ea typeface="Microsoft JhengHei"/>
              <a:cs typeface="Microsoft JhengHei"/>
              <a:sym typeface="Microsoft JhengHei"/>
            </a:endParaRPr>
          </a:p>
          <a:p>
            <a:pPr marL="139700" lvl="0" indent="0" algn="l" rtl="0">
              <a:lnSpc>
                <a:spcPct val="150000"/>
              </a:lnSpc>
              <a:spcBef>
                <a:spcPts val="0"/>
              </a:spcBef>
              <a:spcAft>
                <a:spcPts val="0"/>
              </a:spcAft>
              <a:buSzPts val="1400"/>
              <a:buNone/>
            </a:pPr>
            <a:r>
              <a:rPr lang="zh-TW" sz="1600">
                <a:latin typeface="Microsoft JhengHei"/>
                <a:ea typeface="Microsoft JhengHei"/>
                <a:cs typeface="Microsoft JhengHei"/>
                <a:sym typeface="Microsoft JhengHei"/>
              </a:rPr>
              <a:t>3.以最小矩形加框後面積小為最佳原則</a:t>
            </a:r>
            <a:endParaRPr sz="1600">
              <a:latin typeface="Microsoft JhengHei"/>
              <a:ea typeface="Microsoft JhengHei"/>
              <a:cs typeface="Microsoft JhengHei"/>
              <a:sym typeface="Microsoft JhengHei"/>
            </a:endParaRPr>
          </a:p>
          <a:p>
            <a:pPr marL="139700" lvl="0" indent="0" algn="l" rtl="0">
              <a:lnSpc>
                <a:spcPct val="150000"/>
              </a:lnSpc>
              <a:spcBef>
                <a:spcPts val="0"/>
              </a:spcBef>
              <a:spcAft>
                <a:spcPts val="0"/>
              </a:spcAft>
              <a:buSzPts val="1400"/>
              <a:buNone/>
            </a:pPr>
            <a:r>
              <a:rPr lang="zh-TW" sz="1600">
                <a:latin typeface="Microsoft JhengHei"/>
                <a:ea typeface="Microsoft JhengHei"/>
                <a:cs typeface="Microsoft JhengHei"/>
                <a:sym typeface="Microsoft JhengHei"/>
              </a:rPr>
              <a:t>4.全擺完即終止</a:t>
            </a:r>
            <a:endParaRPr sz="1600">
              <a:latin typeface="Microsoft JhengHei"/>
              <a:ea typeface="Microsoft JhengHei"/>
              <a:cs typeface="Microsoft JhengHei"/>
              <a:sym typeface="Microsoft JhengHei"/>
            </a:endParaRPr>
          </a:p>
        </p:txBody>
      </p:sp>
      <p:sp>
        <p:nvSpPr>
          <p:cNvPr id="442" name="Google Shape;442;p19"/>
          <p:cNvSpPr txBox="1">
            <a:spLocks noGrp="1"/>
          </p:cNvSpPr>
          <p:nvPr>
            <p:ph type="body" idx="2"/>
          </p:nvPr>
        </p:nvSpPr>
        <p:spPr>
          <a:xfrm>
            <a:off x="2080521" y="3235047"/>
            <a:ext cx="3253389" cy="1712348"/>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b="1">
                <a:latin typeface="DFKai-SB"/>
                <a:ea typeface="DFKai-SB"/>
                <a:cs typeface="DFKai-SB"/>
                <a:sym typeface="DFKai-SB"/>
              </a:rPr>
              <a:t>基因演算法:</a:t>
            </a:r>
            <a:endParaRPr b="1">
              <a:latin typeface="DFKai-SB"/>
              <a:ea typeface="DFKai-SB"/>
              <a:cs typeface="DFKai-SB"/>
              <a:sym typeface="DFKai-SB"/>
            </a:endParaRPr>
          </a:p>
          <a:p>
            <a:pPr marL="139700" lvl="0" indent="0" algn="l" rtl="0">
              <a:lnSpc>
                <a:spcPct val="150000"/>
              </a:lnSpc>
              <a:spcBef>
                <a:spcPts val="0"/>
              </a:spcBef>
              <a:spcAft>
                <a:spcPts val="0"/>
              </a:spcAft>
              <a:buSzPts val="1400"/>
              <a:buNone/>
            </a:pPr>
            <a:r>
              <a:rPr lang="zh-TW"/>
              <a:t> </a:t>
            </a:r>
            <a:r>
              <a:rPr lang="zh-TW" sz="1600">
                <a:latin typeface="Microsoft JhengHei"/>
                <a:ea typeface="Microsoft JhengHei"/>
                <a:cs typeface="Microsoft JhengHei"/>
                <a:sym typeface="Microsoft JhengHei"/>
              </a:rPr>
              <a:t>1.以旋轉角度作為突變途徑</a:t>
            </a:r>
            <a:endParaRPr sz="1600">
              <a:latin typeface="Microsoft JhengHei"/>
              <a:ea typeface="Microsoft JhengHei"/>
              <a:cs typeface="Microsoft JhengHei"/>
              <a:sym typeface="Microsoft JhengHei"/>
            </a:endParaRPr>
          </a:p>
          <a:p>
            <a:pPr marL="139700" lvl="0" indent="0" algn="l" rtl="0">
              <a:lnSpc>
                <a:spcPct val="150000"/>
              </a:lnSpc>
              <a:spcBef>
                <a:spcPts val="0"/>
              </a:spcBef>
              <a:spcAft>
                <a:spcPts val="0"/>
              </a:spcAft>
              <a:buSzPts val="1400"/>
              <a:buNone/>
            </a:pPr>
            <a:r>
              <a:rPr lang="zh-TW" sz="1600">
                <a:latin typeface="Microsoft JhengHei"/>
                <a:ea typeface="Microsoft JhengHei"/>
                <a:cs typeface="Microsoft JhengHei"/>
                <a:sym typeface="Microsoft JhengHei"/>
              </a:rPr>
              <a:t>2.交配方式為取斷點向左排</a:t>
            </a:r>
            <a:endParaRPr sz="1600">
              <a:latin typeface="Microsoft JhengHei"/>
              <a:ea typeface="Microsoft JhengHei"/>
              <a:cs typeface="Microsoft JhengHei"/>
              <a:sym typeface="Microsoft JhengHei"/>
            </a:endParaRPr>
          </a:p>
          <a:p>
            <a:pPr marL="139700" lvl="0" indent="0" algn="l" rtl="0">
              <a:lnSpc>
                <a:spcPct val="150000"/>
              </a:lnSpc>
              <a:spcBef>
                <a:spcPts val="0"/>
              </a:spcBef>
              <a:spcAft>
                <a:spcPts val="0"/>
              </a:spcAft>
              <a:buSzPts val="1400"/>
              <a:buNone/>
            </a:pPr>
            <a:r>
              <a:rPr lang="zh-TW" sz="1600">
                <a:latin typeface="Microsoft JhengHei"/>
                <a:ea typeface="Microsoft JhengHei"/>
                <a:cs typeface="Microsoft JhengHei"/>
                <a:sym typeface="Microsoft JhengHei"/>
              </a:rPr>
              <a:t>3.終止條件為代數大於迭代次數時</a:t>
            </a:r>
            <a:endParaRPr/>
          </a:p>
          <a:p>
            <a:pPr marL="0" lvl="0" indent="0" algn="l" rtl="0">
              <a:lnSpc>
                <a:spcPct val="115000"/>
              </a:lnSpc>
              <a:spcBef>
                <a:spcPts val="800"/>
              </a:spcBef>
              <a:spcAft>
                <a:spcPts val="800"/>
              </a:spcAft>
              <a:buSzPts val="1400"/>
              <a:buNone/>
            </a:pPr>
            <a:r>
              <a:rPr lang="zh-TW"/>
              <a:t>.</a:t>
            </a:r>
            <a:endParaRPr/>
          </a:p>
        </p:txBody>
      </p:sp>
      <p:sp>
        <p:nvSpPr>
          <p:cNvPr id="443" name="Google Shape;443;p1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19</a:t>
            </a:fld>
            <a:endParaRPr/>
          </a:p>
        </p:txBody>
      </p:sp>
      <p:sp>
        <p:nvSpPr>
          <p:cNvPr id="444" name="Google Shape;444;p19"/>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5" name="Google Shape;445;p19"/>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專題應用</a:t>
            </a:r>
            <a:endParaRPr/>
          </a:p>
        </p:txBody>
      </p:sp>
      <p:grpSp>
        <p:nvGrpSpPr>
          <p:cNvPr id="446" name="Google Shape;446;p19"/>
          <p:cNvGrpSpPr/>
          <p:nvPr/>
        </p:nvGrpSpPr>
        <p:grpSpPr>
          <a:xfrm>
            <a:off x="53475" y="875905"/>
            <a:ext cx="427781" cy="316489"/>
            <a:chOff x="5255200" y="3006475"/>
            <a:chExt cx="511700" cy="378575"/>
          </a:xfrm>
        </p:grpSpPr>
        <p:sp>
          <p:nvSpPr>
            <p:cNvPr id="447" name="Google Shape;447;p1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8" name="Google Shape;448;p1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cxnSp>
        <p:nvCxnSpPr>
          <p:cNvPr id="449" name="Google Shape;449;p19"/>
          <p:cNvCxnSpPr/>
          <p:nvPr/>
        </p:nvCxnSpPr>
        <p:spPr>
          <a:xfrm>
            <a:off x="1169030" y="2141075"/>
            <a:ext cx="0" cy="2609520"/>
          </a:xfrm>
          <a:prstGeom prst="straightConnector1">
            <a:avLst/>
          </a:prstGeom>
          <a:noFill/>
          <a:ln w="28575" cap="flat" cmpd="sng">
            <a:solidFill>
              <a:srgbClr val="B967DC"/>
            </a:solidFill>
            <a:prstDash val="solid"/>
            <a:round/>
            <a:headEnd type="none" w="sm" len="sm"/>
            <a:tailEnd type="triangle" w="med" len="med"/>
          </a:ln>
        </p:spPr>
      </p:cxnSp>
      <p:sp>
        <p:nvSpPr>
          <p:cNvPr id="450" name="Google Shape;450;p19"/>
          <p:cNvSpPr/>
          <p:nvPr/>
        </p:nvSpPr>
        <p:spPr>
          <a:xfrm>
            <a:off x="345991" y="1491288"/>
            <a:ext cx="1646078" cy="649787"/>
          </a:xfrm>
          <a:prstGeom prst="rect">
            <a:avLst/>
          </a:prstGeom>
          <a:solidFill>
            <a:srgbClr val="FEE099"/>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600" b="0" i="0" u="none" strike="noStrike" cap="none">
                <a:solidFill>
                  <a:srgbClr val="191919"/>
                </a:solidFill>
                <a:latin typeface="Microsoft JhengHei"/>
                <a:ea typeface="Microsoft JhengHei"/>
                <a:cs typeface="Microsoft JhengHei"/>
                <a:sym typeface="Microsoft JhengHei"/>
              </a:rPr>
              <a:t>使用啟發式算法獲得初始人口</a:t>
            </a:r>
            <a:endParaRPr/>
          </a:p>
        </p:txBody>
      </p:sp>
      <p:sp>
        <p:nvSpPr>
          <p:cNvPr id="451" name="Google Shape;451;p19"/>
          <p:cNvSpPr/>
          <p:nvPr/>
        </p:nvSpPr>
        <p:spPr>
          <a:xfrm>
            <a:off x="379073" y="3235047"/>
            <a:ext cx="1646078" cy="649787"/>
          </a:xfrm>
          <a:prstGeom prst="rect">
            <a:avLst/>
          </a:prstGeom>
          <a:solidFill>
            <a:srgbClr val="FEE099"/>
          </a:solidFill>
          <a:ln w="38100"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600" b="0" i="0" u="none" strike="noStrike" cap="none">
                <a:solidFill>
                  <a:srgbClr val="191919"/>
                </a:solidFill>
                <a:latin typeface="Microsoft JhengHei"/>
                <a:ea typeface="Microsoft JhengHei"/>
                <a:cs typeface="Microsoft JhengHei"/>
                <a:sym typeface="Microsoft JhengHei"/>
              </a:rPr>
              <a:t>進行基因演算法最佳化排置</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5BCEC"/>
        </a:solidFill>
        <a:effectLst/>
      </p:bgPr>
    </p:bg>
    <p:spTree>
      <p:nvGrpSpPr>
        <p:cNvPr id="1" name="Shape 208"/>
        <p:cNvGrpSpPr/>
        <p:nvPr/>
      </p:nvGrpSpPr>
      <p:grpSpPr>
        <a:xfrm>
          <a:off x="0" y="0"/>
          <a:ext cx="0" cy="0"/>
          <a:chOff x="0" y="0"/>
          <a:chExt cx="0" cy="0"/>
        </a:xfrm>
      </p:grpSpPr>
      <p:sp>
        <p:nvSpPr>
          <p:cNvPr id="209" name="Google Shape;209;p2"/>
          <p:cNvSpPr txBox="1">
            <a:spLocks noGrp="1"/>
          </p:cNvSpPr>
          <p:nvPr>
            <p:ph type="body" idx="1"/>
          </p:nvPr>
        </p:nvSpPr>
        <p:spPr>
          <a:xfrm>
            <a:off x="1781160" y="1367918"/>
            <a:ext cx="6156020" cy="446073"/>
          </a:xfrm>
          <a:prstGeom prst="rect">
            <a:avLst/>
          </a:prstGeom>
          <a:noFill/>
          <a:ln>
            <a:noFill/>
          </a:ln>
        </p:spPr>
        <p:txBody>
          <a:bodyPr spcFirstLastPara="1" wrap="square" lIns="0" tIns="0" rIns="0" bIns="0" anchor="ctr" anchorCtr="0">
            <a:noAutofit/>
          </a:bodyPr>
          <a:lstStyle/>
          <a:p>
            <a:pPr marL="127000" lvl="0" indent="0" algn="l" rtl="0">
              <a:lnSpc>
                <a:spcPct val="115000"/>
              </a:lnSpc>
              <a:spcBef>
                <a:spcPts val="0"/>
              </a:spcBef>
              <a:spcAft>
                <a:spcPts val="0"/>
              </a:spcAft>
              <a:buSzPts val="1600"/>
              <a:buNone/>
            </a:pPr>
            <a:r>
              <a:rPr lang="zh-TW" sz="1800" b="1">
                <a:latin typeface="DFKai-SB"/>
                <a:ea typeface="DFKai-SB"/>
                <a:cs typeface="DFKai-SB"/>
                <a:sym typeface="DFKai-SB"/>
              </a:rPr>
              <a:t>專案背景…………………………………………………P.4~5</a:t>
            </a:r>
            <a:endParaRPr sz="1800" b="1">
              <a:latin typeface="DFKai-SB"/>
              <a:ea typeface="DFKai-SB"/>
              <a:cs typeface="DFKai-SB"/>
              <a:sym typeface="DFKai-SB"/>
            </a:endParaRPr>
          </a:p>
        </p:txBody>
      </p:sp>
      <p:sp>
        <p:nvSpPr>
          <p:cNvPr id="210" name="Google Shape;210;p2"/>
          <p:cNvSpPr txBox="1">
            <a:spLocks noGrp="1"/>
          </p:cNvSpPr>
          <p:nvPr>
            <p:ph type="body" idx="2"/>
          </p:nvPr>
        </p:nvSpPr>
        <p:spPr>
          <a:xfrm>
            <a:off x="1781160" y="2037807"/>
            <a:ext cx="6156020" cy="446073"/>
          </a:xfrm>
          <a:prstGeom prst="rect">
            <a:avLst/>
          </a:prstGeom>
          <a:noFill/>
          <a:ln>
            <a:noFill/>
          </a:ln>
        </p:spPr>
        <p:txBody>
          <a:bodyPr spcFirstLastPara="1" wrap="square" lIns="0" tIns="0" rIns="0" bIns="0" anchor="ctr" anchorCtr="0">
            <a:noAutofit/>
          </a:bodyPr>
          <a:lstStyle/>
          <a:p>
            <a:pPr marL="127000" lvl="0" indent="0" algn="l" rtl="0">
              <a:lnSpc>
                <a:spcPct val="115000"/>
              </a:lnSpc>
              <a:spcBef>
                <a:spcPts val="0"/>
              </a:spcBef>
              <a:spcAft>
                <a:spcPts val="0"/>
              </a:spcAft>
              <a:buSzPts val="1600"/>
              <a:buNone/>
            </a:pPr>
            <a:r>
              <a:rPr lang="zh-TW" sz="1800" b="1">
                <a:latin typeface="DFKai-SB"/>
                <a:ea typeface="DFKai-SB"/>
                <a:cs typeface="DFKai-SB"/>
                <a:sym typeface="DFKai-SB"/>
              </a:rPr>
              <a:t>專案構想…………………………………………………P.7~10</a:t>
            </a:r>
            <a:endParaRPr sz="1800" b="1">
              <a:latin typeface="DFKai-SB"/>
              <a:ea typeface="DFKai-SB"/>
              <a:cs typeface="DFKai-SB"/>
              <a:sym typeface="DFKai-SB"/>
            </a:endParaRPr>
          </a:p>
        </p:txBody>
      </p:sp>
      <p:sp>
        <p:nvSpPr>
          <p:cNvPr id="211" name="Google Shape;211;p2"/>
          <p:cNvSpPr txBox="1">
            <a:spLocks noGrp="1"/>
          </p:cNvSpPr>
          <p:nvPr>
            <p:ph type="body" idx="3"/>
          </p:nvPr>
        </p:nvSpPr>
        <p:spPr>
          <a:xfrm>
            <a:off x="1781160" y="2707696"/>
            <a:ext cx="6270640" cy="446073"/>
          </a:xfrm>
          <a:prstGeom prst="rect">
            <a:avLst/>
          </a:prstGeom>
          <a:noFill/>
          <a:ln>
            <a:noFill/>
          </a:ln>
        </p:spPr>
        <p:txBody>
          <a:bodyPr spcFirstLastPara="1" wrap="square" lIns="0" tIns="0" rIns="0" bIns="0" anchor="ctr" anchorCtr="0">
            <a:noAutofit/>
          </a:bodyPr>
          <a:lstStyle/>
          <a:p>
            <a:pPr marL="127000" lvl="0" indent="0" algn="l" rtl="0">
              <a:lnSpc>
                <a:spcPct val="115000"/>
              </a:lnSpc>
              <a:spcBef>
                <a:spcPts val="0"/>
              </a:spcBef>
              <a:spcAft>
                <a:spcPts val="0"/>
              </a:spcAft>
              <a:buSzPts val="1600"/>
              <a:buNone/>
            </a:pPr>
            <a:r>
              <a:rPr lang="zh-TW" sz="1800" b="1">
                <a:latin typeface="DFKai-SB"/>
                <a:ea typeface="DFKai-SB"/>
                <a:cs typeface="DFKai-SB"/>
                <a:sym typeface="DFKai-SB"/>
              </a:rPr>
              <a:t>專案技術…………………………………………………P.12~16</a:t>
            </a:r>
            <a:endParaRPr sz="1800" b="1">
              <a:latin typeface="DFKai-SB"/>
              <a:ea typeface="DFKai-SB"/>
              <a:cs typeface="DFKai-SB"/>
              <a:sym typeface="DFKai-SB"/>
            </a:endParaRPr>
          </a:p>
        </p:txBody>
      </p:sp>
      <p:sp>
        <p:nvSpPr>
          <p:cNvPr id="212" name="Google Shape;212;p2"/>
          <p:cNvSpPr txBox="1">
            <a:spLocks noGrp="1"/>
          </p:cNvSpPr>
          <p:nvPr>
            <p:ph type="body" idx="4"/>
          </p:nvPr>
        </p:nvSpPr>
        <p:spPr>
          <a:xfrm>
            <a:off x="1781160" y="3377585"/>
            <a:ext cx="6270640" cy="446073"/>
          </a:xfrm>
          <a:prstGeom prst="rect">
            <a:avLst/>
          </a:prstGeom>
          <a:noFill/>
          <a:ln>
            <a:noFill/>
          </a:ln>
        </p:spPr>
        <p:txBody>
          <a:bodyPr spcFirstLastPara="1" wrap="square" lIns="0" tIns="0" rIns="0" bIns="0" anchor="ctr" anchorCtr="0">
            <a:noAutofit/>
          </a:bodyPr>
          <a:lstStyle/>
          <a:p>
            <a:pPr marL="127000" lvl="0" indent="0" algn="l" rtl="0">
              <a:lnSpc>
                <a:spcPct val="115000"/>
              </a:lnSpc>
              <a:spcBef>
                <a:spcPts val="0"/>
              </a:spcBef>
              <a:spcAft>
                <a:spcPts val="0"/>
              </a:spcAft>
              <a:buSzPts val="1600"/>
              <a:buNone/>
            </a:pPr>
            <a:r>
              <a:rPr lang="zh-TW" sz="1800" b="1">
                <a:latin typeface="DFKai-SB"/>
                <a:ea typeface="DFKai-SB"/>
                <a:cs typeface="DFKai-SB"/>
                <a:sym typeface="DFKai-SB"/>
              </a:rPr>
              <a:t>專案應用…………………………………………………P.16~22</a:t>
            </a:r>
            <a:endParaRPr sz="1800" b="1">
              <a:latin typeface="DFKai-SB"/>
              <a:ea typeface="DFKai-SB"/>
              <a:cs typeface="DFKai-SB"/>
              <a:sym typeface="DFKai-SB"/>
            </a:endParaRPr>
          </a:p>
        </p:txBody>
      </p:sp>
      <p:sp>
        <p:nvSpPr>
          <p:cNvPr id="213" name="Google Shape;213;p2"/>
          <p:cNvSpPr txBox="1">
            <a:spLocks noGrp="1"/>
          </p:cNvSpPr>
          <p:nvPr>
            <p:ph type="body" idx="5"/>
          </p:nvPr>
        </p:nvSpPr>
        <p:spPr>
          <a:xfrm>
            <a:off x="1781160" y="4047474"/>
            <a:ext cx="6270640" cy="446073"/>
          </a:xfrm>
          <a:prstGeom prst="rect">
            <a:avLst/>
          </a:prstGeom>
          <a:noFill/>
          <a:ln>
            <a:noFill/>
          </a:ln>
        </p:spPr>
        <p:txBody>
          <a:bodyPr spcFirstLastPara="1" wrap="square" lIns="0" tIns="0" rIns="0" bIns="0" anchor="ctr" anchorCtr="0">
            <a:noAutofit/>
          </a:bodyPr>
          <a:lstStyle/>
          <a:p>
            <a:pPr marL="127000" lvl="0" indent="0" algn="l" rtl="0">
              <a:lnSpc>
                <a:spcPct val="115000"/>
              </a:lnSpc>
              <a:spcBef>
                <a:spcPts val="0"/>
              </a:spcBef>
              <a:spcAft>
                <a:spcPts val="0"/>
              </a:spcAft>
              <a:buSzPts val="1600"/>
              <a:buNone/>
            </a:pPr>
            <a:r>
              <a:rPr lang="zh-TW" sz="1800" b="1">
                <a:latin typeface="DFKai-SB"/>
                <a:ea typeface="DFKai-SB"/>
                <a:cs typeface="DFKai-SB"/>
                <a:sym typeface="DFKai-SB"/>
              </a:rPr>
              <a:t>專案未來展望……………………………………………P.24~26</a:t>
            </a:r>
            <a:endParaRPr sz="1800" b="1">
              <a:latin typeface="DFKai-SB"/>
              <a:ea typeface="DFKai-SB"/>
              <a:cs typeface="DFKai-SB"/>
              <a:sym typeface="DFKai-SB"/>
            </a:endParaRPr>
          </a:p>
        </p:txBody>
      </p:sp>
      <p:sp>
        <p:nvSpPr>
          <p:cNvPr id="214" name="Google Shape;214;p2"/>
          <p:cNvSpPr txBox="1">
            <a:spLocks noGrp="1"/>
          </p:cNvSpPr>
          <p:nvPr>
            <p:ph type="title"/>
          </p:nvPr>
        </p:nvSpPr>
        <p:spPr>
          <a:xfrm>
            <a:off x="0" y="1"/>
            <a:ext cx="9144000" cy="1007532"/>
          </a:xfrm>
          <a:prstGeom prst="rect">
            <a:avLst/>
          </a:prstGeom>
          <a:solidFill>
            <a:srgbClr val="1B6DB4"/>
          </a:solid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zh-TW">
                <a:solidFill>
                  <a:srgbClr val="002060"/>
                </a:solidFill>
              </a:rPr>
              <a:t>目錄</a:t>
            </a:r>
            <a:endParaRPr>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5E8F9"/>
        </a:solidFill>
        <a:effectLst/>
      </p:bgPr>
    </p:bg>
    <p:spTree>
      <p:nvGrpSpPr>
        <p:cNvPr id="1" name="Shape 455"/>
        <p:cNvGrpSpPr/>
        <p:nvPr/>
      </p:nvGrpSpPr>
      <p:grpSpPr>
        <a:xfrm>
          <a:off x="0" y="0"/>
          <a:ext cx="0" cy="0"/>
          <a:chOff x="0" y="0"/>
          <a:chExt cx="0" cy="0"/>
        </a:xfrm>
      </p:grpSpPr>
      <p:sp>
        <p:nvSpPr>
          <p:cNvPr id="456" name="Google Shape;456;p20"/>
          <p:cNvSpPr txBox="1">
            <a:spLocks noGrp="1"/>
          </p:cNvSpPr>
          <p:nvPr>
            <p:ph type="title" idx="4294967295"/>
          </p:nvPr>
        </p:nvSpPr>
        <p:spPr>
          <a:xfrm>
            <a:off x="1566750" y="260250"/>
            <a:ext cx="6010500" cy="3963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zh-TW">
                <a:latin typeface="Microsoft JhengHei"/>
                <a:ea typeface="Microsoft JhengHei"/>
                <a:cs typeface="Microsoft JhengHei"/>
                <a:sym typeface="Microsoft JhengHei"/>
              </a:rPr>
              <a:t>零件排置最佳化</a:t>
            </a:r>
            <a:endParaRPr>
              <a:solidFill>
                <a:srgbClr val="FFD066"/>
              </a:solidFill>
            </a:endParaRPr>
          </a:p>
        </p:txBody>
      </p:sp>
      <p:sp>
        <p:nvSpPr>
          <p:cNvPr id="457" name="Google Shape;457;p2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20</a:t>
            </a:fld>
            <a:endParaRPr/>
          </a:p>
        </p:txBody>
      </p:sp>
      <p:pic>
        <p:nvPicPr>
          <p:cNvPr id="458" name="Google Shape;458;p20"/>
          <p:cNvPicPr preferRelativeResize="0"/>
          <p:nvPr/>
        </p:nvPicPr>
        <p:blipFill rotWithShape="1">
          <a:blip r:embed="rId3">
            <a:alphaModFix/>
          </a:blip>
          <a:srcRect/>
          <a:stretch/>
        </p:blipFill>
        <p:spPr>
          <a:xfrm>
            <a:off x="389144" y="744960"/>
            <a:ext cx="2395230" cy="4004892"/>
          </a:xfrm>
          <a:prstGeom prst="rect">
            <a:avLst/>
          </a:prstGeom>
          <a:solidFill>
            <a:srgbClr val="FFFFFF"/>
          </a:solidFill>
          <a:ln w="38100" cap="sq" cmpd="sng">
            <a:solidFill>
              <a:srgbClr val="000000"/>
            </a:solidFill>
            <a:prstDash val="solid"/>
            <a:miter lim="800000"/>
            <a:headEnd type="none" w="sm" len="sm"/>
            <a:tailEnd type="none" w="sm" len="sm"/>
          </a:ln>
        </p:spPr>
      </p:pic>
      <p:graphicFrame>
        <p:nvGraphicFramePr>
          <p:cNvPr id="459" name="Google Shape;459;p20"/>
          <p:cNvGraphicFramePr/>
          <p:nvPr/>
        </p:nvGraphicFramePr>
        <p:xfrm>
          <a:off x="2959089" y="1586547"/>
          <a:ext cx="3000000" cy="3000000"/>
        </p:xfrm>
        <a:graphic>
          <a:graphicData uri="http://schemas.openxmlformats.org/drawingml/2006/table">
            <a:tbl>
              <a:tblPr firstRow="1" firstCol="1" bandRow="1">
                <a:noFill/>
                <a:tableStyleId>{2239C338-6141-46B5-AE7A-8C483E1F216E}</a:tableStyleId>
              </a:tblPr>
              <a:tblGrid>
                <a:gridCol w="855775">
                  <a:extLst>
                    <a:ext uri="{9D8B030D-6E8A-4147-A177-3AD203B41FA5}">
                      <a16:colId xmlns:a16="http://schemas.microsoft.com/office/drawing/2014/main" val="20000"/>
                    </a:ext>
                  </a:extLst>
                </a:gridCol>
                <a:gridCol w="855775">
                  <a:extLst>
                    <a:ext uri="{9D8B030D-6E8A-4147-A177-3AD203B41FA5}">
                      <a16:colId xmlns:a16="http://schemas.microsoft.com/office/drawing/2014/main" val="20001"/>
                    </a:ext>
                  </a:extLst>
                </a:gridCol>
                <a:gridCol w="855775">
                  <a:extLst>
                    <a:ext uri="{9D8B030D-6E8A-4147-A177-3AD203B41FA5}">
                      <a16:colId xmlns:a16="http://schemas.microsoft.com/office/drawing/2014/main" val="20002"/>
                    </a:ext>
                  </a:extLst>
                </a:gridCol>
                <a:gridCol w="855775">
                  <a:extLst>
                    <a:ext uri="{9D8B030D-6E8A-4147-A177-3AD203B41FA5}">
                      <a16:colId xmlns:a16="http://schemas.microsoft.com/office/drawing/2014/main" val="20003"/>
                    </a:ext>
                  </a:extLst>
                </a:gridCol>
              </a:tblGrid>
              <a:tr h="609225">
                <a:tc>
                  <a:txBody>
                    <a:bodyPr/>
                    <a:lstStyle/>
                    <a:p>
                      <a:pPr marL="0" marR="0" lvl="0" indent="0" algn="r" rtl="0">
                        <a:lnSpc>
                          <a:spcPct val="150000"/>
                        </a:lnSpc>
                        <a:spcBef>
                          <a:spcPts val="0"/>
                        </a:spcBef>
                        <a:spcAft>
                          <a:spcPts val="0"/>
                        </a:spcAft>
                        <a:buNone/>
                      </a:pPr>
                      <a:r>
                        <a:rPr lang="zh-TW" sz="1600" u="none" strike="noStrike" cap="none"/>
                        <a:t> </a:t>
                      </a:r>
                      <a:endParaRPr sz="1500" u="none" strike="noStrike" cap="none">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雷切總長</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最大矩形面積</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基板使用率</a:t>
                      </a:r>
                      <a:endParaRPr sz="1500" u="none" strike="noStrike" cap="none">
                        <a:solidFill>
                          <a:srgbClr val="191919"/>
                        </a:solidFill>
                        <a:latin typeface="Arial"/>
                        <a:ea typeface="Arial"/>
                        <a:cs typeface="Arial"/>
                        <a:sym typeface="Arial"/>
                      </a:endParaRPr>
                    </a:p>
                  </a:txBody>
                  <a:tcPr marL="91450" marR="91450" marT="0" marB="0"/>
                </a:tc>
                <a:extLst>
                  <a:ext uri="{0D108BD9-81ED-4DB2-BD59-A6C34878D82A}">
                    <a16:rowId xmlns:a16="http://schemas.microsoft.com/office/drawing/2014/main" val="10000"/>
                  </a:ext>
                </a:extLst>
              </a:tr>
              <a:tr h="283750">
                <a:tc>
                  <a:txBody>
                    <a:bodyPr/>
                    <a:lstStyle/>
                    <a:p>
                      <a:pPr marL="0" marR="0" lvl="0" indent="0" algn="r" rtl="0">
                        <a:lnSpc>
                          <a:spcPct val="150000"/>
                        </a:lnSpc>
                        <a:spcBef>
                          <a:spcPts val="0"/>
                        </a:spcBef>
                        <a:spcAft>
                          <a:spcPts val="0"/>
                        </a:spcAft>
                        <a:buNone/>
                      </a:pPr>
                      <a:r>
                        <a:rPr lang="zh-TW" sz="1600" u="none" strike="noStrike" cap="none">
                          <a:solidFill>
                            <a:srgbClr val="191919"/>
                          </a:solidFill>
                        </a:rPr>
                        <a:t>1</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3951</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66810</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6.68%</a:t>
                      </a:r>
                      <a:endParaRPr sz="1500" u="none" strike="noStrike" cap="none">
                        <a:solidFill>
                          <a:srgbClr val="191919"/>
                        </a:solidFill>
                        <a:latin typeface="Arial"/>
                        <a:ea typeface="Arial"/>
                        <a:cs typeface="Arial"/>
                        <a:sym typeface="Arial"/>
                      </a:endParaRPr>
                    </a:p>
                  </a:txBody>
                  <a:tcPr marL="91450" marR="91450" marT="0" marB="0"/>
                </a:tc>
                <a:extLst>
                  <a:ext uri="{0D108BD9-81ED-4DB2-BD59-A6C34878D82A}">
                    <a16:rowId xmlns:a16="http://schemas.microsoft.com/office/drawing/2014/main" val="10001"/>
                  </a:ext>
                </a:extLst>
              </a:tr>
              <a:tr h="283750">
                <a:tc>
                  <a:txBody>
                    <a:bodyPr/>
                    <a:lstStyle/>
                    <a:p>
                      <a:pPr marL="0" marR="0" lvl="0" indent="0" algn="r" rtl="0">
                        <a:lnSpc>
                          <a:spcPct val="150000"/>
                        </a:lnSpc>
                        <a:spcBef>
                          <a:spcPts val="0"/>
                        </a:spcBef>
                        <a:spcAft>
                          <a:spcPts val="0"/>
                        </a:spcAft>
                        <a:buNone/>
                      </a:pPr>
                      <a:r>
                        <a:rPr lang="zh-TW" sz="1600" u="none" strike="noStrike" cap="none">
                          <a:solidFill>
                            <a:srgbClr val="191919"/>
                          </a:solidFill>
                        </a:rPr>
                        <a:t>2</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3949</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63410</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6.34%</a:t>
                      </a:r>
                      <a:endParaRPr sz="1500" u="none" strike="noStrike" cap="none">
                        <a:solidFill>
                          <a:srgbClr val="191919"/>
                        </a:solidFill>
                        <a:latin typeface="Arial"/>
                        <a:ea typeface="Arial"/>
                        <a:cs typeface="Arial"/>
                        <a:sym typeface="Arial"/>
                      </a:endParaRPr>
                    </a:p>
                  </a:txBody>
                  <a:tcPr marL="91450" marR="91450" marT="0" marB="0"/>
                </a:tc>
                <a:extLst>
                  <a:ext uri="{0D108BD9-81ED-4DB2-BD59-A6C34878D82A}">
                    <a16:rowId xmlns:a16="http://schemas.microsoft.com/office/drawing/2014/main" val="10002"/>
                  </a:ext>
                </a:extLst>
              </a:tr>
              <a:tr h="283750">
                <a:tc>
                  <a:txBody>
                    <a:bodyPr/>
                    <a:lstStyle/>
                    <a:p>
                      <a:pPr marL="0" marR="0" lvl="0" indent="0" algn="r" rtl="0">
                        <a:lnSpc>
                          <a:spcPct val="150000"/>
                        </a:lnSpc>
                        <a:spcBef>
                          <a:spcPts val="0"/>
                        </a:spcBef>
                        <a:spcAft>
                          <a:spcPts val="0"/>
                        </a:spcAft>
                        <a:buNone/>
                      </a:pPr>
                      <a:r>
                        <a:rPr lang="zh-TW" sz="1600" u="none" strike="noStrike" cap="none">
                          <a:solidFill>
                            <a:srgbClr val="191919"/>
                          </a:solidFill>
                        </a:rPr>
                        <a:t>3</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3904</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67232</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6.72%</a:t>
                      </a:r>
                      <a:endParaRPr sz="1500" u="none" strike="noStrike" cap="none">
                        <a:solidFill>
                          <a:srgbClr val="191919"/>
                        </a:solidFill>
                        <a:latin typeface="Arial"/>
                        <a:ea typeface="Arial"/>
                        <a:cs typeface="Arial"/>
                        <a:sym typeface="Arial"/>
                      </a:endParaRPr>
                    </a:p>
                  </a:txBody>
                  <a:tcPr marL="91450" marR="91450" marT="0" marB="0"/>
                </a:tc>
                <a:extLst>
                  <a:ext uri="{0D108BD9-81ED-4DB2-BD59-A6C34878D82A}">
                    <a16:rowId xmlns:a16="http://schemas.microsoft.com/office/drawing/2014/main" val="10003"/>
                  </a:ext>
                </a:extLst>
              </a:tr>
              <a:tr h="283750">
                <a:tc>
                  <a:txBody>
                    <a:bodyPr/>
                    <a:lstStyle/>
                    <a:p>
                      <a:pPr marL="0" marR="0" lvl="0" indent="0" algn="r" rtl="0">
                        <a:lnSpc>
                          <a:spcPct val="150000"/>
                        </a:lnSpc>
                        <a:spcBef>
                          <a:spcPts val="0"/>
                        </a:spcBef>
                        <a:spcAft>
                          <a:spcPts val="0"/>
                        </a:spcAft>
                        <a:buNone/>
                      </a:pPr>
                      <a:r>
                        <a:rPr lang="zh-TW" sz="1600" u="none" strike="noStrike" cap="none">
                          <a:solidFill>
                            <a:srgbClr val="191919"/>
                          </a:solidFill>
                        </a:rPr>
                        <a:t>4</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4009</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64032</a:t>
                      </a:r>
                      <a:endParaRPr sz="1500" u="none" strike="noStrike" cap="none">
                        <a:solidFill>
                          <a:srgbClr val="191919"/>
                        </a:solidFill>
                        <a:latin typeface="Arial"/>
                        <a:ea typeface="Arial"/>
                        <a:cs typeface="Arial"/>
                        <a:sym typeface="Arial"/>
                      </a:endParaRPr>
                    </a:p>
                  </a:txBody>
                  <a:tcPr marL="91450" marR="91450" marT="0" marB="0"/>
                </a:tc>
                <a:tc>
                  <a:txBody>
                    <a:bodyPr/>
                    <a:lstStyle/>
                    <a:p>
                      <a:pPr marL="0" marR="0" lvl="0" indent="0" algn="l" rtl="0">
                        <a:lnSpc>
                          <a:spcPct val="150000"/>
                        </a:lnSpc>
                        <a:spcBef>
                          <a:spcPts val="0"/>
                        </a:spcBef>
                        <a:spcAft>
                          <a:spcPts val="0"/>
                        </a:spcAft>
                        <a:buNone/>
                      </a:pPr>
                      <a:r>
                        <a:rPr lang="zh-TW" sz="1600" u="none" strike="noStrike" cap="none">
                          <a:solidFill>
                            <a:srgbClr val="191919"/>
                          </a:solidFill>
                        </a:rPr>
                        <a:t>6.4%</a:t>
                      </a:r>
                      <a:endParaRPr sz="1500" u="none" strike="noStrike" cap="none">
                        <a:solidFill>
                          <a:srgbClr val="191919"/>
                        </a:solidFill>
                        <a:latin typeface="Arial"/>
                        <a:ea typeface="Arial"/>
                        <a:cs typeface="Arial"/>
                        <a:sym typeface="Arial"/>
                      </a:endParaRPr>
                    </a:p>
                  </a:txBody>
                  <a:tcPr marL="91450" marR="91450" marT="0" marB="0"/>
                </a:tc>
                <a:extLst>
                  <a:ext uri="{0D108BD9-81ED-4DB2-BD59-A6C34878D82A}">
                    <a16:rowId xmlns:a16="http://schemas.microsoft.com/office/drawing/2014/main" val="10004"/>
                  </a:ext>
                </a:extLst>
              </a:tr>
            </a:tbl>
          </a:graphicData>
        </a:graphic>
      </p:graphicFrame>
      <p:pic>
        <p:nvPicPr>
          <p:cNvPr id="460" name="Google Shape;460;p20"/>
          <p:cNvPicPr preferRelativeResize="0"/>
          <p:nvPr/>
        </p:nvPicPr>
        <p:blipFill rotWithShape="1">
          <a:blip r:embed="rId4">
            <a:alphaModFix/>
          </a:blip>
          <a:srcRect/>
          <a:stretch/>
        </p:blipFill>
        <p:spPr>
          <a:xfrm>
            <a:off x="6556948" y="744959"/>
            <a:ext cx="2372623" cy="4004892"/>
          </a:xfrm>
          <a:prstGeom prst="rect">
            <a:avLst/>
          </a:prstGeom>
          <a:noFill/>
          <a:ln>
            <a:noFill/>
          </a:ln>
        </p:spPr>
      </p:pic>
      <p:sp>
        <p:nvSpPr>
          <p:cNvPr id="461" name="Google Shape;461;p20"/>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2" name="Google Shape;462;p20"/>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專題應用</a:t>
            </a:r>
            <a:endParaRPr/>
          </a:p>
        </p:txBody>
      </p:sp>
      <p:sp>
        <p:nvSpPr>
          <p:cNvPr id="463" name="Google Shape;463;p20"/>
          <p:cNvSpPr txBox="1"/>
          <p:nvPr/>
        </p:nvSpPr>
        <p:spPr>
          <a:xfrm>
            <a:off x="389144" y="4729361"/>
            <a:ext cx="23952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TW" sz="1400" b="1" i="0" u="none" strike="noStrike" cap="none">
                <a:solidFill>
                  <a:srgbClr val="000000"/>
                </a:solidFill>
                <a:latin typeface="Times New Roman"/>
                <a:ea typeface="Times New Roman"/>
                <a:cs typeface="Times New Roman"/>
                <a:sym typeface="Times New Roman"/>
              </a:rPr>
              <a:t>不同次執行出的排版</a:t>
            </a:r>
            <a:endParaRPr sz="1400" b="1" i="0" u="none" strike="noStrike" cap="none">
              <a:solidFill>
                <a:srgbClr val="000000"/>
              </a:solidFill>
              <a:latin typeface="DFKai-SB"/>
              <a:ea typeface="DFKai-SB"/>
              <a:cs typeface="DFKai-SB"/>
              <a:sym typeface="DFKai-SB"/>
            </a:endParaRPr>
          </a:p>
        </p:txBody>
      </p:sp>
      <p:sp>
        <p:nvSpPr>
          <p:cNvPr id="464" name="Google Shape;464;p20"/>
          <p:cNvSpPr txBox="1"/>
          <p:nvPr/>
        </p:nvSpPr>
        <p:spPr>
          <a:xfrm>
            <a:off x="6534341" y="4729360"/>
            <a:ext cx="23952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TW" sz="1400" b="1" i="0" u="none" strike="noStrike" cap="none">
                <a:solidFill>
                  <a:srgbClr val="000000"/>
                </a:solidFill>
                <a:latin typeface="Times New Roman"/>
                <a:ea typeface="Times New Roman"/>
                <a:cs typeface="Times New Roman"/>
                <a:sym typeface="Times New Roman"/>
              </a:rPr>
              <a:t>排置後絕對座標結果</a:t>
            </a:r>
            <a:endParaRPr sz="1400" b="1" i="0" u="none" strike="noStrike" cap="none">
              <a:solidFill>
                <a:srgbClr val="000000"/>
              </a:solidFill>
              <a:latin typeface="DFKai-SB"/>
              <a:ea typeface="DFKai-SB"/>
              <a:cs typeface="DFKai-SB"/>
              <a:sym typeface="DFKai-SB"/>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5BCEC"/>
        </a:solidFill>
        <a:effectLst/>
      </p:bgPr>
    </p:bg>
    <p:spTree>
      <p:nvGrpSpPr>
        <p:cNvPr id="1" name="Shape 468"/>
        <p:cNvGrpSpPr/>
        <p:nvPr/>
      </p:nvGrpSpPr>
      <p:grpSpPr>
        <a:xfrm>
          <a:off x="0" y="0"/>
          <a:ext cx="0" cy="0"/>
          <a:chOff x="0" y="0"/>
          <a:chExt cx="0" cy="0"/>
        </a:xfrm>
      </p:grpSpPr>
      <p:sp>
        <p:nvSpPr>
          <p:cNvPr id="469" name="Google Shape;469;p21"/>
          <p:cNvSpPr txBox="1">
            <a:spLocks noGrp="1"/>
          </p:cNvSpPr>
          <p:nvPr>
            <p:ph type="title" idx="4294967295"/>
          </p:nvPr>
        </p:nvSpPr>
        <p:spPr>
          <a:xfrm>
            <a:off x="1566750" y="260250"/>
            <a:ext cx="6010500" cy="3963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zh-TW">
                <a:latin typeface="Microsoft JhengHei"/>
                <a:ea typeface="Microsoft JhengHei"/>
                <a:cs typeface="Microsoft JhengHei"/>
                <a:sym typeface="Microsoft JhengHei"/>
              </a:rPr>
              <a:t>成本計算</a:t>
            </a:r>
            <a:endParaRPr/>
          </a:p>
        </p:txBody>
      </p:sp>
      <p:sp>
        <p:nvSpPr>
          <p:cNvPr id="470" name="Google Shape;470;p2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21</a:t>
            </a:fld>
            <a:endParaRPr/>
          </a:p>
        </p:txBody>
      </p:sp>
      <p:pic>
        <p:nvPicPr>
          <p:cNvPr id="471" name="Google Shape;471;p21"/>
          <p:cNvPicPr preferRelativeResize="0"/>
          <p:nvPr/>
        </p:nvPicPr>
        <p:blipFill rotWithShape="1">
          <a:blip r:embed="rId3">
            <a:alphaModFix/>
          </a:blip>
          <a:srcRect b="19832"/>
          <a:stretch/>
        </p:blipFill>
        <p:spPr>
          <a:xfrm>
            <a:off x="459902" y="788882"/>
            <a:ext cx="4044366" cy="1782868"/>
          </a:xfrm>
          <a:prstGeom prst="rect">
            <a:avLst/>
          </a:prstGeom>
          <a:noFill/>
          <a:ln>
            <a:noFill/>
          </a:ln>
          <a:effectLst>
            <a:reflection stA="30000" endPos="30000" dist="5000" dir="5400000" sy="-100000" algn="bl" rotWithShape="0"/>
          </a:effectLst>
        </p:spPr>
      </p:pic>
      <p:pic>
        <p:nvPicPr>
          <p:cNvPr id="472" name="Google Shape;472;p21"/>
          <p:cNvPicPr preferRelativeResize="0"/>
          <p:nvPr/>
        </p:nvPicPr>
        <p:blipFill rotWithShape="1">
          <a:blip r:embed="rId4">
            <a:alphaModFix/>
          </a:blip>
          <a:srcRect/>
          <a:stretch/>
        </p:blipFill>
        <p:spPr>
          <a:xfrm>
            <a:off x="1871317" y="2455335"/>
            <a:ext cx="2915234" cy="2380339"/>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473" name="Google Shape;473;p21"/>
          <p:cNvPicPr preferRelativeResize="0"/>
          <p:nvPr/>
        </p:nvPicPr>
        <p:blipFill rotWithShape="1">
          <a:blip r:embed="rId5">
            <a:alphaModFix/>
          </a:blip>
          <a:srcRect/>
          <a:stretch/>
        </p:blipFill>
        <p:spPr>
          <a:xfrm>
            <a:off x="5195834" y="788881"/>
            <a:ext cx="3405115" cy="404679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474" name="Google Shape;474;p21"/>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5" name="Google Shape;475;p21"/>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專題應用</a:t>
            </a:r>
            <a:endParaRPr/>
          </a:p>
        </p:txBody>
      </p:sp>
      <p:sp>
        <p:nvSpPr>
          <p:cNvPr id="476" name="Google Shape;476;p21"/>
          <p:cNvSpPr txBox="1"/>
          <p:nvPr/>
        </p:nvSpPr>
        <p:spPr>
          <a:xfrm>
            <a:off x="6076116" y="4835674"/>
            <a:ext cx="16445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rgbClr val="000000"/>
                </a:solidFill>
                <a:latin typeface="DFKai-SB"/>
                <a:ea typeface="DFKai-SB"/>
                <a:cs typeface="DFKai-SB"/>
                <a:sym typeface="DFKai-SB"/>
              </a:rPr>
              <a:t>成本估算實作成果</a:t>
            </a:r>
            <a:endParaRPr/>
          </a:p>
        </p:txBody>
      </p:sp>
      <p:sp>
        <p:nvSpPr>
          <p:cNvPr id="477" name="Google Shape;477;p21"/>
          <p:cNvSpPr txBox="1"/>
          <p:nvPr/>
        </p:nvSpPr>
        <p:spPr>
          <a:xfrm>
            <a:off x="1211027" y="4839907"/>
            <a:ext cx="29152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rgbClr val="000000"/>
                </a:solidFill>
                <a:latin typeface="Times New Roman"/>
                <a:ea typeface="Times New Roman"/>
                <a:cs typeface="Times New Roman"/>
                <a:sym typeface="Times New Roman"/>
              </a:rPr>
              <a:t>廠商所提供參數&amp;參數做成之csv檔</a:t>
            </a:r>
            <a:endParaRPr sz="1400" b="1" i="0" u="none" strike="noStrike" cap="none">
              <a:solidFill>
                <a:srgbClr val="000000"/>
              </a:solidFill>
              <a:latin typeface="DFKai-SB"/>
              <a:ea typeface="DFKai-SB"/>
              <a:cs typeface="DFKai-SB"/>
              <a:sym typeface="DFKai-SB"/>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5E8F9"/>
        </a:solidFill>
        <a:effectLst/>
      </p:bgPr>
    </p:bg>
    <p:spTree>
      <p:nvGrpSpPr>
        <p:cNvPr id="1" name="Shape 481"/>
        <p:cNvGrpSpPr/>
        <p:nvPr/>
      </p:nvGrpSpPr>
      <p:grpSpPr>
        <a:xfrm>
          <a:off x="0" y="0"/>
          <a:ext cx="0" cy="0"/>
          <a:chOff x="0" y="0"/>
          <a:chExt cx="0" cy="0"/>
        </a:xfrm>
      </p:grpSpPr>
      <p:sp>
        <p:nvSpPr>
          <p:cNvPr id="482" name="Google Shape;482;p22"/>
          <p:cNvSpPr txBox="1">
            <a:spLocks noGrp="1"/>
          </p:cNvSpPr>
          <p:nvPr>
            <p:ph type="title" idx="4294967295"/>
          </p:nvPr>
        </p:nvSpPr>
        <p:spPr>
          <a:xfrm>
            <a:off x="1566750" y="260250"/>
            <a:ext cx="6010500" cy="3963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zh-TW">
                <a:latin typeface="Microsoft JhengHei"/>
                <a:ea typeface="Microsoft JhengHei"/>
                <a:cs typeface="Microsoft JhengHei"/>
                <a:sym typeface="Microsoft JhengHei"/>
              </a:rPr>
              <a:t>基因演算法運算整合</a:t>
            </a:r>
            <a:endParaRPr/>
          </a:p>
        </p:txBody>
      </p:sp>
      <p:sp>
        <p:nvSpPr>
          <p:cNvPr id="483" name="Google Shape;483;p2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22</a:t>
            </a:fld>
            <a:endParaRPr/>
          </a:p>
        </p:txBody>
      </p:sp>
      <p:pic>
        <p:nvPicPr>
          <p:cNvPr id="484" name="Google Shape;484;p22"/>
          <p:cNvPicPr preferRelativeResize="0"/>
          <p:nvPr/>
        </p:nvPicPr>
        <p:blipFill rotWithShape="1">
          <a:blip r:embed="rId3">
            <a:alphaModFix/>
          </a:blip>
          <a:srcRect/>
          <a:stretch/>
        </p:blipFill>
        <p:spPr>
          <a:xfrm>
            <a:off x="5444036" y="914399"/>
            <a:ext cx="2885178" cy="3894667"/>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485" name="Google Shape;485;p22"/>
          <p:cNvPicPr preferRelativeResize="0"/>
          <p:nvPr/>
        </p:nvPicPr>
        <p:blipFill rotWithShape="1">
          <a:blip r:embed="rId4">
            <a:alphaModFix/>
          </a:blip>
          <a:srcRect/>
          <a:stretch/>
        </p:blipFill>
        <p:spPr>
          <a:xfrm>
            <a:off x="454450" y="1852083"/>
            <a:ext cx="4465320" cy="201930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486" name="Google Shape;486;p22"/>
          <p:cNvSpPr txBox="1"/>
          <p:nvPr/>
        </p:nvSpPr>
        <p:spPr>
          <a:xfrm>
            <a:off x="1038650" y="3956050"/>
            <a:ext cx="3533350"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zh-TW" sz="1400" b="1" i="0" u="none" strike="noStrike" cap="none">
                <a:solidFill>
                  <a:srgbClr val="0D0D0D"/>
                </a:solidFill>
                <a:latin typeface="Times New Roman"/>
                <a:ea typeface="Times New Roman"/>
                <a:cs typeface="Times New Roman"/>
                <a:sym typeface="Times New Roman"/>
              </a:rPr>
              <a:t>Double Point Ordered Crossover</a:t>
            </a:r>
            <a:endParaRPr sz="1400" b="1" i="0" u="none" strike="noStrike" cap="none">
              <a:solidFill>
                <a:srgbClr val="000000"/>
              </a:solidFill>
              <a:latin typeface="Arial"/>
              <a:ea typeface="Arial"/>
              <a:cs typeface="Arial"/>
              <a:sym typeface="Arial"/>
            </a:endParaRPr>
          </a:p>
        </p:txBody>
      </p:sp>
      <p:sp>
        <p:nvSpPr>
          <p:cNvPr id="487" name="Google Shape;487;p22"/>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8" name="Google Shape;488;p22"/>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專題應用</a:t>
            </a:r>
            <a:endParaRPr/>
          </a:p>
        </p:txBody>
      </p:sp>
      <p:sp>
        <p:nvSpPr>
          <p:cNvPr id="489" name="Google Shape;489;p22"/>
          <p:cNvSpPr txBox="1"/>
          <p:nvPr/>
        </p:nvSpPr>
        <p:spPr>
          <a:xfrm>
            <a:off x="5628133" y="4835674"/>
            <a:ext cx="25169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rgbClr val="000000"/>
                </a:solidFill>
                <a:latin typeface="DFKai-SB"/>
                <a:ea typeface="DFKai-SB"/>
                <a:cs typeface="DFKai-SB"/>
                <a:sym typeface="DFKai-SB"/>
              </a:rPr>
              <a:t>整合系統基因演算法設計流程</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5BCEC"/>
        </a:solidFill>
        <a:effectLst/>
      </p:bgPr>
    </p:bg>
    <p:spTree>
      <p:nvGrpSpPr>
        <p:cNvPr id="1" name="Shape 493"/>
        <p:cNvGrpSpPr/>
        <p:nvPr/>
      </p:nvGrpSpPr>
      <p:grpSpPr>
        <a:xfrm>
          <a:off x="0" y="0"/>
          <a:ext cx="0" cy="0"/>
          <a:chOff x="0" y="0"/>
          <a:chExt cx="0" cy="0"/>
        </a:xfrm>
      </p:grpSpPr>
      <p:sp>
        <p:nvSpPr>
          <p:cNvPr id="494" name="Google Shape;494;p23"/>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600"/>
              <a:buNone/>
            </a:pPr>
            <a:r>
              <a:rPr lang="zh-TW"/>
              <a:t>專題未來展望</a:t>
            </a:r>
            <a:endParaRPr/>
          </a:p>
        </p:txBody>
      </p:sp>
      <p:sp>
        <p:nvSpPr>
          <p:cNvPr id="495" name="Google Shape;495;p23"/>
          <p:cNvSpPr txBox="1">
            <a:spLocks noGrp="1"/>
          </p:cNvSpPr>
          <p:nvPr>
            <p:ph type="subTitle" idx="1"/>
          </p:nvPr>
        </p:nvSpPr>
        <p:spPr>
          <a:xfrm>
            <a:off x="2305150" y="3385428"/>
            <a:ext cx="5811000" cy="304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800"/>
              </a:spcAft>
              <a:buSzPts val="1600"/>
              <a:buNone/>
            </a:pPr>
            <a:r>
              <a:rPr lang="zh-TW" sz="1600"/>
              <a:t>Future outlook of the project</a:t>
            </a:r>
            <a:endParaRPr/>
          </a:p>
        </p:txBody>
      </p:sp>
      <p:sp>
        <p:nvSpPr>
          <p:cNvPr id="496" name="Google Shape;496;p23"/>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9600"/>
              <a:buFont typeface="Arial"/>
              <a:buNone/>
            </a:pPr>
            <a:r>
              <a:rPr lang="zh-TW" sz="9600" b="1" i="0" u="none" strike="noStrike" cap="none">
                <a:solidFill>
                  <a:schemeClr val="lt1"/>
                </a:solidFill>
                <a:latin typeface="Catamaran"/>
                <a:ea typeface="Catamaran"/>
                <a:cs typeface="Catamaran"/>
                <a:sym typeface="Catamaran"/>
              </a:rPr>
              <a:t>5</a:t>
            </a:r>
            <a:endParaRPr sz="9600" b="1" i="0" u="none" strike="noStrike" cap="none">
              <a:solidFill>
                <a:schemeClr val="lt1"/>
              </a:solidFill>
              <a:latin typeface="Catamaran"/>
              <a:ea typeface="Catamaran"/>
              <a:cs typeface="Catamaran"/>
              <a:sym typeface="Catamar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CD2F3"/>
        </a:solidFill>
        <a:effectLst/>
      </p:bgPr>
    </p:bg>
    <p:spTree>
      <p:nvGrpSpPr>
        <p:cNvPr id="1" name="Shape 500"/>
        <p:cNvGrpSpPr/>
        <p:nvPr/>
      </p:nvGrpSpPr>
      <p:grpSpPr>
        <a:xfrm>
          <a:off x="0" y="0"/>
          <a:ext cx="0" cy="0"/>
          <a:chOff x="0" y="0"/>
          <a:chExt cx="0" cy="0"/>
        </a:xfrm>
      </p:grpSpPr>
      <p:sp>
        <p:nvSpPr>
          <p:cNvPr id="501" name="Google Shape;501;p24"/>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專題未來展望</a:t>
            </a:r>
            <a:endParaRPr/>
          </a:p>
        </p:txBody>
      </p:sp>
      <p:sp>
        <p:nvSpPr>
          <p:cNvPr id="502" name="Google Shape;502;p24"/>
          <p:cNvSpPr txBox="1">
            <a:spLocks noGrp="1"/>
          </p:cNvSpPr>
          <p:nvPr>
            <p:ph type="body" idx="1"/>
          </p:nvPr>
        </p:nvSpPr>
        <p:spPr>
          <a:xfrm>
            <a:off x="779100" y="1474099"/>
            <a:ext cx="3108600" cy="3140233"/>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800"/>
              </a:spcAft>
              <a:buSzPts val="1600"/>
              <a:buNone/>
            </a:pPr>
            <a:r>
              <a:rPr lang="zh-TW" sz="1800">
                <a:latin typeface="Times New Roman"/>
                <a:ea typeface="Times New Roman"/>
                <a:cs typeface="Times New Roman"/>
                <a:sym typeface="Times New Roman"/>
              </a:rPr>
              <a:t>這個系統的實際應用上我們希望能運用在板金製造業上，作為板金設計師設計上的參考。但在“</a:t>
            </a:r>
            <a:r>
              <a:rPr lang="zh-TW" sz="1800">
                <a:solidFill>
                  <a:srgbClr val="FF0000"/>
                </a:solidFill>
                <a:latin typeface="Times New Roman"/>
                <a:ea typeface="Times New Roman"/>
                <a:cs typeface="Times New Roman"/>
                <a:sym typeface="Times New Roman"/>
              </a:rPr>
              <a:t>客製化</a:t>
            </a:r>
            <a:r>
              <a:rPr lang="zh-TW" sz="1800">
                <a:latin typeface="Times New Roman"/>
                <a:ea typeface="Times New Roman"/>
                <a:cs typeface="Times New Roman"/>
                <a:sym typeface="Times New Roman"/>
              </a:rPr>
              <a:t>”與“</a:t>
            </a:r>
            <a:r>
              <a:rPr lang="zh-TW" sz="1800">
                <a:solidFill>
                  <a:srgbClr val="FF0000"/>
                </a:solidFill>
                <a:latin typeface="Times New Roman"/>
                <a:ea typeface="Times New Roman"/>
                <a:cs typeface="Times New Roman"/>
                <a:sym typeface="Times New Roman"/>
              </a:rPr>
              <a:t>時價</a:t>
            </a:r>
            <a:r>
              <a:rPr lang="zh-TW" sz="1800">
                <a:latin typeface="Times New Roman"/>
                <a:ea typeface="Times New Roman"/>
                <a:cs typeface="Times New Roman"/>
                <a:sym typeface="Times New Roman"/>
              </a:rPr>
              <a:t>”的議題上，會有不少困難的產生(例如:參數商業機密的問題、時價實時的更新方式...等等)，這些也是值得我們去討論與協商的議題，目前此專題開發還有許多可以精進發展的部分</a:t>
            </a:r>
            <a:endParaRPr/>
          </a:p>
        </p:txBody>
      </p:sp>
      <p:sp>
        <p:nvSpPr>
          <p:cNvPr id="503" name="Google Shape;503;p2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24</a:t>
            </a:fld>
            <a:endParaRPr/>
          </a:p>
        </p:txBody>
      </p:sp>
      <p:grpSp>
        <p:nvGrpSpPr>
          <p:cNvPr id="504" name="Google Shape;504;p24"/>
          <p:cNvGrpSpPr/>
          <p:nvPr/>
        </p:nvGrpSpPr>
        <p:grpSpPr>
          <a:xfrm>
            <a:off x="103661" y="901067"/>
            <a:ext cx="319747" cy="266140"/>
            <a:chOff x="1244325" y="314425"/>
            <a:chExt cx="444525" cy="370050"/>
          </a:xfrm>
        </p:grpSpPr>
        <p:sp>
          <p:nvSpPr>
            <p:cNvPr id="505" name="Google Shape;505;p24"/>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06" name="Google Shape;506;p24"/>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pic>
        <p:nvPicPr>
          <p:cNvPr id="507" name="Google Shape;507;p24"/>
          <p:cNvPicPr preferRelativeResize="0"/>
          <p:nvPr/>
        </p:nvPicPr>
        <p:blipFill rotWithShape="1">
          <a:blip r:embed="rId3">
            <a:alphaModFix/>
          </a:blip>
          <a:srcRect l="15853" r="15853"/>
          <a:stretch/>
        </p:blipFill>
        <p:spPr>
          <a:xfrm>
            <a:off x="4303909" y="1851982"/>
            <a:ext cx="4495770" cy="3291462"/>
          </a:xfrm>
          <a:custGeom>
            <a:avLst/>
            <a:gdLst/>
            <a:ahLst/>
            <a:cxnLst/>
            <a:rect l="l" t="t" r="r" b="b"/>
            <a:pathLst>
              <a:path w="21600" h="21600" extrusionOk="0">
                <a:moveTo>
                  <a:pt x="10798" y="0"/>
                </a:moveTo>
                <a:cubicBezTo>
                  <a:pt x="10182" y="0"/>
                  <a:pt x="9569" y="218"/>
                  <a:pt x="9017" y="653"/>
                </a:cubicBezTo>
                <a:lnTo>
                  <a:pt x="1785" y="6357"/>
                </a:lnTo>
                <a:cubicBezTo>
                  <a:pt x="681" y="7228"/>
                  <a:pt x="0" y="8834"/>
                  <a:pt x="0" y="10576"/>
                </a:cubicBezTo>
                <a:lnTo>
                  <a:pt x="0" y="21600"/>
                </a:lnTo>
                <a:lnTo>
                  <a:pt x="21600" y="21600"/>
                </a:lnTo>
                <a:lnTo>
                  <a:pt x="21600" y="10576"/>
                </a:lnTo>
                <a:cubicBezTo>
                  <a:pt x="21600" y="8834"/>
                  <a:pt x="20919" y="7228"/>
                  <a:pt x="19815" y="6357"/>
                </a:cubicBezTo>
                <a:lnTo>
                  <a:pt x="12583" y="653"/>
                </a:lnTo>
                <a:cubicBezTo>
                  <a:pt x="12031" y="218"/>
                  <a:pt x="11414" y="0"/>
                  <a:pt x="10798" y="0"/>
                </a:cubicBezTo>
                <a:close/>
              </a:path>
            </a:pathLst>
          </a:custGeom>
          <a:noFill/>
          <a:ln>
            <a:noFill/>
          </a:ln>
        </p:spPr>
      </p:pic>
      <p:sp>
        <p:nvSpPr>
          <p:cNvPr id="508" name="Google Shape;508;p24"/>
          <p:cNvSpPr/>
          <p:nvPr/>
        </p:nvSpPr>
        <p:spPr>
          <a:xfrm>
            <a:off x="-1" y="196105"/>
            <a:ext cx="1845735"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9" name="Google Shape;509;p24"/>
          <p:cNvSpPr txBox="1"/>
          <p:nvPr/>
        </p:nvSpPr>
        <p:spPr>
          <a:xfrm>
            <a:off x="0" y="222896"/>
            <a:ext cx="1845734"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專題未來展望</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CD2F3"/>
        </a:solidFill>
        <a:effectLst/>
      </p:bgPr>
    </p:bg>
    <p:spTree>
      <p:nvGrpSpPr>
        <p:cNvPr id="1" name="Shape 513"/>
        <p:cNvGrpSpPr/>
        <p:nvPr/>
      </p:nvGrpSpPr>
      <p:grpSpPr>
        <a:xfrm>
          <a:off x="0" y="0"/>
          <a:ext cx="0" cy="0"/>
          <a:chOff x="0" y="0"/>
          <a:chExt cx="0" cy="0"/>
        </a:xfrm>
      </p:grpSpPr>
      <p:sp>
        <p:nvSpPr>
          <p:cNvPr id="514" name="Google Shape;514;p25"/>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專題未來展望</a:t>
            </a:r>
            <a:endParaRPr/>
          </a:p>
        </p:txBody>
      </p:sp>
      <p:sp>
        <p:nvSpPr>
          <p:cNvPr id="515" name="Google Shape;515;p25"/>
          <p:cNvSpPr txBox="1">
            <a:spLocks noGrp="1"/>
          </p:cNvSpPr>
          <p:nvPr>
            <p:ph type="body" idx="1"/>
          </p:nvPr>
        </p:nvSpPr>
        <p:spPr>
          <a:xfrm>
            <a:off x="5371984" y="1232300"/>
            <a:ext cx="3108600" cy="3517551"/>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600"/>
              <a:buNone/>
            </a:pPr>
            <a:r>
              <a:rPr lang="zh-TW" sz="1800">
                <a:latin typeface="Times New Roman"/>
                <a:ea typeface="Times New Roman"/>
                <a:cs typeface="Times New Roman"/>
                <a:sym typeface="Times New Roman"/>
              </a:rPr>
              <a:t>在本次實作中，這些功能對於現階段的需求能有所幫助，並希望未來能夠好好填補目前所缺乏精度的問題，持續的優化將會是我們一直以來的目標，不管是參數設置的方式或者拆圖方案的選擇，都能提供給使用者最精確最即時的反應，並且推薦最為有效率的方式出來供使用者選擇，進而對台灣板金產業能有更大的貢獻</a:t>
            </a:r>
            <a:endParaRPr/>
          </a:p>
          <a:p>
            <a:pPr marL="0" lvl="0" indent="0" algn="l" rtl="0">
              <a:lnSpc>
                <a:spcPct val="115000"/>
              </a:lnSpc>
              <a:spcBef>
                <a:spcPts val="800"/>
              </a:spcBef>
              <a:spcAft>
                <a:spcPts val="800"/>
              </a:spcAft>
              <a:buSzPts val="1600"/>
              <a:buNone/>
            </a:pPr>
            <a:endParaRPr/>
          </a:p>
        </p:txBody>
      </p:sp>
      <p:sp>
        <p:nvSpPr>
          <p:cNvPr id="516" name="Google Shape;516;p2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25</a:t>
            </a:fld>
            <a:endParaRPr/>
          </a:p>
        </p:txBody>
      </p:sp>
      <p:grpSp>
        <p:nvGrpSpPr>
          <p:cNvPr id="517" name="Google Shape;517;p25"/>
          <p:cNvGrpSpPr/>
          <p:nvPr/>
        </p:nvGrpSpPr>
        <p:grpSpPr>
          <a:xfrm>
            <a:off x="103661" y="901067"/>
            <a:ext cx="319747" cy="266140"/>
            <a:chOff x="1244325" y="314425"/>
            <a:chExt cx="444525" cy="370050"/>
          </a:xfrm>
        </p:grpSpPr>
        <p:sp>
          <p:nvSpPr>
            <p:cNvPr id="518" name="Google Shape;518;p25"/>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19" name="Google Shape;519;p25"/>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pic>
        <p:nvPicPr>
          <p:cNvPr id="520" name="Google Shape;520;p25"/>
          <p:cNvPicPr preferRelativeResize="0"/>
          <p:nvPr/>
        </p:nvPicPr>
        <p:blipFill rotWithShape="1">
          <a:blip r:embed="rId3">
            <a:alphaModFix/>
          </a:blip>
          <a:srcRect t="1988" b="1987"/>
          <a:stretch/>
        </p:blipFill>
        <p:spPr>
          <a:xfrm>
            <a:off x="423408" y="1851989"/>
            <a:ext cx="4495770" cy="3291462"/>
          </a:xfrm>
          <a:custGeom>
            <a:avLst/>
            <a:gdLst/>
            <a:ahLst/>
            <a:cxnLst/>
            <a:rect l="l" t="t" r="r" b="b"/>
            <a:pathLst>
              <a:path w="21600" h="21600" extrusionOk="0">
                <a:moveTo>
                  <a:pt x="10798" y="0"/>
                </a:moveTo>
                <a:cubicBezTo>
                  <a:pt x="10182" y="0"/>
                  <a:pt x="9569" y="218"/>
                  <a:pt x="9017" y="653"/>
                </a:cubicBezTo>
                <a:lnTo>
                  <a:pt x="1785" y="6357"/>
                </a:lnTo>
                <a:cubicBezTo>
                  <a:pt x="681" y="7228"/>
                  <a:pt x="0" y="8834"/>
                  <a:pt x="0" y="10576"/>
                </a:cubicBezTo>
                <a:lnTo>
                  <a:pt x="0" y="21600"/>
                </a:lnTo>
                <a:lnTo>
                  <a:pt x="21600" y="21600"/>
                </a:lnTo>
                <a:lnTo>
                  <a:pt x="21600" y="10576"/>
                </a:lnTo>
                <a:cubicBezTo>
                  <a:pt x="21600" y="8834"/>
                  <a:pt x="20919" y="7228"/>
                  <a:pt x="19815" y="6357"/>
                </a:cubicBezTo>
                <a:lnTo>
                  <a:pt x="12583" y="653"/>
                </a:lnTo>
                <a:cubicBezTo>
                  <a:pt x="12031" y="218"/>
                  <a:pt x="11414" y="0"/>
                  <a:pt x="10798" y="0"/>
                </a:cubicBezTo>
                <a:close/>
              </a:path>
            </a:pathLst>
          </a:custGeom>
          <a:noFill/>
          <a:ln>
            <a:noFill/>
          </a:ln>
        </p:spPr>
      </p:pic>
      <p:sp>
        <p:nvSpPr>
          <p:cNvPr id="521" name="Google Shape;521;p25"/>
          <p:cNvSpPr/>
          <p:nvPr/>
        </p:nvSpPr>
        <p:spPr>
          <a:xfrm>
            <a:off x="-1" y="196105"/>
            <a:ext cx="1845735"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2" name="Google Shape;522;p25"/>
          <p:cNvSpPr txBox="1"/>
          <p:nvPr/>
        </p:nvSpPr>
        <p:spPr>
          <a:xfrm>
            <a:off x="0" y="222896"/>
            <a:ext cx="1845734"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專題未來展望</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B6DB4"/>
        </a:solidFill>
        <a:effectLst/>
      </p:bgPr>
    </p:bg>
    <p:spTree>
      <p:nvGrpSpPr>
        <p:cNvPr id="1" name="Shape 526"/>
        <p:cNvGrpSpPr/>
        <p:nvPr/>
      </p:nvGrpSpPr>
      <p:grpSpPr>
        <a:xfrm>
          <a:off x="0" y="0"/>
          <a:ext cx="0" cy="0"/>
          <a:chOff x="0" y="0"/>
          <a:chExt cx="0" cy="0"/>
        </a:xfrm>
      </p:grpSpPr>
      <p:sp>
        <p:nvSpPr>
          <p:cNvPr id="527" name="Google Shape;527;p26"/>
          <p:cNvSpPr txBox="1">
            <a:spLocks noGrp="1"/>
          </p:cNvSpPr>
          <p:nvPr>
            <p:ph type="subTitle" idx="4294967295"/>
          </p:nvPr>
        </p:nvSpPr>
        <p:spPr>
          <a:xfrm>
            <a:off x="855300" y="4116401"/>
            <a:ext cx="7433400" cy="463200"/>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0"/>
              </a:spcBef>
              <a:spcAft>
                <a:spcPts val="800"/>
              </a:spcAft>
              <a:buClr>
                <a:schemeClr val="accent5"/>
              </a:buClr>
              <a:buSzPts val="1600"/>
              <a:buFont typeface="Catamaran Thin"/>
              <a:buNone/>
            </a:pPr>
            <a:r>
              <a:rPr lang="zh-TW" sz="2000" b="0" i="0" u="none" strike="noStrike" cap="none">
                <a:solidFill>
                  <a:schemeClr val="dk1"/>
                </a:solidFill>
                <a:latin typeface="Catamaran Thin"/>
                <a:ea typeface="Catamaran Thin"/>
                <a:cs typeface="Catamaran Thin"/>
                <a:sym typeface="Catamaran Thin"/>
              </a:rPr>
              <a:t>Total success!</a:t>
            </a:r>
            <a:endParaRPr sz="2000" b="0" i="0" u="none" strike="noStrike" cap="none">
              <a:solidFill>
                <a:schemeClr val="dk1"/>
              </a:solidFill>
              <a:latin typeface="Catamaran Thin"/>
              <a:ea typeface="Catamaran Thin"/>
              <a:cs typeface="Catamaran Thin"/>
              <a:sym typeface="Catamaran Thin"/>
            </a:endParaRPr>
          </a:p>
        </p:txBody>
      </p:sp>
      <p:sp>
        <p:nvSpPr>
          <p:cNvPr id="528" name="Google Shape;528;p2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26</a:t>
            </a:fld>
            <a:endParaRPr/>
          </a:p>
        </p:txBody>
      </p:sp>
      <p:sp>
        <p:nvSpPr>
          <p:cNvPr id="529" name="Google Shape;529;p26"/>
          <p:cNvSpPr txBox="1"/>
          <p:nvPr/>
        </p:nvSpPr>
        <p:spPr>
          <a:xfrm>
            <a:off x="2186786" y="423231"/>
            <a:ext cx="4770425" cy="785368"/>
          </a:xfrm>
          <a:prstGeom prst="rect">
            <a:avLst/>
          </a:prstGeom>
          <a:solidFill>
            <a:srgbClr val="D7D3E5"/>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zh-TW" sz="2800" b="0" i="0" u="none" strike="noStrike" cap="none">
                <a:solidFill>
                  <a:srgbClr val="000000"/>
                </a:solidFill>
                <a:latin typeface="Microsoft JhengHei"/>
                <a:ea typeface="Microsoft JhengHei"/>
                <a:cs typeface="Microsoft JhengHei"/>
                <a:sym typeface="Microsoft JhengHei"/>
              </a:rPr>
              <a:t>補助單位&amp;合作廠商</a:t>
            </a:r>
            <a:endParaRPr/>
          </a:p>
        </p:txBody>
      </p:sp>
      <p:pic>
        <p:nvPicPr>
          <p:cNvPr id="530" name="Google Shape;530;p26"/>
          <p:cNvPicPr preferRelativeResize="0"/>
          <p:nvPr/>
        </p:nvPicPr>
        <p:blipFill rotWithShape="1">
          <a:blip r:embed="rId3">
            <a:alphaModFix/>
          </a:blip>
          <a:srcRect/>
          <a:stretch/>
        </p:blipFill>
        <p:spPr>
          <a:xfrm>
            <a:off x="637145" y="4116401"/>
            <a:ext cx="7997106" cy="744536"/>
          </a:xfrm>
          <a:prstGeom prst="rect">
            <a:avLst/>
          </a:prstGeom>
          <a:noFill/>
          <a:ln>
            <a:noFill/>
          </a:ln>
          <a:effectLst>
            <a:outerShdw blurRad="190500" algn="tl" rotWithShape="0">
              <a:srgbClr val="000000">
                <a:alpha val="69803"/>
              </a:srgbClr>
            </a:outerShdw>
          </a:effectLst>
        </p:spPr>
      </p:pic>
      <p:pic>
        <p:nvPicPr>
          <p:cNvPr id="531" name="Google Shape;531;p26"/>
          <p:cNvPicPr preferRelativeResize="0"/>
          <p:nvPr/>
        </p:nvPicPr>
        <p:blipFill rotWithShape="1">
          <a:blip r:embed="rId4">
            <a:alphaModFix/>
          </a:blip>
          <a:srcRect/>
          <a:stretch/>
        </p:blipFill>
        <p:spPr>
          <a:xfrm>
            <a:off x="4738151" y="2729291"/>
            <a:ext cx="3896100" cy="113589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532" name="Google Shape;532;p26" descr="C:\Users\Winderia\Desktop\Digi+ 計劃 logo.png"/>
          <p:cNvPicPr preferRelativeResize="0"/>
          <p:nvPr/>
        </p:nvPicPr>
        <p:blipFill rotWithShape="1">
          <a:blip r:embed="rId5">
            <a:alphaModFix/>
          </a:blip>
          <a:srcRect r="41717"/>
          <a:stretch/>
        </p:blipFill>
        <p:spPr>
          <a:xfrm>
            <a:off x="661060" y="2714623"/>
            <a:ext cx="3051452" cy="1135890"/>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533" name="Google Shape;533;p26" descr="C:\Users\Winderia\Desktop\東海資工 logo.png"/>
          <p:cNvPicPr preferRelativeResize="0"/>
          <p:nvPr/>
        </p:nvPicPr>
        <p:blipFill rotWithShape="1">
          <a:blip r:embed="rId6">
            <a:alphaModFix/>
          </a:blip>
          <a:srcRect/>
          <a:stretch/>
        </p:blipFill>
        <p:spPr>
          <a:xfrm>
            <a:off x="2186786" y="1385356"/>
            <a:ext cx="4770425" cy="1063380"/>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4978"/>
        </a:solidFill>
        <a:effectLst/>
      </p:bgPr>
    </p:bg>
    <p:spTree>
      <p:nvGrpSpPr>
        <p:cNvPr id="1" name="Shape 537"/>
        <p:cNvGrpSpPr/>
        <p:nvPr/>
      </p:nvGrpSpPr>
      <p:grpSpPr>
        <a:xfrm>
          <a:off x="0" y="0"/>
          <a:ext cx="0" cy="0"/>
          <a:chOff x="0" y="0"/>
          <a:chExt cx="0" cy="0"/>
        </a:xfrm>
      </p:grpSpPr>
      <p:sp>
        <p:nvSpPr>
          <p:cNvPr id="538" name="Google Shape;538;p27"/>
          <p:cNvSpPr txBox="1">
            <a:spLocks noGrp="1"/>
          </p:cNvSpPr>
          <p:nvPr>
            <p:ph type="ctrTitle" idx="4294967295"/>
          </p:nvPr>
        </p:nvSpPr>
        <p:spPr>
          <a:xfrm>
            <a:off x="3381175" y="1054175"/>
            <a:ext cx="4422300" cy="115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3200"/>
              <a:buFont typeface="Catamaran"/>
              <a:buNone/>
            </a:pPr>
            <a:r>
              <a:rPr lang="zh-TW" sz="7200" b="1" i="0" u="none" strike="noStrike" cap="none">
                <a:solidFill>
                  <a:schemeClr val="lt1"/>
                </a:solidFill>
                <a:latin typeface="Catamaran"/>
                <a:ea typeface="Catamaran"/>
                <a:cs typeface="Catamaran"/>
                <a:sym typeface="Catamaran"/>
              </a:rPr>
              <a:t>THANKS!</a:t>
            </a:r>
            <a:endParaRPr sz="7200" b="1" i="0" u="none" strike="noStrike" cap="none">
              <a:solidFill>
                <a:schemeClr val="lt1"/>
              </a:solidFill>
              <a:latin typeface="Catamaran"/>
              <a:ea typeface="Catamaran"/>
              <a:cs typeface="Catamaran"/>
              <a:sym typeface="Catamaran"/>
            </a:endParaRPr>
          </a:p>
        </p:txBody>
      </p:sp>
      <p:sp>
        <p:nvSpPr>
          <p:cNvPr id="539" name="Google Shape;539;p27"/>
          <p:cNvSpPr txBox="1">
            <a:spLocks noGrp="1"/>
          </p:cNvSpPr>
          <p:nvPr>
            <p:ph type="subTitle" idx="4294967295"/>
          </p:nvPr>
        </p:nvSpPr>
        <p:spPr>
          <a:xfrm>
            <a:off x="0" y="3200400"/>
            <a:ext cx="9144000" cy="715698"/>
          </a:xfrm>
          <a:prstGeom prst="rect">
            <a:avLst/>
          </a:prstGeom>
          <a:solidFill>
            <a:srgbClr val="002060"/>
          </a:solidFill>
          <a:ln>
            <a:noFill/>
          </a:ln>
        </p:spPr>
        <p:txBody>
          <a:bodyPr spcFirstLastPara="1" wrap="square" lIns="0" tIns="0" rIns="0" bIns="0" anchor="t" anchorCtr="0">
            <a:noAutofit/>
          </a:bodyPr>
          <a:lstStyle/>
          <a:p>
            <a:pPr marL="0" marR="0" lvl="0" indent="0" algn="ctr" rtl="0">
              <a:lnSpc>
                <a:spcPct val="115000"/>
              </a:lnSpc>
              <a:spcBef>
                <a:spcPts val="0"/>
              </a:spcBef>
              <a:spcAft>
                <a:spcPts val="0"/>
              </a:spcAft>
              <a:buClr>
                <a:schemeClr val="accent5"/>
              </a:buClr>
              <a:buSzPts val="1600"/>
              <a:buFont typeface="Catamaran Thin"/>
              <a:buNone/>
            </a:pPr>
            <a:r>
              <a:rPr lang="zh-TW" sz="4000" b="1" i="0" u="none" strike="noStrike" cap="none">
                <a:solidFill>
                  <a:schemeClr val="lt1"/>
                </a:solidFill>
                <a:latin typeface="Times New Roman"/>
                <a:ea typeface="Times New Roman"/>
                <a:cs typeface="Times New Roman"/>
                <a:sym typeface="Times New Roman"/>
              </a:rPr>
              <a:t>Q &amp; A</a:t>
            </a:r>
            <a:endParaRPr sz="4000" b="1" i="0" u="none" strike="noStrike" cap="none">
              <a:solidFill>
                <a:schemeClr val="lt1"/>
              </a:solidFill>
              <a:latin typeface="Times New Roman"/>
              <a:ea typeface="Times New Roman"/>
              <a:cs typeface="Times New Roman"/>
              <a:sym typeface="Times New Roman"/>
            </a:endParaRPr>
          </a:p>
        </p:txBody>
      </p:sp>
      <p:sp>
        <p:nvSpPr>
          <p:cNvPr id="540" name="Google Shape;540;p2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solidFill>
                  <a:schemeClr val="lt1"/>
                </a:solidFill>
              </a:rPr>
              <a:t>27</a:t>
            </a:fld>
            <a:endParaRPr>
              <a:solidFill>
                <a:schemeClr val="lt1"/>
              </a:solidFill>
            </a:endParaRPr>
          </a:p>
        </p:txBody>
      </p:sp>
      <p:pic>
        <p:nvPicPr>
          <p:cNvPr id="541" name="Google Shape;541;p27"/>
          <p:cNvPicPr preferRelativeResize="0"/>
          <p:nvPr/>
        </p:nvPicPr>
        <p:blipFill rotWithShape="1">
          <a:blip r:embed="rId3">
            <a:alphaModFix/>
          </a:blip>
          <a:srcRect l="19861" r="19861"/>
          <a:stretch/>
        </p:blipFill>
        <p:spPr>
          <a:xfrm>
            <a:off x="1188150" y="401625"/>
            <a:ext cx="1975353" cy="2180734"/>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5BCEC"/>
        </a:solidFill>
        <a:effectLst/>
      </p:bgPr>
    </p:bg>
    <p:spTree>
      <p:nvGrpSpPr>
        <p:cNvPr id="1" name="Shape 218"/>
        <p:cNvGrpSpPr/>
        <p:nvPr/>
      </p:nvGrpSpPr>
      <p:grpSpPr>
        <a:xfrm>
          <a:off x="0" y="0"/>
          <a:ext cx="0" cy="0"/>
          <a:chOff x="0" y="0"/>
          <a:chExt cx="0" cy="0"/>
        </a:xfrm>
      </p:grpSpPr>
      <p:sp>
        <p:nvSpPr>
          <p:cNvPr id="219" name="Google Shape;219;p3"/>
          <p:cNvSpPr txBox="1">
            <a:spLocks noGrp="1"/>
          </p:cNvSpPr>
          <p:nvPr>
            <p:ph type="ctrTitle"/>
          </p:nvPr>
        </p:nvSpPr>
        <p:spPr>
          <a:xfrm>
            <a:off x="2291400" y="2874497"/>
            <a:ext cx="5811000" cy="523781"/>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600"/>
              <a:buNone/>
            </a:pPr>
            <a:r>
              <a:rPr lang="zh-TW"/>
              <a:t>專案背景</a:t>
            </a:r>
            <a:endParaRPr/>
          </a:p>
        </p:txBody>
      </p:sp>
      <p:sp>
        <p:nvSpPr>
          <p:cNvPr id="220" name="Google Shape;220;p3"/>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9600"/>
              <a:buFont typeface="Arial"/>
              <a:buNone/>
            </a:pPr>
            <a:r>
              <a:rPr lang="zh-TW" sz="9600" b="1" i="0" u="none" strike="noStrike" cap="none">
                <a:solidFill>
                  <a:schemeClr val="lt1"/>
                </a:solidFill>
                <a:latin typeface="Catamaran"/>
                <a:ea typeface="Catamaran"/>
                <a:cs typeface="Catamaran"/>
                <a:sym typeface="Catamaran"/>
              </a:rPr>
              <a:t>1</a:t>
            </a:r>
            <a:endParaRPr sz="9600" b="1" i="0" u="none" strike="noStrike" cap="none">
              <a:solidFill>
                <a:schemeClr val="lt1"/>
              </a:solidFill>
              <a:latin typeface="Catamaran"/>
              <a:ea typeface="Catamaran"/>
              <a:cs typeface="Catamaran"/>
              <a:sym typeface="Catamaran"/>
            </a:endParaRPr>
          </a:p>
        </p:txBody>
      </p:sp>
      <p:sp>
        <p:nvSpPr>
          <p:cNvPr id="221" name="Google Shape;221;p3"/>
          <p:cNvSpPr txBox="1">
            <a:spLocks noGrp="1"/>
          </p:cNvSpPr>
          <p:nvPr>
            <p:ph type="subTitle" idx="1"/>
          </p:nvPr>
        </p:nvSpPr>
        <p:spPr>
          <a:xfrm>
            <a:off x="2291400" y="3398278"/>
            <a:ext cx="5811000" cy="304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800"/>
              </a:spcAft>
              <a:buSzPts val="1600"/>
              <a:buNone/>
            </a:pPr>
            <a:r>
              <a:rPr lang="zh-TW" sz="1800"/>
              <a:t>Research motivation of the project</a:t>
            </a:r>
            <a:endParaRPr sz="1800"/>
          </a:p>
        </p:txBody>
      </p:sp>
      <p:sp>
        <p:nvSpPr>
          <p:cNvPr id="222" name="Google Shape;222;p3"/>
          <p:cNvSpPr txBox="1"/>
          <p:nvPr/>
        </p:nvSpPr>
        <p:spPr>
          <a:xfrm>
            <a:off x="8480584" y="4749851"/>
            <a:ext cx="548700" cy="3936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fld id="{00000000-1234-1234-1234-123412341234}" type="slidenum">
              <a:rPr lang="en-US" altLang="zh-TW"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6DB4"/>
        </a:solidFill>
        <a:effectLst/>
      </p:bgPr>
    </p:bg>
    <p:spTree>
      <p:nvGrpSpPr>
        <p:cNvPr id="1" name="Shape 226"/>
        <p:cNvGrpSpPr/>
        <p:nvPr/>
      </p:nvGrpSpPr>
      <p:grpSpPr>
        <a:xfrm>
          <a:off x="0" y="0"/>
          <a:ext cx="0" cy="0"/>
          <a:chOff x="0" y="0"/>
          <a:chExt cx="0" cy="0"/>
        </a:xfrm>
      </p:grpSpPr>
      <p:sp>
        <p:nvSpPr>
          <p:cNvPr id="227" name="Google Shape;227;p4"/>
          <p:cNvSpPr txBox="1">
            <a:spLocks noGrp="1"/>
          </p:cNvSpPr>
          <p:nvPr>
            <p:ph type="body" idx="1"/>
          </p:nvPr>
        </p:nvSpPr>
        <p:spPr>
          <a:xfrm>
            <a:off x="2753950" y="839775"/>
            <a:ext cx="3636000" cy="36363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SzPts val="1600"/>
              <a:buNone/>
            </a:pPr>
            <a:r>
              <a:rPr lang="zh-TW">
                <a:latin typeface="Times New Roman"/>
                <a:ea typeface="Times New Roman"/>
                <a:cs typeface="Times New Roman"/>
                <a:sym typeface="Times New Roman"/>
              </a:rPr>
              <a:t>國內板金業者的需求</a:t>
            </a:r>
            <a:endParaRPr>
              <a:latin typeface="Times New Roman"/>
              <a:ea typeface="Times New Roman"/>
              <a:cs typeface="Times New Roman"/>
              <a:sym typeface="Times New Roman"/>
            </a:endParaRPr>
          </a:p>
          <a:p>
            <a:pPr marL="0" lvl="0" indent="0" algn="ctr" rtl="0">
              <a:lnSpc>
                <a:spcPct val="115000"/>
              </a:lnSpc>
              <a:spcBef>
                <a:spcPts val="800"/>
              </a:spcBef>
              <a:spcAft>
                <a:spcPts val="0"/>
              </a:spcAft>
              <a:buSzPts val="1600"/>
              <a:buNone/>
            </a:pPr>
            <a:r>
              <a:rPr lang="zh-TW" sz="1800">
                <a:latin typeface="Times New Roman"/>
                <a:ea typeface="Times New Roman"/>
                <a:cs typeface="Times New Roman"/>
                <a:sym typeface="Times New Roman"/>
              </a:rPr>
              <a:t>生產工序標準成本?</a:t>
            </a:r>
            <a:endParaRPr/>
          </a:p>
          <a:p>
            <a:pPr marL="0" lvl="0" indent="0" algn="ctr" rtl="0">
              <a:lnSpc>
                <a:spcPct val="115000"/>
              </a:lnSpc>
              <a:spcBef>
                <a:spcPts val="800"/>
              </a:spcBef>
              <a:spcAft>
                <a:spcPts val="0"/>
              </a:spcAft>
              <a:buSzPts val="1600"/>
              <a:buNone/>
            </a:pPr>
            <a:r>
              <a:rPr lang="zh-TW" sz="1800">
                <a:latin typeface="Times New Roman"/>
                <a:ea typeface="Times New Roman"/>
                <a:cs typeface="Times New Roman"/>
                <a:sym typeface="Times New Roman"/>
              </a:rPr>
              <a:t>板金產品成本預估?</a:t>
            </a:r>
            <a:endParaRPr/>
          </a:p>
          <a:p>
            <a:pPr marL="0" lvl="0" indent="0" algn="ctr" rtl="0">
              <a:lnSpc>
                <a:spcPct val="115000"/>
              </a:lnSpc>
              <a:spcBef>
                <a:spcPts val="800"/>
              </a:spcBef>
              <a:spcAft>
                <a:spcPts val="800"/>
              </a:spcAft>
              <a:buSzPts val="1600"/>
              <a:buNone/>
            </a:pPr>
            <a:r>
              <a:rPr lang="zh-TW" sz="1800">
                <a:latin typeface="Times New Roman"/>
                <a:ea typeface="Times New Roman"/>
                <a:cs typeface="Times New Roman"/>
                <a:sym typeface="Times New Roman"/>
              </a:rPr>
              <a:t>面對客戶營運成本?</a:t>
            </a:r>
            <a:endParaRPr/>
          </a:p>
        </p:txBody>
      </p:sp>
      <p:sp>
        <p:nvSpPr>
          <p:cNvPr id="228" name="Google Shape;228;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4</a:t>
            </a:fld>
            <a:endParaRPr/>
          </a:p>
        </p:txBody>
      </p:sp>
      <p:grpSp>
        <p:nvGrpSpPr>
          <p:cNvPr id="229" name="Google Shape;229;p4"/>
          <p:cNvGrpSpPr/>
          <p:nvPr/>
        </p:nvGrpSpPr>
        <p:grpSpPr>
          <a:xfrm>
            <a:off x="4313912" y="396689"/>
            <a:ext cx="516075" cy="317801"/>
            <a:chOff x="3241525" y="3039450"/>
            <a:chExt cx="494600" cy="312625"/>
          </a:xfrm>
        </p:grpSpPr>
        <p:sp>
          <p:nvSpPr>
            <p:cNvPr id="230" name="Google Shape;230;p4"/>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1" name="Google Shape;231;p4"/>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232" name="Google Shape;232;p4"/>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4"/>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專題背景</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5E8F9"/>
        </a:solidFill>
        <a:effectLst/>
      </p:bgPr>
    </p:bg>
    <p:spTree>
      <p:nvGrpSpPr>
        <p:cNvPr id="1" name="Shape 237"/>
        <p:cNvGrpSpPr/>
        <p:nvPr/>
      </p:nvGrpSpPr>
      <p:grpSpPr>
        <a:xfrm>
          <a:off x="0" y="0"/>
          <a:ext cx="0" cy="0"/>
          <a:chOff x="0" y="0"/>
          <a:chExt cx="0" cy="0"/>
        </a:xfrm>
      </p:grpSpPr>
      <p:sp>
        <p:nvSpPr>
          <p:cNvPr id="238" name="Google Shape;238;p5"/>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 name="Google Shape;239;p5"/>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國內板金業者面臨的問題</a:t>
            </a:r>
            <a:endParaRPr/>
          </a:p>
        </p:txBody>
      </p:sp>
      <p:sp>
        <p:nvSpPr>
          <p:cNvPr id="240" name="Google Shape;240;p5"/>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0"/>
              </a:spcBef>
              <a:spcAft>
                <a:spcPts val="0"/>
              </a:spcAft>
              <a:buSzPts val="1600"/>
              <a:buChar char="⬢"/>
            </a:pPr>
            <a:r>
              <a:rPr lang="zh-TW">
                <a:latin typeface="DFKai-SB"/>
                <a:ea typeface="DFKai-SB"/>
                <a:cs typeface="DFKai-SB"/>
                <a:sym typeface="DFKai-SB"/>
              </a:rPr>
              <a:t>工業數位化的程度不足</a:t>
            </a:r>
            <a:endParaRPr>
              <a:latin typeface="DFKai-SB"/>
              <a:ea typeface="DFKai-SB"/>
              <a:cs typeface="DFKai-SB"/>
              <a:sym typeface="DFKai-SB"/>
            </a:endParaRPr>
          </a:p>
          <a:p>
            <a:pPr marL="457200" lvl="0" indent="-330200" algn="l" rtl="0">
              <a:lnSpc>
                <a:spcPct val="115000"/>
              </a:lnSpc>
              <a:spcBef>
                <a:spcPts val="0"/>
              </a:spcBef>
              <a:spcAft>
                <a:spcPts val="0"/>
              </a:spcAft>
              <a:buSzPts val="1600"/>
              <a:buChar char="⬢"/>
            </a:pPr>
            <a:r>
              <a:rPr lang="zh-TW">
                <a:latin typeface="DFKai-SB"/>
                <a:ea typeface="DFKai-SB"/>
                <a:cs typeface="DFKai-SB"/>
                <a:sym typeface="DFKai-SB"/>
              </a:rPr>
              <a:t>封閉性的工廠設備導致數據取得困難</a:t>
            </a:r>
            <a:endParaRPr>
              <a:latin typeface="DFKai-SB"/>
              <a:ea typeface="DFKai-SB"/>
              <a:cs typeface="DFKai-SB"/>
              <a:sym typeface="DFKai-SB"/>
            </a:endParaRPr>
          </a:p>
          <a:p>
            <a:pPr marL="457200" lvl="0" indent="-330200" algn="l" rtl="0">
              <a:lnSpc>
                <a:spcPct val="115000"/>
              </a:lnSpc>
              <a:spcBef>
                <a:spcPts val="0"/>
              </a:spcBef>
              <a:spcAft>
                <a:spcPts val="0"/>
              </a:spcAft>
              <a:buSzPts val="1600"/>
              <a:buChar char="⬢"/>
            </a:pPr>
            <a:r>
              <a:rPr lang="zh-TW">
                <a:latin typeface="DFKai-SB"/>
                <a:ea typeface="DFKai-SB"/>
                <a:cs typeface="DFKai-SB"/>
                <a:sym typeface="DFKai-SB"/>
              </a:rPr>
              <a:t>只能依靠先前生產時的成本，來推算後續生產工序的成本</a:t>
            </a:r>
            <a:endParaRPr/>
          </a:p>
        </p:txBody>
      </p:sp>
      <p:sp>
        <p:nvSpPr>
          <p:cNvPr id="241" name="Google Shape;241;p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5</a:t>
            </a:fld>
            <a:endParaRPr/>
          </a:p>
        </p:txBody>
      </p:sp>
      <p:grpSp>
        <p:nvGrpSpPr>
          <p:cNvPr id="242" name="Google Shape;242;p5"/>
          <p:cNvGrpSpPr/>
          <p:nvPr/>
        </p:nvGrpSpPr>
        <p:grpSpPr>
          <a:xfrm>
            <a:off x="156907" y="858548"/>
            <a:ext cx="215437" cy="351204"/>
            <a:chOff x="6730350" y="2315900"/>
            <a:chExt cx="257700" cy="420100"/>
          </a:xfrm>
        </p:grpSpPr>
        <p:sp>
          <p:nvSpPr>
            <p:cNvPr id="243" name="Google Shape;243;p5"/>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4" name="Google Shape;244;p5"/>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5" name="Google Shape;245;p5"/>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6" name="Google Shape;246;p5"/>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7" name="Google Shape;247;p5"/>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pic>
        <p:nvPicPr>
          <p:cNvPr id="248" name="Google Shape;248;p5"/>
          <p:cNvPicPr preferRelativeResize="0"/>
          <p:nvPr/>
        </p:nvPicPr>
        <p:blipFill rotWithShape="1">
          <a:blip r:embed="rId3">
            <a:alphaModFix/>
          </a:blip>
          <a:srcRect/>
          <a:stretch/>
        </p:blipFill>
        <p:spPr>
          <a:xfrm>
            <a:off x="3843270" y="3374514"/>
            <a:ext cx="2887410" cy="1572136"/>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249" name="Google Shape;249;p5"/>
          <p:cNvPicPr preferRelativeResize="0"/>
          <p:nvPr/>
        </p:nvPicPr>
        <p:blipFill rotWithShape="1">
          <a:blip r:embed="rId4">
            <a:alphaModFix/>
          </a:blip>
          <a:srcRect/>
          <a:stretch/>
        </p:blipFill>
        <p:spPr>
          <a:xfrm>
            <a:off x="896940" y="3374514"/>
            <a:ext cx="2887410" cy="1572137"/>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50" name="Google Shape;250;p5"/>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專題背景</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5BCEC"/>
        </a:solidFill>
        <a:effectLst/>
      </p:bgPr>
    </p:bg>
    <p:spTree>
      <p:nvGrpSpPr>
        <p:cNvPr id="1" name="Shape 254"/>
        <p:cNvGrpSpPr/>
        <p:nvPr/>
      </p:nvGrpSpPr>
      <p:grpSpPr>
        <a:xfrm>
          <a:off x="0" y="0"/>
          <a:ext cx="0" cy="0"/>
          <a:chOff x="0" y="0"/>
          <a:chExt cx="0" cy="0"/>
        </a:xfrm>
      </p:grpSpPr>
      <p:sp>
        <p:nvSpPr>
          <p:cNvPr id="255" name="Google Shape;255;p6"/>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600"/>
              <a:buNone/>
            </a:pPr>
            <a:r>
              <a:rPr lang="zh-TW"/>
              <a:t>專題構想</a:t>
            </a:r>
            <a:endParaRPr/>
          </a:p>
        </p:txBody>
      </p:sp>
      <p:sp>
        <p:nvSpPr>
          <p:cNvPr id="256" name="Google Shape;256;p6"/>
          <p:cNvSpPr txBox="1">
            <a:spLocks noGrp="1"/>
          </p:cNvSpPr>
          <p:nvPr>
            <p:ph type="subTitle" idx="1"/>
          </p:nvPr>
        </p:nvSpPr>
        <p:spPr>
          <a:xfrm>
            <a:off x="2305150" y="3385428"/>
            <a:ext cx="5811000" cy="304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800"/>
              </a:spcAft>
              <a:buSzPts val="1600"/>
              <a:buNone/>
            </a:pPr>
            <a:r>
              <a:rPr lang="zh-TW" sz="1600"/>
              <a:t>System architecture of the project</a:t>
            </a:r>
            <a:endParaRPr/>
          </a:p>
        </p:txBody>
      </p:sp>
      <p:sp>
        <p:nvSpPr>
          <p:cNvPr id="257" name="Google Shape;257;p6"/>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9600"/>
              <a:buFont typeface="Arial"/>
              <a:buNone/>
            </a:pPr>
            <a:r>
              <a:rPr lang="zh-TW" sz="9600" b="1" i="0" u="none" strike="noStrike" cap="none">
                <a:solidFill>
                  <a:schemeClr val="lt1"/>
                </a:solidFill>
                <a:latin typeface="Catamaran"/>
                <a:ea typeface="Catamaran"/>
                <a:cs typeface="Catamaran"/>
                <a:sym typeface="Catamaran"/>
              </a:rPr>
              <a:t>2</a:t>
            </a:r>
            <a:endParaRPr sz="9600" b="1" i="0" u="none" strike="noStrike" cap="none">
              <a:solidFill>
                <a:schemeClr val="lt1"/>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5E8F9"/>
        </a:solidFill>
        <a:effectLst/>
      </p:bgPr>
    </p:bg>
    <p:spTree>
      <p:nvGrpSpPr>
        <p:cNvPr id="1" name="Shape 261"/>
        <p:cNvGrpSpPr/>
        <p:nvPr/>
      </p:nvGrpSpPr>
      <p:grpSpPr>
        <a:xfrm>
          <a:off x="0" y="0"/>
          <a:ext cx="0" cy="0"/>
          <a:chOff x="0" y="0"/>
          <a:chExt cx="0" cy="0"/>
        </a:xfrm>
      </p:grpSpPr>
      <p:sp>
        <p:nvSpPr>
          <p:cNvPr id="262" name="Google Shape;262;p7"/>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3" name="Google Shape;263;p7"/>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專題開發目的</a:t>
            </a:r>
            <a:endParaRPr/>
          </a:p>
        </p:txBody>
      </p:sp>
      <p:sp>
        <p:nvSpPr>
          <p:cNvPr id="264" name="Google Shape;264;p7"/>
          <p:cNvSpPr txBox="1">
            <a:spLocks noGrp="1"/>
          </p:cNvSpPr>
          <p:nvPr>
            <p:ph type="body" idx="1"/>
          </p:nvPr>
        </p:nvSpPr>
        <p:spPr>
          <a:xfrm>
            <a:off x="742950" y="2030799"/>
            <a:ext cx="6658020" cy="28842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0"/>
              </a:spcBef>
              <a:spcAft>
                <a:spcPts val="0"/>
              </a:spcAft>
              <a:buSzPts val="1600"/>
              <a:buChar char="⬢"/>
            </a:pPr>
            <a:r>
              <a:rPr lang="zh-TW">
                <a:latin typeface="DFKai-SB"/>
                <a:ea typeface="DFKai-SB"/>
                <a:cs typeface="DFKai-SB"/>
                <a:sym typeface="DFKai-SB"/>
              </a:rPr>
              <a:t>精確掌握工廠內每個板金製造工序的標準成本</a:t>
            </a:r>
            <a:endParaRPr>
              <a:latin typeface="DFKai-SB"/>
              <a:ea typeface="DFKai-SB"/>
              <a:cs typeface="DFKai-SB"/>
              <a:sym typeface="DFKai-SB"/>
            </a:endParaRPr>
          </a:p>
          <a:p>
            <a:pPr marL="457200" lvl="0" indent="-330200" algn="l" rtl="0">
              <a:lnSpc>
                <a:spcPct val="115000"/>
              </a:lnSpc>
              <a:spcBef>
                <a:spcPts val="0"/>
              </a:spcBef>
              <a:spcAft>
                <a:spcPts val="0"/>
              </a:spcAft>
              <a:buSzPts val="1600"/>
              <a:buChar char="⬢"/>
            </a:pPr>
            <a:r>
              <a:rPr lang="zh-TW">
                <a:latin typeface="DFKai-SB"/>
                <a:ea typeface="DFKai-SB"/>
                <a:cs typeface="DFKai-SB"/>
                <a:sym typeface="DFKai-SB"/>
              </a:rPr>
              <a:t>可追蹤前述標準成本的所產生的變化，來做後續的改善</a:t>
            </a:r>
            <a:endParaRPr>
              <a:latin typeface="DFKai-SB"/>
              <a:ea typeface="DFKai-SB"/>
              <a:cs typeface="DFKai-SB"/>
              <a:sym typeface="DFKai-SB"/>
            </a:endParaRPr>
          </a:p>
          <a:p>
            <a:pPr marL="457200" lvl="0" indent="-330200" algn="l" rtl="0">
              <a:lnSpc>
                <a:spcPct val="115000"/>
              </a:lnSpc>
              <a:spcBef>
                <a:spcPts val="0"/>
              </a:spcBef>
              <a:spcAft>
                <a:spcPts val="0"/>
              </a:spcAft>
              <a:buSzPts val="1600"/>
              <a:buChar char="⬢"/>
            </a:pPr>
            <a:r>
              <a:rPr lang="zh-TW">
                <a:latin typeface="DFKai-SB"/>
                <a:ea typeface="DFKai-SB"/>
                <a:cs typeface="DFKai-SB"/>
                <a:sym typeface="DFKai-SB"/>
              </a:rPr>
              <a:t>經濟效益大幅提升</a:t>
            </a:r>
            <a:endParaRPr>
              <a:latin typeface="DFKai-SB"/>
              <a:ea typeface="DFKai-SB"/>
              <a:cs typeface="DFKai-SB"/>
              <a:sym typeface="DFKai-SB"/>
            </a:endParaRPr>
          </a:p>
          <a:p>
            <a:pPr marL="457200" lvl="0" indent="-228600" algn="l" rtl="0">
              <a:lnSpc>
                <a:spcPct val="115000"/>
              </a:lnSpc>
              <a:spcBef>
                <a:spcPts val="0"/>
              </a:spcBef>
              <a:spcAft>
                <a:spcPts val="0"/>
              </a:spcAft>
              <a:buSzPts val="1600"/>
              <a:buNone/>
            </a:pPr>
            <a:endParaRPr>
              <a:latin typeface="DFKai-SB"/>
              <a:ea typeface="DFKai-SB"/>
              <a:cs typeface="DFKai-SB"/>
              <a:sym typeface="DFKai-SB"/>
            </a:endParaRPr>
          </a:p>
        </p:txBody>
      </p:sp>
      <p:sp>
        <p:nvSpPr>
          <p:cNvPr id="265" name="Google Shape;265;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7</a:t>
            </a:fld>
            <a:endParaRPr/>
          </a:p>
        </p:txBody>
      </p:sp>
      <p:sp>
        <p:nvSpPr>
          <p:cNvPr id="266" name="Google Shape;266;p7"/>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專題構想</a:t>
            </a:r>
            <a:endParaRPr/>
          </a:p>
        </p:txBody>
      </p:sp>
      <p:sp>
        <p:nvSpPr>
          <p:cNvPr id="267" name="Google Shape;267;p7"/>
          <p:cNvSpPr txBox="1"/>
          <p:nvPr/>
        </p:nvSpPr>
        <p:spPr>
          <a:xfrm>
            <a:off x="779100" y="1396465"/>
            <a:ext cx="7027590" cy="382156"/>
          </a:xfrm>
          <a:prstGeom prst="rect">
            <a:avLst/>
          </a:prstGeom>
          <a:solidFill>
            <a:srgbClr val="FEE099"/>
          </a:solid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400" b="0" i="0" u="none" strike="noStrike" cap="none">
                <a:solidFill>
                  <a:schemeClr val="dk1"/>
                </a:solidFill>
                <a:latin typeface="DFKai-SB"/>
                <a:ea typeface="DFKai-SB"/>
                <a:cs typeface="DFKai-SB"/>
                <a:sym typeface="DFKai-SB"/>
              </a:rPr>
              <a:t>本專題為了開發實際應用在台灣板金業者的估價系統</a:t>
            </a:r>
            <a:endParaRPr/>
          </a:p>
        </p:txBody>
      </p:sp>
      <p:pic>
        <p:nvPicPr>
          <p:cNvPr id="268" name="Google Shape;268;p7"/>
          <p:cNvPicPr preferRelativeResize="0"/>
          <p:nvPr/>
        </p:nvPicPr>
        <p:blipFill rotWithShape="1">
          <a:blip r:embed="rId3">
            <a:alphaModFix/>
          </a:blip>
          <a:srcRect b="14820"/>
          <a:stretch/>
        </p:blipFill>
        <p:spPr>
          <a:xfrm>
            <a:off x="4150065" y="3009371"/>
            <a:ext cx="3250905" cy="1937280"/>
          </a:xfrm>
          <a:prstGeom prst="ellipse">
            <a:avLst/>
          </a:prstGeom>
          <a:noFill/>
          <a:ln>
            <a:noFill/>
          </a:ln>
        </p:spPr>
      </p:pic>
      <p:grpSp>
        <p:nvGrpSpPr>
          <p:cNvPr id="269" name="Google Shape;269;p7"/>
          <p:cNvGrpSpPr/>
          <p:nvPr/>
        </p:nvGrpSpPr>
        <p:grpSpPr>
          <a:xfrm>
            <a:off x="53475" y="875905"/>
            <a:ext cx="427781" cy="316489"/>
            <a:chOff x="5255200" y="3006475"/>
            <a:chExt cx="511700" cy="378575"/>
          </a:xfrm>
        </p:grpSpPr>
        <p:sp>
          <p:nvSpPr>
            <p:cNvPr id="270" name="Google Shape;270;p7"/>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71" name="Google Shape;271;p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5BCEC"/>
        </a:solidFill>
        <a:effectLst/>
      </p:bgPr>
    </p:bg>
    <p:spTree>
      <p:nvGrpSpPr>
        <p:cNvPr id="1" name="Shape 275"/>
        <p:cNvGrpSpPr/>
        <p:nvPr/>
      </p:nvGrpSpPr>
      <p:grpSpPr>
        <a:xfrm>
          <a:off x="0" y="0"/>
          <a:ext cx="0" cy="0"/>
          <a:chOff x="0" y="0"/>
          <a:chExt cx="0" cy="0"/>
        </a:xfrm>
      </p:grpSpPr>
      <p:sp>
        <p:nvSpPr>
          <p:cNvPr id="276" name="Google Shape;276;p8"/>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專題模組工作流程圖</a:t>
            </a:r>
            <a:endParaRPr/>
          </a:p>
        </p:txBody>
      </p:sp>
      <p:sp>
        <p:nvSpPr>
          <p:cNvPr id="277" name="Google Shape;277;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8</a:t>
            </a:fld>
            <a:endParaRPr/>
          </a:p>
        </p:txBody>
      </p:sp>
      <p:sp>
        <p:nvSpPr>
          <p:cNvPr id="278" name="Google Shape;278;p8"/>
          <p:cNvSpPr/>
          <p:nvPr/>
        </p:nvSpPr>
        <p:spPr>
          <a:xfrm>
            <a:off x="5695171" y="2755950"/>
            <a:ext cx="1883715"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zh-TW" sz="1000" b="0" i="0" u="none" strike="noStrike" cap="none">
                <a:solidFill>
                  <a:schemeClr val="lt1"/>
                </a:solidFill>
                <a:latin typeface="Catamaran"/>
                <a:ea typeface="Catamaran"/>
                <a:cs typeface="Catamaran"/>
                <a:sym typeface="Catamaran"/>
              </a:rPr>
              <a:t>成本評估模組</a:t>
            </a:r>
            <a:endParaRPr sz="1000" b="0" i="0" u="none" strike="noStrike" cap="none">
              <a:solidFill>
                <a:schemeClr val="lt1"/>
              </a:solidFill>
              <a:latin typeface="Catamaran"/>
              <a:ea typeface="Catamaran"/>
              <a:cs typeface="Catamaran"/>
              <a:sym typeface="Catamaran"/>
            </a:endParaRPr>
          </a:p>
        </p:txBody>
      </p:sp>
      <p:sp>
        <p:nvSpPr>
          <p:cNvPr id="279" name="Google Shape;279;p8"/>
          <p:cNvSpPr/>
          <p:nvPr/>
        </p:nvSpPr>
        <p:spPr>
          <a:xfrm>
            <a:off x="3949057" y="2755950"/>
            <a:ext cx="1906334"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zh-TW" sz="1000" b="0" i="0" u="none" strike="noStrike" cap="none">
                <a:solidFill>
                  <a:schemeClr val="lt1"/>
                </a:solidFill>
                <a:latin typeface="Catamaran"/>
                <a:ea typeface="Catamaran"/>
                <a:cs typeface="Catamaran"/>
                <a:sym typeface="Catamaran"/>
              </a:rPr>
              <a:t>排置 </a:t>
            </a:r>
            <a:r>
              <a:rPr lang="zh-TW" sz="1000" b="0" i="0" u="none" strike="noStrike" cap="none">
                <a:solidFill>
                  <a:schemeClr val="lt1"/>
                </a:solidFill>
                <a:latin typeface="Times New Roman"/>
                <a:ea typeface="Times New Roman"/>
                <a:cs typeface="Times New Roman"/>
                <a:sym typeface="Times New Roman"/>
              </a:rPr>
              <a:t>2D </a:t>
            </a:r>
            <a:r>
              <a:rPr lang="zh-TW" sz="1000" b="0" i="0" u="none" strike="noStrike" cap="none">
                <a:solidFill>
                  <a:schemeClr val="lt1"/>
                </a:solidFill>
                <a:latin typeface="Catamaran"/>
                <a:ea typeface="Catamaran"/>
                <a:cs typeface="Catamaran"/>
                <a:sym typeface="Catamaran"/>
              </a:rPr>
              <a:t>圖模組</a:t>
            </a:r>
            <a:endParaRPr sz="1000" b="0" i="0" u="none" strike="noStrike" cap="none">
              <a:solidFill>
                <a:schemeClr val="lt1"/>
              </a:solidFill>
              <a:latin typeface="Catamaran"/>
              <a:ea typeface="Catamaran"/>
              <a:cs typeface="Catamaran"/>
              <a:sym typeface="Catamaran"/>
            </a:endParaRPr>
          </a:p>
        </p:txBody>
      </p:sp>
      <p:sp>
        <p:nvSpPr>
          <p:cNvPr id="280" name="Google Shape;280;p8"/>
          <p:cNvSpPr/>
          <p:nvPr/>
        </p:nvSpPr>
        <p:spPr>
          <a:xfrm>
            <a:off x="2173699" y="2755950"/>
            <a:ext cx="1895927"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zh-TW" sz="1000" b="0" i="0" u="none" strike="noStrike" cap="none">
                <a:solidFill>
                  <a:schemeClr val="lt1"/>
                </a:solidFill>
                <a:latin typeface="Catamaran"/>
                <a:ea typeface="Catamaran"/>
                <a:cs typeface="Catamaran"/>
                <a:sym typeface="Catamaran"/>
              </a:rPr>
              <a:t>展平 </a:t>
            </a:r>
            <a:r>
              <a:rPr lang="zh-TW" sz="1000" b="0" i="0" u="none" strike="noStrike" cap="none">
                <a:solidFill>
                  <a:schemeClr val="lt1"/>
                </a:solidFill>
                <a:latin typeface="Times New Roman"/>
                <a:ea typeface="Times New Roman"/>
                <a:cs typeface="Times New Roman"/>
                <a:sym typeface="Times New Roman"/>
              </a:rPr>
              <a:t>2D 圖模組</a:t>
            </a:r>
            <a:endParaRPr sz="1000" b="0" i="0" u="none" strike="noStrike" cap="none">
              <a:solidFill>
                <a:schemeClr val="lt1"/>
              </a:solidFill>
              <a:latin typeface="Times New Roman"/>
              <a:ea typeface="Times New Roman"/>
              <a:cs typeface="Times New Roman"/>
              <a:sym typeface="Times New Roman"/>
            </a:endParaRPr>
          </a:p>
        </p:txBody>
      </p:sp>
      <p:sp>
        <p:nvSpPr>
          <p:cNvPr id="281" name="Google Shape;281;p8"/>
          <p:cNvSpPr/>
          <p:nvPr/>
        </p:nvSpPr>
        <p:spPr>
          <a:xfrm>
            <a:off x="420017" y="2755950"/>
            <a:ext cx="188182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zh-TW" sz="1000" b="0" i="0" u="none" strike="noStrike" cap="none">
                <a:solidFill>
                  <a:schemeClr val="lt1"/>
                </a:solidFill>
                <a:latin typeface="Catamaran"/>
                <a:ea typeface="Catamaran"/>
                <a:cs typeface="Catamaran"/>
                <a:sym typeface="Catamaran"/>
              </a:rPr>
              <a:t>分割 </a:t>
            </a:r>
            <a:r>
              <a:rPr lang="zh-TW" sz="1000" b="0" i="0" u="none" strike="noStrike" cap="none">
                <a:solidFill>
                  <a:schemeClr val="lt1"/>
                </a:solidFill>
                <a:latin typeface="Times New Roman"/>
                <a:ea typeface="Times New Roman"/>
                <a:cs typeface="Times New Roman"/>
                <a:sym typeface="Times New Roman"/>
              </a:rPr>
              <a:t>3D 圖</a:t>
            </a:r>
            <a:r>
              <a:rPr lang="zh-TW" sz="1000" b="0" i="0" u="none" strike="noStrike" cap="none">
                <a:solidFill>
                  <a:schemeClr val="lt1"/>
                </a:solidFill>
                <a:latin typeface="Catamaran"/>
                <a:ea typeface="Catamaran"/>
                <a:cs typeface="Catamaran"/>
                <a:sym typeface="Catamaran"/>
              </a:rPr>
              <a:t>模組</a:t>
            </a:r>
            <a:endParaRPr sz="1000" b="0" i="0" u="none" strike="noStrike" cap="none">
              <a:solidFill>
                <a:schemeClr val="lt1"/>
              </a:solidFill>
              <a:latin typeface="Catamaran"/>
              <a:ea typeface="Catamaran"/>
              <a:cs typeface="Catamaran"/>
              <a:sym typeface="Catamaran"/>
            </a:endParaRPr>
          </a:p>
        </p:txBody>
      </p:sp>
      <p:sp>
        <p:nvSpPr>
          <p:cNvPr id="282" name="Google Shape;282;p8"/>
          <p:cNvSpPr/>
          <p:nvPr/>
        </p:nvSpPr>
        <p:spPr>
          <a:xfrm>
            <a:off x="0" y="2755950"/>
            <a:ext cx="5643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cxnSp>
        <p:nvCxnSpPr>
          <p:cNvPr id="283" name="Google Shape;283;p8"/>
          <p:cNvCxnSpPr/>
          <p:nvPr/>
        </p:nvCxnSpPr>
        <p:spPr>
          <a:xfrm rot="10800000">
            <a:off x="680946" y="2281931"/>
            <a:ext cx="0" cy="498600"/>
          </a:xfrm>
          <a:prstGeom prst="straightConnector1">
            <a:avLst/>
          </a:prstGeom>
          <a:noFill/>
          <a:ln w="9525" cap="flat" cmpd="sng">
            <a:solidFill>
              <a:schemeClr val="accent1"/>
            </a:solidFill>
            <a:prstDash val="solid"/>
            <a:round/>
            <a:headEnd type="oval" w="med" len="med"/>
            <a:tailEnd type="oval" w="med" len="med"/>
          </a:ln>
        </p:spPr>
      </p:cxnSp>
      <p:sp>
        <p:nvSpPr>
          <p:cNvPr id="284" name="Google Shape;284;p8"/>
          <p:cNvSpPr txBox="1"/>
          <p:nvPr/>
        </p:nvSpPr>
        <p:spPr>
          <a:xfrm>
            <a:off x="680946" y="1703040"/>
            <a:ext cx="1106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zh-TW" sz="900" b="0" i="0" u="none" strike="noStrike" cap="none">
                <a:solidFill>
                  <a:srgbClr val="FF0000"/>
                </a:solidFill>
                <a:latin typeface="Catamaran"/>
                <a:ea typeface="Catamaran"/>
                <a:cs typeface="Catamaran"/>
                <a:sym typeface="Catamaran"/>
              </a:rPr>
              <a:t>輸出 </a:t>
            </a:r>
            <a:r>
              <a:rPr lang="zh-TW" sz="900" b="0" i="0" u="none" strike="noStrike" cap="none">
                <a:solidFill>
                  <a:srgbClr val="FF0000"/>
                </a:solidFill>
                <a:latin typeface="Times New Roman"/>
                <a:ea typeface="Times New Roman"/>
                <a:cs typeface="Times New Roman"/>
                <a:sym typeface="Times New Roman"/>
              </a:rPr>
              <a:t>3D 模型子物件</a:t>
            </a:r>
            <a:endParaRPr sz="900" b="0" i="0" u="none" strike="noStrike" cap="none">
              <a:solidFill>
                <a:srgbClr val="FF0000"/>
              </a:solidFill>
              <a:latin typeface="Times New Roman"/>
              <a:ea typeface="Times New Roman"/>
              <a:cs typeface="Times New Roman"/>
              <a:sym typeface="Times New Roman"/>
            </a:endParaRPr>
          </a:p>
        </p:txBody>
      </p:sp>
      <p:cxnSp>
        <p:nvCxnSpPr>
          <p:cNvPr id="285" name="Google Shape;285;p8"/>
          <p:cNvCxnSpPr/>
          <p:nvPr/>
        </p:nvCxnSpPr>
        <p:spPr>
          <a:xfrm rot="10800000">
            <a:off x="4191145" y="2281931"/>
            <a:ext cx="0" cy="498600"/>
          </a:xfrm>
          <a:prstGeom prst="straightConnector1">
            <a:avLst/>
          </a:prstGeom>
          <a:noFill/>
          <a:ln w="9525" cap="flat" cmpd="sng">
            <a:solidFill>
              <a:schemeClr val="accent3"/>
            </a:solidFill>
            <a:prstDash val="solid"/>
            <a:round/>
            <a:headEnd type="oval" w="med" len="med"/>
            <a:tailEnd type="oval" w="med" len="med"/>
          </a:ln>
        </p:spPr>
      </p:cxnSp>
      <p:sp>
        <p:nvSpPr>
          <p:cNvPr id="286" name="Google Shape;286;p8"/>
          <p:cNvSpPr txBox="1"/>
          <p:nvPr/>
        </p:nvSpPr>
        <p:spPr>
          <a:xfrm>
            <a:off x="4191144" y="1703040"/>
            <a:ext cx="1106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zh-TW" sz="900" b="0" i="0" u="none" strike="noStrike" cap="none">
                <a:solidFill>
                  <a:srgbClr val="FF0000"/>
                </a:solidFill>
                <a:latin typeface="Catamaran"/>
                <a:ea typeface="Catamaran"/>
                <a:cs typeface="Catamaran"/>
                <a:sym typeface="Catamaran"/>
              </a:rPr>
              <a:t>輸出 </a:t>
            </a:r>
            <a:r>
              <a:rPr lang="zh-TW" sz="900" b="0" i="0" u="none" strike="noStrike" cap="none">
                <a:solidFill>
                  <a:srgbClr val="FF0000"/>
                </a:solidFill>
                <a:latin typeface="Times New Roman"/>
                <a:ea typeface="Times New Roman"/>
                <a:cs typeface="Times New Roman"/>
                <a:sym typeface="Times New Roman"/>
              </a:rPr>
              <a:t>2D </a:t>
            </a:r>
            <a:r>
              <a:rPr lang="zh-TW" sz="900" b="0" i="0" u="none" strike="noStrike" cap="none">
                <a:solidFill>
                  <a:srgbClr val="FF0000"/>
                </a:solidFill>
                <a:latin typeface="Catamaran"/>
                <a:ea typeface="Catamaran"/>
                <a:cs typeface="Catamaran"/>
                <a:sym typeface="Catamaran"/>
              </a:rPr>
              <a:t>排置圖</a:t>
            </a:r>
            <a:endParaRPr sz="900" b="0" i="0" u="none" strike="noStrike" cap="none">
              <a:solidFill>
                <a:srgbClr val="FF0000"/>
              </a:solidFill>
              <a:latin typeface="Catamaran"/>
              <a:ea typeface="Catamaran"/>
              <a:cs typeface="Catamaran"/>
              <a:sym typeface="Catamaran"/>
            </a:endParaRPr>
          </a:p>
        </p:txBody>
      </p:sp>
      <p:cxnSp>
        <p:nvCxnSpPr>
          <p:cNvPr id="287" name="Google Shape;287;p8"/>
          <p:cNvCxnSpPr/>
          <p:nvPr/>
        </p:nvCxnSpPr>
        <p:spPr>
          <a:xfrm rot="10800000">
            <a:off x="2445031" y="3124969"/>
            <a:ext cx="0" cy="498600"/>
          </a:xfrm>
          <a:prstGeom prst="straightConnector1">
            <a:avLst/>
          </a:prstGeom>
          <a:noFill/>
          <a:ln w="9525" cap="flat" cmpd="sng">
            <a:solidFill>
              <a:schemeClr val="accent2"/>
            </a:solidFill>
            <a:prstDash val="solid"/>
            <a:round/>
            <a:headEnd type="oval" w="med" len="med"/>
            <a:tailEnd type="oval" w="med" len="med"/>
          </a:ln>
        </p:spPr>
      </p:cxnSp>
      <p:sp>
        <p:nvSpPr>
          <p:cNvPr id="288" name="Google Shape;288;p8"/>
          <p:cNvSpPr txBox="1"/>
          <p:nvPr/>
        </p:nvSpPr>
        <p:spPr>
          <a:xfrm>
            <a:off x="2445030" y="3725889"/>
            <a:ext cx="1106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zh-TW" sz="900" b="0" i="0" u="none" strike="noStrike" cap="none">
                <a:solidFill>
                  <a:srgbClr val="FF0000"/>
                </a:solidFill>
                <a:latin typeface="Catamaran"/>
                <a:ea typeface="Catamaran"/>
                <a:cs typeface="Catamaran"/>
                <a:sym typeface="Catamaran"/>
              </a:rPr>
              <a:t>輸出 </a:t>
            </a:r>
            <a:r>
              <a:rPr lang="zh-TW" sz="900" b="0" i="0" u="none" strike="noStrike" cap="none">
                <a:solidFill>
                  <a:srgbClr val="FF0000"/>
                </a:solidFill>
                <a:latin typeface="Times New Roman"/>
                <a:ea typeface="Times New Roman"/>
                <a:cs typeface="Times New Roman"/>
                <a:sym typeface="Times New Roman"/>
              </a:rPr>
              <a:t>2D </a:t>
            </a:r>
            <a:r>
              <a:rPr lang="zh-TW" sz="900" b="0" i="0" u="none" strike="noStrike" cap="none">
                <a:solidFill>
                  <a:srgbClr val="FF0000"/>
                </a:solidFill>
                <a:latin typeface="Catamaran"/>
                <a:ea typeface="Catamaran"/>
                <a:cs typeface="Catamaran"/>
                <a:sym typeface="Catamaran"/>
              </a:rPr>
              <a:t>展平多邊形</a:t>
            </a:r>
            <a:endParaRPr sz="900" b="0" i="0" u="none" strike="noStrike" cap="none">
              <a:solidFill>
                <a:srgbClr val="FF0000"/>
              </a:solidFill>
              <a:latin typeface="Catamaran"/>
              <a:ea typeface="Catamaran"/>
              <a:cs typeface="Catamaran"/>
              <a:sym typeface="Catamaran"/>
            </a:endParaRPr>
          </a:p>
        </p:txBody>
      </p:sp>
      <p:cxnSp>
        <p:nvCxnSpPr>
          <p:cNvPr id="289" name="Google Shape;289;p8"/>
          <p:cNvCxnSpPr/>
          <p:nvPr/>
        </p:nvCxnSpPr>
        <p:spPr>
          <a:xfrm rot="10800000">
            <a:off x="5955229" y="3124969"/>
            <a:ext cx="0" cy="498600"/>
          </a:xfrm>
          <a:prstGeom prst="straightConnector1">
            <a:avLst/>
          </a:prstGeom>
          <a:noFill/>
          <a:ln w="9525" cap="flat" cmpd="sng">
            <a:solidFill>
              <a:schemeClr val="accent4"/>
            </a:solidFill>
            <a:prstDash val="solid"/>
            <a:round/>
            <a:headEnd type="oval" w="med" len="med"/>
            <a:tailEnd type="oval" w="med" len="med"/>
          </a:ln>
        </p:spPr>
      </p:cxnSp>
      <p:sp>
        <p:nvSpPr>
          <p:cNvPr id="290" name="Google Shape;290;p8"/>
          <p:cNvSpPr txBox="1"/>
          <p:nvPr/>
        </p:nvSpPr>
        <p:spPr>
          <a:xfrm>
            <a:off x="5955228" y="3725888"/>
            <a:ext cx="1106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zh-TW" sz="900" b="0" i="0" u="none" strike="noStrike" cap="none">
                <a:solidFill>
                  <a:srgbClr val="FF0000"/>
                </a:solidFill>
                <a:latin typeface="Catamaran"/>
                <a:ea typeface="Catamaran"/>
                <a:cs typeface="Catamaran"/>
                <a:sym typeface="Catamaran"/>
              </a:rPr>
              <a:t>輸出模型成本估算值</a:t>
            </a:r>
            <a:endParaRPr sz="900" b="0" i="0" u="none" strike="noStrike" cap="none">
              <a:solidFill>
                <a:srgbClr val="FF0000"/>
              </a:solidFill>
              <a:latin typeface="Catamaran"/>
              <a:ea typeface="Catamaran"/>
              <a:cs typeface="Catamaran"/>
              <a:sym typeface="Catamaran"/>
            </a:endParaRPr>
          </a:p>
        </p:txBody>
      </p:sp>
      <p:grpSp>
        <p:nvGrpSpPr>
          <p:cNvPr id="291" name="Google Shape;291;p8"/>
          <p:cNvGrpSpPr/>
          <p:nvPr/>
        </p:nvGrpSpPr>
        <p:grpSpPr>
          <a:xfrm>
            <a:off x="53475" y="875905"/>
            <a:ext cx="427781" cy="316489"/>
            <a:chOff x="5255200" y="3006475"/>
            <a:chExt cx="511700" cy="378575"/>
          </a:xfrm>
        </p:grpSpPr>
        <p:sp>
          <p:nvSpPr>
            <p:cNvPr id="292" name="Google Shape;292;p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93" name="Google Shape;293;p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294" name="Google Shape;294;p8"/>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 name="Google Shape;295;p8"/>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專題構想</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5E8F9"/>
        </a:solidFill>
        <a:effectLst/>
      </p:bgPr>
    </p:bg>
    <p:spTree>
      <p:nvGrpSpPr>
        <p:cNvPr id="1" name="Shape 299"/>
        <p:cNvGrpSpPr/>
        <p:nvPr/>
      </p:nvGrpSpPr>
      <p:grpSpPr>
        <a:xfrm>
          <a:off x="0" y="0"/>
          <a:ext cx="0" cy="0"/>
          <a:chOff x="0" y="0"/>
          <a:chExt cx="0" cy="0"/>
        </a:xfrm>
      </p:grpSpPr>
      <p:sp>
        <p:nvSpPr>
          <p:cNvPr id="300" name="Google Shape;300;p9"/>
          <p:cNvSpPr txBox="1">
            <a:spLocks noGrp="1"/>
          </p:cNvSpPr>
          <p:nvPr>
            <p:ph type="body" idx="1"/>
          </p:nvPr>
        </p:nvSpPr>
        <p:spPr>
          <a:xfrm>
            <a:off x="804058" y="1436240"/>
            <a:ext cx="4286102" cy="3963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zh-TW" b="1">
                <a:latin typeface="DFKai-SB"/>
                <a:ea typeface="DFKai-SB"/>
                <a:cs typeface="DFKai-SB"/>
                <a:sym typeface="DFKai-SB"/>
              </a:rPr>
              <a:t>整合系統主軸之基因演算法關鍵4步驟</a:t>
            </a:r>
            <a:endParaRPr/>
          </a:p>
        </p:txBody>
      </p:sp>
      <p:sp>
        <p:nvSpPr>
          <p:cNvPr id="301" name="Google Shape;301;p9"/>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zh-TW"/>
              <a:t>專題模組整合系統</a:t>
            </a:r>
            <a:endParaRPr/>
          </a:p>
        </p:txBody>
      </p:sp>
      <p:sp>
        <p:nvSpPr>
          <p:cNvPr id="302" name="Google Shape;302;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ltLang="zh-TW"/>
              <a:t>9</a:t>
            </a:fld>
            <a:endParaRPr/>
          </a:p>
        </p:txBody>
      </p:sp>
      <p:grpSp>
        <p:nvGrpSpPr>
          <p:cNvPr id="303" name="Google Shape;303;p9"/>
          <p:cNvGrpSpPr/>
          <p:nvPr/>
        </p:nvGrpSpPr>
        <p:grpSpPr>
          <a:xfrm>
            <a:off x="53475" y="875905"/>
            <a:ext cx="427781" cy="316489"/>
            <a:chOff x="5255200" y="3006475"/>
            <a:chExt cx="511700" cy="378575"/>
          </a:xfrm>
        </p:grpSpPr>
        <p:sp>
          <p:nvSpPr>
            <p:cNvPr id="304" name="Google Shape;304;p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5" name="Google Shape;305;p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306" name="Google Shape;306;p9"/>
          <p:cNvGrpSpPr/>
          <p:nvPr/>
        </p:nvGrpSpPr>
        <p:grpSpPr>
          <a:xfrm>
            <a:off x="3341359" y="2446677"/>
            <a:ext cx="2651759" cy="2181523"/>
            <a:chOff x="557511" y="3214925"/>
            <a:chExt cx="719836" cy="720150"/>
          </a:xfrm>
        </p:grpSpPr>
        <p:sp>
          <p:nvSpPr>
            <p:cNvPr id="307" name="Google Shape;307;p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308" name="Google Shape;308;p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309" name="Google Shape;309;p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sp>
          <p:nvSpPr>
            <p:cNvPr id="310" name="Google Shape;310;p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tamaran"/>
                <a:ea typeface="Catamaran"/>
                <a:cs typeface="Catamaran"/>
                <a:sym typeface="Catamaran"/>
              </a:endParaRPr>
            </a:p>
          </p:txBody>
        </p:sp>
      </p:grpSp>
      <p:sp>
        <p:nvSpPr>
          <p:cNvPr id="311" name="Google Shape;311;p9"/>
          <p:cNvSpPr txBox="1"/>
          <p:nvPr/>
        </p:nvSpPr>
        <p:spPr>
          <a:xfrm>
            <a:off x="434790" y="2450178"/>
            <a:ext cx="2906565"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zh-TW" sz="1400" b="0" i="0" u="none" strike="noStrike" cap="none">
                <a:solidFill>
                  <a:srgbClr val="0D0D0D"/>
                </a:solidFill>
                <a:latin typeface="Times New Roman"/>
                <a:ea typeface="Times New Roman"/>
                <a:cs typeface="Times New Roman"/>
                <a:sym typeface="Times New Roman"/>
              </a:rPr>
              <a:t>基因 / 染色體 / 群體的架構建置</a:t>
            </a:r>
            <a:endParaRPr sz="1400" b="0" i="0" u="none" strike="noStrike" cap="none">
              <a:solidFill>
                <a:srgbClr val="0D0D0D"/>
              </a:solidFill>
              <a:latin typeface="Times New Roman"/>
              <a:ea typeface="Times New Roman"/>
              <a:cs typeface="Times New Roman"/>
              <a:sym typeface="Times New Roman"/>
            </a:endParaRPr>
          </a:p>
        </p:txBody>
      </p:sp>
      <p:sp>
        <p:nvSpPr>
          <p:cNvPr id="312" name="Google Shape;312;p9"/>
          <p:cNvSpPr txBox="1"/>
          <p:nvPr/>
        </p:nvSpPr>
        <p:spPr>
          <a:xfrm>
            <a:off x="5993114" y="2446675"/>
            <a:ext cx="2505815" cy="307777"/>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000000"/>
              </a:buClr>
              <a:buSzPts val="1400"/>
              <a:buFont typeface="Noto Sans Symbols"/>
              <a:buChar char="🞐"/>
            </a:pPr>
            <a:r>
              <a:rPr lang="zh-TW" sz="1400" b="0" i="0" u="none" strike="noStrike" cap="none">
                <a:solidFill>
                  <a:srgbClr val="0D0D0D"/>
                </a:solidFill>
                <a:latin typeface="Times New Roman"/>
                <a:ea typeface="Times New Roman"/>
                <a:cs typeface="Times New Roman"/>
                <a:sym typeface="Times New Roman"/>
              </a:rPr>
              <a:t>適應函數評估後的適應值</a:t>
            </a:r>
            <a:endParaRPr sz="1400" b="0" i="0" u="none" strike="noStrike" cap="none">
              <a:solidFill>
                <a:srgbClr val="000000"/>
              </a:solidFill>
              <a:latin typeface="Calibri"/>
              <a:ea typeface="Calibri"/>
              <a:cs typeface="Calibri"/>
              <a:sym typeface="Calibri"/>
            </a:endParaRPr>
          </a:p>
        </p:txBody>
      </p:sp>
      <p:sp>
        <p:nvSpPr>
          <p:cNvPr id="313" name="Google Shape;313;p9"/>
          <p:cNvSpPr txBox="1"/>
          <p:nvPr/>
        </p:nvSpPr>
        <p:spPr>
          <a:xfrm>
            <a:off x="6039756" y="3577429"/>
            <a:ext cx="2505814" cy="30777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Noto Sans Symbols"/>
              <a:buChar char="🞐"/>
            </a:pPr>
            <a:r>
              <a:rPr lang="zh-TW" sz="1400" b="0" i="0" u="none" strike="noStrike" cap="none">
                <a:solidFill>
                  <a:srgbClr val="0D0D0D"/>
                </a:solidFill>
                <a:latin typeface="Times New Roman"/>
                <a:ea typeface="Times New Roman"/>
                <a:cs typeface="Times New Roman"/>
                <a:sym typeface="Times New Roman"/>
              </a:rPr>
              <a:t>迭代過程篩選的運算方法</a:t>
            </a:r>
            <a:endParaRPr sz="1400" b="0" i="0" u="none" strike="noStrike" cap="none">
              <a:solidFill>
                <a:srgbClr val="000000"/>
              </a:solidFill>
              <a:latin typeface="Calibri"/>
              <a:ea typeface="Calibri"/>
              <a:cs typeface="Calibri"/>
              <a:sym typeface="Calibri"/>
            </a:endParaRPr>
          </a:p>
        </p:txBody>
      </p:sp>
      <p:sp>
        <p:nvSpPr>
          <p:cNvPr id="314" name="Google Shape;314;p9"/>
          <p:cNvSpPr txBox="1"/>
          <p:nvPr/>
        </p:nvSpPr>
        <p:spPr>
          <a:xfrm>
            <a:off x="197189" y="3577428"/>
            <a:ext cx="3234283"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zh-TW" sz="1400" b="0" i="0" u="none" strike="noStrike" cap="none">
                <a:solidFill>
                  <a:srgbClr val="0D0D0D"/>
                </a:solidFill>
                <a:latin typeface="Times New Roman"/>
                <a:ea typeface="Times New Roman"/>
                <a:cs typeface="Times New Roman"/>
                <a:sym typeface="Times New Roman"/>
              </a:rPr>
              <a:t>滿足最佳解決方案的終止條件定義</a:t>
            </a:r>
            <a:endParaRPr sz="1400" b="0" i="0" u="none" strike="noStrike" cap="none">
              <a:solidFill>
                <a:srgbClr val="000000"/>
              </a:solidFill>
              <a:latin typeface="Arial"/>
              <a:ea typeface="Arial"/>
              <a:cs typeface="Arial"/>
              <a:sym typeface="Arial"/>
            </a:endParaRPr>
          </a:p>
        </p:txBody>
      </p:sp>
      <p:sp>
        <p:nvSpPr>
          <p:cNvPr id="315" name="Google Shape;315;p9"/>
          <p:cNvSpPr txBox="1"/>
          <p:nvPr/>
        </p:nvSpPr>
        <p:spPr>
          <a:xfrm>
            <a:off x="3695884" y="2366601"/>
            <a:ext cx="569387" cy="10156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None/>
            </a:pPr>
            <a:r>
              <a:rPr lang="zh-TW" sz="6000" b="1" i="0" u="none" strike="noStrike" cap="none">
                <a:solidFill>
                  <a:srgbClr val="FF0000"/>
                </a:solidFill>
                <a:latin typeface="Times New Roman"/>
                <a:ea typeface="Times New Roman"/>
                <a:cs typeface="Times New Roman"/>
                <a:sym typeface="Times New Roman"/>
              </a:rPr>
              <a:t>1</a:t>
            </a:r>
            <a:endParaRPr sz="6000" b="1" i="0" u="none" strike="noStrike" cap="none">
              <a:solidFill>
                <a:srgbClr val="FF0000"/>
              </a:solidFill>
              <a:latin typeface="Calibri"/>
              <a:ea typeface="Calibri"/>
              <a:cs typeface="Calibri"/>
              <a:sym typeface="Calibri"/>
            </a:endParaRPr>
          </a:p>
        </p:txBody>
      </p:sp>
      <p:sp>
        <p:nvSpPr>
          <p:cNvPr id="316" name="Google Shape;316;p9"/>
          <p:cNvSpPr txBox="1"/>
          <p:nvPr/>
        </p:nvSpPr>
        <p:spPr>
          <a:xfrm>
            <a:off x="5071934" y="2361544"/>
            <a:ext cx="569387" cy="10156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None/>
            </a:pPr>
            <a:r>
              <a:rPr lang="zh-TW" sz="6000" b="1" i="0" u="none" strike="noStrike" cap="none">
                <a:solidFill>
                  <a:srgbClr val="FF0000"/>
                </a:solidFill>
                <a:latin typeface="Times New Roman"/>
                <a:ea typeface="Times New Roman"/>
                <a:cs typeface="Times New Roman"/>
                <a:sym typeface="Times New Roman"/>
              </a:rPr>
              <a:t>2</a:t>
            </a:r>
            <a:endParaRPr sz="6000" b="1" i="0" u="none" strike="noStrike" cap="none">
              <a:solidFill>
                <a:srgbClr val="FF0000"/>
              </a:solidFill>
              <a:latin typeface="Calibri"/>
              <a:ea typeface="Calibri"/>
              <a:cs typeface="Calibri"/>
              <a:sym typeface="Calibri"/>
            </a:endParaRPr>
          </a:p>
        </p:txBody>
      </p:sp>
      <p:sp>
        <p:nvSpPr>
          <p:cNvPr id="317" name="Google Shape;317;p9"/>
          <p:cNvSpPr txBox="1"/>
          <p:nvPr/>
        </p:nvSpPr>
        <p:spPr>
          <a:xfrm>
            <a:off x="3695884" y="3734187"/>
            <a:ext cx="569387" cy="10156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None/>
            </a:pPr>
            <a:r>
              <a:rPr lang="zh-TW" sz="6000" b="1" i="0" u="none" strike="noStrike" cap="none">
                <a:solidFill>
                  <a:srgbClr val="FF0000"/>
                </a:solidFill>
                <a:latin typeface="Times New Roman"/>
                <a:ea typeface="Times New Roman"/>
                <a:cs typeface="Times New Roman"/>
                <a:sym typeface="Times New Roman"/>
              </a:rPr>
              <a:t>4</a:t>
            </a:r>
            <a:endParaRPr sz="6000" b="1" i="0" u="none" strike="noStrike" cap="none">
              <a:solidFill>
                <a:srgbClr val="FF0000"/>
              </a:solidFill>
              <a:latin typeface="Calibri"/>
              <a:ea typeface="Calibri"/>
              <a:cs typeface="Calibri"/>
              <a:sym typeface="Calibri"/>
            </a:endParaRPr>
          </a:p>
        </p:txBody>
      </p:sp>
      <p:sp>
        <p:nvSpPr>
          <p:cNvPr id="318" name="Google Shape;318;p9"/>
          <p:cNvSpPr txBox="1"/>
          <p:nvPr/>
        </p:nvSpPr>
        <p:spPr>
          <a:xfrm>
            <a:off x="5071934" y="3734188"/>
            <a:ext cx="569387" cy="10156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None/>
            </a:pPr>
            <a:r>
              <a:rPr lang="zh-TW" sz="6000" b="1" i="0" u="none" strike="noStrike" cap="none">
                <a:solidFill>
                  <a:srgbClr val="FF0000"/>
                </a:solidFill>
                <a:latin typeface="Times New Roman"/>
                <a:ea typeface="Times New Roman"/>
                <a:cs typeface="Times New Roman"/>
                <a:sym typeface="Times New Roman"/>
              </a:rPr>
              <a:t>3</a:t>
            </a:r>
            <a:endParaRPr sz="6000" b="1" i="0" u="none" strike="noStrike" cap="none">
              <a:solidFill>
                <a:srgbClr val="FF0000"/>
              </a:solidFill>
              <a:latin typeface="Calibri"/>
              <a:ea typeface="Calibri"/>
              <a:cs typeface="Calibri"/>
              <a:sym typeface="Calibri"/>
            </a:endParaRPr>
          </a:p>
        </p:txBody>
      </p:sp>
      <p:sp>
        <p:nvSpPr>
          <p:cNvPr id="319" name="Google Shape;319;p9"/>
          <p:cNvSpPr/>
          <p:nvPr/>
        </p:nvSpPr>
        <p:spPr>
          <a:xfrm>
            <a:off x="0" y="196105"/>
            <a:ext cx="1485900" cy="374185"/>
          </a:xfrm>
          <a:custGeom>
            <a:avLst/>
            <a:gdLst/>
            <a:ahLst/>
            <a:cxnLst/>
            <a:rect l="l" t="t" r="r" b="b"/>
            <a:pathLst>
              <a:path w="6389370" h="718185" extrusionOk="0">
                <a:moveTo>
                  <a:pt x="6389298" y="0"/>
                </a:moveTo>
                <a:lnTo>
                  <a:pt x="0" y="0"/>
                </a:lnTo>
                <a:lnTo>
                  <a:pt x="0" y="718054"/>
                </a:lnTo>
                <a:lnTo>
                  <a:pt x="6389298" y="718054"/>
                </a:lnTo>
                <a:lnTo>
                  <a:pt x="6389298"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0" name="Google Shape;320;p9"/>
          <p:cNvSpPr txBox="1"/>
          <p:nvPr/>
        </p:nvSpPr>
        <p:spPr>
          <a:xfrm>
            <a:off x="0" y="222896"/>
            <a:ext cx="1485900" cy="32060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zh-TW" sz="2000" b="1" i="0" u="none" strike="noStrike" cap="none">
                <a:solidFill>
                  <a:schemeClr val="lt1"/>
                </a:solidFill>
                <a:latin typeface="DFKai-SB"/>
                <a:ea typeface="DFKai-SB"/>
                <a:cs typeface="DFKai-SB"/>
                <a:sym typeface="DFKai-SB"/>
              </a:rPr>
              <a:t>專題構想</a:t>
            </a:r>
            <a:endParaRPr/>
          </a:p>
        </p:txBody>
      </p:sp>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1394</Words>
  <Application>Microsoft Office PowerPoint</Application>
  <PresentationFormat>如螢幕大小 (16:9)</PresentationFormat>
  <Paragraphs>204</Paragraphs>
  <Slides>27</Slides>
  <Notes>27</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27</vt:i4>
      </vt:variant>
    </vt:vector>
  </HeadingPairs>
  <TitlesOfParts>
    <vt:vector size="37" baseType="lpstr">
      <vt:lpstr>Arial</vt:lpstr>
      <vt:lpstr>Calibri</vt:lpstr>
      <vt:lpstr>DFKai-SB</vt:lpstr>
      <vt:lpstr>Ultra</vt:lpstr>
      <vt:lpstr>Catamaran Thin</vt:lpstr>
      <vt:lpstr>Times New Roman</vt:lpstr>
      <vt:lpstr>Noto Sans Symbols</vt:lpstr>
      <vt:lpstr>Catamaran</vt:lpstr>
      <vt:lpstr>Microsoft JhengHei</vt:lpstr>
      <vt:lpstr>Dauphin template</vt:lpstr>
      <vt:lpstr>3D 設計圖 自動展開 &amp; 成本估算系統</vt:lpstr>
      <vt:lpstr>目錄</vt:lpstr>
      <vt:lpstr>專案背景</vt:lpstr>
      <vt:lpstr>PowerPoint 簡報</vt:lpstr>
      <vt:lpstr>國內板金業者面臨的問題</vt:lpstr>
      <vt:lpstr>專題構想</vt:lpstr>
      <vt:lpstr>專題開發目的</vt:lpstr>
      <vt:lpstr>專題模組工作流程圖</vt:lpstr>
      <vt:lpstr>專題模組整合系統</vt:lpstr>
      <vt:lpstr>專題系統架構圖</vt:lpstr>
      <vt:lpstr>專題技術</vt:lpstr>
      <vt:lpstr>專題切割模組</vt:lpstr>
      <vt:lpstr>專題展平模組</vt:lpstr>
      <vt:lpstr>專題排置模組</vt:lpstr>
      <vt:lpstr>專題評估模組</vt:lpstr>
      <vt:lpstr>專題模組整合</vt:lpstr>
      <vt:lpstr>專題應用與未來展望</vt:lpstr>
      <vt:lpstr>切割&amp;展平模組</vt:lpstr>
      <vt:lpstr>零件排置最佳化</vt:lpstr>
      <vt:lpstr>零件排置最佳化</vt:lpstr>
      <vt:lpstr>成本計算</vt:lpstr>
      <vt:lpstr>基因演算法運算整合</vt:lpstr>
      <vt:lpstr>專題未來展望</vt:lpstr>
      <vt:lpstr>專題未來展望</vt:lpstr>
      <vt:lpstr>專題未來展望</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設計圖 自動展開 &amp; 成本估算系統</dc:title>
  <dc:creator>ellen</dc:creator>
  <cp:lastModifiedBy>吳佩霖</cp:lastModifiedBy>
  <cp:revision>2</cp:revision>
  <dcterms:modified xsi:type="dcterms:W3CDTF">2024-04-28T07:07:20Z</dcterms:modified>
</cp:coreProperties>
</file>