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91" r:id="rId3"/>
    <p:sldId id="695" r:id="rId4"/>
    <p:sldId id="292" r:id="rId5"/>
    <p:sldId id="290" r:id="rId6"/>
    <p:sldId id="257" r:id="rId7"/>
    <p:sldId id="297" r:id="rId8"/>
    <p:sldId id="298" r:id="rId9"/>
    <p:sldId id="293" r:id="rId10"/>
    <p:sldId id="286" r:id="rId11"/>
    <p:sldId id="287" r:id="rId12"/>
    <p:sldId id="295" r:id="rId13"/>
    <p:sldId id="285" r:id="rId14"/>
    <p:sldId id="296" r:id="rId15"/>
    <p:sldId id="279" r:id="rId16"/>
    <p:sldId id="694" r:id="rId17"/>
    <p:sldId id="28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13" autoAdjust="0"/>
    <p:restoredTop sz="94660"/>
  </p:normalViewPr>
  <p:slideViewPr>
    <p:cSldViewPr snapToGrid="0">
      <p:cViewPr varScale="1">
        <p:scale>
          <a:sx n="111" d="100"/>
          <a:sy n="111" d="100"/>
        </p:scale>
        <p:origin x="3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78359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507111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262439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2AC784-C7BB-45CE-AB0D-139C9E5F95B5}"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297347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2AC784-C7BB-45CE-AB0D-139C9E5F95B5}"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965153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2AC784-C7BB-45CE-AB0D-139C9E5F95B5}" type="datetimeFigureOut">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152417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2AC784-C7BB-45CE-AB0D-139C9E5F95B5}" type="datetimeFigureOut">
              <a:rPr lang="en-US" smtClean="0"/>
              <a:t>7/28/2025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555386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2AC784-C7BB-45CE-AB0D-139C9E5F95B5}" type="datetimeFigureOut">
              <a:rPr lang="en-US" smtClean="0"/>
              <a:t>7/28/2025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307766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2AC784-C7BB-45CE-AB0D-139C9E5F95B5}" type="datetimeFigureOut">
              <a:rPr lang="en-US" smtClean="0"/>
              <a:t>7/28/2025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535389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AC784-C7BB-45CE-AB0D-139C9E5F95B5}" type="datetimeFigureOut">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1093302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2AC784-C7BB-45CE-AB0D-139C9E5F95B5}" type="datetimeFigureOut">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9C968C-6CF5-48F4-843D-B9C2EDEE49D6}" type="slidenum">
              <a:rPr lang="en-US" smtClean="0"/>
              <a:t>‹#›</a:t>
            </a:fld>
            <a:endParaRPr lang="en-US"/>
          </a:p>
        </p:txBody>
      </p:sp>
    </p:spTree>
    <p:extLst>
      <p:ext uri="{BB962C8B-B14F-4D97-AF65-F5344CB8AC3E}">
        <p14:creationId xmlns:p14="http://schemas.microsoft.com/office/powerpoint/2010/main" val="481637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AC784-C7BB-45CE-AB0D-139C9E5F95B5}" type="datetimeFigureOut">
              <a:rPr lang="en-US" smtClean="0"/>
              <a:t>7/28/2025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9C968C-6CF5-48F4-843D-B9C2EDEE49D6}" type="slidenum">
              <a:rPr lang="en-US" smtClean="0"/>
              <a:t>‹#›</a:t>
            </a:fld>
            <a:endParaRPr lang="en-US"/>
          </a:p>
        </p:txBody>
      </p:sp>
    </p:spTree>
    <p:extLst>
      <p:ext uri="{BB962C8B-B14F-4D97-AF65-F5344CB8AC3E}">
        <p14:creationId xmlns:p14="http://schemas.microsoft.com/office/powerpoint/2010/main" val="35065064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forms.gle/jv6RkX5s784LgQC89" TargetMode="External"/><Relationship Id="rId2" Type="http://schemas.openxmlformats.org/officeDocument/2006/relationships/hyperlink" Target="https://forms.gle/8QNGnx7ZbKuUHg3b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neurodot-support@wustl.edu" TargetMode="External"/><Relationship Id="rId2" Type="http://schemas.openxmlformats.org/officeDocument/2006/relationships/hyperlink" Target="https://github.com/WUSTL-ORL/NeuroDO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humanconnectome.org/software/get-connectome-workbench" TargetMode="External"/><Relationship Id="rId3" Type="http://schemas.openxmlformats.org/officeDocument/2006/relationships/hyperlink" Target="https://github.com/fNIRS/snirf" TargetMode="External"/><Relationship Id="rId7" Type="http://schemas.openxmlformats.org/officeDocument/2006/relationships/hyperlink" Target="https://surfer.nmr.mgh.harvard.edu/fswiki/rel7downloads" TargetMode="External"/><Relationship Id="rId2" Type="http://schemas.openxmlformats.org/officeDocument/2006/relationships/hyperlink" Target="https://github.com/nirfaster/NIRFASTer" TargetMode="External"/><Relationship Id="rId1" Type="http://schemas.openxmlformats.org/officeDocument/2006/relationships/slideLayout" Target="../slideLayouts/slideLayout2.xml"/><Relationship Id="rId6" Type="http://schemas.openxmlformats.org/officeDocument/2006/relationships/hyperlink" Target="https://github.com/gllmflndn/gifti" TargetMode="External"/><Relationship Id="rId5" Type="http://schemas.openxmlformats.org/officeDocument/2006/relationships/hyperlink" Target="https://github.com/NeuroJSON/jsnirfy" TargetMode="External"/><Relationship Id="rId4" Type="http://schemas.openxmlformats.org/officeDocument/2006/relationships/hyperlink" Target="https://github.com/NeuroJSON/easyh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8157" y="1820875"/>
            <a:ext cx="7766936" cy="832936"/>
          </a:xfrm>
        </p:spPr>
        <p:txBody>
          <a:bodyPr>
            <a:normAutofit fontScale="90000"/>
          </a:bodyPr>
          <a:lstStyle/>
          <a:p>
            <a:r>
              <a:rPr lang="en-US" dirty="0" err="1">
                <a:solidFill>
                  <a:srgbClr val="FF0000"/>
                </a:solidFill>
              </a:rPr>
              <a:t>NeuroDOT</a:t>
            </a:r>
            <a:endParaRPr lang="en-US" dirty="0">
              <a:solidFill>
                <a:srgbClr val="FF0000"/>
              </a:solidFill>
            </a:endParaRPr>
          </a:p>
        </p:txBody>
      </p:sp>
      <p:sp>
        <p:nvSpPr>
          <p:cNvPr id="3" name="Subtitle 2"/>
          <p:cNvSpPr>
            <a:spLocks noGrp="1"/>
          </p:cNvSpPr>
          <p:nvPr>
            <p:ph type="subTitle" idx="1"/>
          </p:nvPr>
        </p:nvSpPr>
        <p:spPr>
          <a:xfrm>
            <a:off x="694258" y="3142035"/>
            <a:ext cx="8540835" cy="1431193"/>
          </a:xfrm>
        </p:spPr>
        <p:txBody>
          <a:bodyPr>
            <a:noAutofit/>
          </a:bodyPr>
          <a:lstStyle/>
          <a:p>
            <a:r>
              <a:rPr lang="en-US" sz="4000" i="1" dirty="0"/>
              <a:t>Tutorial:</a:t>
            </a:r>
          </a:p>
          <a:p>
            <a:r>
              <a:rPr lang="en-US" sz="4000" i="1" dirty="0"/>
              <a:t>Getting Started</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7973" y="1820875"/>
            <a:ext cx="2125980" cy="2834640"/>
          </a:xfrm>
          <a:prstGeom prst="rect">
            <a:avLst/>
          </a:prstGeom>
        </p:spPr>
      </p:pic>
    </p:spTree>
    <p:extLst>
      <p:ext uri="{BB962C8B-B14F-4D97-AF65-F5344CB8AC3E}">
        <p14:creationId xmlns:p14="http://schemas.microsoft.com/office/powerpoint/2010/main" val="1708399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602B-7AF8-4A8A-B98C-3ABC163053AA}"/>
              </a:ext>
            </a:extLst>
          </p:cNvPr>
          <p:cNvSpPr>
            <a:spLocks noGrp="1"/>
          </p:cNvSpPr>
          <p:nvPr>
            <p:ph type="title"/>
          </p:nvPr>
        </p:nvSpPr>
        <p:spPr/>
        <p:txBody>
          <a:bodyPr/>
          <a:lstStyle/>
          <a:p>
            <a:r>
              <a:rPr lang="en-US" dirty="0">
                <a:solidFill>
                  <a:srgbClr val="FF0000"/>
                </a:solidFill>
                <a:latin typeface="Trebuchet MS" panose="020B0603020202020204" pitchFamily="34" charset="0"/>
              </a:rPr>
              <a:t>Tutorial PowerPoints vs Tutorial Scripts</a:t>
            </a:r>
          </a:p>
        </p:txBody>
      </p:sp>
      <p:sp>
        <p:nvSpPr>
          <p:cNvPr id="3" name="Content Placeholder 2">
            <a:extLst>
              <a:ext uri="{FF2B5EF4-FFF2-40B4-BE49-F238E27FC236}">
                <a16:creationId xmlns:a16="http://schemas.microsoft.com/office/drawing/2014/main" id="{2540B8C2-B653-442F-BE48-18F1577797B6}"/>
              </a:ext>
            </a:extLst>
          </p:cNvPr>
          <p:cNvSpPr>
            <a:spLocks noGrp="1"/>
          </p:cNvSpPr>
          <p:nvPr>
            <p:ph idx="1"/>
          </p:nvPr>
        </p:nvSpPr>
        <p:spPr>
          <a:xfrm>
            <a:off x="838200" y="1825625"/>
            <a:ext cx="11049000" cy="4667250"/>
          </a:xfrm>
        </p:spPr>
        <p:txBody>
          <a:bodyPr>
            <a:normAutofit fontScale="85000" lnSpcReduction="10000"/>
          </a:bodyPr>
          <a:lstStyle/>
          <a:p>
            <a:r>
              <a:rPr lang="en-US" dirty="0"/>
              <a:t>Tutorials are PowerPoints. You should have them open as a reference or guide as you run through the tutorial scripts in MATLAB.</a:t>
            </a:r>
          </a:p>
          <a:p>
            <a:pPr lvl="1"/>
            <a:r>
              <a:rPr lang="en-US" dirty="0"/>
              <a:t>Access tutorials through your FILE MANAGER</a:t>
            </a:r>
          </a:p>
          <a:p>
            <a:pPr lvl="1"/>
            <a:r>
              <a:rPr lang="en-US" dirty="0"/>
              <a:t>Tutorials should be completed in the order below</a:t>
            </a:r>
          </a:p>
          <a:p>
            <a:r>
              <a:rPr lang="en-US" dirty="0"/>
              <a:t>Tutorial Scripts are the MATLAB scripts, i.e. code, that the tutorials were made for </a:t>
            </a:r>
          </a:p>
          <a:p>
            <a:pPr lvl="1"/>
            <a:r>
              <a:rPr lang="en-US" dirty="0"/>
              <a:t>This is what you’ll actually be working with as you go through each tutorial</a:t>
            </a:r>
          </a:p>
          <a:p>
            <a:pPr lvl="1"/>
            <a:r>
              <a:rPr lang="en-US" dirty="0"/>
              <a:t>You can:</a:t>
            </a:r>
          </a:p>
          <a:p>
            <a:pPr lvl="2"/>
            <a:r>
              <a:rPr lang="en-US" dirty="0"/>
              <a:t>Access the scripts through MATLAB </a:t>
            </a:r>
          </a:p>
          <a:p>
            <a:pPr lvl="2"/>
            <a:r>
              <a:rPr lang="en-US" dirty="0"/>
              <a:t>Each Tutorial </a:t>
            </a:r>
            <a:r>
              <a:rPr lang="en-US" dirty="0">
                <a:solidFill>
                  <a:schemeClr val="accent1"/>
                </a:solidFill>
              </a:rPr>
              <a:t>(blue) </a:t>
            </a:r>
            <a:r>
              <a:rPr lang="en-US" dirty="0"/>
              <a:t>has a corresponding script </a:t>
            </a:r>
            <a:r>
              <a:rPr lang="en-US" dirty="0">
                <a:solidFill>
                  <a:srgbClr val="00B050"/>
                </a:solidFill>
              </a:rPr>
              <a:t>(green)</a:t>
            </a:r>
            <a:r>
              <a:rPr lang="en-US" dirty="0"/>
              <a:t>,</a:t>
            </a:r>
            <a:r>
              <a:rPr lang="en-US" dirty="0">
                <a:solidFill>
                  <a:srgbClr val="00B050"/>
                </a:solidFill>
              </a:rPr>
              <a:t> </a:t>
            </a:r>
            <a:r>
              <a:rPr lang="en-US" dirty="0"/>
              <a:t>this is also the correct order for completing the tutorials</a:t>
            </a:r>
          </a:p>
          <a:p>
            <a:pPr lvl="3"/>
            <a:r>
              <a:rPr lang="en-US" dirty="0" err="1">
                <a:solidFill>
                  <a:schemeClr val="accent1"/>
                </a:solidFill>
              </a:rPr>
              <a:t>PreProcessing</a:t>
            </a:r>
            <a:r>
              <a:rPr lang="en-US" dirty="0"/>
              <a:t> = </a:t>
            </a:r>
            <a:r>
              <a:rPr lang="en-US" dirty="0" err="1">
                <a:solidFill>
                  <a:srgbClr val="00B050"/>
                </a:solidFill>
              </a:rPr>
              <a:t>NeuroDOT_PreProcessing_Script</a:t>
            </a:r>
            <a:endParaRPr lang="en-US" dirty="0">
              <a:solidFill>
                <a:srgbClr val="00B050"/>
              </a:solidFill>
            </a:endParaRPr>
          </a:p>
          <a:p>
            <a:pPr lvl="3"/>
            <a:r>
              <a:rPr lang="en-US" dirty="0" err="1">
                <a:solidFill>
                  <a:schemeClr val="accent1"/>
                </a:solidFill>
              </a:rPr>
              <a:t>Generating_a_Light_Model</a:t>
            </a:r>
            <a:r>
              <a:rPr lang="en-US" dirty="0"/>
              <a:t> = </a:t>
            </a:r>
            <a:r>
              <a:rPr lang="en-US" dirty="0" err="1">
                <a:solidFill>
                  <a:srgbClr val="00B050"/>
                </a:solidFill>
              </a:rPr>
              <a:t>Script_For_Basic_Head_Modeling</a:t>
            </a:r>
            <a:endParaRPr lang="en-US" dirty="0">
              <a:solidFill>
                <a:srgbClr val="00B050"/>
              </a:solidFill>
            </a:endParaRPr>
          </a:p>
          <a:p>
            <a:pPr lvl="3"/>
            <a:r>
              <a:rPr lang="en-US" dirty="0" err="1">
                <a:solidFill>
                  <a:schemeClr val="accent1"/>
                </a:solidFill>
              </a:rPr>
              <a:t>ImageReconstruction</a:t>
            </a:r>
            <a:r>
              <a:rPr lang="en-US" dirty="0"/>
              <a:t> = </a:t>
            </a:r>
            <a:r>
              <a:rPr lang="en-US" dirty="0" err="1">
                <a:solidFill>
                  <a:srgbClr val="00B050"/>
                </a:solidFill>
              </a:rPr>
              <a:t>NeuroDOT_ImageReconstruction_Script</a:t>
            </a:r>
            <a:endParaRPr lang="en-US" dirty="0">
              <a:solidFill>
                <a:srgbClr val="00B050"/>
              </a:solidFill>
            </a:endParaRPr>
          </a:p>
          <a:p>
            <a:pPr lvl="3"/>
            <a:r>
              <a:rPr lang="en-US" dirty="0" err="1">
                <a:solidFill>
                  <a:schemeClr val="accent1"/>
                </a:solidFill>
              </a:rPr>
              <a:t>Full_Data_Processing</a:t>
            </a:r>
            <a:r>
              <a:rPr lang="en-US" dirty="0"/>
              <a:t> = </a:t>
            </a:r>
            <a:r>
              <a:rPr lang="en-US" dirty="0" err="1">
                <a:solidFill>
                  <a:srgbClr val="00B050"/>
                </a:solidFill>
              </a:rPr>
              <a:t>NeuroDOT_Full_Processing_Script_Tutorial</a:t>
            </a:r>
            <a:endParaRPr lang="en-US" dirty="0">
              <a:solidFill>
                <a:srgbClr val="00B050"/>
              </a:solidFill>
            </a:endParaRPr>
          </a:p>
          <a:p>
            <a:pPr lvl="3"/>
            <a:r>
              <a:rPr lang="en-US" dirty="0">
                <a:solidFill>
                  <a:schemeClr val="accent1"/>
                </a:solidFill>
              </a:rPr>
              <a:t>Generating_a_Light_Model_Pad_Adult_96x92_Example</a:t>
            </a:r>
            <a:r>
              <a:rPr lang="en-US" dirty="0"/>
              <a:t> = </a:t>
            </a:r>
            <a:r>
              <a:rPr lang="en-US" dirty="0">
                <a:solidFill>
                  <a:srgbClr val="00B050"/>
                </a:solidFill>
              </a:rPr>
              <a:t>Script_For_Basic_Head_Modeling_Pad_Adult_96x92</a:t>
            </a:r>
          </a:p>
          <a:p>
            <a:pPr lvl="1"/>
            <a:r>
              <a:rPr lang="en-US" dirty="0"/>
              <a:t>Above formatting is: </a:t>
            </a:r>
            <a:r>
              <a:rPr lang="en-US" dirty="0">
                <a:solidFill>
                  <a:schemeClr val="accent1"/>
                </a:solidFill>
              </a:rPr>
              <a:t>Tutorial name </a:t>
            </a:r>
            <a:r>
              <a:rPr lang="en-US" dirty="0"/>
              <a:t>= </a:t>
            </a:r>
            <a:r>
              <a:rPr lang="en-US" dirty="0">
                <a:solidFill>
                  <a:srgbClr val="00B050"/>
                </a:solidFill>
              </a:rPr>
              <a:t>Script name</a:t>
            </a:r>
          </a:p>
          <a:p>
            <a:pPr lvl="2"/>
            <a:endParaRPr lang="en-US" dirty="0"/>
          </a:p>
          <a:p>
            <a:endParaRPr lang="en-US" dirty="0"/>
          </a:p>
        </p:txBody>
      </p:sp>
    </p:spTree>
    <p:extLst>
      <p:ext uri="{BB962C8B-B14F-4D97-AF65-F5344CB8AC3E}">
        <p14:creationId xmlns:p14="http://schemas.microsoft.com/office/powerpoint/2010/main" val="1438362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A3EB-3B20-45A8-AED1-CA32D75CF03F}"/>
              </a:ext>
            </a:extLst>
          </p:cNvPr>
          <p:cNvSpPr>
            <a:spLocks noGrp="1"/>
          </p:cNvSpPr>
          <p:nvPr>
            <p:ph type="title"/>
          </p:nvPr>
        </p:nvSpPr>
        <p:spPr/>
        <p:txBody>
          <a:bodyPr/>
          <a:lstStyle/>
          <a:p>
            <a:r>
              <a:rPr lang="en-US">
                <a:solidFill>
                  <a:srgbClr val="FF0000"/>
                </a:solidFill>
                <a:latin typeface="Trebuchet MS" panose="020B0603020202020204" pitchFamily="34" charset="0"/>
              </a:rPr>
              <a:t>How to Run </a:t>
            </a:r>
            <a:r>
              <a:rPr lang="en-US" dirty="0">
                <a:solidFill>
                  <a:srgbClr val="FF0000"/>
                </a:solidFill>
                <a:latin typeface="Trebuchet MS" panose="020B0603020202020204" pitchFamily="34" charset="0"/>
              </a:rPr>
              <a:t>Through </a:t>
            </a:r>
            <a:r>
              <a:rPr lang="en-US">
                <a:solidFill>
                  <a:srgbClr val="FF0000"/>
                </a:solidFill>
                <a:latin typeface="Trebuchet MS" panose="020B0603020202020204" pitchFamily="34" charset="0"/>
              </a:rPr>
              <a:t>a Tutorial</a:t>
            </a:r>
            <a:endParaRPr lang="en-US" dirty="0">
              <a:solidFill>
                <a:srgbClr val="FF000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48882026-6D37-4B83-B113-C005E89C2C63}"/>
              </a:ext>
            </a:extLst>
          </p:cNvPr>
          <p:cNvSpPr>
            <a:spLocks noGrp="1"/>
          </p:cNvSpPr>
          <p:nvPr>
            <p:ph idx="1"/>
          </p:nvPr>
        </p:nvSpPr>
        <p:spPr>
          <a:xfrm>
            <a:off x="838200" y="1825625"/>
            <a:ext cx="10515600" cy="4667250"/>
          </a:xfrm>
        </p:spPr>
        <p:txBody>
          <a:bodyPr>
            <a:normAutofit fontScale="92500" lnSpcReduction="20000"/>
          </a:bodyPr>
          <a:lstStyle/>
          <a:p>
            <a:r>
              <a:rPr lang="en-US" dirty="0">
                <a:latin typeface="Trebuchet MS" panose="020B0603020202020204" pitchFamily="34" charset="0"/>
              </a:rPr>
              <a:t>Two Methods</a:t>
            </a:r>
          </a:p>
          <a:p>
            <a:pPr marL="914400" lvl="1" indent="-457200">
              <a:buFont typeface="+mj-lt"/>
              <a:buAutoNum type="arabicPeriod"/>
            </a:pPr>
            <a:r>
              <a:rPr lang="en-US" dirty="0">
                <a:latin typeface="Trebuchet MS" panose="020B0603020202020204" pitchFamily="34" charset="0"/>
              </a:rPr>
              <a:t>Highlight and Evaluate individual lines or sections of code</a:t>
            </a:r>
          </a:p>
          <a:p>
            <a:pPr marL="914400" lvl="1" indent="-457200">
              <a:buFont typeface="+mj-lt"/>
              <a:buAutoNum type="arabicPeriod"/>
            </a:pPr>
            <a:r>
              <a:rPr lang="en-US" dirty="0">
                <a:latin typeface="Trebuchet MS" panose="020B0603020202020204" pitchFamily="34" charset="0"/>
              </a:rPr>
              <a:t>Set Breakpoints and run the script, continuing after each breakpoint</a:t>
            </a:r>
          </a:p>
          <a:p>
            <a:r>
              <a:rPr lang="en-US" dirty="0">
                <a:latin typeface="Trebuchet MS" panose="020B0603020202020204" pitchFamily="34" charset="0"/>
              </a:rPr>
              <a:t>Which one is better?</a:t>
            </a:r>
          </a:p>
          <a:p>
            <a:pPr lvl="1"/>
            <a:r>
              <a:rPr lang="en-US" dirty="0">
                <a:latin typeface="Trebuchet MS" panose="020B0603020202020204" pitchFamily="34" charset="0"/>
              </a:rPr>
              <a:t>It really depends on you</a:t>
            </a:r>
          </a:p>
          <a:p>
            <a:pPr lvl="1"/>
            <a:r>
              <a:rPr lang="en-US" dirty="0">
                <a:latin typeface="Trebuchet MS" panose="020B0603020202020204" pitchFamily="34" charset="0"/>
              </a:rPr>
              <a:t>From a new MATLAB user standpoint, highlighting and evaluating is easiest</a:t>
            </a:r>
          </a:p>
          <a:p>
            <a:pPr lvl="2"/>
            <a:r>
              <a:rPr lang="en-US" dirty="0">
                <a:latin typeface="Trebuchet MS" panose="020B0603020202020204" pitchFamily="34" charset="0"/>
              </a:rPr>
              <a:t>Many scripts in the lab are set up based on this method</a:t>
            </a:r>
          </a:p>
          <a:p>
            <a:pPr lvl="2"/>
            <a:r>
              <a:rPr lang="en-US" dirty="0">
                <a:latin typeface="Trebuchet MS" panose="020B0603020202020204" pitchFamily="34" charset="0"/>
              </a:rPr>
              <a:t>Useful for when you want to execute a single line of code that does something important </a:t>
            </a:r>
          </a:p>
          <a:p>
            <a:pPr lvl="3"/>
            <a:r>
              <a:rPr lang="en-US" dirty="0">
                <a:latin typeface="Trebuchet MS" panose="020B0603020202020204" pitchFamily="34" charset="0"/>
              </a:rPr>
              <a:t>Ex: create a figure, load in a file, run an analysis function</a:t>
            </a:r>
          </a:p>
          <a:p>
            <a:pPr lvl="1"/>
            <a:r>
              <a:rPr lang="en-US" dirty="0">
                <a:latin typeface="Trebuchet MS" panose="020B0603020202020204" pitchFamily="34" charset="0"/>
              </a:rPr>
              <a:t>From a top-down debugging standpoint, setting breakpoints is best</a:t>
            </a:r>
          </a:p>
          <a:p>
            <a:pPr lvl="2"/>
            <a:r>
              <a:rPr lang="en-US" dirty="0">
                <a:latin typeface="Trebuchet MS" panose="020B0603020202020204" pitchFamily="34" charset="0"/>
              </a:rPr>
              <a:t>Breakpoints allow for you to pause the code at specific lines where errors occur, and even skip those lines if you want to see if the rest of your code runs fine without that one line</a:t>
            </a:r>
          </a:p>
          <a:p>
            <a:pPr lvl="2"/>
            <a:r>
              <a:rPr lang="en-US" dirty="0">
                <a:latin typeface="Trebuchet MS" panose="020B0603020202020204" pitchFamily="34" charset="0"/>
              </a:rPr>
              <a:t>They are more useful for debugging, but is still helpful for running the tutorials step by step</a:t>
            </a:r>
          </a:p>
          <a:p>
            <a:pPr lvl="2"/>
            <a:endParaRPr lang="en-US" dirty="0">
              <a:solidFill>
                <a:srgbClr val="FF0000"/>
              </a:solidFill>
              <a:latin typeface="Trebuchet MS" panose="020B0603020202020204" pitchFamily="34" charset="0"/>
            </a:endParaRPr>
          </a:p>
        </p:txBody>
      </p:sp>
    </p:spTree>
    <p:extLst>
      <p:ext uri="{BB962C8B-B14F-4D97-AF65-F5344CB8AC3E}">
        <p14:creationId xmlns:p14="http://schemas.microsoft.com/office/powerpoint/2010/main" val="442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A0C6-8B08-433C-856C-D9EF3FB3088B}"/>
              </a:ext>
            </a:extLst>
          </p:cNvPr>
          <p:cNvSpPr>
            <a:spLocks noGrp="1"/>
          </p:cNvSpPr>
          <p:nvPr>
            <p:ph type="title"/>
          </p:nvPr>
        </p:nvSpPr>
        <p:spPr>
          <a:xfrm>
            <a:off x="838200" y="365125"/>
            <a:ext cx="10769600" cy="1325563"/>
          </a:xfrm>
        </p:spPr>
        <p:txBody>
          <a:bodyPr/>
          <a:lstStyle/>
          <a:p>
            <a:r>
              <a:rPr lang="en-US" dirty="0">
                <a:solidFill>
                  <a:srgbClr val="FF0000"/>
                </a:solidFill>
                <a:latin typeface="Trebuchet MS" panose="020B0603020202020204" pitchFamily="34" charset="0"/>
              </a:rPr>
              <a:t>How to Evaluate Lines or Sections of Code</a:t>
            </a:r>
          </a:p>
        </p:txBody>
      </p:sp>
      <p:sp>
        <p:nvSpPr>
          <p:cNvPr id="3" name="Content Placeholder 2">
            <a:extLst>
              <a:ext uri="{FF2B5EF4-FFF2-40B4-BE49-F238E27FC236}">
                <a16:creationId xmlns:a16="http://schemas.microsoft.com/office/drawing/2014/main" id="{A3CDF004-9D99-4D98-8AD5-63DED3CE0F12}"/>
              </a:ext>
            </a:extLst>
          </p:cNvPr>
          <p:cNvSpPr>
            <a:spLocks noGrp="1"/>
          </p:cNvSpPr>
          <p:nvPr>
            <p:ph idx="1"/>
          </p:nvPr>
        </p:nvSpPr>
        <p:spPr>
          <a:xfrm>
            <a:off x="838200" y="1825625"/>
            <a:ext cx="5073457" cy="4351338"/>
          </a:xfrm>
        </p:spPr>
        <p:txBody>
          <a:bodyPr>
            <a:normAutofit fontScale="77500" lnSpcReduction="20000"/>
          </a:bodyPr>
          <a:lstStyle/>
          <a:p>
            <a:r>
              <a:rPr lang="en-US" dirty="0">
                <a:latin typeface="Trebuchet MS" panose="020B0603020202020204" pitchFamily="34" charset="0"/>
              </a:rPr>
              <a:t>This method is useful for when you need to run a specific line(s) of code</a:t>
            </a:r>
          </a:p>
          <a:p>
            <a:pPr lvl="1"/>
            <a:r>
              <a:rPr lang="en-US" dirty="0">
                <a:latin typeface="Trebuchet MS" panose="020B0603020202020204" pitchFamily="34" charset="0"/>
              </a:rPr>
              <a:t>For example: make a graph, run an analysis function</a:t>
            </a:r>
          </a:p>
          <a:p>
            <a:r>
              <a:rPr lang="en-US" dirty="0">
                <a:latin typeface="Trebuchet MS" panose="020B0603020202020204" pitchFamily="34" charset="0"/>
              </a:rPr>
              <a:t>Instructions:</a:t>
            </a:r>
          </a:p>
          <a:p>
            <a:pPr lvl="1"/>
            <a:r>
              <a:rPr lang="en-US" dirty="0">
                <a:latin typeface="Trebuchet MS" panose="020B0603020202020204" pitchFamily="34" charset="0"/>
              </a:rPr>
              <a:t>Highlight the desired line(s) of code that you want to run</a:t>
            </a:r>
          </a:p>
          <a:p>
            <a:pPr lvl="2"/>
            <a:r>
              <a:rPr lang="en-US" dirty="0">
                <a:latin typeface="Trebuchet MS" panose="020B0603020202020204" pitchFamily="34" charset="0"/>
              </a:rPr>
              <a:t>Ex: line 15, </a:t>
            </a:r>
            <a:r>
              <a:rPr lang="en-US" dirty="0" err="1">
                <a:latin typeface="Trebuchet MS" panose="020B0603020202020204" pitchFamily="34" charset="0"/>
              </a:rPr>
              <a:t>PlotSlices</a:t>
            </a:r>
            <a:r>
              <a:rPr lang="en-US" dirty="0">
                <a:latin typeface="Trebuchet MS" panose="020B0603020202020204" pitchFamily="34" charset="0"/>
              </a:rPr>
              <a:t> function (creates figures)</a:t>
            </a:r>
          </a:p>
          <a:p>
            <a:pPr lvl="1"/>
            <a:r>
              <a:rPr lang="en-US" dirty="0">
                <a:latin typeface="Trebuchet MS" panose="020B0603020202020204" pitchFamily="34" charset="0"/>
              </a:rPr>
              <a:t>Right click on the highlighted code</a:t>
            </a:r>
          </a:p>
          <a:p>
            <a:pPr lvl="1"/>
            <a:r>
              <a:rPr lang="en-US" dirty="0">
                <a:latin typeface="Trebuchet MS" panose="020B0603020202020204" pitchFamily="34" charset="0"/>
              </a:rPr>
              <a:t>Click “Evaluate Selection”</a:t>
            </a:r>
          </a:p>
          <a:p>
            <a:pPr lvl="1"/>
            <a:r>
              <a:rPr lang="en-US" dirty="0">
                <a:latin typeface="Trebuchet MS" panose="020B0603020202020204" pitchFamily="34" charset="0"/>
              </a:rPr>
              <a:t>You can bypass steps 2 and 3 by hitting f9 on your keyboard</a:t>
            </a:r>
          </a:p>
          <a:p>
            <a:r>
              <a:rPr lang="en-US" dirty="0">
                <a:latin typeface="Trebuchet MS" panose="020B0603020202020204" pitchFamily="34" charset="0"/>
              </a:rPr>
              <a:t>You can run an entire program by highlighting and evaluating each individual line of code</a:t>
            </a:r>
          </a:p>
        </p:txBody>
      </p:sp>
      <p:sp>
        <p:nvSpPr>
          <p:cNvPr id="4" name="TextBox 3">
            <a:extLst>
              <a:ext uri="{FF2B5EF4-FFF2-40B4-BE49-F238E27FC236}">
                <a16:creationId xmlns:a16="http://schemas.microsoft.com/office/drawing/2014/main" id="{84A28F01-7E22-4B56-B6FA-93597A7F240D}"/>
              </a:ext>
            </a:extLst>
          </p:cNvPr>
          <p:cNvSpPr txBox="1"/>
          <p:nvPr/>
        </p:nvSpPr>
        <p:spPr>
          <a:xfrm>
            <a:off x="7633982" y="2306972"/>
            <a:ext cx="2961313" cy="646331"/>
          </a:xfrm>
          <a:prstGeom prst="rect">
            <a:avLst/>
          </a:prstGeom>
          <a:noFill/>
        </p:spPr>
        <p:txBody>
          <a:bodyPr wrap="square" rtlCol="0">
            <a:spAutoFit/>
          </a:bodyPr>
          <a:lstStyle/>
          <a:p>
            <a:r>
              <a:rPr lang="en-US" dirty="0">
                <a:latin typeface="Trebuchet MS" panose="020B0603020202020204" pitchFamily="34" charset="0"/>
              </a:rPr>
              <a:t>Insert cool screenshot here </a:t>
            </a:r>
            <a:r>
              <a:rPr lang="en-US" dirty="0">
                <a:latin typeface="Trebuchet MS" panose="020B0603020202020204" pitchFamily="34" charset="0"/>
                <a:sym typeface="Wingdings" panose="05000000000000000000" pitchFamily="2" charset="2"/>
              </a:rPr>
              <a:t></a:t>
            </a:r>
            <a:endParaRPr lang="en-US" dirty="0">
              <a:latin typeface="Trebuchet MS" panose="020B0603020202020204" pitchFamily="34" charset="0"/>
            </a:endParaRPr>
          </a:p>
        </p:txBody>
      </p:sp>
      <p:pic>
        <p:nvPicPr>
          <p:cNvPr id="8" name="Picture 7">
            <a:extLst>
              <a:ext uri="{FF2B5EF4-FFF2-40B4-BE49-F238E27FC236}">
                <a16:creationId xmlns:a16="http://schemas.microsoft.com/office/drawing/2014/main" id="{B3BCB815-62C7-4A73-B2C0-5B30F57FF6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657" y="1903061"/>
            <a:ext cx="6176894" cy="3051878"/>
          </a:xfrm>
          <a:prstGeom prst="rect">
            <a:avLst/>
          </a:prstGeom>
        </p:spPr>
      </p:pic>
    </p:spTree>
    <p:extLst>
      <p:ext uri="{BB962C8B-B14F-4D97-AF65-F5344CB8AC3E}">
        <p14:creationId xmlns:p14="http://schemas.microsoft.com/office/powerpoint/2010/main" val="182804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B8C3-A3CC-4577-9D64-10B645837BBE}"/>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Breakpoints</a:t>
            </a:r>
          </a:p>
        </p:txBody>
      </p:sp>
      <p:sp>
        <p:nvSpPr>
          <p:cNvPr id="3" name="Content Placeholder 2">
            <a:extLst>
              <a:ext uri="{FF2B5EF4-FFF2-40B4-BE49-F238E27FC236}">
                <a16:creationId xmlns:a16="http://schemas.microsoft.com/office/drawing/2014/main" id="{8FB5110B-AB06-4EB3-8EB0-D3BC2D584E09}"/>
              </a:ext>
            </a:extLst>
          </p:cNvPr>
          <p:cNvSpPr>
            <a:spLocks noGrp="1"/>
          </p:cNvSpPr>
          <p:nvPr>
            <p:ph idx="1"/>
          </p:nvPr>
        </p:nvSpPr>
        <p:spPr>
          <a:xfrm>
            <a:off x="838200" y="1825625"/>
            <a:ext cx="6903577" cy="4351338"/>
          </a:xfrm>
        </p:spPr>
        <p:txBody>
          <a:bodyPr/>
          <a:lstStyle/>
          <a:p>
            <a:r>
              <a:rPr lang="en-US" dirty="0">
                <a:latin typeface="Trebuchet MS" panose="020B0603020202020204" pitchFamily="34" charset="0"/>
              </a:rPr>
              <a:t>Setting Breakpoints</a:t>
            </a:r>
          </a:p>
          <a:p>
            <a:pPr lvl="1"/>
            <a:r>
              <a:rPr lang="en-US" dirty="0">
                <a:latin typeface="Trebuchet MS" panose="020B0603020202020204" pitchFamily="34" charset="0"/>
              </a:rPr>
              <a:t>Click on one of the hash marks on the left side of your code, that will create a breakpoint</a:t>
            </a:r>
          </a:p>
          <a:p>
            <a:pPr lvl="1"/>
            <a:r>
              <a:rPr lang="en-US" dirty="0">
                <a:latin typeface="Trebuchet MS" panose="020B0603020202020204" pitchFamily="34" charset="0"/>
              </a:rPr>
              <a:t>Breakpoints look like small red dots</a:t>
            </a:r>
          </a:p>
        </p:txBody>
      </p:sp>
      <p:sp>
        <p:nvSpPr>
          <p:cNvPr id="4" name="TextBox 3">
            <a:extLst>
              <a:ext uri="{FF2B5EF4-FFF2-40B4-BE49-F238E27FC236}">
                <a16:creationId xmlns:a16="http://schemas.microsoft.com/office/drawing/2014/main" id="{B7120AFB-E737-484D-BCB0-485F4E4F2012}"/>
              </a:ext>
            </a:extLst>
          </p:cNvPr>
          <p:cNvSpPr txBox="1"/>
          <p:nvPr/>
        </p:nvSpPr>
        <p:spPr>
          <a:xfrm>
            <a:off x="8128932" y="2424418"/>
            <a:ext cx="2541864" cy="646331"/>
          </a:xfrm>
          <a:prstGeom prst="rect">
            <a:avLst/>
          </a:prstGeom>
          <a:noFill/>
        </p:spPr>
        <p:txBody>
          <a:bodyPr wrap="square" rtlCol="0">
            <a:spAutoFit/>
          </a:bodyPr>
          <a:lstStyle/>
          <a:p>
            <a:r>
              <a:rPr lang="en-US" dirty="0">
                <a:latin typeface="Trebuchet MS" panose="020B0603020202020204" pitchFamily="34" charset="0"/>
              </a:rPr>
              <a:t>Insert even cooler screenshots here ;) </a:t>
            </a:r>
          </a:p>
        </p:txBody>
      </p:sp>
      <p:pic>
        <p:nvPicPr>
          <p:cNvPr id="6" name="Picture 5">
            <a:extLst>
              <a:ext uri="{FF2B5EF4-FFF2-40B4-BE49-F238E27FC236}">
                <a16:creationId xmlns:a16="http://schemas.microsoft.com/office/drawing/2014/main" id="{841851FE-3A63-4E3A-BCE7-2CA756542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6868" y="859034"/>
            <a:ext cx="2698837" cy="5193560"/>
          </a:xfrm>
          <a:prstGeom prst="rect">
            <a:avLst/>
          </a:prstGeom>
        </p:spPr>
      </p:pic>
    </p:spTree>
    <p:extLst>
      <p:ext uri="{BB962C8B-B14F-4D97-AF65-F5344CB8AC3E}">
        <p14:creationId xmlns:p14="http://schemas.microsoft.com/office/powerpoint/2010/main" val="1477270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785D-222D-46DC-9617-EBFD3EBE01EA}"/>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Use Breakpoints</a:t>
            </a:r>
          </a:p>
        </p:txBody>
      </p:sp>
      <p:sp>
        <p:nvSpPr>
          <p:cNvPr id="3" name="Content Placeholder 2">
            <a:extLst>
              <a:ext uri="{FF2B5EF4-FFF2-40B4-BE49-F238E27FC236}">
                <a16:creationId xmlns:a16="http://schemas.microsoft.com/office/drawing/2014/main" id="{2B95C811-B922-4015-B11C-5F019D0E0738}"/>
              </a:ext>
            </a:extLst>
          </p:cNvPr>
          <p:cNvSpPr>
            <a:spLocks noGrp="1"/>
          </p:cNvSpPr>
          <p:nvPr>
            <p:ph idx="1"/>
          </p:nvPr>
        </p:nvSpPr>
        <p:spPr>
          <a:xfrm>
            <a:off x="838200" y="1825624"/>
            <a:ext cx="5544751" cy="4667251"/>
          </a:xfrm>
        </p:spPr>
        <p:txBody>
          <a:bodyPr>
            <a:noAutofit/>
          </a:bodyPr>
          <a:lstStyle/>
          <a:p>
            <a:r>
              <a:rPr lang="en-US" sz="1200" dirty="0">
                <a:latin typeface="Trebuchet MS" panose="020B0603020202020204" pitchFamily="34" charset="0"/>
              </a:rPr>
              <a:t>Using Breakpoints</a:t>
            </a:r>
          </a:p>
          <a:p>
            <a:pPr lvl="1"/>
            <a:r>
              <a:rPr lang="en-US" sz="1200" dirty="0">
                <a:latin typeface="Trebuchet MS" panose="020B0603020202020204" pitchFamily="34" charset="0"/>
              </a:rPr>
              <a:t>Code will pause before evaluating a line where a breakpoint is set</a:t>
            </a:r>
          </a:p>
          <a:p>
            <a:pPr lvl="1"/>
            <a:r>
              <a:rPr lang="en-US" sz="1200" dirty="0">
                <a:latin typeface="Trebuchet MS" panose="020B0603020202020204" pitchFamily="34" charset="0"/>
              </a:rPr>
              <a:t>To resume, click the continue arrow at the top of MATLAB</a:t>
            </a:r>
          </a:p>
          <a:p>
            <a:r>
              <a:rPr lang="en-US" sz="1200" dirty="0">
                <a:latin typeface="Trebuchet MS" panose="020B0603020202020204" pitchFamily="34" charset="0"/>
              </a:rPr>
              <a:t>Example: testing </a:t>
            </a:r>
            <a:r>
              <a:rPr lang="en-US" sz="1200" dirty="0" err="1">
                <a:latin typeface="Trebuchet MS" panose="020B0603020202020204" pitchFamily="34" charset="0"/>
              </a:rPr>
              <a:t>PlotSlices</a:t>
            </a:r>
            <a:endParaRPr lang="en-US" sz="1200" dirty="0">
              <a:latin typeface="Trebuchet MS" panose="020B0603020202020204" pitchFamily="34" charset="0"/>
            </a:endParaRPr>
          </a:p>
          <a:p>
            <a:pPr lvl="1"/>
            <a:r>
              <a:rPr lang="en-US" sz="1200" dirty="0">
                <a:latin typeface="Trebuchet MS" panose="020B0603020202020204" pitchFamily="34" charset="0"/>
              </a:rPr>
              <a:t>Set breakpoints in line 15 and 21 (Top picture)</a:t>
            </a:r>
          </a:p>
          <a:p>
            <a:pPr lvl="1"/>
            <a:r>
              <a:rPr lang="en-US" sz="1200" dirty="0">
                <a:latin typeface="Trebuchet MS" panose="020B0603020202020204" pitchFamily="34" charset="0"/>
              </a:rPr>
              <a:t>Hit “Run” in the “EDITOR” tab of MATLAB</a:t>
            </a:r>
          </a:p>
          <a:p>
            <a:pPr lvl="2"/>
            <a:r>
              <a:rPr lang="en-US" sz="1200" dirty="0">
                <a:latin typeface="Trebuchet MS" panose="020B0603020202020204" pitchFamily="34" charset="0"/>
              </a:rPr>
              <a:t>It is right next to the breakpoints section</a:t>
            </a:r>
          </a:p>
          <a:p>
            <a:pPr lvl="1"/>
            <a:r>
              <a:rPr lang="en-US" sz="1200" dirty="0">
                <a:latin typeface="Trebuchet MS" panose="020B0603020202020204" pitchFamily="34" charset="0"/>
              </a:rPr>
              <a:t>When the code reaches the first line with a breakpoint in it, it will pause before executing it</a:t>
            </a:r>
          </a:p>
          <a:p>
            <a:pPr lvl="2"/>
            <a:r>
              <a:rPr lang="en-US" sz="1200" dirty="0">
                <a:latin typeface="Trebuchet MS" panose="020B0603020202020204" pitchFamily="34" charset="0"/>
              </a:rPr>
              <a:t>The “RUN” section will change to the “DEBUG” section seen in the second screenshot when the code hits a breakpoint</a:t>
            </a:r>
          </a:p>
          <a:p>
            <a:pPr lvl="1"/>
            <a:r>
              <a:rPr lang="en-US" sz="1200" dirty="0">
                <a:latin typeface="Trebuchet MS" panose="020B0603020202020204" pitchFamily="34" charset="0"/>
              </a:rPr>
              <a:t>The green arrow on line 15 (bottom picture) indicates that the code is paused on that line</a:t>
            </a:r>
          </a:p>
          <a:p>
            <a:pPr lvl="1"/>
            <a:r>
              <a:rPr lang="en-US" sz="1200" dirty="0">
                <a:latin typeface="Trebuchet MS" panose="020B0603020202020204" pitchFamily="34" charset="0"/>
              </a:rPr>
              <a:t>Hitting “Step” will execute the line the code is paused at</a:t>
            </a:r>
          </a:p>
          <a:p>
            <a:pPr lvl="2"/>
            <a:r>
              <a:rPr lang="en-US" sz="1200" dirty="0">
                <a:latin typeface="Trebuchet MS" panose="020B0603020202020204" pitchFamily="34" charset="0"/>
              </a:rPr>
              <a:t>Executes only that line, and then stops before executing the next line</a:t>
            </a:r>
          </a:p>
          <a:p>
            <a:pPr lvl="1"/>
            <a:r>
              <a:rPr lang="en-US" sz="1200" dirty="0">
                <a:latin typeface="Trebuchet MS" panose="020B0603020202020204" pitchFamily="34" charset="0"/>
              </a:rPr>
              <a:t>If you hit “Continue” the code will run until the next breakpoint, error, or completion </a:t>
            </a:r>
          </a:p>
          <a:p>
            <a:pPr lvl="2"/>
            <a:r>
              <a:rPr lang="en-US" sz="1200" dirty="0">
                <a:latin typeface="Trebuchet MS" panose="020B0603020202020204" pitchFamily="34" charset="0"/>
              </a:rPr>
              <a:t>Setting a breakpoint at line 21 ensures that hitting continue by accident will not cause the code to run to completion</a:t>
            </a:r>
          </a:p>
        </p:txBody>
      </p:sp>
      <p:pic>
        <p:nvPicPr>
          <p:cNvPr id="5" name="Picture 4">
            <a:extLst>
              <a:ext uri="{FF2B5EF4-FFF2-40B4-BE49-F238E27FC236}">
                <a16:creationId xmlns:a16="http://schemas.microsoft.com/office/drawing/2014/main" id="{6C5500C7-9ED5-4F7B-B0DE-AF529B851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5750" y="1091251"/>
            <a:ext cx="4711305" cy="2337749"/>
          </a:xfrm>
          <a:prstGeom prst="rect">
            <a:avLst/>
          </a:prstGeom>
        </p:spPr>
      </p:pic>
      <p:pic>
        <p:nvPicPr>
          <p:cNvPr id="9" name="Picture 8">
            <a:extLst>
              <a:ext uri="{FF2B5EF4-FFF2-40B4-BE49-F238E27FC236}">
                <a16:creationId xmlns:a16="http://schemas.microsoft.com/office/drawing/2014/main" id="{C2271FEC-294D-4064-9DC5-52A9C3B8A7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951" y="3597003"/>
            <a:ext cx="5224103" cy="3058621"/>
          </a:xfrm>
          <a:prstGeom prst="rect">
            <a:avLst/>
          </a:prstGeom>
        </p:spPr>
      </p:pic>
      <p:sp>
        <p:nvSpPr>
          <p:cNvPr id="10" name="Arrow: Up 9">
            <a:extLst>
              <a:ext uri="{FF2B5EF4-FFF2-40B4-BE49-F238E27FC236}">
                <a16:creationId xmlns:a16="http://schemas.microsoft.com/office/drawing/2014/main" id="{85DACF18-3390-4385-80C9-B24296FF422A}"/>
              </a:ext>
            </a:extLst>
          </p:cNvPr>
          <p:cNvSpPr/>
          <p:nvPr/>
        </p:nvSpPr>
        <p:spPr>
          <a:xfrm rot="6656693">
            <a:off x="8256768" y="3466974"/>
            <a:ext cx="176169" cy="26005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spTree>
    <p:extLst>
      <p:ext uri="{BB962C8B-B14F-4D97-AF65-F5344CB8AC3E}">
        <p14:creationId xmlns:p14="http://schemas.microsoft.com/office/powerpoint/2010/main" val="426510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C087-D566-4A9B-A15A-47B4ABDC2C84}"/>
              </a:ext>
            </a:extLst>
          </p:cNvPr>
          <p:cNvSpPr>
            <a:spLocks noGrp="1"/>
          </p:cNvSpPr>
          <p:nvPr>
            <p:ph type="title"/>
          </p:nvPr>
        </p:nvSpPr>
        <p:spPr/>
        <p:txBody>
          <a:bodyPr/>
          <a:lstStyle/>
          <a:p>
            <a:r>
              <a:rPr lang="en-US" dirty="0">
                <a:solidFill>
                  <a:srgbClr val="FF0000"/>
                </a:solidFill>
                <a:latin typeface="Trebuchet MS" panose="020B0603020202020204" pitchFamily="34" charset="0"/>
              </a:rPr>
              <a:t>Potential Issue</a:t>
            </a:r>
          </a:p>
        </p:txBody>
      </p:sp>
      <p:sp>
        <p:nvSpPr>
          <p:cNvPr id="3" name="Content Placeholder 2">
            <a:extLst>
              <a:ext uri="{FF2B5EF4-FFF2-40B4-BE49-F238E27FC236}">
                <a16:creationId xmlns:a16="http://schemas.microsoft.com/office/drawing/2014/main" id="{C1ACEED3-199F-4428-A76C-FC0D948B0A11}"/>
              </a:ext>
            </a:extLst>
          </p:cNvPr>
          <p:cNvSpPr>
            <a:spLocks noGrp="1"/>
          </p:cNvSpPr>
          <p:nvPr>
            <p:ph idx="1"/>
          </p:nvPr>
        </p:nvSpPr>
        <p:spPr>
          <a:xfrm>
            <a:off x="838200" y="1690689"/>
            <a:ext cx="5685810" cy="4970348"/>
          </a:xfrm>
        </p:spPr>
        <p:txBody>
          <a:bodyPr>
            <a:normAutofit fontScale="92500" lnSpcReduction="10000"/>
          </a:bodyPr>
          <a:lstStyle/>
          <a:p>
            <a:r>
              <a:rPr lang="en-US" dirty="0">
                <a:latin typeface="Trebuchet MS" panose="020B0603020202020204" pitchFamily="34" charset="0"/>
              </a:rPr>
              <a:t>Figures</a:t>
            </a:r>
          </a:p>
          <a:p>
            <a:pPr lvl="1"/>
            <a:r>
              <a:rPr lang="en-US" dirty="0">
                <a:latin typeface="Trebuchet MS" panose="020B0603020202020204" pitchFamily="34" charset="0"/>
              </a:rPr>
              <a:t>Throughout the tutorials, you’ll create some figures, such as the ones shown here</a:t>
            </a:r>
          </a:p>
          <a:p>
            <a:pPr lvl="1"/>
            <a:r>
              <a:rPr lang="en-US" dirty="0">
                <a:latin typeface="Trebuchet MS" panose="020B0603020202020204" pitchFamily="34" charset="0"/>
              </a:rPr>
              <a:t>For some figures, it is necessary to exit them in order to resume the script</a:t>
            </a:r>
          </a:p>
          <a:p>
            <a:pPr lvl="1"/>
            <a:r>
              <a:rPr lang="en-US" dirty="0">
                <a:latin typeface="Trebuchet MS" panose="020B0603020202020204" pitchFamily="34" charset="0"/>
              </a:rPr>
              <a:t>Often these are figures that allow for user manipulation (via crosshair)</a:t>
            </a:r>
          </a:p>
          <a:p>
            <a:pPr lvl="2"/>
            <a:r>
              <a:rPr lang="en-US" dirty="0">
                <a:latin typeface="Trebuchet MS" panose="020B0603020202020204" pitchFamily="34" charset="0"/>
              </a:rPr>
              <a:t>Simply hitting the red X in the top right corner will not allow you to close the figure</a:t>
            </a:r>
          </a:p>
          <a:p>
            <a:pPr lvl="1"/>
            <a:r>
              <a:rPr lang="en-US" dirty="0">
                <a:latin typeface="Trebuchet MS" panose="020B0603020202020204" pitchFamily="34" charset="0"/>
              </a:rPr>
              <a:t>Instead, you must press the “Q” key on the keyboard, or the scroll wheel on your mouse, when the figure is selected in order to close out of the figure and move on with the script</a:t>
            </a:r>
          </a:p>
          <a:p>
            <a:endParaRPr lang="en-US" dirty="0">
              <a:latin typeface="Trebuchet MS" panose="020B0603020202020204" pitchFamily="34" charset="0"/>
            </a:endParaRPr>
          </a:p>
        </p:txBody>
      </p:sp>
      <p:pic>
        <p:nvPicPr>
          <p:cNvPr id="4" name="Picture 3">
            <a:extLst>
              <a:ext uri="{FF2B5EF4-FFF2-40B4-BE49-F238E27FC236}">
                <a16:creationId xmlns:a16="http://schemas.microsoft.com/office/drawing/2014/main" id="{9AB5E2A5-BA6D-4236-A9A2-94DE55AFF124}"/>
              </a:ext>
            </a:extLst>
          </p:cNvPr>
          <p:cNvPicPr>
            <a:picLocks noChangeAspect="1"/>
          </p:cNvPicPr>
          <p:nvPr/>
        </p:nvPicPr>
        <p:blipFill>
          <a:blip r:embed="rId2"/>
          <a:stretch>
            <a:fillRect/>
          </a:stretch>
        </p:blipFill>
        <p:spPr>
          <a:xfrm>
            <a:off x="6524010" y="4068454"/>
            <a:ext cx="5667990" cy="2490090"/>
          </a:xfrm>
          <a:prstGeom prst="rect">
            <a:avLst/>
          </a:prstGeom>
        </p:spPr>
      </p:pic>
      <p:pic>
        <p:nvPicPr>
          <p:cNvPr id="6" name="Picture 5">
            <a:extLst>
              <a:ext uri="{FF2B5EF4-FFF2-40B4-BE49-F238E27FC236}">
                <a16:creationId xmlns:a16="http://schemas.microsoft.com/office/drawing/2014/main" id="{7D4BE8A1-BA56-4334-A452-09A53C021271}"/>
              </a:ext>
            </a:extLst>
          </p:cNvPr>
          <p:cNvPicPr>
            <a:picLocks noChangeAspect="1"/>
          </p:cNvPicPr>
          <p:nvPr/>
        </p:nvPicPr>
        <p:blipFill>
          <a:blip r:embed="rId3"/>
          <a:stretch>
            <a:fillRect/>
          </a:stretch>
        </p:blipFill>
        <p:spPr>
          <a:xfrm>
            <a:off x="6428373" y="981519"/>
            <a:ext cx="5763627" cy="2447481"/>
          </a:xfrm>
          <a:prstGeom prst="rect">
            <a:avLst/>
          </a:prstGeom>
        </p:spPr>
      </p:pic>
      <p:sp>
        <p:nvSpPr>
          <p:cNvPr id="7" name="TextBox 6">
            <a:extLst>
              <a:ext uri="{FF2B5EF4-FFF2-40B4-BE49-F238E27FC236}">
                <a16:creationId xmlns:a16="http://schemas.microsoft.com/office/drawing/2014/main" id="{996EFFA0-BB41-4901-A977-0C2ACA7BAD05}"/>
              </a:ext>
            </a:extLst>
          </p:cNvPr>
          <p:cNvSpPr txBox="1"/>
          <p:nvPr/>
        </p:nvSpPr>
        <p:spPr>
          <a:xfrm>
            <a:off x="6524010" y="3375293"/>
            <a:ext cx="5766034" cy="307777"/>
          </a:xfrm>
          <a:prstGeom prst="rect">
            <a:avLst/>
          </a:prstGeom>
          <a:noFill/>
        </p:spPr>
        <p:txBody>
          <a:bodyPr wrap="square" rtlCol="0">
            <a:spAutoFit/>
          </a:bodyPr>
          <a:lstStyle/>
          <a:p>
            <a:r>
              <a:rPr lang="en-US" sz="1400" dirty="0"/>
              <a:t>You’ll create this figure in the Generating a Light Model tutorial (slide 15)</a:t>
            </a:r>
          </a:p>
        </p:txBody>
      </p:sp>
      <p:sp>
        <p:nvSpPr>
          <p:cNvPr id="8" name="TextBox 7">
            <a:extLst>
              <a:ext uri="{FF2B5EF4-FFF2-40B4-BE49-F238E27FC236}">
                <a16:creationId xmlns:a16="http://schemas.microsoft.com/office/drawing/2014/main" id="{57AA93C7-0C77-4465-8FBE-F5805E3483D6}"/>
              </a:ext>
            </a:extLst>
          </p:cNvPr>
          <p:cNvSpPr txBox="1"/>
          <p:nvPr/>
        </p:nvSpPr>
        <p:spPr>
          <a:xfrm>
            <a:off x="6428373" y="6422947"/>
            <a:ext cx="5766034" cy="307777"/>
          </a:xfrm>
          <a:prstGeom prst="rect">
            <a:avLst/>
          </a:prstGeom>
          <a:noFill/>
        </p:spPr>
        <p:txBody>
          <a:bodyPr wrap="square" rtlCol="0">
            <a:spAutoFit/>
          </a:bodyPr>
          <a:lstStyle/>
          <a:p>
            <a:r>
              <a:rPr lang="en-US" sz="1400" dirty="0"/>
              <a:t>You’ll create this figure in the Generating a Light Model tutorial (slide 5)</a:t>
            </a:r>
          </a:p>
        </p:txBody>
      </p:sp>
    </p:spTree>
    <p:extLst>
      <p:ext uri="{BB962C8B-B14F-4D97-AF65-F5344CB8AC3E}">
        <p14:creationId xmlns:p14="http://schemas.microsoft.com/office/powerpoint/2010/main" val="3175917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BCE7-414D-3EAA-9C61-81A68BF81CB3}"/>
              </a:ext>
            </a:extLst>
          </p:cNvPr>
          <p:cNvSpPr>
            <a:spLocks noGrp="1"/>
          </p:cNvSpPr>
          <p:nvPr>
            <p:ph type="title"/>
          </p:nvPr>
        </p:nvSpPr>
        <p:spPr/>
        <p:txBody>
          <a:bodyPr/>
          <a:lstStyle/>
          <a:p>
            <a:r>
              <a:rPr lang="en-US" dirty="0">
                <a:solidFill>
                  <a:srgbClr val="FF0000"/>
                </a:solidFill>
              </a:rPr>
              <a:t>Help Expand NeuroDOT’s Utility!</a:t>
            </a:r>
          </a:p>
        </p:txBody>
      </p:sp>
      <p:sp>
        <p:nvSpPr>
          <p:cNvPr id="3" name="Content Placeholder 2">
            <a:extLst>
              <a:ext uri="{FF2B5EF4-FFF2-40B4-BE49-F238E27FC236}">
                <a16:creationId xmlns:a16="http://schemas.microsoft.com/office/drawing/2014/main" id="{B4AE1AFD-E0BF-B7CE-30F1-4AED6553B085}"/>
              </a:ext>
            </a:extLst>
          </p:cNvPr>
          <p:cNvSpPr>
            <a:spLocks noGrp="1"/>
          </p:cNvSpPr>
          <p:nvPr>
            <p:ph idx="1"/>
          </p:nvPr>
        </p:nvSpPr>
        <p:spPr>
          <a:xfrm>
            <a:off x="677334" y="2170316"/>
            <a:ext cx="10062002" cy="3880773"/>
          </a:xfrm>
        </p:spPr>
        <p:txBody>
          <a:bodyPr>
            <a:normAutofit fontScale="77500" lnSpcReduction="20000"/>
          </a:bodyPr>
          <a:lstStyle/>
          <a:p>
            <a:r>
              <a:rPr lang="en-US" dirty="0"/>
              <a:t>Please fill out the NeuroDOT registration form to help us better develop the NeuroDOT toolbox and expand its utility to address your fNIRS/DOT data analysis needs:</a:t>
            </a:r>
          </a:p>
          <a:p>
            <a:pPr lvl="1"/>
            <a:r>
              <a:rPr lang="en-US" dirty="0">
                <a:hlinkClick r:id="rId2"/>
              </a:rPr>
              <a:t>https://forms.gle/8QNGnx7ZbKuUHg3bA</a:t>
            </a:r>
            <a:r>
              <a:rPr lang="en-US" dirty="0"/>
              <a:t> </a:t>
            </a:r>
          </a:p>
          <a:p>
            <a:pPr marL="457200" lvl="1" indent="0">
              <a:buNone/>
            </a:pPr>
            <a:endParaRPr lang="en-US" dirty="0"/>
          </a:p>
          <a:p>
            <a:pPr marL="457200" lvl="1" indent="0">
              <a:buNone/>
            </a:pPr>
            <a:endParaRPr lang="en-US" dirty="0"/>
          </a:p>
          <a:p>
            <a:pPr marL="457200" lvl="1" indent="0">
              <a:buNone/>
            </a:pPr>
            <a:endParaRPr lang="en-US" dirty="0"/>
          </a:p>
          <a:p>
            <a:r>
              <a:rPr lang="en-US" dirty="0"/>
              <a:t>Additionally, please provide specific feedback, or ask questions to the development team:</a:t>
            </a:r>
          </a:p>
          <a:p>
            <a:pPr lvl="1"/>
            <a:r>
              <a:rPr lang="en-US" dirty="0">
                <a:hlinkClick r:id="rId3"/>
              </a:rPr>
              <a:t>https://forms.gle/jv6RkX5s784LgQC89</a:t>
            </a:r>
            <a:r>
              <a:rPr lang="en-US" dirty="0"/>
              <a:t> </a:t>
            </a:r>
          </a:p>
          <a:p>
            <a:endParaRPr lang="en-US" dirty="0"/>
          </a:p>
          <a:p>
            <a:r>
              <a:rPr lang="en-US" b="1" i="1" dirty="0">
                <a:solidFill>
                  <a:schemeClr val="accent1"/>
                </a:solidFill>
              </a:rPr>
              <a:t>Note: you will not be contacted by the NeuroDOT development team unless you opt-in to receiving communications.</a:t>
            </a:r>
          </a:p>
        </p:txBody>
      </p:sp>
      <p:sp>
        <p:nvSpPr>
          <p:cNvPr id="4" name="Slide Number Placeholder 3">
            <a:extLst>
              <a:ext uri="{FF2B5EF4-FFF2-40B4-BE49-F238E27FC236}">
                <a16:creationId xmlns:a16="http://schemas.microsoft.com/office/drawing/2014/main" id="{57A55562-6001-7F2E-323C-203129D6ED5A}"/>
              </a:ext>
            </a:extLst>
          </p:cNvPr>
          <p:cNvSpPr>
            <a:spLocks noGrp="1"/>
          </p:cNvSpPr>
          <p:nvPr>
            <p:ph type="sldNum" sz="quarter" idx="12"/>
          </p:nvPr>
        </p:nvSpPr>
        <p:spPr/>
        <p:txBody>
          <a:bodyPr/>
          <a:lstStyle/>
          <a:p>
            <a:fld id="{A6EA515B-EB3D-473C-ADE9-FD8348C61D57}" type="slidenum">
              <a:rPr lang="en-US" smtClean="0"/>
              <a:t>16</a:t>
            </a:fld>
            <a:endParaRPr lang="en-US"/>
          </a:p>
        </p:txBody>
      </p:sp>
    </p:spTree>
    <p:extLst>
      <p:ext uri="{BB962C8B-B14F-4D97-AF65-F5344CB8AC3E}">
        <p14:creationId xmlns:p14="http://schemas.microsoft.com/office/powerpoint/2010/main" val="1735739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240B-3C26-422B-919D-F6DAEE44984A}"/>
              </a:ext>
            </a:extLst>
          </p:cNvPr>
          <p:cNvSpPr>
            <a:spLocks noGrp="1"/>
          </p:cNvSpPr>
          <p:nvPr>
            <p:ph type="title"/>
          </p:nvPr>
        </p:nvSpPr>
        <p:spPr/>
        <p:txBody>
          <a:bodyPr/>
          <a:lstStyle/>
          <a:p>
            <a:r>
              <a:rPr lang="en-US" dirty="0">
                <a:solidFill>
                  <a:srgbClr val="FF0000"/>
                </a:solidFill>
                <a:latin typeface="Trebuchet MS" panose="020B0603020202020204" pitchFamily="34" charset="0"/>
              </a:rPr>
              <a:t>That’s It (For Now)</a:t>
            </a:r>
          </a:p>
        </p:txBody>
      </p:sp>
      <p:sp>
        <p:nvSpPr>
          <p:cNvPr id="3" name="Content Placeholder 2">
            <a:extLst>
              <a:ext uri="{FF2B5EF4-FFF2-40B4-BE49-F238E27FC236}">
                <a16:creationId xmlns:a16="http://schemas.microsoft.com/office/drawing/2014/main" id="{7A7F3594-3716-470D-A3F7-A3FD77ADC6ED}"/>
              </a:ext>
            </a:extLst>
          </p:cNvPr>
          <p:cNvSpPr>
            <a:spLocks noGrp="1"/>
          </p:cNvSpPr>
          <p:nvPr>
            <p:ph idx="1"/>
          </p:nvPr>
        </p:nvSpPr>
        <p:spPr/>
        <p:txBody>
          <a:bodyPr>
            <a:normAutofit fontScale="77500" lnSpcReduction="20000"/>
          </a:bodyPr>
          <a:lstStyle/>
          <a:p>
            <a:pPr>
              <a:lnSpc>
                <a:spcPct val="120000"/>
              </a:lnSpc>
            </a:pPr>
            <a:r>
              <a:rPr lang="en-US" sz="2400" dirty="0">
                <a:latin typeface="Trebuchet MS" panose="020B0603020202020204" pitchFamily="34" charset="0"/>
              </a:rPr>
              <a:t>Congratulations! You have finished the </a:t>
            </a:r>
            <a:r>
              <a:rPr lang="en-US" sz="2400" dirty="0" err="1">
                <a:latin typeface="Trebuchet MS" panose="020B0603020202020204" pitchFamily="34" charset="0"/>
              </a:rPr>
              <a:t>NeuroDOT</a:t>
            </a:r>
            <a:r>
              <a:rPr lang="en-US" sz="2400" dirty="0">
                <a:latin typeface="Trebuchet MS" panose="020B0603020202020204" pitchFamily="34" charset="0"/>
              </a:rPr>
              <a:t> Getting Started Tutorial</a:t>
            </a:r>
          </a:p>
          <a:p>
            <a:pPr>
              <a:lnSpc>
                <a:spcPct val="120000"/>
              </a:lnSpc>
            </a:pPr>
            <a:r>
              <a:rPr lang="en-US" sz="2400" dirty="0">
                <a:latin typeface="Trebuchet MS" panose="020B0603020202020204" pitchFamily="34" charset="0"/>
              </a:rPr>
              <a:t>You are now ready to start the other </a:t>
            </a:r>
            <a:r>
              <a:rPr lang="en-US" sz="2400" dirty="0" err="1">
                <a:latin typeface="Trebuchet MS" panose="020B0603020202020204" pitchFamily="34" charset="0"/>
              </a:rPr>
              <a:t>NeuroDOT</a:t>
            </a:r>
            <a:r>
              <a:rPr lang="en-US" sz="2400" dirty="0">
                <a:latin typeface="Trebuchet MS" panose="020B0603020202020204" pitchFamily="34" charset="0"/>
              </a:rPr>
              <a:t> Tutorials</a:t>
            </a:r>
          </a:p>
          <a:p>
            <a:pPr>
              <a:lnSpc>
                <a:spcPct val="120000"/>
              </a:lnSpc>
            </a:pPr>
            <a:r>
              <a:rPr lang="en-US" sz="2400" dirty="0">
                <a:latin typeface="Trebuchet MS" panose="020B0603020202020204" pitchFamily="34" charset="0"/>
              </a:rPr>
              <a:t>Recommended order for the tutorials is:</a:t>
            </a:r>
          </a:p>
          <a:p>
            <a:pPr lvl="1">
              <a:lnSpc>
                <a:spcPct val="120000"/>
              </a:lnSpc>
            </a:pPr>
            <a:r>
              <a:rPr lang="en-US" dirty="0">
                <a:latin typeface="Trebuchet MS" panose="020B0603020202020204" pitchFamily="34" charset="0"/>
              </a:rPr>
              <a:t>Preprocessing</a:t>
            </a:r>
          </a:p>
          <a:p>
            <a:pPr lvl="1">
              <a:lnSpc>
                <a:spcPct val="120000"/>
              </a:lnSpc>
            </a:pPr>
            <a:r>
              <a:rPr lang="en-US" dirty="0">
                <a:latin typeface="Trebuchet MS" panose="020B0603020202020204" pitchFamily="34" charset="0"/>
              </a:rPr>
              <a:t>Image Reconstruction</a:t>
            </a:r>
          </a:p>
          <a:p>
            <a:pPr lvl="1">
              <a:lnSpc>
                <a:spcPct val="120000"/>
              </a:lnSpc>
            </a:pPr>
            <a:r>
              <a:rPr lang="en-US" dirty="0">
                <a:latin typeface="Trebuchet MS" panose="020B0603020202020204" pitchFamily="34" charset="0"/>
              </a:rPr>
              <a:t>Generating a Light Model</a:t>
            </a:r>
          </a:p>
          <a:p>
            <a:pPr lvl="1">
              <a:lnSpc>
                <a:spcPct val="120000"/>
              </a:lnSpc>
            </a:pPr>
            <a:r>
              <a:rPr lang="en-US" dirty="0">
                <a:latin typeface="Trebuchet MS" panose="020B0603020202020204" pitchFamily="34" charset="0"/>
              </a:rPr>
              <a:t>Full Data Processing</a:t>
            </a:r>
          </a:p>
          <a:p>
            <a:pPr lvl="1">
              <a:lnSpc>
                <a:spcPct val="120000"/>
              </a:lnSpc>
            </a:pPr>
            <a:r>
              <a:rPr lang="en-US" dirty="0">
                <a:latin typeface="Trebuchet MS" panose="020B0603020202020204" pitchFamily="34" charset="0"/>
              </a:rPr>
              <a:t>Generating a Light Model PAD Adult 96x92</a:t>
            </a:r>
          </a:p>
          <a:p>
            <a:pPr>
              <a:lnSpc>
                <a:spcPct val="120000"/>
              </a:lnSpc>
            </a:pPr>
            <a:r>
              <a:rPr lang="en-US" sz="2400" dirty="0">
                <a:latin typeface="Trebuchet MS" panose="020B0603020202020204" pitchFamily="34" charset="0"/>
              </a:rPr>
              <a:t>If you have any questions about the material presented in this tutorial, please consult the WUSTL Optical Radiology Lab (ORL) </a:t>
            </a:r>
            <a:r>
              <a:rPr lang="en-US" sz="2400" dirty="0" err="1">
                <a:latin typeface="Trebuchet MS" panose="020B0603020202020204" pitchFamily="34" charset="0"/>
              </a:rPr>
              <a:t>github</a:t>
            </a:r>
            <a:r>
              <a:rPr lang="en-US" sz="2400" dirty="0">
                <a:latin typeface="Trebuchet MS" panose="020B0603020202020204" pitchFamily="34" charset="0"/>
              </a:rPr>
              <a:t> page </a:t>
            </a:r>
            <a:r>
              <a:rPr lang="en-US" sz="2400" dirty="0">
                <a:latin typeface="Trebuchet MS" panose="020B0603020202020204" pitchFamily="34" charset="0"/>
                <a:hlinkClick r:id="rId2"/>
              </a:rPr>
              <a:t>https://github.com/WUSTL-ORL/NeuroDOT</a:t>
            </a:r>
            <a:r>
              <a:rPr lang="en-US" sz="2400" dirty="0">
                <a:latin typeface="Trebuchet MS" panose="020B0603020202020204" pitchFamily="34" charset="0"/>
              </a:rPr>
              <a:t> in the documentation folder, or </a:t>
            </a:r>
            <a:r>
              <a:rPr lang="en-US" sz="2400">
                <a:latin typeface="Trebuchet MS" panose="020B0603020202020204" pitchFamily="34" charset="0"/>
              </a:rPr>
              <a:t>contact </a:t>
            </a:r>
            <a:r>
              <a:rPr lang="en-US" sz="2400"/>
              <a:t>NeuroDOT Support: </a:t>
            </a:r>
            <a:r>
              <a:rPr lang="en-US" sz="2400">
                <a:hlinkClick r:id="rId3"/>
              </a:rPr>
              <a:t>neurodot-support@wustl.edu</a:t>
            </a:r>
            <a:r>
              <a:rPr lang="en-US" sz="2400"/>
              <a:t> </a:t>
            </a:r>
            <a:endParaRPr lang="en-US" sz="2400" dirty="0">
              <a:latin typeface="Trebuchet MS" panose="020B0603020202020204" pitchFamily="34" charset="0"/>
            </a:endParaRPr>
          </a:p>
        </p:txBody>
      </p:sp>
    </p:spTree>
    <p:extLst>
      <p:ext uri="{BB962C8B-B14F-4D97-AF65-F5344CB8AC3E}">
        <p14:creationId xmlns:p14="http://schemas.microsoft.com/office/powerpoint/2010/main" val="1731837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09D2-35C2-4899-84F5-D62C6669BB04}"/>
              </a:ext>
            </a:extLst>
          </p:cNvPr>
          <p:cNvSpPr>
            <a:spLocks noGrp="1"/>
          </p:cNvSpPr>
          <p:nvPr>
            <p:ph type="title"/>
          </p:nvPr>
        </p:nvSpPr>
        <p:spPr/>
        <p:txBody>
          <a:bodyPr/>
          <a:lstStyle/>
          <a:p>
            <a:r>
              <a:rPr lang="en-US" dirty="0">
                <a:solidFill>
                  <a:srgbClr val="FF0000"/>
                </a:solidFill>
                <a:latin typeface="Trebuchet MS" panose="020B0603020202020204" pitchFamily="34" charset="0"/>
              </a:rPr>
              <a:t>Welcome to </a:t>
            </a:r>
            <a:r>
              <a:rPr lang="en-US" dirty="0" err="1">
                <a:solidFill>
                  <a:srgbClr val="FF0000"/>
                </a:solidFill>
                <a:latin typeface="Trebuchet MS" panose="020B0603020202020204" pitchFamily="34" charset="0"/>
              </a:rPr>
              <a:t>NeuroDOT</a:t>
            </a:r>
            <a:endParaRPr lang="en-US" dirty="0">
              <a:solidFill>
                <a:srgbClr val="FF0000"/>
              </a:solidFill>
              <a:latin typeface="Trebuchet MS" panose="020B0603020202020204" pitchFamily="34" charset="0"/>
            </a:endParaRPr>
          </a:p>
        </p:txBody>
      </p:sp>
      <p:sp>
        <p:nvSpPr>
          <p:cNvPr id="3" name="Content Placeholder 2">
            <a:extLst>
              <a:ext uri="{FF2B5EF4-FFF2-40B4-BE49-F238E27FC236}">
                <a16:creationId xmlns:a16="http://schemas.microsoft.com/office/drawing/2014/main" id="{5843B960-FFF2-45D4-AF78-94A99AB049A2}"/>
              </a:ext>
            </a:extLst>
          </p:cNvPr>
          <p:cNvSpPr>
            <a:spLocks noGrp="1"/>
          </p:cNvSpPr>
          <p:nvPr>
            <p:ph idx="1"/>
          </p:nvPr>
        </p:nvSpPr>
        <p:spPr/>
        <p:txBody>
          <a:bodyPr>
            <a:normAutofit lnSpcReduction="10000"/>
          </a:bodyPr>
          <a:lstStyle/>
          <a:p>
            <a:r>
              <a:rPr lang="en-US" dirty="0"/>
              <a:t>This tutorial will cover the following topics:</a:t>
            </a:r>
          </a:p>
          <a:p>
            <a:pPr lvl="1"/>
            <a:r>
              <a:rPr lang="en-US" dirty="0"/>
              <a:t>Installing software dependencies</a:t>
            </a:r>
          </a:p>
          <a:p>
            <a:pPr lvl="1"/>
            <a:r>
              <a:rPr lang="en-US" dirty="0"/>
              <a:t>Setting a path in MATLAB</a:t>
            </a:r>
          </a:p>
          <a:p>
            <a:pPr lvl="2"/>
            <a:r>
              <a:rPr lang="en-US" dirty="0"/>
              <a:t>Via Toolbar</a:t>
            </a:r>
          </a:p>
          <a:p>
            <a:pPr lvl="2"/>
            <a:r>
              <a:rPr lang="en-US" dirty="0"/>
              <a:t>Via Command Window</a:t>
            </a:r>
          </a:p>
          <a:p>
            <a:pPr lvl="2"/>
            <a:r>
              <a:rPr lang="en-US" dirty="0"/>
              <a:t>Via Current Folder Window</a:t>
            </a:r>
          </a:p>
          <a:p>
            <a:pPr lvl="1"/>
            <a:r>
              <a:rPr lang="en-US" dirty="0"/>
              <a:t>The difference between PowerPoint tutorials and tutorial scripts</a:t>
            </a:r>
          </a:p>
          <a:p>
            <a:pPr lvl="1"/>
            <a:r>
              <a:rPr lang="en-US" dirty="0"/>
              <a:t>How to run through a PowerPoint tutorial and its associated script</a:t>
            </a:r>
          </a:p>
          <a:p>
            <a:pPr lvl="2"/>
            <a:r>
              <a:rPr lang="en-US" dirty="0"/>
              <a:t>Line by line evaluation</a:t>
            </a:r>
          </a:p>
          <a:p>
            <a:pPr lvl="2"/>
            <a:r>
              <a:rPr lang="en-US" dirty="0"/>
              <a:t>Setting and using breakpoints</a:t>
            </a:r>
          </a:p>
          <a:p>
            <a:pPr lvl="1"/>
            <a:r>
              <a:rPr lang="en-US" dirty="0"/>
              <a:t>Potential Issue</a:t>
            </a:r>
          </a:p>
          <a:p>
            <a:pPr lvl="2"/>
            <a:r>
              <a:rPr lang="en-US" dirty="0"/>
              <a:t>Closing figures</a:t>
            </a:r>
          </a:p>
          <a:p>
            <a:endParaRPr lang="en-US" dirty="0"/>
          </a:p>
        </p:txBody>
      </p:sp>
    </p:spTree>
    <p:extLst>
      <p:ext uri="{BB962C8B-B14F-4D97-AF65-F5344CB8AC3E}">
        <p14:creationId xmlns:p14="http://schemas.microsoft.com/office/powerpoint/2010/main" val="362369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ADC6-1B3D-37FB-7FCA-622E19524511}"/>
              </a:ext>
            </a:extLst>
          </p:cNvPr>
          <p:cNvSpPr>
            <a:spLocks noGrp="1"/>
          </p:cNvSpPr>
          <p:nvPr>
            <p:ph type="title"/>
          </p:nvPr>
        </p:nvSpPr>
        <p:spPr/>
        <p:txBody>
          <a:bodyPr/>
          <a:lstStyle/>
          <a:p>
            <a:r>
              <a:rPr lang="en-US" dirty="0">
                <a:solidFill>
                  <a:srgbClr val="FF0000"/>
                </a:solidFill>
                <a:latin typeface="Trebuchet MS" panose="020B0603020202020204" pitchFamily="34" charset="0"/>
              </a:rPr>
              <a:t>Install Software Dependencies</a:t>
            </a:r>
          </a:p>
        </p:txBody>
      </p:sp>
      <p:sp>
        <p:nvSpPr>
          <p:cNvPr id="3" name="Content Placeholder 2">
            <a:extLst>
              <a:ext uri="{FF2B5EF4-FFF2-40B4-BE49-F238E27FC236}">
                <a16:creationId xmlns:a16="http://schemas.microsoft.com/office/drawing/2014/main" id="{558C495C-F0E0-EDEB-9B77-3E0047C1A846}"/>
              </a:ext>
            </a:extLst>
          </p:cNvPr>
          <p:cNvSpPr>
            <a:spLocks noGrp="1"/>
          </p:cNvSpPr>
          <p:nvPr>
            <p:ph idx="1"/>
          </p:nvPr>
        </p:nvSpPr>
        <p:spPr/>
        <p:txBody>
          <a:bodyPr>
            <a:normAutofit fontScale="55000" lnSpcReduction="20000"/>
          </a:bodyPr>
          <a:lstStyle/>
          <a:p>
            <a:r>
              <a:rPr lang="en-US" dirty="0"/>
              <a:t>Before you start, you must install the following dependencies to successfully run NeuroDOT.</a:t>
            </a:r>
          </a:p>
          <a:p>
            <a:pPr marL="0" indent="0">
              <a:buNone/>
            </a:pPr>
            <a:endParaRPr lang="en-US" dirty="0"/>
          </a:p>
          <a:p>
            <a:pPr marL="514350" indent="-514350">
              <a:buFont typeface="+mj-lt"/>
              <a:buAutoNum type="arabicPeriod"/>
            </a:pPr>
            <a:r>
              <a:rPr lang="en-US" dirty="0"/>
              <a:t>Matlab 2020b and add-on toolboxes:</a:t>
            </a:r>
          </a:p>
          <a:p>
            <a:pPr marL="914400" lvl="1" indent="-457200">
              <a:buFont typeface="+mj-lt"/>
              <a:buAutoNum type="arabicPeriod"/>
            </a:pPr>
            <a:r>
              <a:rPr lang="en-US" dirty="0"/>
              <a:t>Signal Processing Toolbox</a:t>
            </a:r>
          </a:p>
          <a:p>
            <a:pPr marL="914400" lvl="1" indent="-457200">
              <a:buFont typeface="+mj-lt"/>
              <a:buAutoNum type="arabicPeriod"/>
            </a:pPr>
            <a:r>
              <a:rPr lang="en-US" dirty="0"/>
              <a:t>Deep Learning Toolbox</a:t>
            </a:r>
          </a:p>
          <a:p>
            <a:pPr marL="914400" lvl="1" indent="-457200">
              <a:buFont typeface="+mj-lt"/>
              <a:buAutoNum type="arabicPeriod"/>
            </a:pPr>
            <a:r>
              <a:rPr lang="en-US" dirty="0"/>
              <a:t>Image Processing Toolbox</a:t>
            </a:r>
          </a:p>
          <a:p>
            <a:pPr marL="914400" lvl="1" indent="-457200">
              <a:buFont typeface="+mj-lt"/>
              <a:buAutoNum type="arabicPeriod"/>
            </a:pPr>
            <a:r>
              <a:rPr lang="en-US" dirty="0"/>
              <a:t>Statistics and Machine Learning Toolbox</a:t>
            </a:r>
          </a:p>
          <a:p>
            <a:pPr marL="914400" lvl="1" indent="-457200">
              <a:buFont typeface="+mj-lt"/>
              <a:buAutoNum type="arabicPeriod"/>
            </a:pPr>
            <a:r>
              <a:rPr lang="en-US" dirty="0"/>
              <a:t>Parallel Computing Toolbox</a:t>
            </a:r>
          </a:p>
          <a:p>
            <a:pPr marL="971550" lvl="1" indent="-514350">
              <a:buFont typeface="+mj-lt"/>
              <a:buAutoNum type="arabicPeriod"/>
            </a:pPr>
            <a:endParaRPr lang="en-US" dirty="0"/>
          </a:p>
          <a:p>
            <a:pPr marL="971550" lvl="1" indent="-514350">
              <a:buFont typeface="+mj-lt"/>
              <a:buAutoNum type="arabicPeriod"/>
            </a:pPr>
            <a:endParaRPr lang="en-US" dirty="0"/>
          </a:p>
          <a:p>
            <a:pPr algn="l">
              <a:buFont typeface="+mj-lt"/>
              <a:buAutoNum type="arabicPeriod"/>
            </a:pPr>
            <a:r>
              <a:rPr lang="en-US" dirty="0"/>
              <a:t>    NIRFASTer (</a:t>
            </a:r>
            <a:r>
              <a:rPr lang="en-US" dirty="0">
                <a:hlinkClick r:id="rId2"/>
              </a:rPr>
              <a:t>https://github.com/nirfaster/NIRFASTer</a:t>
            </a:r>
            <a:r>
              <a:rPr lang="en-US" dirty="0"/>
              <a:t>) </a:t>
            </a:r>
          </a:p>
          <a:p>
            <a:pPr algn="l">
              <a:buFont typeface="+mj-lt"/>
              <a:buAutoNum type="arabicPeriod"/>
            </a:pPr>
            <a:r>
              <a:rPr lang="en-US" dirty="0"/>
              <a:t>    SNIRF (</a:t>
            </a:r>
            <a:r>
              <a:rPr lang="en-US" dirty="0">
                <a:hlinkClick r:id="rId3"/>
              </a:rPr>
              <a:t>https://github.com/fNIRS/snirf</a:t>
            </a:r>
            <a:r>
              <a:rPr lang="en-US" dirty="0"/>
              <a:t>) </a:t>
            </a:r>
          </a:p>
          <a:p>
            <a:pPr lvl="1">
              <a:buFont typeface="+mj-lt"/>
              <a:buAutoNum type="arabicPeriod"/>
            </a:pPr>
            <a:r>
              <a:rPr lang="en-US" sz="2800" dirty="0"/>
              <a:t>  easyh5 (</a:t>
            </a:r>
            <a:r>
              <a:rPr lang="en-US" sz="2800" dirty="0">
                <a:hlinkClick r:id="rId4"/>
              </a:rPr>
              <a:t>https://github.com/NeuroJSON/easyh5</a:t>
            </a:r>
            <a:r>
              <a:rPr lang="en-US" sz="2800" dirty="0"/>
              <a:t>) </a:t>
            </a:r>
          </a:p>
          <a:p>
            <a:pPr lvl="1">
              <a:buFont typeface="+mj-lt"/>
              <a:buAutoNum type="arabicPeriod"/>
            </a:pPr>
            <a:r>
              <a:rPr lang="en-US" sz="2800" dirty="0"/>
              <a:t>  </a:t>
            </a:r>
            <a:r>
              <a:rPr lang="en-US" sz="2800" dirty="0" err="1"/>
              <a:t>jsnirfy</a:t>
            </a:r>
            <a:r>
              <a:rPr lang="en-US" sz="2800" dirty="0"/>
              <a:t> (</a:t>
            </a:r>
            <a:r>
              <a:rPr lang="en-US" sz="2800" dirty="0">
                <a:hlinkClick r:id="rId5"/>
              </a:rPr>
              <a:t>https://github.com/NeuroJSON/jsnirfy</a:t>
            </a:r>
            <a:r>
              <a:rPr lang="en-US" sz="2800" dirty="0"/>
              <a:t>) </a:t>
            </a:r>
          </a:p>
          <a:p>
            <a:pPr>
              <a:buFont typeface="+mj-lt"/>
              <a:buAutoNum type="arabicPeriod"/>
            </a:pPr>
            <a:r>
              <a:rPr lang="en-US" dirty="0"/>
              <a:t>    GIFTI (</a:t>
            </a:r>
            <a:r>
              <a:rPr lang="en-US" dirty="0">
                <a:hlinkClick r:id="rId6"/>
              </a:rPr>
              <a:t>https://github.com/gllmflndn/gifti</a:t>
            </a:r>
            <a:r>
              <a:rPr lang="en-US" dirty="0"/>
              <a:t>) </a:t>
            </a:r>
          </a:p>
          <a:p>
            <a:pPr>
              <a:buFont typeface="+mj-lt"/>
              <a:buAutoNum type="arabicPeriod"/>
            </a:pPr>
            <a:r>
              <a:rPr lang="en-US" dirty="0"/>
              <a:t>    FreeSurfer 7.2 (</a:t>
            </a:r>
            <a:r>
              <a:rPr lang="en-US" dirty="0">
                <a:hlinkClick r:id="rId7"/>
              </a:rPr>
              <a:t>https://surfer.nmr.mgh.harvard.edu/fswiki/rel7downloads</a:t>
            </a:r>
            <a:r>
              <a:rPr lang="en-US" dirty="0"/>
              <a:t>) </a:t>
            </a:r>
          </a:p>
          <a:p>
            <a:pPr>
              <a:buFont typeface="+mj-lt"/>
              <a:buAutoNum type="arabicPeriod"/>
            </a:pPr>
            <a:r>
              <a:rPr lang="en-US" dirty="0"/>
              <a:t>    Connectome Workbench (</a:t>
            </a:r>
            <a:r>
              <a:rPr lang="en-US" dirty="0">
                <a:hlinkClick r:id="rId8"/>
              </a:rPr>
              <a:t>https://humanconnectome.org/software/get-connectome-workbench</a:t>
            </a:r>
            <a:r>
              <a:rPr lang="en-US" dirty="0"/>
              <a:t>) </a:t>
            </a:r>
          </a:p>
        </p:txBody>
      </p:sp>
    </p:spTree>
    <p:extLst>
      <p:ext uri="{BB962C8B-B14F-4D97-AF65-F5344CB8AC3E}">
        <p14:creationId xmlns:p14="http://schemas.microsoft.com/office/powerpoint/2010/main" val="2346128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784D-754A-4CC9-872F-AAD16D807468}"/>
              </a:ext>
            </a:extLst>
          </p:cNvPr>
          <p:cNvSpPr>
            <a:spLocks noGrp="1"/>
          </p:cNvSpPr>
          <p:nvPr>
            <p:ph type="title"/>
          </p:nvPr>
        </p:nvSpPr>
        <p:spPr/>
        <p:txBody>
          <a:bodyPr>
            <a:normAutofit/>
          </a:bodyPr>
          <a:lstStyle/>
          <a:p>
            <a:r>
              <a:rPr lang="en-US" dirty="0">
                <a:solidFill>
                  <a:srgbClr val="FF0000"/>
                </a:solidFill>
                <a:latin typeface="Trebuchet MS" panose="020B0603020202020204" pitchFamily="34" charset="0"/>
              </a:rPr>
              <a:t>MATLAB Tips: Setting the path</a:t>
            </a:r>
          </a:p>
        </p:txBody>
      </p:sp>
      <p:sp>
        <p:nvSpPr>
          <p:cNvPr id="3" name="Subtitle 2">
            <a:extLst>
              <a:ext uri="{FF2B5EF4-FFF2-40B4-BE49-F238E27FC236}">
                <a16:creationId xmlns:a16="http://schemas.microsoft.com/office/drawing/2014/main" id="{DC78E044-0770-4F14-8E4D-238590BA2A45}"/>
              </a:ext>
            </a:extLst>
          </p:cNvPr>
          <p:cNvSpPr>
            <a:spLocks noGrp="1"/>
          </p:cNvSpPr>
          <p:nvPr>
            <p:ph idx="1"/>
          </p:nvPr>
        </p:nvSpPr>
        <p:spPr/>
        <p:txBody>
          <a:bodyPr>
            <a:normAutofit lnSpcReduction="10000"/>
          </a:bodyPr>
          <a:lstStyle/>
          <a:p>
            <a:pPr marL="342900" indent="-342900" algn="l">
              <a:buFont typeface="Arial" panose="020B0604020202020204" pitchFamily="34" charset="0"/>
              <a:buChar char="•"/>
            </a:pPr>
            <a:r>
              <a:rPr lang="en-US" dirty="0">
                <a:latin typeface="Trebuchet MS" panose="020B0603020202020204" pitchFamily="34" charset="0"/>
              </a:rPr>
              <a:t>What is a path? </a:t>
            </a:r>
          </a:p>
          <a:p>
            <a:pPr marL="800100" lvl="1" indent="-342900" algn="l">
              <a:buFont typeface="Arial" panose="020B0604020202020204" pitchFamily="34" charset="0"/>
              <a:buChar char="•"/>
            </a:pPr>
            <a:r>
              <a:rPr lang="en-US" dirty="0">
                <a:latin typeface="Trebuchet MS" panose="020B0603020202020204" pitchFamily="34" charset="0"/>
              </a:rPr>
              <a:t>It is the set of folders, subfolders, and contents thereof that MATLAB has access to during your session</a:t>
            </a:r>
          </a:p>
          <a:p>
            <a:pPr marL="342900" indent="-342900" algn="l">
              <a:buFont typeface="Arial" panose="020B0604020202020204" pitchFamily="34" charset="0"/>
              <a:buChar char="•"/>
            </a:pPr>
            <a:r>
              <a:rPr lang="en-US" dirty="0">
                <a:latin typeface="Trebuchet MS" panose="020B0603020202020204" pitchFamily="34" charset="0"/>
              </a:rPr>
              <a:t>When should I set my path?</a:t>
            </a:r>
          </a:p>
          <a:p>
            <a:pPr marL="800100" lvl="1" indent="-342900" algn="l">
              <a:buFont typeface="Arial" panose="020B0604020202020204" pitchFamily="34" charset="0"/>
              <a:buChar char="•"/>
            </a:pPr>
            <a:r>
              <a:rPr lang="en-US" dirty="0">
                <a:latin typeface="Trebuchet MS" panose="020B0603020202020204" pitchFamily="34" charset="0"/>
              </a:rPr>
              <a:t>This should be the first thing you do after opening </a:t>
            </a:r>
            <a:r>
              <a:rPr lang="en-US" dirty="0" err="1">
                <a:latin typeface="Trebuchet MS" panose="020B0603020202020204" pitchFamily="34" charset="0"/>
              </a:rPr>
              <a:t>matlab</a:t>
            </a:r>
            <a:endParaRPr lang="en-US" dirty="0">
              <a:latin typeface="Trebuchet MS" panose="020B0603020202020204" pitchFamily="34" charset="0"/>
            </a:endParaRPr>
          </a:p>
          <a:p>
            <a:pPr marL="342900" indent="-342900" algn="l">
              <a:buFont typeface="Arial" panose="020B0604020202020204" pitchFamily="34" charset="0"/>
              <a:buChar char="•"/>
            </a:pPr>
            <a:r>
              <a:rPr lang="en-US" dirty="0">
                <a:latin typeface="Trebuchet MS" panose="020B0603020202020204" pitchFamily="34" charset="0"/>
              </a:rPr>
              <a:t>How do I set my path? – 3 methods</a:t>
            </a:r>
          </a:p>
          <a:p>
            <a:pPr marL="800100" lvl="1" indent="-342900" algn="l">
              <a:buFont typeface="Arial" panose="020B0604020202020204" pitchFamily="34" charset="0"/>
              <a:buChar char="•"/>
            </a:pPr>
            <a:r>
              <a:rPr lang="en-US" dirty="0">
                <a:latin typeface="Trebuchet MS" panose="020B0603020202020204" pitchFamily="34" charset="0"/>
              </a:rPr>
              <a:t>Via the “add to path” option on the </a:t>
            </a:r>
            <a:r>
              <a:rPr lang="en-US" dirty="0">
                <a:solidFill>
                  <a:schemeClr val="accent1"/>
                </a:solidFill>
                <a:latin typeface="Trebuchet MS" panose="020B0603020202020204" pitchFamily="34" charset="0"/>
              </a:rPr>
              <a:t>MATLAB toolbar</a:t>
            </a:r>
          </a:p>
          <a:p>
            <a:pPr marL="800100" lvl="1" indent="-342900" algn="l">
              <a:buFont typeface="Arial" panose="020B0604020202020204" pitchFamily="34" charset="0"/>
              <a:buChar char="•"/>
            </a:pPr>
            <a:r>
              <a:rPr lang="en-US" dirty="0">
                <a:latin typeface="Trebuchet MS" panose="020B0603020202020204" pitchFamily="34" charset="0"/>
              </a:rPr>
              <a:t>Via the </a:t>
            </a:r>
            <a:r>
              <a:rPr lang="en-US" dirty="0">
                <a:solidFill>
                  <a:schemeClr val="accent1"/>
                </a:solidFill>
                <a:latin typeface="Trebuchet MS" panose="020B0603020202020204" pitchFamily="34" charset="0"/>
              </a:rPr>
              <a:t>command window</a:t>
            </a:r>
            <a:r>
              <a:rPr lang="en-US" dirty="0">
                <a:latin typeface="Trebuchet MS" panose="020B0603020202020204" pitchFamily="34" charset="0"/>
              </a:rPr>
              <a:t>: </a:t>
            </a:r>
            <a:r>
              <a:rPr lang="en-US" dirty="0" err="1">
                <a:latin typeface="Trebuchet MS" panose="020B0603020202020204" pitchFamily="34" charset="0"/>
              </a:rPr>
              <a:t>addpath</a:t>
            </a:r>
            <a:r>
              <a:rPr lang="en-US" dirty="0">
                <a:latin typeface="Trebuchet MS" panose="020B0603020202020204" pitchFamily="34" charset="0"/>
              </a:rPr>
              <a:t>(</a:t>
            </a:r>
            <a:r>
              <a:rPr lang="en-US" dirty="0" err="1">
                <a:latin typeface="Trebuchet MS" panose="020B0603020202020204" pitchFamily="34" charset="0"/>
              </a:rPr>
              <a:t>genpath</a:t>
            </a:r>
            <a:r>
              <a:rPr lang="en-US" dirty="0">
                <a:latin typeface="Trebuchet MS" panose="020B0603020202020204" pitchFamily="34" charset="0"/>
              </a:rPr>
              <a:t>(‘put your file path here’)</a:t>
            </a:r>
          </a:p>
          <a:p>
            <a:pPr marL="800100" lvl="1" indent="-342900" algn="l">
              <a:buFont typeface="Arial" panose="020B0604020202020204" pitchFamily="34" charset="0"/>
              <a:buChar char="•"/>
            </a:pPr>
            <a:r>
              <a:rPr lang="en-US" dirty="0">
                <a:latin typeface="Trebuchet MS" panose="020B0603020202020204" pitchFamily="34" charset="0"/>
              </a:rPr>
              <a:t>Via the </a:t>
            </a:r>
            <a:r>
              <a:rPr lang="en-US" dirty="0">
                <a:solidFill>
                  <a:schemeClr val="accent1"/>
                </a:solidFill>
                <a:latin typeface="Trebuchet MS" panose="020B0603020202020204" pitchFamily="34" charset="0"/>
              </a:rPr>
              <a:t>current folder </a:t>
            </a:r>
            <a:r>
              <a:rPr lang="en-US" dirty="0">
                <a:latin typeface="Trebuchet MS" panose="020B0603020202020204" pitchFamily="34" charset="0"/>
              </a:rPr>
              <a:t>window in MATLAB</a:t>
            </a:r>
          </a:p>
          <a:p>
            <a:pPr marL="800100" lvl="1" indent="-342900" algn="l">
              <a:buFont typeface="Arial" panose="020B0604020202020204" pitchFamily="34" charset="0"/>
              <a:buChar char="•"/>
            </a:pPr>
            <a:r>
              <a:rPr lang="en-US" dirty="0">
                <a:latin typeface="Trebuchet MS" panose="020B0603020202020204" pitchFamily="34" charset="0"/>
              </a:rPr>
              <a:t>Note: each of the above 3 methods will give you the same end result</a:t>
            </a:r>
          </a:p>
        </p:txBody>
      </p:sp>
    </p:spTree>
    <p:extLst>
      <p:ext uri="{BB962C8B-B14F-4D97-AF65-F5344CB8AC3E}">
        <p14:creationId xmlns:p14="http://schemas.microsoft.com/office/powerpoint/2010/main" val="486451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7FF6-4712-46B9-964E-E8836C55BA31}"/>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the Path - Toolbar</a:t>
            </a:r>
          </a:p>
        </p:txBody>
      </p:sp>
      <p:sp>
        <p:nvSpPr>
          <p:cNvPr id="7" name="Content Placeholder 6">
            <a:extLst>
              <a:ext uri="{FF2B5EF4-FFF2-40B4-BE49-F238E27FC236}">
                <a16:creationId xmlns:a16="http://schemas.microsoft.com/office/drawing/2014/main" id="{DB285841-9DA0-470A-B61D-B4007FF52CCB}"/>
              </a:ext>
            </a:extLst>
          </p:cNvPr>
          <p:cNvSpPr>
            <a:spLocks noGrp="1"/>
          </p:cNvSpPr>
          <p:nvPr>
            <p:ph idx="1"/>
          </p:nvPr>
        </p:nvSpPr>
        <p:spPr>
          <a:xfrm>
            <a:off x="838200" y="1825624"/>
            <a:ext cx="5021591" cy="4823571"/>
          </a:xfrm>
        </p:spPr>
        <p:txBody>
          <a:bodyPr>
            <a:normAutofit fontScale="62500" lnSpcReduction="20000"/>
          </a:bodyPr>
          <a:lstStyle/>
          <a:p>
            <a:r>
              <a:rPr lang="en-US" dirty="0">
                <a:latin typeface="Trebuchet MS" panose="020B0603020202020204" pitchFamily="34" charset="0"/>
              </a:rPr>
              <a:t>Via the toolbar </a:t>
            </a:r>
          </a:p>
          <a:p>
            <a:r>
              <a:rPr lang="en-US" dirty="0">
                <a:latin typeface="Trebuchet MS" panose="020B0603020202020204" pitchFamily="34" charset="0"/>
              </a:rPr>
              <a:t>Instructions:</a:t>
            </a:r>
          </a:p>
          <a:p>
            <a:pPr lvl="1"/>
            <a:r>
              <a:rPr lang="en-US" dirty="0">
                <a:latin typeface="Trebuchet MS" panose="020B0603020202020204" pitchFamily="34" charset="0"/>
              </a:rPr>
              <a:t>Click on the set path button </a:t>
            </a:r>
          </a:p>
          <a:p>
            <a:pPr lvl="2"/>
            <a:r>
              <a:rPr lang="en-US" dirty="0">
                <a:latin typeface="Trebuchet MS" panose="020B0603020202020204" pitchFamily="34" charset="0"/>
              </a:rPr>
              <a:t>in the home tab of the MATLAB toolbar (circled in red on the right)</a:t>
            </a:r>
          </a:p>
          <a:p>
            <a:pPr lvl="1"/>
            <a:r>
              <a:rPr lang="en-US" dirty="0">
                <a:solidFill>
                  <a:srgbClr val="FF0000"/>
                </a:solidFill>
                <a:latin typeface="Trebuchet MS" panose="020B0603020202020204" pitchFamily="34" charset="0"/>
              </a:rPr>
              <a:t>Box 1</a:t>
            </a:r>
            <a:r>
              <a:rPr lang="en-US" dirty="0">
                <a:latin typeface="Trebuchet MS" panose="020B0603020202020204" pitchFamily="34" charset="0"/>
              </a:rPr>
              <a:t> will open up </a:t>
            </a:r>
          </a:p>
          <a:p>
            <a:pPr lvl="2"/>
            <a:r>
              <a:rPr lang="en-US" dirty="0">
                <a:latin typeface="Trebuchet MS" panose="020B0603020202020204" pitchFamily="34" charset="0"/>
              </a:rPr>
              <a:t>Click add folder </a:t>
            </a:r>
          </a:p>
          <a:p>
            <a:pPr lvl="2"/>
            <a:r>
              <a:rPr lang="en-US" dirty="0">
                <a:latin typeface="Trebuchet MS" panose="020B0603020202020204" pitchFamily="34" charset="0"/>
              </a:rPr>
              <a:t>Browse the folders that you can add to your path</a:t>
            </a:r>
          </a:p>
          <a:p>
            <a:pPr lvl="1"/>
            <a:r>
              <a:rPr lang="en-US" dirty="0">
                <a:latin typeface="Trebuchet MS" panose="020B0603020202020204" pitchFamily="34" charset="0"/>
              </a:rPr>
              <a:t>Example 1: adding only the documents folder</a:t>
            </a:r>
          </a:p>
          <a:p>
            <a:pPr lvl="2"/>
            <a:r>
              <a:rPr lang="en-US" dirty="0">
                <a:latin typeface="Trebuchet MS" panose="020B0603020202020204" pitchFamily="34" charset="0"/>
              </a:rPr>
              <a:t>Click on documents, and then open (</a:t>
            </a:r>
            <a:r>
              <a:rPr lang="en-US" dirty="0">
                <a:solidFill>
                  <a:srgbClr val="FF0000"/>
                </a:solidFill>
                <a:latin typeface="Trebuchet MS" panose="020B0603020202020204" pitchFamily="34" charset="0"/>
              </a:rPr>
              <a:t>box 2</a:t>
            </a:r>
            <a:r>
              <a:rPr lang="en-US" dirty="0">
                <a:latin typeface="Trebuchet MS" panose="020B0603020202020204" pitchFamily="34" charset="0"/>
              </a:rPr>
              <a:t>)</a:t>
            </a:r>
          </a:p>
          <a:p>
            <a:pPr lvl="1"/>
            <a:r>
              <a:rPr lang="en-US" dirty="0">
                <a:latin typeface="Trebuchet MS" panose="020B0603020202020204" pitchFamily="34" charset="0"/>
              </a:rPr>
              <a:t>Example 2: adding the entire </a:t>
            </a:r>
            <a:r>
              <a:rPr lang="en-US" dirty="0" err="1">
                <a:latin typeface="Trebuchet MS" panose="020B0603020202020204" pitchFamily="34" charset="0"/>
              </a:rPr>
              <a:t>neuroDOT</a:t>
            </a:r>
            <a:r>
              <a:rPr lang="en-US" dirty="0">
                <a:latin typeface="Trebuchet MS" panose="020B0603020202020204" pitchFamily="34" charset="0"/>
              </a:rPr>
              <a:t> toolbox</a:t>
            </a:r>
          </a:p>
          <a:p>
            <a:pPr lvl="2"/>
            <a:r>
              <a:rPr lang="en-US" dirty="0">
                <a:latin typeface="Trebuchet MS" panose="020B0603020202020204" pitchFamily="34" charset="0"/>
              </a:rPr>
              <a:t>Click “Add with Subfolders…” (box 1) and then “</a:t>
            </a:r>
            <a:r>
              <a:rPr lang="en-US" dirty="0" err="1">
                <a:latin typeface="Trebuchet MS" panose="020B0603020202020204" pitchFamily="34" charset="0"/>
              </a:rPr>
              <a:t>neurodot_dev</a:t>
            </a:r>
            <a:r>
              <a:rPr lang="en-US" dirty="0">
                <a:latin typeface="Trebuchet MS" panose="020B0603020202020204" pitchFamily="34" charset="0"/>
              </a:rPr>
              <a:t>” (</a:t>
            </a:r>
            <a:r>
              <a:rPr lang="en-US" dirty="0">
                <a:solidFill>
                  <a:srgbClr val="FF0000"/>
                </a:solidFill>
                <a:latin typeface="Trebuchet MS" panose="020B0603020202020204" pitchFamily="34" charset="0"/>
              </a:rPr>
              <a:t>box 3</a:t>
            </a:r>
            <a:r>
              <a:rPr lang="en-US" dirty="0">
                <a:latin typeface="Trebuchet MS" panose="020B0603020202020204" pitchFamily="34" charset="0"/>
              </a:rPr>
              <a:t>)</a:t>
            </a:r>
          </a:p>
          <a:p>
            <a:r>
              <a:rPr lang="en-US" dirty="0">
                <a:latin typeface="Trebuchet MS" panose="020B0603020202020204" pitchFamily="34" charset="0"/>
              </a:rPr>
              <a:t>Disclaimer: file paths and folder names shown in these slides may not be exactly what you will see on your own device</a:t>
            </a:r>
          </a:p>
          <a:p>
            <a:pPr lvl="1"/>
            <a:r>
              <a:rPr lang="en-US" dirty="0">
                <a:latin typeface="Trebuchet MS" panose="020B0603020202020204" pitchFamily="34" charset="0"/>
              </a:rPr>
              <a:t>Note: </a:t>
            </a:r>
            <a:r>
              <a:rPr lang="en-US" dirty="0">
                <a:solidFill>
                  <a:srgbClr val="FF0000"/>
                </a:solidFill>
                <a:latin typeface="Trebuchet MS" panose="020B0603020202020204" pitchFamily="34" charset="0"/>
              </a:rPr>
              <a:t>box 2</a:t>
            </a:r>
            <a:r>
              <a:rPr lang="en-US" dirty="0">
                <a:latin typeface="Trebuchet MS" panose="020B0603020202020204" pitchFamily="34" charset="0"/>
              </a:rPr>
              <a:t> and </a:t>
            </a:r>
            <a:r>
              <a:rPr lang="en-US" dirty="0">
                <a:solidFill>
                  <a:srgbClr val="FF0000"/>
                </a:solidFill>
                <a:latin typeface="Trebuchet MS" panose="020B0603020202020204" pitchFamily="34" charset="0"/>
              </a:rPr>
              <a:t>box 3</a:t>
            </a:r>
            <a:r>
              <a:rPr lang="en-US" dirty="0">
                <a:latin typeface="Trebuchet MS" panose="020B0603020202020204" pitchFamily="34" charset="0"/>
              </a:rPr>
              <a:t> file paths will not be the same as the ones you see on your device</a:t>
            </a:r>
          </a:p>
          <a:p>
            <a:r>
              <a:rPr lang="en-US" dirty="0">
                <a:latin typeface="Trebuchet MS" panose="020B0603020202020204" pitchFamily="34" charset="0"/>
              </a:rPr>
              <a:t>Note: This method will give you the same result as the following two methods</a:t>
            </a:r>
          </a:p>
        </p:txBody>
      </p:sp>
      <p:pic>
        <p:nvPicPr>
          <p:cNvPr id="8" name="Content Placeholder 4">
            <a:extLst>
              <a:ext uri="{FF2B5EF4-FFF2-40B4-BE49-F238E27FC236}">
                <a16:creationId xmlns:a16="http://schemas.microsoft.com/office/drawing/2014/main" id="{C8ADB98B-926E-44C4-BEEA-EA8F9A1D2D3F}"/>
              </a:ext>
            </a:extLst>
          </p:cNvPr>
          <p:cNvPicPr>
            <a:picLocks noChangeAspect="1"/>
          </p:cNvPicPr>
          <p:nvPr/>
        </p:nvPicPr>
        <p:blipFill rotWithShape="1">
          <a:blip r:embed="rId2">
            <a:extLst>
              <a:ext uri="{28A0092B-C50C-407E-A947-70E740481C1C}">
                <a14:useLocalDpi xmlns:a14="http://schemas.microsoft.com/office/drawing/2010/main" val="0"/>
              </a:ext>
            </a:extLst>
          </a:blip>
          <a:srcRect b="79672"/>
          <a:stretch/>
        </p:blipFill>
        <p:spPr>
          <a:xfrm>
            <a:off x="5859791" y="1690688"/>
            <a:ext cx="6097317" cy="785524"/>
          </a:xfrm>
          <a:prstGeom prst="rect">
            <a:avLst/>
          </a:prstGeom>
        </p:spPr>
      </p:pic>
      <p:pic>
        <p:nvPicPr>
          <p:cNvPr id="10" name="Picture 9">
            <a:extLst>
              <a:ext uri="{FF2B5EF4-FFF2-40B4-BE49-F238E27FC236}">
                <a16:creationId xmlns:a16="http://schemas.microsoft.com/office/drawing/2014/main" id="{4B5A91F5-D00C-47A9-8816-55C6FFC16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791" y="2611149"/>
            <a:ext cx="2876191" cy="1985715"/>
          </a:xfrm>
          <a:prstGeom prst="rect">
            <a:avLst/>
          </a:prstGeom>
        </p:spPr>
      </p:pic>
      <p:pic>
        <p:nvPicPr>
          <p:cNvPr id="12" name="Picture 11">
            <a:extLst>
              <a:ext uri="{FF2B5EF4-FFF2-40B4-BE49-F238E27FC236}">
                <a16:creationId xmlns:a16="http://schemas.microsoft.com/office/drawing/2014/main" id="{17D21BE4-0752-44D2-8B53-1C6E62E9EA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0917" y="2603416"/>
            <a:ext cx="2876191" cy="1993448"/>
          </a:xfrm>
          <a:prstGeom prst="rect">
            <a:avLst/>
          </a:prstGeom>
        </p:spPr>
      </p:pic>
      <p:sp>
        <p:nvSpPr>
          <p:cNvPr id="13" name="Arrow: Right 12">
            <a:extLst>
              <a:ext uri="{FF2B5EF4-FFF2-40B4-BE49-F238E27FC236}">
                <a16:creationId xmlns:a16="http://schemas.microsoft.com/office/drawing/2014/main" id="{01C484D6-504B-41C0-B7B2-0356CBF43B6E}"/>
              </a:ext>
            </a:extLst>
          </p:cNvPr>
          <p:cNvSpPr/>
          <p:nvPr/>
        </p:nvSpPr>
        <p:spPr>
          <a:xfrm>
            <a:off x="8768016" y="3499322"/>
            <a:ext cx="280866" cy="2016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rebuchet MS" panose="020B0603020202020204" pitchFamily="34" charset="0"/>
            </a:endParaRPr>
          </a:p>
        </p:txBody>
      </p:sp>
      <p:sp>
        <p:nvSpPr>
          <p:cNvPr id="16" name="TextBox 15">
            <a:extLst>
              <a:ext uri="{FF2B5EF4-FFF2-40B4-BE49-F238E27FC236}">
                <a16:creationId xmlns:a16="http://schemas.microsoft.com/office/drawing/2014/main" id="{0D57C6E1-6381-4BAB-BF92-4846F715166A}"/>
              </a:ext>
            </a:extLst>
          </p:cNvPr>
          <p:cNvSpPr txBox="1"/>
          <p:nvPr/>
        </p:nvSpPr>
        <p:spPr>
          <a:xfrm>
            <a:off x="7550904" y="2638530"/>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1</a:t>
            </a:r>
          </a:p>
        </p:txBody>
      </p:sp>
      <p:sp>
        <p:nvSpPr>
          <p:cNvPr id="18" name="TextBox 17">
            <a:extLst>
              <a:ext uri="{FF2B5EF4-FFF2-40B4-BE49-F238E27FC236}">
                <a16:creationId xmlns:a16="http://schemas.microsoft.com/office/drawing/2014/main" id="{346DC401-FF14-4E37-80AB-48256C126B5E}"/>
              </a:ext>
            </a:extLst>
          </p:cNvPr>
          <p:cNvSpPr txBox="1"/>
          <p:nvPr/>
        </p:nvSpPr>
        <p:spPr>
          <a:xfrm>
            <a:off x="10731729" y="2603416"/>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2</a:t>
            </a:r>
          </a:p>
        </p:txBody>
      </p:sp>
      <p:pic>
        <p:nvPicPr>
          <p:cNvPr id="4" name="Picture 3">
            <a:extLst>
              <a:ext uri="{FF2B5EF4-FFF2-40B4-BE49-F238E27FC236}">
                <a16:creationId xmlns:a16="http://schemas.microsoft.com/office/drawing/2014/main" id="{A82FD031-2602-48F7-996F-67E3BF89AB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90715" y="4646120"/>
            <a:ext cx="2905452" cy="2003076"/>
          </a:xfrm>
          <a:prstGeom prst="rect">
            <a:avLst/>
          </a:prstGeom>
        </p:spPr>
      </p:pic>
      <p:sp>
        <p:nvSpPr>
          <p:cNvPr id="19" name="TextBox 18">
            <a:extLst>
              <a:ext uri="{FF2B5EF4-FFF2-40B4-BE49-F238E27FC236}">
                <a16:creationId xmlns:a16="http://schemas.microsoft.com/office/drawing/2014/main" id="{922FA4BD-9F78-486B-AAD4-B493E4F66427}"/>
              </a:ext>
            </a:extLst>
          </p:cNvPr>
          <p:cNvSpPr txBox="1"/>
          <p:nvPr/>
        </p:nvSpPr>
        <p:spPr>
          <a:xfrm>
            <a:off x="9314221" y="4646120"/>
            <a:ext cx="878511" cy="369332"/>
          </a:xfrm>
          <a:prstGeom prst="rect">
            <a:avLst/>
          </a:prstGeom>
          <a:noFill/>
        </p:spPr>
        <p:txBody>
          <a:bodyPr wrap="square" rtlCol="0">
            <a:spAutoFit/>
          </a:bodyPr>
          <a:lstStyle/>
          <a:p>
            <a:r>
              <a:rPr lang="en-US" dirty="0">
                <a:solidFill>
                  <a:srgbClr val="FF0000"/>
                </a:solidFill>
                <a:latin typeface="Trebuchet MS" panose="020B0603020202020204" pitchFamily="34" charset="0"/>
              </a:rPr>
              <a:t>Box 3</a:t>
            </a:r>
          </a:p>
        </p:txBody>
      </p:sp>
    </p:spTree>
    <p:extLst>
      <p:ext uri="{BB962C8B-B14F-4D97-AF65-F5344CB8AC3E}">
        <p14:creationId xmlns:p14="http://schemas.microsoft.com/office/powerpoint/2010/main" val="1433579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E8E81-3BB7-49D5-A449-32A1192E39E8}"/>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Set the Path - Current Folder</a:t>
            </a:r>
          </a:p>
        </p:txBody>
      </p:sp>
      <p:sp>
        <p:nvSpPr>
          <p:cNvPr id="3" name="Content Placeholder 2">
            <a:extLst>
              <a:ext uri="{FF2B5EF4-FFF2-40B4-BE49-F238E27FC236}">
                <a16:creationId xmlns:a16="http://schemas.microsoft.com/office/drawing/2014/main" id="{5A0D3797-902C-4FA6-AA3C-1EE13E8E527A}"/>
              </a:ext>
            </a:extLst>
          </p:cNvPr>
          <p:cNvSpPr>
            <a:spLocks noGrp="1"/>
          </p:cNvSpPr>
          <p:nvPr>
            <p:ph idx="1"/>
          </p:nvPr>
        </p:nvSpPr>
        <p:spPr>
          <a:xfrm>
            <a:off x="838199" y="1825624"/>
            <a:ext cx="5642811" cy="4813235"/>
          </a:xfrm>
        </p:spPr>
        <p:txBody>
          <a:bodyPr>
            <a:normAutofit fontScale="92500" lnSpcReduction="10000"/>
          </a:bodyPr>
          <a:lstStyle/>
          <a:p>
            <a:r>
              <a:rPr lang="en-US" dirty="0">
                <a:latin typeface="Trebuchet MS" panose="020B0603020202020204" pitchFamily="34" charset="0"/>
              </a:rPr>
              <a:t>Instructions:</a:t>
            </a:r>
          </a:p>
          <a:p>
            <a:pPr lvl="1"/>
            <a:r>
              <a:rPr lang="en-US" dirty="0">
                <a:latin typeface="Trebuchet MS" panose="020B0603020202020204" pitchFamily="34" charset="0"/>
              </a:rPr>
              <a:t>In the current folder window, navigate to the folder that you want to add to your path using:</a:t>
            </a:r>
          </a:p>
          <a:p>
            <a:pPr lvl="2"/>
            <a:r>
              <a:rPr lang="en-US" dirty="0">
                <a:latin typeface="Trebuchet MS" panose="020B0603020202020204" pitchFamily="34" charset="0"/>
              </a:rPr>
              <a:t>The arrows (circled in </a:t>
            </a:r>
            <a:r>
              <a:rPr lang="en-US" dirty="0">
                <a:solidFill>
                  <a:srgbClr val="FF0000"/>
                </a:solidFill>
                <a:latin typeface="Trebuchet MS" panose="020B0603020202020204" pitchFamily="34" charset="0"/>
              </a:rPr>
              <a:t>red</a:t>
            </a:r>
            <a:r>
              <a:rPr lang="en-US" dirty="0">
                <a:latin typeface="Trebuchet MS" panose="020B0603020202020204" pitchFamily="34" charset="0"/>
              </a:rPr>
              <a:t>)</a:t>
            </a:r>
          </a:p>
          <a:p>
            <a:pPr lvl="2"/>
            <a:r>
              <a:rPr lang="en-US" dirty="0">
                <a:latin typeface="Trebuchet MS" panose="020B0603020202020204" pitchFamily="34" charset="0"/>
              </a:rPr>
              <a:t>Copy and pasting your desired path in the search bar (circled in </a:t>
            </a:r>
            <a:r>
              <a:rPr lang="en-US" dirty="0">
                <a:solidFill>
                  <a:srgbClr val="00B050"/>
                </a:solidFill>
                <a:latin typeface="Trebuchet MS" panose="020B0603020202020204" pitchFamily="34" charset="0"/>
              </a:rPr>
              <a:t>green</a:t>
            </a:r>
            <a:r>
              <a:rPr lang="en-US" dirty="0">
                <a:latin typeface="Trebuchet MS" panose="020B0603020202020204" pitchFamily="34" charset="0"/>
              </a:rPr>
              <a:t>)</a:t>
            </a:r>
          </a:p>
          <a:p>
            <a:pPr lvl="1"/>
            <a:r>
              <a:rPr lang="en-US" dirty="0">
                <a:latin typeface="Trebuchet MS" panose="020B0603020202020204" pitchFamily="34" charset="0"/>
              </a:rPr>
              <a:t>Right click on the folder you want to add</a:t>
            </a:r>
          </a:p>
          <a:p>
            <a:pPr lvl="1"/>
            <a:r>
              <a:rPr lang="en-US" dirty="0">
                <a:latin typeface="Trebuchet MS" panose="020B0603020202020204" pitchFamily="34" charset="0"/>
              </a:rPr>
              <a:t>Hover over the “Add to Path” option</a:t>
            </a:r>
          </a:p>
          <a:p>
            <a:pPr lvl="1"/>
            <a:r>
              <a:rPr lang="en-US" dirty="0">
                <a:latin typeface="Trebuchet MS" panose="020B0603020202020204" pitchFamily="34" charset="0"/>
              </a:rPr>
              <a:t>Click either “Selected Folders” or “Selected Folders and Subfolders” depending on your needs</a:t>
            </a:r>
          </a:p>
          <a:p>
            <a:pPr lvl="2"/>
            <a:r>
              <a:rPr lang="en-US" dirty="0">
                <a:latin typeface="Trebuchet MS" panose="020B0603020202020204" pitchFamily="34" charset="0"/>
              </a:rPr>
              <a:t>Note: “Selected Folders and Subfolders” will ad everything located downstream of that folder</a:t>
            </a:r>
          </a:p>
        </p:txBody>
      </p:sp>
      <p:pic>
        <p:nvPicPr>
          <p:cNvPr id="9" name="Picture 8">
            <a:extLst>
              <a:ext uri="{FF2B5EF4-FFF2-40B4-BE49-F238E27FC236}">
                <a16:creationId xmlns:a16="http://schemas.microsoft.com/office/drawing/2014/main" id="{B00B5D5D-953C-49B7-BF83-2CE097C57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825624"/>
            <a:ext cx="4191837" cy="3706151"/>
          </a:xfrm>
          <a:prstGeom prst="rect">
            <a:avLst/>
          </a:prstGeom>
        </p:spPr>
      </p:pic>
    </p:spTree>
    <p:extLst>
      <p:ext uri="{BB962C8B-B14F-4D97-AF65-F5344CB8AC3E}">
        <p14:creationId xmlns:p14="http://schemas.microsoft.com/office/powerpoint/2010/main" val="2401989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09D2-35C2-4899-84F5-D62C6669BB04}"/>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Load Data: Overview</a:t>
            </a:r>
          </a:p>
        </p:txBody>
      </p:sp>
      <p:sp>
        <p:nvSpPr>
          <p:cNvPr id="3" name="Content Placeholder 2">
            <a:extLst>
              <a:ext uri="{FF2B5EF4-FFF2-40B4-BE49-F238E27FC236}">
                <a16:creationId xmlns:a16="http://schemas.microsoft.com/office/drawing/2014/main" id="{5843B960-FFF2-45D4-AF78-94A99AB049A2}"/>
              </a:ext>
            </a:extLst>
          </p:cNvPr>
          <p:cNvSpPr>
            <a:spLocks noGrp="1"/>
          </p:cNvSpPr>
          <p:nvPr>
            <p:ph idx="1"/>
          </p:nvPr>
        </p:nvSpPr>
        <p:spPr/>
        <p:txBody>
          <a:bodyPr>
            <a:normAutofit/>
          </a:bodyPr>
          <a:lstStyle/>
          <a:p>
            <a:r>
              <a:rPr lang="en-US" dirty="0"/>
              <a:t>The following slides will cover the following topics:</a:t>
            </a:r>
          </a:p>
          <a:p>
            <a:pPr lvl="1"/>
            <a:r>
              <a:rPr lang="en-US" dirty="0"/>
              <a:t>Loading Raw Data in NeuroDOT </a:t>
            </a:r>
          </a:p>
          <a:p>
            <a:pPr lvl="2"/>
            <a:r>
              <a:rPr lang="en-US" dirty="0"/>
              <a:t>*.mat: NeuroDOT native format</a:t>
            </a:r>
          </a:p>
          <a:p>
            <a:pPr lvl="2"/>
            <a:r>
              <a:rPr lang="en-US" dirty="0"/>
              <a:t>*.snirf: Shared Near Infrared Spectroscopy Format</a:t>
            </a:r>
          </a:p>
          <a:p>
            <a:pPr lvl="2"/>
            <a:r>
              <a:rPr lang="en-US" dirty="0"/>
              <a:t>*.nirs: Near Infrared Spectroscopy Format</a:t>
            </a:r>
          </a:p>
          <a:p>
            <a:r>
              <a:rPr lang="en-US" dirty="0"/>
              <a:t>The PowerPoint “</a:t>
            </a:r>
            <a:r>
              <a:rPr lang="en-US" dirty="0" err="1"/>
              <a:t>Tutorial_for_Loading_Raw_Data</a:t>
            </a:r>
            <a:r>
              <a:rPr lang="en-US" dirty="0"/>
              <a:t>” and the following slides show you how to load raw data in NeuroDOT from *.mat, *.snirf, and *.nirs file formats.</a:t>
            </a:r>
          </a:p>
          <a:p>
            <a:r>
              <a:rPr lang="en-US" dirty="0"/>
              <a:t>The code shown on the following slides can be found in the “</a:t>
            </a:r>
            <a:r>
              <a:rPr lang="en-US" dirty="0" err="1"/>
              <a:t>Script_for_Loading_Raw_Data</a:t>
            </a:r>
            <a:r>
              <a:rPr lang="en-US" dirty="0"/>
              <a:t>”</a:t>
            </a:r>
          </a:p>
        </p:txBody>
      </p:sp>
    </p:spTree>
    <p:extLst>
      <p:ext uri="{BB962C8B-B14F-4D97-AF65-F5344CB8AC3E}">
        <p14:creationId xmlns:p14="http://schemas.microsoft.com/office/powerpoint/2010/main" val="4263210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B93B-0233-BEA5-9C17-21C87D805840}"/>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Load Data</a:t>
            </a:r>
            <a:endParaRPr lang="en-US" dirty="0"/>
          </a:p>
        </p:txBody>
      </p:sp>
      <p:sp>
        <p:nvSpPr>
          <p:cNvPr id="3" name="Content Placeholder 2">
            <a:extLst>
              <a:ext uri="{FF2B5EF4-FFF2-40B4-BE49-F238E27FC236}">
                <a16:creationId xmlns:a16="http://schemas.microsoft.com/office/drawing/2014/main" id="{01F42F94-C6DF-BB5A-DF20-A67E8FABD4FB}"/>
              </a:ext>
            </a:extLst>
          </p:cNvPr>
          <p:cNvSpPr>
            <a:spLocks noGrp="1"/>
          </p:cNvSpPr>
          <p:nvPr>
            <p:ph idx="1"/>
          </p:nvPr>
        </p:nvSpPr>
        <p:spPr>
          <a:xfrm>
            <a:off x="763555" y="1948056"/>
            <a:ext cx="10515600" cy="4351338"/>
          </a:xfrm>
        </p:spPr>
        <p:txBody>
          <a:bodyPr/>
          <a:lstStyle/>
          <a:p>
            <a:r>
              <a:rPr lang="en-US" dirty="0"/>
              <a:t>Before loading your raw data, change your current directory to the folder containing your raw data.</a:t>
            </a:r>
          </a:p>
          <a:p>
            <a:r>
              <a:rPr lang="en-US" dirty="0"/>
              <a:t>First, select which file you want to load by choosing the ‘filename’.</a:t>
            </a:r>
          </a:p>
          <a:p>
            <a:r>
              <a:rPr lang="en-US" dirty="0"/>
              <a:t>Here, the dataset “sub-01_ses-01_task-RW001_nirs.snirf” is used as an example</a:t>
            </a:r>
          </a:p>
          <a:p>
            <a:endParaRPr lang="en-US" dirty="0"/>
          </a:p>
        </p:txBody>
      </p:sp>
      <p:pic>
        <p:nvPicPr>
          <p:cNvPr id="7" name="Picture 6">
            <a:extLst>
              <a:ext uri="{FF2B5EF4-FFF2-40B4-BE49-F238E27FC236}">
                <a16:creationId xmlns:a16="http://schemas.microsoft.com/office/drawing/2014/main" id="{C98BCCB5-155A-74EC-2A89-BA408BB0FFD3}"/>
              </a:ext>
            </a:extLst>
          </p:cNvPr>
          <p:cNvPicPr>
            <a:picLocks noChangeAspect="1"/>
          </p:cNvPicPr>
          <p:nvPr/>
        </p:nvPicPr>
        <p:blipFill>
          <a:blip r:embed="rId2"/>
          <a:stretch>
            <a:fillRect/>
          </a:stretch>
        </p:blipFill>
        <p:spPr>
          <a:xfrm>
            <a:off x="912845" y="4537023"/>
            <a:ext cx="2619741" cy="1762371"/>
          </a:xfrm>
          <a:prstGeom prst="rect">
            <a:avLst/>
          </a:prstGeom>
        </p:spPr>
      </p:pic>
      <p:pic>
        <p:nvPicPr>
          <p:cNvPr id="9" name="Picture 8">
            <a:extLst>
              <a:ext uri="{FF2B5EF4-FFF2-40B4-BE49-F238E27FC236}">
                <a16:creationId xmlns:a16="http://schemas.microsoft.com/office/drawing/2014/main" id="{5E5EE686-9211-FB96-9896-DB06468CEFC5}"/>
              </a:ext>
            </a:extLst>
          </p:cNvPr>
          <p:cNvPicPr>
            <a:picLocks noChangeAspect="1"/>
          </p:cNvPicPr>
          <p:nvPr/>
        </p:nvPicPr>
        <p:blipFill>
          <a:blip r:embed="rId3"/>
          <a:stretch>
            <a:fillRect/>
          </a:stretch>
        </p:blipFill>
        <p:spPr>
          <a:xfrm>
            <a:off x="4233532" y="5001835"/>
            <a:ext cx="7194913" cy="832745"/>
          </a:xfrm>
          <a:prstGeom prst="rect">
            <a:avLst/>
          </a:prstGeom>
        </p:spPr>
      </p:pic>
    </p:spTree>
    <p:extLst>
      <p:ext uri="{BB962C8B-B14F-4D97-AF65-F5344CB8AC3E}">
        <p14:creationId xmlns:p14="http://schemas.microsoft.com/office/powerpoint/2010/main" val="2458390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B93B-0233-BEA5-9C17-21C87D805840}"/>
              </a:ext>
            </a:extLst>
          </p:cNvPr>
          <p:cNvSpPr>
            <a:spLocks noGrp="1"/>
          </p:cNvSpPr>
          <p:nvPr>
            <p:ph type="title"/>
          </p:nvPr>
        </p:nvSpPr>
        <p:spPr/>
        <p:txBody>
          <a:bodyPr/>
          <a:lstStyle/>
          <a:p>
            <a:r>
              <a:rPr lang="en-US" dirty="0">
                <a:solidFill>
                  <a:srgbClr val="FF0000"/>
                </a:solidFill>
                <a:latin typeface="Trebuchet MS" panose="020B0603020202020204" pitchFamily="34" charset="0"/>
              </a:rPr>
              <a:t>How to Load Data</a:t>
            </a:r>
            <a:endParaRPr lang="en-US" dirty="0"/>
          </a:p>
        </p:txBody>
      </p:sp>
      <p:sp>
        <p:nvSpPr>
          <p:cNvPr id="3" name="Content Placeholder 2">
            <a:extLst>
              <a:ext uri="{FF2B5EF4-FFF2-40B4-BE49-F238E27FC236}">
                <a16:creationId xmlns:a16="http://schemas.microsoft.com/office/drawing/2014/main" id="{01F42F94-C6DF-BB5A-DF20-A67E8FABD4FB}"/>
              </a:ext>
            </a:extLst>
          </p:cNvPr>
          <p:cNvSpPr>
            <a:spLocks noGrp="1"/>
          </p:cNvSpPr>
          <p:nvPr>
            <p:ph idx="1"/>
          </p:nvPr>
        </p:nvSpPr>
        <p:spPr>
          <a:xfrm>
            <a:off x="427653" y="1710580"/>
            <a:ext cx="5096069" cy="4351338"/>
          </a:xfrm>
        </p:spPr>
        <p:txBody>
          <a:bodyPr>
            <a:normAutofit fontScale="92500" lnSpcReduction="10000"/>
          </a:bodyPr>
          <a:lstStyle/>
          <a:p>
            <a:r>
              <a:rPr lang="en-US" sz="2000" dirty="0"/>
              <a:t>The following section of code will run the appropriate function to load the raw data in a NeuroDOT compatible format</a:t>
            </a:r>
          </a:p>
          <a:p>
            <a:r>
              <a:rPr lang="en-US" sz="2000" dirty="0"/>
              <a:t>*.mat</a:t>
            </a:r>
          </a:p>
          <a:p>
            <a:pPr lvl="1"/>
            <a:r>
              <a:rPr lang="en-US" sz="1800" dirty="0"/>
              <a:t>Files can be loaded with </a:t>
            </a:r>
            <a:r>
              <a:rPr lang="en-US" sz="1800" dirty="0" err="1"/>
              <a:t>Matlab’s</a:t>
            </a:r>
            <a:r>
              <a:rPr lang="en-US" sz="1800" dirty="0"/>
              <a:t> built-in ‘load’ function</a:t>
            </a:r>
          </a:p>
          <a:p>
            <a:r>
              <a:rPr lang="en-US" sz="2000" dirty="0"/>
              <a:t>*.snirf</a:t>
            </a:r>
          </a:p>
          <a:p>
            <a:pPr lvl="1"/>
            <a:r>
              <a:rPr lang="en-US" sz="1800" dirty="0"/>
              <a:t>‘snirf2ndot’ loads the the *.snirf file in NeuroDOT format.</a:t>
            </a:r>
          </a:p>
          <a:p>
            <a:pPr lvl="1"/>
            <a:r>
              <a:rPr lang="en-US" sz="1800" dirty="0"/>
              <a:t>The optional input ‘</a:t>
            </a:r>
            <a:r>
              <a:rPr lang="en-US" sz="1800" dirty="0" err="1"/>
              <a:t>save_file</a:t>
            </a:r>
            <a:r>
              <a:rPr lang="en-US" sz="1800" dirty="0"/>
              <a:t>’ allows for saving an output file with the *.mat extension</a:t>
            </a:r>
          </a:p>
          <a:p>
            <a:r>
              <a:rPr lang="en-US" sz="2000" dirty="0"/>
              <a:t>*.nirs</a:t>
            </a:r>
          </a:p>
          <a:p>
            <a:pPr lvl="1"/>
            <a:r>
              <a:rPr lang="en-US" sz="1800" dirty="0"/>
              <a:t>‘nirs2ndot’ converts the NIRS data and info to NeuroDOT format</a:t>
            </a:r>
          </a:p>
          <a:p>
            <a:pPr lvl="1"/>
            <a:r>
              <a:rPr lang="en-US" sz="1800" dirty="0"/>
              <a:t>The optional input ‘</a:t>
            </a:r>
            <a:r>
              <a:rPr lang="en-US" sz="1800" dirty="0" err="1"/>
              <a:t>save_file</a:t>
            </a:r>
            <a:r>
              <a:rPr lang="en-US" sz="1800" dirty="0"/>
              <a:t>’ allows for saving an output file with the *.mat extension</a:t>
            </a:r>
          </a:p>
          <a:p>
            <a:pPr lvl="1"/>
            <a:endParaRPr lang="en-US" sz="1800" dirty="0"/>
          </a:p>
          <a:p>
            <a:endParaRPr lang="en-US" sz="2000" dirty="0"/>
          </a:p>
        </p:txBody>
      </p:sp>
      <p:pic>
        <p:nvPicPr>
          <p:cNvPr id="12" name="Picture 11">
            <a:extLst>
              <a:ext uri="{FF2B5EF4-FFF2-40B4-BE49-F238E27FC236}">
                <a16:creationId xmlns:a16="http://schemas.microsoft.com/office/drawing/2014/main" id="{345B9811-863F-07A1-241E-93F714AB62AA}"/>
              </a:ext>
            </a:extLst>
          </p:cNvPr>
          <p:cNvPicPr>
            <a:picLocks noChangeAspect="1"/>
          </p:cNvPicPr>
          <p:nvPr/>
        </p:nvPicPr>
        <p:blipFill>
          <a:blip r:embed="rId2"/>
          <a:stretch>
            <a:fillRect/>
          </a:stretch>
        </p:blipFill>
        <p:spPr>
          <a:xfrm>
            <a:off x="5816200" y="2242207"/>
            <a:ext cx="5948147" cy="2373585"/>
          </a:xfrm>
          <a:prstGeom prst="rect">
            <a:avLst/>
          </a:prstGeom>
        </p:spPr>
      </p:pic>
    </p:spTree>
    <p:extLst>
      <p:ext uri="{BB962C8B-B14F-4D97-AF65-F5344CB8AC3E}">
        <p14:creationId xmlns:p14="http://schemas.microsoft.com/office/powerpoint/2010/main" val="17026631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3259</TotalTime>
  <Words>1852</Words>
  <Application>Microsoft Office PowerPoint</Application>
  <PresentationFormat>Widescreen</PresentationFormat>
  <Paragraphs>182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Trebuchet MS</vt:lpstr>
      <vt:lpstr>Office Theme</vt:lpstr>
      <vt:lpstr>NeuroDOT</vt:lpstr>
      <vt:lpstr>Welcome to NeuroDOT</vt:lpstr>
      <vt:lpstr>Install Software Dependencies</vt:lpstr>
      <vt:lpstr>MATLAB Tips: Setting the path</vt:lpstr>
      <vt:lpstr>How to Set the Path - Toolbar</vt:lpstr>
      <vt:lpstr>How to Set the Path - Current Folder</vt:lpstr>
      <vt:lpstr>How to Load Data: Overview</vt:lpstr>
      <vt:lpstr>How to Load Data</vt:lpstr>
      <vt:lpstr>How to Load Data</vt:lpstr>
      <vt:lpstr>Tutorial PowerPoints vs Tutorial Scripts</vt:lpstr>
      <vt:lpstr>How to Run Through a Tutorial</vt:lpstr>
      <vt:lpstr>How to Evaluate Lines or Sections of Code</vt:lpstr>
      <vt:lpstr>How to Set Breakpoints</vt:lpstr>
      <vt:lpstr>How to Use Breakpoints</vt:lpstr>
      <vt:lpstr>Potential Issue</vt:lpstr>
      <vt:lpstr>Help Expand NeuroDOT’s Utility!</vt:lpstr>
      <vt:lpstr>That’s It (For Now)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NeuroDOT</dc:title>
  <dc:creator>Ari Segel</dc:creator>
  <cp:lastModifiedBy>Emma Speh</cp:lastModifiedBy>
  <cp:revision>54</cp:revision>
  <dcterms:created xsi:type="dcterms:W3CDTF">2021-04-22T12:38:26Z</dcterms:created>
  <dcterms:modified xsi:type="dcterms:W3CDTF">2025-07-28T16:20:58Z</dcterms:modified>
</cp:coreProperties>
</file>