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32918400" cy="42062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30" d="100"/>
          <a:sy n="30" d="100"/>
        </p:scale>
        <p:origin x="19" y="1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880" y="6883826"/>
            <a:ext cx="27980640" cy="14643947"/>
          </a:xfrm>
        </p:spPr>
        <p:txBody>
          <a:bodyPr anchor="b"/>
          <a:lstStyle>
            <a:lvl1pPr algn="ctr">
              <a:defRPr sz="2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22092500"/>
            <a:ext cx="24688800" cy="10155340"/>
          </a:xfrm>
        </p:spPr>
        <p:txBody>
          <a:bodyPr/>
          <a:lstStyle>
            <a:lvl1pPr marL="0" indent="0" algn="ctr">
              <a:buNone/>
              <a:defRPr sz="8640"/>
            </a:lvl1pPr>
            <a:lvl2pPr marL="1645920" indent="0" algn="ctr">
              <a:buNone/>
              <a:defRPr sz="7200"/>
            </a:lvl2pPr>
            <a:lvl3pPr marL="3291840" indent="0" algn="ctr">
              <a:buNone/>
              <a:defRPr sz="6480"/>
            </a:lvl3pPr>
            <a:lvl4pPr marL="4937760" indent="0" algn="ctr">
              <a:buNone/>
              <a:defRPr sz="5760"/>
            </a:lvl4pPr>
            <a:lvl5pPr marL="6583680" indent="0" algn="ctr">
              <a:buNone/>
              <a:defRPr sz="5760"/>
            </a:lvl5pPr>
            <a:lvl6pPr marL="8229600" indent="0" algn="ctr">
              <a:buNone/>
              <a:defRPr sz="5760"/>
            </a:lvl6pPr>
            <a:lvl7pPr marL="9875520" indent="0" algn="ctr">
              <a:buNone/>
              <a:defRPr sz="5760"/>
            </a:lvl7pPr>
            <a:lvl8pPr marL="11521440" indent="0" algn="ctr">
              <a:buNone/>
              <a:defRPr sz="5760"/>
            </a:lvl8pPr>
            <a:lvl9pPr marL="13167360" indent="0" algn="ctr">
              <a:buNone/>
              <a:defRPr sz="57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36ECF-F125-4E1E-AA5D-35F604C8D960}" type="datetimeFigureOut">
              <a:rPr lang="en-US" smtClean="0"/>
              <a:t>21-Jul-23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0E07C-BFA7-4D87-8185-DAD0D174F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071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36ECF-F125-4E1E-AA5D-35F604C8D960}" type="datetimeFigureOut">
              <a:rPr lang="en-US" smtClean="0"/>
              <a:t>21-Jul-23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0E07C-BFA7-4D87-8185-DAD0D174F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251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557232" y="2239433"/>
            <a:ext cx="7098030" cy="3564594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63142" y="2239433"/>
            <a:ext cx="20882610" cy="3564594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36ECF-F125-4E1E-AA5D-35F604C8D960}" type="datetimeFigureOut">
              <a:rPr lang="en-US" smtClean="0"/>
              <a:t>21-Jul-23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0E07C-BFA7-4D87-8185-DAD0D174F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257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36ECF-F125-4E1E-AA5D-35F604C8D960}" type="datetimeFigureOut">
              <a:rPr lang="en-US" smtClean="0"/>
              <a:t>21-Jul-23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0E07C-BFA7-4D87-8185-DAD0D174F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288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5997" y="10486402"/>
            <a:ext cx="28392120" cy="17496787"/>
          </a:xfrm>
        </p:spPr>
        <p:txBody>
          <a:bodyPr anchor="b"/>
          <a:lstStyle>
            <a:lvl1pPr>
              <a:defRPr sz="2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45997" y="28148716"/>
            <a:ext cx="28392120" cy="9201147"/>
          </a:xfrm>
        </p:spPr>
        <p:txBody>
          <a:bodyPr/>
          <a:lstStyle>
            <a:lvl1pPr marL="0" indent="0">
              <a:buNone/>
              <a:defRPr sz="8640">
                <a:solidFill>
                  <a:schemeClr val="tx1"/>
                </a:solidFill>
              </a:defRPr>
            </a:lvl1pPr>
            <a:lvl2pPr marL="1645920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2pPr>
            <a:lvl3pPr marL="3291840" indent="0">
              <a:buNone/>
              <a:defRPr sz="6480">
                <a:solidFill>
                  <a:schemeClr val="tx1">
                    <a:tint val="75000"/>
                  </a:schemeClr>
                </a:solidFill>
              </a:defRPr>
            </a:lvl3pPr>
            <a:lvl4pPr marL="493776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4pPr>
            <a:lvl5pPr marL="658368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5pPr>
            <a:lvl6pPr marL="822960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6pPr>
            <a:lvl7pPr marL="987552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7pPr>
            <a:lvl8pPr marL="1152144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8pPr>
            <a:lvl9pPr marL="1316736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36ECF-F125-4E1E-AA5D-35F604C8D960}" type="datetimeFigureOut">
              <a:rPr lang="en-US" smtClean="0"/>
              <a:t>21-Jul-23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0E07C-BFA7-4D87-8185-DAD0D174F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483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63140" y="11197167"/>
            <a:ext cx="13990320" cy="266882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664940" y="11197167"/>
            <a:ext cx="13990320" cy="266882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36ECF-F125-4E1E-AA5D-35F604C8D960}" type="datetimeFigureOut">
              <a:rPr lang="en-US" smtClean="0"/>
              <a:t>21-Jul-23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0E07C-BFA7-4D87-8185-DAD0D174F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682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2239442"/>
            <a:ext cx="28392120" cy="81301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7431" y="10311133"/>
            <a:ext cx="13926024" cy="5053327"/>
          </a:xfrm>
        </p:spPr>
        <p:txBody>
          <a:bodyPr anchor="b"/>
          <a:lstStyle>
            <a:lvl1pPr marL="0" indent="0">
              <a:buNone/>
              <a:defRPr sz="8640" b="1"/>
            </a:lvl1pPr>
            <a:lvl2pPr marL="1645920" indent="0">
              <a:buNone/>
              <a:defRPr sz="7200" b="1"/>
            </a:lvl2pPr>
            <a:lvl3pPr marL="3291840" indent="0">
              <a:buNone/>
              <a:defRPr sz="6480" b="1"/>
            </a:lvl3pPr>
            <a:lvl4pPr marL="4937760" indent="0">
              <a:buNone/>
              <a:defRPr sz="5760" b="1"/>
            </a:lvl4pPr>
            <a:lvl5pPr marL="6583680" indent="0">
              <a:buNone/>
              <a:defRPr sz="5760" b="1"/>
            </a:lvl5pPr>
            <a:lvl6pPr marL="8229600" indent="0">
              <a:buNone/>
              <a:defRPr sz="5760" b="1"/>
            </a:lvl6pPr>
            <a:lvl7pPr marL="9875520" indent="0">
              <a:buNone/>
              <a:defRPr sz="5760" b="1"/>
            </a:lvl7pPr>
            <a:lvl8pPr marL="11521440" indent="0">
              <a:buNone/>
              <a:defRPr sz="5760" b="1"/>
            </a:lvl8pPr>
            <a:lvl9pPr marL="13167360" indent="0">
              <a:buNone/>
              <a:defRPr sz="5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67431" y="15364460"/>
            <a:ext cx="13926024" cy="22598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664942" y="10311133"/>
            <a:ext cx="13994608" cy="5053327"/>
          </a:xfrm>
        </p:spPr>
        <p:txBody>
          <a:bodyPr anchor="b"/>
          <a:lstStyle>
            <a:lvl1pPr marL="0" indent="0">
              <a:buNone/>
              <a:defRPr sz="8640" b="1"/>
            </a:lvl1pPr>
            <a:lvl2pPr marL="1645920" indent="0">
              <a:buNone/>
              <a:defRPr sz="7200" b="1"/>
            </a:lvl2pPr>
            <a:lvl3pPr marL="3291840" indent="0">
              <a:buNone/>
              <a:defRPr sz="6480" b="1"/>
            </a:lvl3pPr>
            <a:lvl4pPr marL="4937760" indent="0">
              <a:buNone/>
              <a:defRPr sz="5760" b="1"/>
            </a:lvl4pPr>
            <a:lvl5pPr marL="6583680" indent="0">
              <a:buNone/>
              <a:defRPr sz="5760" b="1"/>
            </a:lvl5pPr>
            <a:lvl6pPr marL="8229600" indent="0">
              <a:buNone/>
              <a:defRPr sz="5760" b="1"/>
            </a:lvl6pPr>
            <a:lvl7pPr marL="9875520" indent="0">
              <a:buNone/>
              <a:defRPr sz="5760" b="1"/>
            </a:lvl7pPr>
            <a:lvl8pPr marL="11521440" indent="0">
              <a:buNone/>
              <a:defRPr sz="5760" b="1"/>
            </a:lvl8pPr>
            <a:lvl9pPr marL="13167360" indent="0">
              <a:buNone/>
              <a:defRPr sz="5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664942" y="15364460"/>
            <a:ext cx="13994608" cy="22598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36ECF-F125-4E1E-AA5D-35F604C8D960}" type="datetimeFigureOut">
              <a:rPr lang="en-US" smtClean="0"/>
              <a:t>21-Jul-23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0E07C-BFA7-4D87-8185-DAD0D174F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422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36ECF-F125-4E1E-AA5D-35F604C8D960}" type="datetimeFigureOut">
              <a:rPr lang="en-US" smtClean="0"/>
              <a:t>21-Jul-23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0E07C-BFA7-4D87-8185-DAD0D174F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65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36ECF-F125-4E1E-AA5D-35F604C8D960}" type="datetimeFigureOut">
              <a:rPr lang="en-US" smtClean="0"/>
              <a:t>21-Jul-23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0E07C-BFA7-4D87-8185-DAD0D174F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724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2804160"/>
            <a:ext cx="10617041" cy="9814560"/>
          </a:xfrm>
        </p:spPr>
        <p:txBody>
          <a:bodyPr anchor="b"/>
          <a:lstStyle>
            <a:lvl1pPr>
              <a:defRPr sz="11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94608" y="6056216"/>
            <a:ext cx="16664940" cy="29891567"/>
          </a:xfrm>
        </p:spPr>
        <p:txBody>
          <a:bodyPr/>
          <a:lstStyle>
            <a:lvl1pPr>
              <a:defRPr sz="11520"/>
            </a:lvl1pPr>
            <a:lvl2pPr>
              <a:defRPr sz="10080"/>
            </a:lvl2pPr>
            <a:lvl3pPr>
              <a:defRPr sz="8640"/>
            </a:lvl3pPr>
            <a:lvl4pPr>
              <a:defRPr sz="7200"/>
            </a:lvl4pPr>
            <a:lvl5pPr>
              <a:defRPr sz="7200"/>
            </a:lvl5pPr>
            <a:lvl6pPr>
              <a:defRPr sz="7200"/>
            </a:lvl6pPr>
            <a:lvl7pPr>
              <a:defRPr sz="7200"/>
            </a:lvl7pPr>
            <a:lvl8pPr>
              <a:defRPr sz="7200"/>
            </a:lvl8pPr>
            <a:lvl9pPr>
              <a:defRPr sz="7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8" y="12618720"/>
            <a:ext cx="10617041" cy="23377740"/>
          </a:xfrm>
        </p:spPr>
        <p:txBody>
          <a:bodyPr/>
          <a:lstStyle>
            <a:lvl1pPr marL="0" indent="0">
              <a:buNone/>
              <a:defRPr sz="5760"/>
            </a:lvl1pPr>
            <a:lvl2pPr marL="1645920" indent="0">
              <a:buNone/>
              <a:defRPr sz="5040"/>
            </a:lvl2pPr>
            <a:lvl3pPr marL="3291840" indent="0">
              <a:buNone/>
              <a:defRPr sz="4320"/>
            </a:lvl3pPr>
            <a:lvl4pPr marL="4937760" indent="0">
              <a:buNone/>
              <a:defRPr sz="3600"/>
            </a:lvl4pPr>
            <a:lvl5pPr marL="6583680" indent="0">
              <a:buNone/>
              <a:defRPr sz="3600"/>
            </a:lvl5pPr>
            <a:lvl6pPr marL="8229600" indent="0">
              <a:buNone/>
              <a:defRPr sz="3600"/>
            </a:lvl6pPr>
            <a:lvl7pPr marL="9875520" indent="0">
              <a:buNone/>
              <a:defRPr sz="3600"/>
            </a:lvl7pPr>
            <a:lvl8pPr marL="11521440" indent="0">
              <a:buNone/>
              <a:defRPr sz="3600"/>
            </a:lvl8pPr>
            <a:lvl9pPr marL="13167360" indent="0">
              <a:buNone/>
              <a:defRPr sz="3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36ECF-F125-4E1E-AA5D-35F604C8D960}" type="datetimeFigureOut">
              <a:rPr lang="en-US" smtClean="0"/>
              <a:t>21-Jul-23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0E07C-BFA7-4D87-8185-DAD0D174F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700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2804160"/>
            <a:ext cx="10617041" cy="9814560"/>
          </a:xfrm>
        </p:spPr>
        <p:txBody>
          <a:bodyPr anchor="b"/>
          <a:lstStyle>
            <a:lvl1pPr>
              <a:defRPr sz="11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994608" y="6056216"/>
            <a:ext cx="16664940" cy="29891567"/>
          </a:xfrm>
        </p:spPr>
        <p:txBody>
          <a:bodyPr anchor="t"/>
          <a:lstStyle>
            <a:lvl1pPr marL="0" indent="0">
              <a:buNone/>
              <a:defRPr sz="11520"/>
            </a:lvl1pPr>
            <a:lvl2pPr marL="1645920" indent="0">
              <a:buNone/>
              <a:defRPr sz="10080"/>
            </a:lvl2pPr>
            <a:lvl3pPr marL="3291840" indent="0">
              <a:buNone/>
              <a:defRPr sz="8640"/>
            </a:lvl3pPr>
            <a:lvl4pPr marL="4937760" indent="0">
              <a:buNone/>
              <a:defRPr sz="7200"/>
            </a:lvl4pPr>
            <a:lvl5pPr marL="6583680" indent="0">
              <a:buNone/>
              <a:defRPr sz="7200"/>
            </a:lvl5pPr>
            <a:lvl6pPr marL="8229600" indent="0">
              <a:buNone/>
              <a:defRPr sz="7200"/>
            </a:lvl6pPr>
            <a:lvl7pPr marL="9875520" indent="0">
              <a:buNone/>
              <a:defRPr sz="7200"/>
            </a:lvl7pPr>
            <a:lvl8pPr marL="11521440" indent="0">
              <a:buNone/>
              <a:defRPr sz="7200"/>
            </a:lvl8pPr>
            <a:lvl9pPr marL="13167360" indent="0">
              <a:buNone/>
              <a:defRPr sz="7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8" y="12618720"/>
            <a:ext cx="10617041" cy="23377740"/>
          </a:xfrm>
        </p:spPr>
        <p:txBody>
          <a:bodyPr/>
          <a:lstStyle>
            <a:lvl1pPr marL="0" indent="0">
              <a:buNone/>
              <a:defRPr sz="5760"/>
            </a:lvl1pPr>
            <a:lvl2pPr marL="1645920" indent="0">
              <a:buNone/>
              <a:defRPr sz="5040"/>
            </a:lvl2pPr>
            <a:lvl3pPr marL="3291840" indent="0">
              <a:buNone/>
              <a:defRPr sz="4320"/>
            </a:lvl3pPr>
            <a:lvl4pPr marL="4937760" indent="0">
              <a:buNone/>
              <a:defRPr sz="3600"/>
            </a:lvl4pPr>
            <a:lvl5pPr marL="6583680" indent="0">
              <a:buNone/>
              <a:defRPr sz="3600"/>
            </a:lvl5pPr>
            <a:lvl6pPr marL="8229600" indent="0">
              <a:buNone/>
              <a:defRPr sz="3600"/>
            </a:lvl6pPr>
            <a:lvl7pPr marL="9875520" indent="0">
              <a:buNone/>
              <a:defRPr sz="3600"/>
            </a:lvl7pPr>
            <a:lvl8pPr marL="11521440" indent="0">
              <a:buNone/>
              <a:defRPr sz="3600"/>
            </a:lvl8pPr>
            <a:lvl9pPr marL="13167360" indent="0">
              <a:buNone/>
              <a:defRPr sz="3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36ECF-F125-4E1E-AA5D-35F604C8D960}" type="datetimeFigureOut">
              <a:rPr lang="en-US" smtClean="0"/>
              <a:t>21-Jul-23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0E07C-BFA7-4D87-8185-DAD0D174F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550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63140" y="2239442"/>
            <a:ext cx="28392120" cy="813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3140" y="11197167"/>
            <a:ext cx="28392120" cy="266882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63140" y="38985623"/>
            <a:ext cx="7406640" cy="22394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036ECF-F125-4E1E-AA5D-35F604C8D960}" type="datetimeFigureOut">
              <a:rPr lang="en-US" smtClean="0"/>
              <a:t>21-Jul-23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04220" y="38985623"/>
            <a:ext cx="11109960" cy="22394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248620" y="38985623"/>
            <a:ext cx="7406640" cy="22394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40E07C-BFA7-4D87-8185-DAD0D174F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954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291840" rtl="0" eaLnBrk="1" latinLnBrk="0" hangingPunct="1">
        <a:lnSpc>
          <a:spcPct val="90000"/>
        </a:lnSpc>
        <a:spcBef>
          <a:spcPct val="0"/>
        </a:spcBef>
        <a:buNone/>
        <a:defRPr sz="15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22960" indent="-822960" algn="l" defTabSz="3291840" rtl="0" eaLnBrk="1" latinLnBrk="0" hangingPunct="1">
        <a:lnSpc>
          <a:spcPct val="90000"/>
        </a:lnSpc>
        <a:spcBef>
          <a:spcPts val="3600"/>
        </a:spcBef>
        <a:buFont typeface="Arial" panose="020B0604020202020204" pitchFamily="34" charset="0"/>
        <a:buChar char="•"/>
        <a:defRPr sz="10080" kern="1200">
          <a:solidFill>
            <a:schemeClr val="tx1"/>
          </a:solidFill>
          <a:latin typeface="+mn-lt"/>
          <a:ea typeface="+mn-ea"/>
          <a:cs typeface="+mn-cs"/>
        </a:defRPr>
      </a:lvl1pPr>
      <a:lvl2pPr marL="246888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11480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3pPr>
      <a:lvl4pPr marL="576072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4pPr>
      <a:lvl5pPr marL="740664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5pPr>
      <a:lvl6pPr marL="905256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6pPr>
      <a:lvl7pPr marL="1069848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7pPr>
      <a:lvl8pPr marL="1234440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8pPr>
      <a:lvl9pPr marL="1399032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1pPr>
      <a:lvl2pPr marL="164592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2pPr>
      <a:lvl3pPr marL="329184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3pPr>
      <a:lvl4pPr marL="493776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4pPr>
      <a:lvl5pPr marL="658368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5pPr>
      <a:lvl6pPr marL="822960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6pPr>
      <a:lvl7pPr marL="987552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7pPr>
      <a:lvl8pPr marL="1152144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8pPr>
      <a:lvl9pPr marL="1316736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13" Type="http://schemas.openxmlformats.org/officeDocument/2006/relationships/image" Target="../media/image12.png"/><Relationship Id="rId3" Type="http://schemas.openxmlformats.org/officeDocument/2006/relationships/image" Target="../media/image2.svg"/><Relationship Id="rId7" Type="http://schemas.openxmlformats.org/officeDocument/2006/relationships/image" Target="../media/image6.emf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0" Type="http://schemas.openxmlformats.org/officeDocument/2006/relationships/image" Target="../media/image9.emf"/><Relationship Id="rId4" Type="http://schemas.openxmlformats.org/officeDocument/2006/relationships/image" Target="../media/image3.png"/><Relationship Id="rId9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raphic 32">
            <a:extLst>
              <a:ext uri="{FF2B5EF4-FFF2-40B4-BE49-F238E27FC236}">
                <a16:creationId xmlns:a16="http://schemas.microsoft.com/office/drawing/2014/main" id="{D8B848A0-9B88-AB72-ABB6-F323DECD10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732771" y="26466707"/>
            <a:ext cx="6162675" cy="6543675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6F974D1B-1462-84A5-C95B-7514F49C32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476338" y="17777205"/>
            <a:ext cx="9965723" cy="6507989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C98BA503-704E-54AA-9A53-807DA19C28DE}"/>
              </a:ext>
            </a:extLst>
          </p:cNvPr>
          <p:cNvGrpSpPr/>
          <p:nvPr/>
        </p:nvGrpSpPr>
        <p:grpSpPr>
          <a:xfrm>
            <a:off x="6645054" y="3555188"/>
            <a:ext cx="16309086" cy="10656570"/>
            <a:chOff x="8304657" y="15702915"/>
            <a:chExt cx="16309086" cy="10656570"/>
          </a:xfrm>
        </p:grpSpPr>
        <p:pic>
          <p:nvPicPr>
            <p:cNvPr id="23" name="Picture 22" descr="A map of the united states&#10;&#10;Description automatically generated">
              <a:extLst>
                <a:ext uri="{FF2B5EF4-FFF2-40B4-BE49-F238E27FC236}">
                  <a16:creationId xmlns:a16="http://schemas.microsoft.com/office/drawing/2014/main" id="{FD6F5827-3C10-7617-2521-973EF525EBB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06272" y="15706419"/>
              <a:ext cx="16305856" cy="10649562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2920FB16-76B0-6718-39AB-8EF57191E4D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04657" y="15702915"/>
              <a:ext cx="16309086" cy="10656570"/>
            </a:xfrm>
            <a:prstGeom prst="rect">
              <a:avLst/>
            </a:prstGeom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57F16FB-7E3A-73F8-232C-FC721C9929C3}"/>
              </a:ext>
            </a:extLst>
          </p:cNvPr>
          <p:cNvGrpSpPr/>
          <p:nvPr/>
        </p:nvGrpSpPr>
        <p:grpSpPr>
          <a:xfrm>
            <a:off x="6038674" y="14739187"/>
            <a:ext cx="16559148" cy="10814990"/>
            <a:chOff x="7485070" y="15690653"/>
            <a:chExt cx="16559148" cy="10814990"/>
          </a:xfrm>
        </p:grpSpPr>
        <p:pic>
          <p:nvPicPr>
            <p:cNvPr id="20" name="Picture 19" descr="A map of the united states&#10;&#10;Description automatically generated">
              <a:extLst>
                <a:ext uri="{FF2B5EF4-FFF2-40B4-BE49-F238E27FC236}">
                  <a16:creationId xmlns:a16="http://schemas.microsoft.com/office/drawing/2014/main" id="{A3FEAB95-CD38-FD4F-DFF7-937AB0CBEF3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85070" y="15690653"/>
              <a:ext cx="16559148" cy="10814990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548669A5-A0A9-AF08-D62A-9973ACAC3C6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59352" y="16362492"/>
              <a:ext cx="13824966" cy="9684258"/>
            </a:xfrm>
            <a:prstGeom prst="rect">
              <a:avLst/>
            </a:prstGeom>
          </p:spPr>
        </p:pic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960F50A0-F4CC-BDB0-6488-32B172573EC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66200" y="18926937"/>
            <a:ext cx="2616200" cy="309080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31043B4-F266-2D8C-A9E6-427260CE80B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09640" y="8274733"/>
            <a:ext cx="2778680" cy="292802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971D740A-7C26-56AE-1500-6DA8C1FB7162}"/>
              </a:ext>
            </a:extLst>
          </p:cNvPr>
          <p:cNvSpPr txBox="1"/>
          <p:nvPr/>
        </p:nvSpPr>
        <p:spPr>
          <a:xfrm>
            <a:off x="14818288" y="26551489"/>
            <a:ext cx="1991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 collection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6E54B56-9CC2-24B5-4E3C-C8D0498AE332}"/>
              </a:ext>
            </a:extLst>
          </p:cNvPr>
          <p:cNvSpPr txBox="1"/>
          <p:nvPr/>
        </p:nvSpPr>
        <p:spPr>
          <a:xfrm>
            <a:off x="14091781" y="28229051"/>
            <a:ext cx="3432131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Preliminary Analysis</a:t>
            </a:r>
          </a:p>
        </p:txBody>
      </p:sp>
      <p:pic>
        <p:nvPicPr>
          <p:cNvPr id="30" name="Graphic 29">
            <a:extLst>
              <a:ext uri="{FF2B5EF4-FFF2-40B4-BE49-F238E27FC236}">
                <a16:creationId xmlns:a16="http://schemas.microsoft.com/office/drawing/2014/main" id="{EC864003-07EB-7E7C-0B72-C8B06196305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6149637" y="20935950"/>
            <a:ext cx="619125" cy="190500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80A0DDDB-EEAB-1945-120D-8294488A7BFB}"/>
              </a:ext>
            </a:extLst>
          </p:cNvPr>
          <p:cNvSpPr txBox="1"/>
          <p:nvPr/>
        </p:nvSpPr>
        <p:spPr>
          <a:xfrm>
            <a:off x="14457034" y="27106620"/>
            <a:ext cx="13643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Expansion Status, Heart Disease, Insurance Coverage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7CA5375-0545-9170-D3E8-1D0AA450D27A}"/>
              </a:ext>
            </a:extLst>
          </p:cNvPr>
          <p:cNvSpPr txBox="1"/>
          <p:nvPr/>
        </p:nvSpPr>
        <p:spPr>
          <a:xfrm>
            <a:off x="15821372" y="27066691"/>
            <a:ext cx="1364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Covariates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8A5B826-2637-5863-D9F6-A4291E9C433A}"/>
              </a:ext>
            </a:extLst>
          </p:cNvPr>
          <p:cNvSpPr txBox="1"/>
          <p:nvPr/>
        </p:nvSpPr>
        <p:spPr>
          <a:xfrm>
            <a:off x="13903889" y="28774063"/>
            <a:ext cx="19916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Mapping Heart Disease &amp; Insurance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14AF3B2-28AB-A08A-596E-60D0293BD356}"/>
              </a:ext>
            </a:extLst>
          </p:cNvPr>
          <p:cNvSpPr txBox="1"/>
          <p:nvPr/>
        </p:nvSpPr>
        <p:spPr>
          <a:xfrm>
            <a:off x="15807845" y="28794270"/>
            <a:ext cx="199163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Comparison by Grouping</a:t>
            </a:r>
          </a:p>
          <a:p>
            <a:pPr algn="ctr"/>
            <a:r>
              <a:rPr lang="en-US" sz="1400" dirty="0"/>
              <a:t>Social Factor Comparisons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079AD76-8F05-8B28-E021-D45A9334565E}"/>
              </a:ext>
            </a:extLst>
          </p:cNvPr>
          <p:cNvSpPr txBox="1"/>
          <p:nvPr/>
        </p:nvSpPr>
        <p:spPr>
          <a:xfrm>
            <a:off x="13622055" y="29896966"/>
            <a:ext cx="4371582" cy="368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National Causal Effect Analysis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48282DC-BD15-59B2-F88D-0A059474DD1D}"/>
              </a:ext>
            </a:extLst>
          </p:cNvPr>
          <p:cNvSpPr txBox="1"/>
          <p:nvPr/>
        </p:nvSpPr>
        <p:spPr>
          <a:xfrm>
            <a:off x="13490532" y="30435885"/>
            <a:ext cx="24381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Two-stage Difference-in-Difference Regression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251B8CC-AF5B-2BDF-A217-38E6034520FE}"/>
              </a:ext>
            </a:extLst>
          </p:cNvPr>
          <p:cNvSpPr txBox="1"/>
          <p:nvPr/>
        </p:nvSpPr>
        <p:spPr>
          <a:xfrm>
            <a:off x="15821371" y="30422755"/>
            <a:ext cx="24381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Two-stage DID Grouped by Initial Insurance Coverage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1CB2217-847C-0A00-B1AA-8BD82B89CC9A}"/>
              </a:ext>
            </a:extLst>
          </p:cNvPr>
          <p:cNvSpPr txBox="1"/>
          <p:nvPr/>
        </p:nvSpPr>
        <p:spPr>
          <a:xfrm>
            <a:off x="13164854" y="31580662"/>
            <a:ext cx="5285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Adjacent Cohorts Analysis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7E092F0-2088-785B-29D7-FAA0A9C3CDF5}"/>
              </a:ext>
            </a:extLst>
          </p:cNvPr>
          <p:cNvSpPr txBox="1"/>
          <p:nvPr/>
        </p:nvSpPr>
        <p:spPr>
          <a:xfrm>
            <a:off x="12989490" y="32171164"/>
            <a:ext cx="29481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Preliminary Analysis: Plots &amp; Maps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59DC3F2-003D-88A1-584E-D2596A648AB4}"/>
              </a:ext>
            </a:extLst>
          </p:cNvPr>
          <p:cNvSpPr txBox="1"/>
          <p:nvPr/>
        </p:nvSpPr>
        <p:spPr>
          <a:xfrm>
            <a:off x="15839162" y="32134467"/>
            <a:ext cx="2948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Regional Causal Effect Analysis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w/ Synthetic Difference-in-Difference</a:t>
            </a:r>
          </a:p>
        </p:txBody>
      </p:sp>
      <p:pic>
        <p:nvPicPr>
          <p:cNvPr id="48" name="Picture 47" descr="A green rectangle with white text&#10;&#10;Description automatically generated">
            <a:extLst>
              <a:ext uri="{FF2B5EF4-FFF2-40B4-BE49-F238E27FC236}">
                <a16:creationId xmlns:a16="http://schemas.microsoft.com/office/drawing/2014/main" id="{3FA16160-FAB5-C798-F21F-1E43F1B1815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98483" y="26466707"/>
            <a:ext cx="1237872" cy="6543675"/>
          </a:xfrm>
          <a:prstGeom prst="rect">
            <a:avLst/>
          </a:prstGeom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6B0A2D18-E0A3-5ECE-2AAB-4C64BCB88D56}"/>
              </a:ext>
            </a:extLst>
          </p:cNvPr>
          <p:cNvSpPr/>
          <p:nvPr/>
        </p:nvSpPr>
        <p:spPr>
          <a:xfrm>
            <a:off x="0" y="3542058"/>
            <a:ext cx="32918400" cy="344142"/>
          </a:xfrm>
          <a:prstGeom prst="rect">
            <a:avLst/>
          </a:prstGeom>
          <a:gradFill>
            <a:gsLst>
              <a:gs pos="0">
                <a:schemeClr val="accent4">
                  <a:lumMod val="60000"/>
                  <a:lumOff val="40000"/>
                </a:schemeClr>
              </a:gs>
              <a:gs pos="100000">
                <a:srgbClr val="002060"/>
              </a:gs>
            </a:gsLst>
            <a:lin ang="0" scaled="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1DED90F-16CF-273A-BC5E-BC6DC10F65A0}"/>
              </a:ext>
            </a:extLst>
          </p:cNvPr>
          <p:cNvSpPr txBox="1"/>
          <p:nvPr/>
        </p:nvSpPr>
        <p:spPr>
          <a:xfrm>
            <a:off x="7105541" y="797146"/>
            <a:ext cx="18796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/>
              <a:t>MMMMM TITLE GOOOD</a:t>
            </a:r>
          </a:p>
        </p:txBody>
      </p:sp>
    </p:spTree>
    <p:extLst>
      <p:ext uri="{BB962C8B-B14F-4D97-AF65-F5344CB8AC3E}">
        <p14:creationId xmlns:p14="http://schemas.microsoft.com/office/powerpoint/2010/main" val="31697803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127</TotalTime>
  <Words>58</Words>
  <Application>Microsoft Office PowerPoint</Application>
  <PresentationFormat>Custom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Owner</dc:creator>
  <cp:lastModifiedBy>Grady King</cp:lastModifiedBy>
  <cp:revision>8</cp:revision>
  <dcterms:created xsi:type="dcterms:W3CDTF">2023-07-20T21:13:07Z</dcterms:created>
  <dcterms:modified xsi:type="dcterms:W3CDTF">2023-07-21T20:50:52Z</dcterms:modified>
</cp:coreProperties>
</file>