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5" r:id="rId2"/>
    <p:sldId id="259" r:id="rId3"/>
    <p:sldId id="336" r:id="rId4"/>
    <p:sldId id="337" r:id="rId5"/>
    <p:sldId id="338" r:id="rId6"/>
    <p:sldId id="339" r:id="rId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6666"/>
    <a:srgbClr val="0000FF"/>
    <a:srgbClr val="FF0000"/>
    <a:srgbClr val="CCFFFF"/>
    <a:srgbClr val="99FFCC"/>
    <a:srgbClr val="66FFCC"/>
    <a:srgbClr val="C0C0C0"/>
    <a:srgbClr val="3399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4" autoAdjust="0"/>
    <p:restoredTop sz="91212" autoAdjust="0"/>
  </p:normalViewPr>
  <p:slideViewPr>
    <p:cSldViewPr>
      <p:cViewPr varScale="1">
        <p:scale>
          <a:sx n="115" d="100"/>
          <a:sy n="115" d="100"/>
        </p:scale>
        <p:origin x="1176" y="184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174" y="-84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4" tIns="45418" rIns="90834" bIns="45418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342" y="0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4" tIns="45418" rIns="90834" bIns="4541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28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4" tIns="45418" rIns="90834" bIns="45418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342" y="8830628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4" tIns="45418" rIns="90834" bIns="4541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BB45851C-ED20-4824-800E-D05CD82E5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1" tIns="46871" rIns="93741" bIns="46871" numCol="1" anchor="t" anchorCtr="0" compatLnSpc="1">
            <a:prstTxWarp prst="textNoShape">
              <a:avLst/>
            </a:prstTxWarp>
          </a:bodyPr>
          <a:lstStyle>
            <a:lvl1pPr defTabSz="936731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342" y="0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1" tIns="46871" rIns="93741" bIns="46871" numCol="1" anchor="t" anchorCtr="0" compatLnSpc="1">
            <a:prstTxWarp prst="textNoShape">
              <a:avLst/>
            </a:prstTxWarp>
          </a:bodyPr>
          <a:lstStyle>
            <a:lvl1pPr algn="r" defTabSz="936731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8500"/>
            <a:ext cx="4649787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933" y="4416108"/>
            <a:ext cx="5507948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1" tIns="46871" rIns="93741" bIns="468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28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1" tIns="46871" rIns="93741" bIns="46871" numCol="1" anchor="b" anchorCtr="0" compatLnSpc="1">
            <a:prstTxWarp prst="textNoShape">
              <a:avLst/>
            </a:prstTxWarp>
          </a:bodyPr>
          <a:lstStyle>
            <a:lvl1pPr defTabSz="936731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342" y="8830628"/>
            <a:ext cx="2981910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41" tIns="46871" rIns="93741" bIns="46871" numCol="1" anchor="b" anchorCtr="0" compatLnSpc="1">
            <a:prstTxWarp prst="textNoShape">
              <a:avLst/>
            </a:prstTxWarp>
          </a:bodyPr>
          <a:lstStyle>
            <a:lvl1pPr algn="r" defTabSz="936731">
              <a:defRPr sz="1100"/>
            </a:lvl1pPr>
          </a:lstStyle>
          <a:p>
            <a:pPr>
              <a:defRPr/>
            </a:pPr>
            <a:fld id="{64E7B9A2-55CC-4970-8DCF-6BB376904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0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5251"/>
            <a:fld id="{D905B379-B33C-4C1B-8586-16A3D908D12D}" type="slidenum">
              <a:rPr lang="en-US" smtClean="0"/>
              <a:pPr defTabSz="93525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0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058" indent="-2861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4704" indent="-22894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2586" indent="-22894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0467" indent="-22894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8348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6230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4111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1993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9BD73-967E-4494-9DA8-248395E3B511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058" indent="-2861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4704" indent="-22894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2586" indent="-22894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0467" indent="-22894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8348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6230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4111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1993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9BD73-967E-4494-9DA8-248395E3B511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1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058" indent="-2861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4704" indent="-22894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2586" indent="-22894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0467" indent="-22894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8348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6230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4111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1993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9BD73-967E-4494-9DA8-248395E3B511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2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058" indent="-2861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4704" indent="-22894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2586" indent="-22894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0467" indent="-22894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8348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6230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4111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1993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9BD73-967E-4494-9DA8-248395E3B511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4058" indent="-28617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4704" indent="-22894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2586" indent="-22894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60467" indent="-22894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8348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6230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34111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91993" indent="-22894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09BD73-967E-4494-9DA8-248395E3B511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0B27F-2AFC-424C-85C1-1AFFA5946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8AB9C-548E-4223-A585-94F1247BF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DC422-09D1-4E98-8C47-7E080CA43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6C5A2-DBAB-4B7D-A45F-3B21C1985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19E3-ED73-4D38-B412-751D73442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50780-A77A-41C2-84D8-CB8784AC4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705C-F2D2-421F-B0DD-432373E87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B7457-0DC5-45C8-8E67-800B3199E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25F18-EEA9-47DC-B2E6-6E710EC21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16B1-191C-4522-BCF8-B502AA76B9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24B3-A851-4A69-A4C6-E3C1D28D87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40032F0-A13A-4D97-B91B-2166282D1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686800" cy="1981200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chemeClr val="bg1"/>
              </a:gs>
              <a:gs pos="100000">
                <a:srgbClr val="00B050"/>
              </a:gs>
            </a:gsLst>
          </a:gradFill>
          <a:ln w="22225"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haroni" pitchFamily="2" charset="-79"/>
              </a:rPr>
              <a:t>Short Introduction to AWK (</a:t>
            </a:r>
            <a:r>
              <a:rPr lang="en-US" sz="3600" b="1" kern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haroni" pitchFamily="2" charset="-79"/>
              </a:rPr>
              <a:t>awk</a:t>
            </a:r>
            <a:r>
              <a:rPr lang="en-US" sz="3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haroni" pitchFamily="2" charset="-79"/>
              </a:rPr>
              <a:t>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0493A0-837F-1B4B-B15C-D09D11DC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8534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2400" b="1" dirty="0">
                <a:solidFill>
                  <a:srgbClr val="000000"/>
                </a:solidFill>
                <a:latin typeface="+mj-lt"/>
                <a:cs typeface="Aharoni" pitchFamily="2" charset="-79"/>
              </a:rPr>
              <a:t>Alejandro Q. Nato, Jr.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000" kern="0" dirty="0"/>
              <a:t>Department of Biomedical Sciences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000" kern="0" dirty="0"/>
              <a:t>Joan C. Edwards School of Medicine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000" kern="0" dirty="0"/>
              <a:t>Marshall University, Huntington, WV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5E27D9C-12C0-1F47-8BC4-9C2D70E4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000" b="1" kern="0" dirty="0">
                <a:latin typeface="+mn-lt"/>
              </a:rPr>
              <a:t>WV-INBRE Bioinformatics Bootcamp (June 6-30, 2022)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Marshall University, Huntington, WV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  <a:defRPr/>
            </a:pPr>
            <a:r>
              <a:rPr lang="en-US" sz="2000" kern="0" dirty="0">
                <a:latin typeface="+mn-lt"/>
              </a:rPr>
              <a:t>June 8,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9827" y="1322100"/>
            <a:ext cx="8496300" cy="503425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interpreted programming/scripting language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useful for text manipulation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AWK acronym comes from the surnames of its creators</a:t>
            </a: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Alfred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Aho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Peter Weinberger</a:t>
            </a: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Brian Kernighan</a:t>
            </a: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program that executes scripts written in the AWK programming language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24BC41-A92B-7648-9F14-781868994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06B897-E5AC-6747-B11D-ED18BF1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48935-7F3B-49AB-9366-7D90152497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0C7369-8667-5940-BF59-6DB8C46863B6}"/>
              </a:ext>
            </a:extLst>
          </p:cNvPr>
          <p:cNvCxnSpPr/>
          <p:nvPr/>
        </p:nvCxnSpPr>
        <p:spPr>
          <a:xfrm>
            <a:off x="265176" y="990600"/>
            <a:ext cx="8610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7791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9827" y="1322100"/>
            <a:ext cx="8496300" cy="503425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Let us check where your </a:t>
            </a:r>
            <a:r>
              <a:rPr lang="en-US" sz="2400" dirty="0" err="1">
                <a:cs typeface="Arial" panose="020B0604020202020204" pitchFamily="34" charset="0"/>
              </a:rPr>
              <a:t>awk</a:t>
            </a:r>
            <a:r>
              <a:rPr lang="en-US" sz="2400" dirty="0">
                <a:cs typeface="Arial" panose="020B0604020202020204" pitchFamily="34" charset="0"/>
              </a:rPr>
              <a:t> is located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awk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whereis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awk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Courier New" panose="02070309020205020404" pitchFamily="49" charset="0"/>
              </a:rPr>
              <a:t>Browse help/manual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man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awk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dirty="0"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 err="1">
                <a:cs typeface="Courier New" panose="02070309020205020404" pitchFamily="49" charset="0"/>
              </a:rPr>
              <a:t>awk</a:t>
            </a:r>
            <a:r>
              <a:rPr lang="en-US" sz="2400" dirty="0">
                <a:cs typeface="Courier New" panose="02070309020205020404" pitchFamily="49" charset="0"/>
              </a:rPr>
              <a:t> program looks like this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i="1" dirty="0">
                <a:cs typeface="Courier New" panose="02070309020205020404" pitchFamily="49" charset="0"/>
              </a:rPr>
              <a:t>pattern</a:t>
            </a:r>
            <a:r>
              <a:rPr lang="en-US" sz="2000" dirty="0">
                <a:cs typeface="Courier New" panose="02070309020205020404" pitchFamily="49" charset="0"/>
              </a:rPr>
              <a:t> { </a:t>
            </a:r>
            <a:r>
              <a:rPr lang="en-US" sz="2000" i="1" dirty="0">
                <a:cs typeface="Courier New" panose="02070309020205020404" pitchFamily="49" charset="0"/>
              </a:rPr>
              <a:t>action</a:t>
            </a:r>
            <a:r>
              <a:rPr lang="en-US" sz="2000" dirty="0">
                <a:cs typeface="Courier New" panose="02070309020205020404" pitchFamily="49" charset="0"/>
              </a:rPr>
              <a:t> }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i="1" dirty="0"/>
              <a:t>pattern</a:t>
            </a:r>
            <a:r>
              <a:rPr lang="en-US" sz="2000" dirty="0"/>
              <a:t> { </a:t>
            </a:r>
            <a:r>
              <a:rPr lang="en-US" sz="2000" i="1" dirty="0"/>
              <a:t>action</a:t>
            </a:r>
            <a:r>
              <a:rPr lang="en-US" sz="2000" dirty="0"/>
              <a:t> }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dirty="0">
                <a:cs typeface="Courier New" panose="02070309020205020404" pitchFamily="49" charset="0"/>
              </a:rPr>
              <a:t>…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24BC41-A92B-7648-9F14-781868994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06B897-E5AC-6747-B11D-ED18BF1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48935-7F3B-49AB-9366-7D90152497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0C7369-8667-5940-BF59-6DB8C46863B6}"/>
              </a:ext>
            </a:extLst>
          </p:cNvPr>
          <p:cNvCxnSpPr/>
          <p:nvPr/>
        </p:nvCxnSpPr>
        <p:spPr>
          <a:xfrm>
            <a:off x="265176" y="990600"/>
            <a:ext cx="8610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45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9827" y="1322100"/>
            <a:ext cx="8496300" cy="5034251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Arial" panose="020B0604020202020204" pitchFamily="34" charset="0"/>
              </a:rPr>
              <a:t>If your </a:t>
            </a:r>
            <a:r>
              <a:rPr lang="en-US" sz="2400" i="1" dirty="0">
                <a:cs typeface="Arial" panose="020B0604020202020204" pitchFamily="34" charset="0"/>
              </a:rPr>
              <a:t>program</a:t>
            </a:r>
            <a:r>
              <a:rPr lang="en-US" sz="2400" dirty="0">
                <a:cs typeface="Arial" panose="020B0604020202020204" pitchFamily="34" charset="0"/>
              </a:rPr>
              <a:t> is short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dirty="0" err="1"/>
              <a:t>awk</a:t>
            </a:r>
            <a:r>
              <a:rPr lang="en-US" sz="2000" dirty="0"/>
              <a:t> '</a:t>
            </a:r>
            <a:r>
              <a:rPr lang="en-US" sz="2000" i="1" dirty="0"/>
              <a:t>program</a:t>
            </a:r>
            <a:r>
              <a:rPr lang="en-US" sz="2000" dirty="0"/>
              <a:t>' </a:t>
            </a:r>
            <a:r>
              <a:rPr lang="en-US" sz="2000" i="1" dirty="0"/>
              <a:t>input-file1 input-file2 </a:t>
            </a:r>
            <a:r>
              <a:rPr lang="en-US" sz="2000" dirty="0"/>
              <a:t>...</a:t>
            </a: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Courier New" panose="02070309020205020404" pitchFamily="49" charset="0"/>
              </a:rPr>
              <a:t>If it becomes too long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dirty="0" err="1"/>
              <a:t>awk</a:t>
            </a:r>
            <a:r>
              <a:rPr lang="en-US" sz="2000" dirty="0"/>
              <a:t> -f '</a:t>
            </a:r>
            <a:r>
              <a:rPr lang="en-US" sz="2000" i="1" dirty="0"/>
              <a:t>program-file</a:t>
            </a:r>
            <a:r>
              <a:rPr lang="en-US" sz="2000" dirty="0"/>
              <a:t>' </a:t>
            </a:r>
            <a:r>
              <a:rPr lang="en-US" sz="2000" i="1" dirty="0"/>
              <a:t>input-file1 input-file2 </a:t>
            </a:r>
            <a:r>
              <a:rPr lang="en-US" sz="2000" dirty="0"/>
              <a:t>...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000" b="1" dirty="0"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Courier New" panose="02070309020205020404" pitchFamily="49" charset="0"/>
              </a:rPr>
              <a:t>You can also run it without an input file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dirty="0" err="1"/>
              <a:t>awk</a:t>
            </a:r>
            <a:r>
              <a:rPr lang="en-US" sz="2000" dirty="0"/>
              <a:t> '</a:t>
            </a:r>
            <a:r>
              <a:rPr lang="en-US" sz="2000" i="1" dirty="0"/>
              <a:t>program</a:t>
            </a:r>
            <a:r>
              <a:rPr lang="en-US" sz="2000" dirty="0"/>
              <a:t>’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Courier New" panose="02070309020205020404" pitchFamily="49" charset="0"/>
              </a:rPr>
              <a:t>Let us try now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b="1" dirty="0" err="1">
                <a:cs typeface="Calibri" panose="020F0502020204030204" pitchFamily="34" charset="0"/>
              </a:rPr>
              <a:t>awk</a:t>
            </a:r>
            <a:r>
              <a:rPr lang="en-US" sz="2000" b="1" dirty="0">
                <a:cs typeface="Calibri" panose="020F0502020204030204" pitchFamily="34" charset="0"/>
              </a:rPr>
              <a:t> ‘BEGIN { print “Try it” }’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b="1" dirty="0" err="1">
                <a:cs typeface="Calibri" panose="020F0502020204030204" pitchFamily="34" charset="0"/>
              </a:rPr>
              <a:t>awk</a:t>
            </a:r>
            <a:r>
              <a:rPr lang="en-US" sz="2000" b="1" dirty="0">
                <a:cs typeface="Calibri" panose="020F0502020204030204" pitchFamily="34" charset="0"/>
              </a:rPr>
              <a:t> ‘BEGIN { print “Try it!” }’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b="1" dirty="0" err="1">
                <a:cs typeface="Calibri" panose="020F0502020204030204" pitchFamily="34" charset="0"/>
              </a:rPr>
              <a:t>awk</a:t>
            </a:r>
            <a:r>
              <a:rPr lang="en-US" sz="2000" b="1" dirty="0">
                <a:cs typeface="Calibri" panose="020F0502020204030204" pitchFamily="34" charset="0"/>
              </a:rPr>
              <a:t> ‘BEGIN { print “Let’s try it” }’ </a:t>
            </a:r>
            <a:r>
              <a:rPr lang="en-US" sz="2000" dirty="0">
                <a:cs typeface="Calibri" panose="020F0502020204030204" pitchFamily="34" charset="0"/>
              </a:rPr>
              <a:t>(error message)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2000" b="1" dirty="0" err="1">
                <a:cs typeface="Calibri" panose="020F0502020204030204" pitchFamily="34" charset="0"/>
              </a:rPr>
              <a:t>awk</a:t>
            </a:r>
            <a:r>
              <a:rPr lang="en-US" sz="2000" b="1" dirty="0">
                <a:cs typeface="Calibri" panose="020F0502020204030204" pitchFamily="34" charset="0"/>
              </a:rPr>
              <a:t> ‘BEGIN { print “Let\047s try it” }’ </a:t>
            </a:r>
            <a:r>
              <a:rPr lang="en-US" sz="2000" dirty="0">
                <a:cs typeface="Calibri" panose="020F0502020204030204" pitchFamily="34" charset="0"/>
              </a:rPr>
              <a:t>(octal escape sequence)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000" b="1" dirty="0"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24BC41-A92B-7648-9F14-781868994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06B897-E5AC-6747-B11D-ED18BF1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48935-7F3B-49AB-9366-7D90152497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0C7369-8667-5940-BF59-6DB8C46863B6}"/>
              </a:ext>
            </a:extLst>
          </p:cNvPr>
          <p:cNvCxnSpPr/>
          <p:nvPr/>
        </p:nvCxnSpPr>
        <p:spPr>
          <a:xfrm>
            <a:off x="265176" y="990600"/>
            <a:ext cx="8610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81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49826" y="1143000"/>
            <a:ext cx="8641773" cy="55359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Courier New" panose="02070309020205020404" pitchFamily="49" charset="0"/>
              </a:rPr>
              <a:t>Now let us try it with a file that we used yesterday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400" b="1" dirty="0" err="1">
                <a:cs typeface="Calibri" panose="020F0502020204030204" pitchFamily="34" charset="0"/>
              </a:rPr>
              <a:t>awk</a:t>
            </a:r>
            <a:r>
              <a:rPr lang="en-US" sz="1400" b="1" dirty="0">
                <a:cs typeface="Calibri" panose="020F0502020204030204" pitchFamily="34" charset="0"/>
              </a:rPr>
              <a:t> 'BEGIN{FS=","}{ print $1,$2,$3,$4,$5 }' </a:t>
            </a:r>
            <a:r>
              <a:rPr lang="en-US" sz="1400" b="1" dirty="0" err="1">
                <a:cs typeface="Calibri" panose="020F0502020204030204" pitchFamily="34" charset="0"/>
              </a:rPr>
              <a:t>percent_bachelors_degrees_women_usa.csv</a:t>
            </a:r>
            <a:r>
              <a:rPr lang="en-US" sz="1400" b="1" dirty="0">
                <a:cs typeface="Calibri" panose="020F0502020204030204" pitchFamily="34" charset="0"/>
              </a:rPr>
              <a:t> | head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400" b="1" dirty="0" err="1">
                <a:cs typeface="Calibri" panose="020F0502020204030204" pitchFamily="34" charset="0"/>
              </a:rPr>
              <a:t>awk</a:t>
            </a:r>
            <a:r>
              <a:rPr lang="en-US" sz="1400" b="1" dirty="0">
                <a:cs typeface="Calibri" panose="020F0502020204030204" pitchFamily="34" charset="0"/>
              </a:rPr>
              <a:t> '{FS=","}{ print $1,$2,$3,$4,$5 }' </a:t>
            </a:r>
            <a:r>
              <a:rPr lang="en-US" sz="1400" b="1" dirty="0" err="1">
                <a:cs typeface="Calibri" panose="020F0502020204030204" pitchFamily="34" charset="0"/>
              </a:rPr>
              <a:t>percent_bachelors_degrees_women_usa.csv</a:t>
            </a:r>
            <a:r>
              <a:rPr lang="en-US" sz="1400" b="1" dirty="0">
                <a:cs typeface="Calibri" panose="020F0502020204030204" pitchFamily="34" charset="0"/>
              </a:rPr>
              <a:t> | head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400" b="1" dirty="0" err="1">
                <a:cs typeface="Calibri" panose="020F0502020204030204" pitchFamily="34" charset="0"/>
              </a:rPr>
              <a:t>awk</a:t>
            </a:r>
            <a:r>
              <a:rPr lang="en-US" sz="1400" b="1" dirty="0">
                <a:cs typeface="Calibri" panose="020F0502020204030204" pitchFamily="34" charset="0"/>
              </a:rPr>
              <a:t> 'BEGIN{FS=",";OFS="\t"}{ print $1,$2,$3,$4,$5 }' </a:t>
            </a:r>
            <a:r>
              <a:rPr lang="en-US" sz="1400" b="1" dirty="0" err="1">
                <a:cs typeface="Calibri" panose="020F0502020204030204" pitchFamily="34" charset="0"/>
              </a:rPr>
              <a:t>percent_bachelors_degrees_women_usa.csv</a:t>
            </a:r>
            <a:r>
              <a:rPr lang="en-US" sz="1400" b="1" dirty="0">
                <a:cs typeface="Calibri" panose="020F0502020204030204" pitchFamily="34" charset="0"/>
              </a:rPr>
              <a:t> | head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400" b="1" dirty="0" err="1">
                <a:cs typeface="Calibri" panose="020F0502020204030204" pitchFamily="34" charset="0"/>
              </a:rPr>
              <a:t>awk</a:t>
            </a:r>
            <a:r>
              <a:rPr lang="en-US" sz="1400" b="1" dirty="0">
                <a:cs typeface="Calibri" panose="020F0502020204030204" pitchFamily="34" charset="0"/>
              </a:rPr>
              <a:t> 'BEGIN{FS=",";OFS="\t"}{ print $1,$2,$3,$4,$5 }' </a:t>
            </a:r>
            <a:r>
              <a:rPr lang="en-US" sz="1400" b="1" dirty="0" err="1">
                <a:cs typeface="Calibri" panose="020F0502020204030204" pitchFamily="34" charset="0"/>
              </a:rPr>
              <a:t>percent_bachelors_degrees_women_usa.csv</a:t>
            </a:r>
            <a:r>
              <a:rPr lang="en-US" sz="1400" b="1" dirty="0">
                <a:cs typeface="Calibri" panose="020F0502020204030204" pitchFamily="34" charset="0"/>
              </a:rPr>
              <a:t> &gt; </a:t>
            </a:r>
            <a:r>
              <a:rPr lang="en-US" sz="1400" b="1" dirty="0" err="1">
                <a:cs typeface="Calibri" panose="020F0502020204030204" pitchFamily="34" charset="0"/>
              </a:rPr>
              <a:t>awk_practice.txt</a:t>
            </a:r>
            <a:endParaRPr lang="en-US" sz="1400" b="1" dirty="0"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8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8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24BC41-A92B-7648-9F14-781868994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06B897-E5AC-6747-B11D-ED18BF1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48935-7F3B-49AB-9366-7D90152497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0C7369-8667-5940-BF59-6DB8C46863B6}"/>
              </a:ext>
            </a:extLst>
          </p:cNvPr>
          <p:cNvCxnSpPr/>
          <p:nvPr/>
        </p:nvCxnSpPr>
        <p:spPr>
          <a:xfrm>
            <a:off x="265176" y="990600"/>
            <a:ext cx="8610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3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65176" y="1143000"/>
            <a:ext cx="8802623" cy="553590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en-US" sz="2400" dirty="0">
                <a:cs typeface="Courier New" panose="02070309020205020404" pitchFamily="49" charset="0"/>
              </a:rPr>
              <a:t>We now have to change the file separator and do some file manipulations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'BEGIN{FS="\t"}{print $0}' </a:t>
            </a:r>
            <a:r>
              <a:rPr lang="en-US" sz="1600" b="1" dirty="0" err="1"/>
              <a:t>awk_practice.txt</a:t>
            </a:r>
            <a:r>
              <a:rPr lang="en-US" sz="1600" b="1" dirty="0"/>
              <a:t> | head -20</a:t>
            </a: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 $1&gt;1986 {print}'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 $1&gt;=1986 {print}'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 $1==1986 {print}'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'BEGIN{FS="\t"}{if($1==1986)print}'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'BEGIN{FS="\t"}{if($1&gt;=1986 &amp;&amp; $3&gt;=37)print}'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'BEGIN{FS="\t"}{if($1&gt;=1986 &amp;&amp; $3&gt;=37) print $1,$5,$3}'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600" b="1" dirty="0" err="1"/>
              <a:t>awk</a:t>
            </a:r>
            <a:r>
              <a:rPr lang="en-US" sz="1600" b="1" dirty="0"/>
              <a:t> 'BEGIN{FS="\t"; OFS="\t"}{if($1&gt;=1986 &amp;&amp; $3&gt;=37) print $1,$5,$3}' </a:t>
            </a:r>
            <a:r>
              <a:rPr lang="en-US" sz="1600" b="1" dirty="0" err="1"/>
              <a:t>awk_practice.txt</a:t>
            </a:r>
            <a:endParaRPr lang="en-US" sz="16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800" b="1" dirty="0"/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0"/>
              </a:spcBef>
              <a:buClr>
                <a:srgbClr val="00B050"/>
              </a:buClr>
              <a:buNone/>
            </a:pP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400" dirty="0"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0"/>
              </a:spcBef>
              <a:buClr>
                <a:srgbClr val="00B050"/>
              </a:buClr>
              <a:buFont typeface="Wingdings" pitchFamily="2" charset="2"/>
              <a:buChar char="§"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24BC41-A92B-7648-9F14-781868994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1066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06B897-E5AC-6747-B11D-ED18BF19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48935-7F3B-49AB-9366-7D90152497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0C7369-8667-5940-BF59-6DB8C46863B6}"/>
              </a:ext>
            </a:extLst>
          </p:cNvPr>
          <p:cNvCxnSpPr/>
          <p:nvPr/>
        </p:nvCxnSpPr>
        <p:spPr>
          <a:xfrm>
            <a:off x="265176" y="990600"/>
            <a:ext cx="86106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32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bldLvl="2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46856</TotalTime>
  <Words>573</Words>
  <Application>Microsoft Macintosh PowerPoint</Application>
  <PresentationFormat>On-screen Show (4:3)</PresentationFormat>
  <Paragraphs>104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Courier New</vt:lpstr>
      <vt:lpstr>Wingdings</vt:lpstr>
      <vt:lpstr>Default Design</vt:lpstr>
      <vt:lpstr>PowerPoint Presentation</vt:lpstr>
      <vt:lpstr>AWK</vt:lpstr>
      <vt:lpstr>AWK</vt:lpstr>
      <vt:lpstr>Running awk</vt:lpstr>
      <vt:lpstr>Running awk</vt:lpstr>
      <vt:lpstr>Running awk</vt:lpstr>
    </vt:vector>
  </TitlesOfParts>
  <Company>Rutgers, The State University of New Jersey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Alejandro Q. Nato, Jr.</dc:creator>
  <cp:lastModifiedBy>Nato, Alejandro</cp:lastModifiedBy>
  <cp:revision>1652</cp:revision>
  <cp:lastPrinted>2014-11-07T20:53:21Z</cp:lastPrinted>
  <dcterms:created xsi:type="dcterms:W3CDTF">2010-05-05T21:06:53Z</dcterms:created>
  <dcterms:modified xsi:type="dcterms:W3CDTF">2022-06-05T21:23:18Z</dcterms:modified>
</cp:coreProperties>
</file>