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88">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DXCjJcGWJmCc+/hRoQXfGDNzm2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p:cViewPr varScale="1">
        <p:scale>
          <a:sx n="102" d="100"/>
          <a:sy n="102" d="100"/>
        </p:scale>
        <p:origin x="856" y="184"/>
      </p:cViewPr>
      <p:guideLst>
        <p:guide orient="horz" pos="2160"/>
        <p:guide pos="38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Thank you for coming, today I want to give you all some background information on the concept of next generation sequencing. Some things I want you to take away from this presentation include...</a:t>
            </a: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2" name="Google Shape;32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with this method of pyrosequencing, fragmented dna is isolated on beads and amplified on that bead using a special variation of PCR, single dna covered beads and all the ingredients needed for dna synthesis are then placed in wells, many wells in this plate, as nucleotides are washed across the wells they may become incorporated onto a dna strand...this releases pyrophosphate which sets on a chain reaction ultimately leading to the production of light by luciferase in this case firefly luciferase, so the same enzyme that is responsible for the glowing abdomen...each time you see fireflies I want you to think of pyrosequencing...</a:t>
            </a:r>
            <a:endParaRPr/>
          </a:p>
        </p:txBody>
      </p:sp>
      <p:sp>
        <p:nvSpPr>
          <p:cNvPr id="329" name="Google Shape;32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3" name="Google Shape;37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9" name="Google Shape;40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4" name="Google Shape;48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9" name="Google Shape;50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7" name="Google Shape;53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7" name="Google Shape;55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3" name="Google Shape;56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1" name="Google Shape;57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very briefly, Sanger sequencing uses a method called chain termination, where special fluorescently tagged nucleotides are incorporated into growing DNA strands, each time one of these dideoxy nucleotides is added extension of that strand stops. This method generated fragments of target dna of varying length with fluorescent labels attached to the last nuclotide. Capilary electrophoresis is used to separate the fragments by size and a laser is used to excite the fluorescent tag. If we order these fragements by size and look at the sequence of fluorescent signals we can reconstruct the sequence of our target DNA. This information is organized on a chromatogram, pictured here.</a:t>
            </a:r>
            <a:endParaRPr/>
          </a:p>
        </p:txBody>
      </p:sp>
      <p:sp>
        <p:nvSpPr>
          <p:cNvPr id="143" name="Google Shape;14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9"/>
          <p:cNvSpPr>
            <a:spLocks noGrp="1"/>
          </p:cNvSpPr>
          <p:nvPr>
            <p:ph type="pic" idx="2"/>
          </p:nvPr>
        </p:nvSpPr>
        <p:spPr>
          <a:xfrm>
            <a:off x="5183188" y="987425"/>
            <a:ext cx="6172200" cy="4873625"/>
          </a:xfrm>
          <a:prstGeom prst="rect">
            <a:avLst/>
          </a:prstGeom>
          <a:noFill/>
          <a:ln>
            <a:noFill/>
          </a:ln>
        </p:spPr>
      </p:sp>
      <p:sp>
        <p:nvSpPr>
          <p:cNvPr id="68" name="Google Shape;68;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3F4F"/>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0" y="1563324"/>
            <a:ext cx="12192000" cy="102817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DF2"/>
              </a:buClr>
              <a:buSzPts val="6600"/>
              <a:buFont typeface="Calibri"/>
              <a:buNone/>
            </a:pPr>
            <a:r>
              <a:rPr lang="en-US" sz="6600" b="1">
                <a:solidFill>
                  <a:srgbClr val="FFFDF2"/>
                </a:solidFill>
              </a:rPr>
              <a:t>The Sequencing Revolution</a:t>
            </a:r>
            <a:endParaRPr/>
          </a:p>
        </p:txBody>
      </p:sp>
      <p:sp>
        <p:nvSpPr>
          <p:cNvPr id="90" name="Google Shape;90;p1"/>
          <p:cNvSpPr txBox="1"/>
          <p:nvPr/>
        </p:nvSpPr>
        <p:spPr>
          <a:xfrm>
            <a:off x="4516789" y="5013152"/>
            <a:ext cx="3310821"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DF2"/>
                </a:solidFill>
                <a:latin typeface="Calibri"/>
                <a:ea typeface="Calibri"/>
                <a:cs typeface="Calibri"/>
                <a:sym typeface="Calibri"/>
              </a:rPr>
              <a:t>Dr. Nicole Garrison</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DF2"/>
                </a:solidFill>
                <a:latin typeface="Calibri"/>
                <a:ea typeface="Calibri"/>
                <a:cs typeface="Calibri"/>
                <a:sym typeface="Calibri"/>
              </a:rPr>
              <a:t>Assistant Professor </a:t>
            </a:r>
          </a:p>
          <a:p>
            <a:pPr marL="0" marR="0" lvl="0" indent="0" algn="ctr" rtl="0">
              <a:lnSpc>
                <a:spcPct val="100000"/>
              </a:lnSpc>
              <a:spcBef>
                <a:spcPts val="0"/>
              </a:spcBef>
              <a:spcAft>
                <a:spcPts val="0"/>
              </a:spcAft>
              <a:buClr>
                <a:srgbClr val="000000"/>
              </a:buClr>
              <a:buSzPts val="2400"/>
              <a:buFont typeface="Arial"/>
              <a:buNone/>
            </a:pPr>
            <a:r>
              <a:rPr lang="en-US" sz="2400" dirty="0">
                <a:solidFill>
                  <a:srgbClr val="FFFDF2"/>
                </a:solidFill>
                <a:latin typeface="Calibri"/>
                <a:cs typeface="Calibri"/>
                <a:sym typeface="Calibri"/>
              </a:rPr>
              <a:t>West Liberty University</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DF2"/>
              </a:buClr>
              <a:buSzPts val="4400"/>
              <a:buFont typeface="Calibri"/>
              <a:buNone/>
            </a:pPr>
            <a:r>
              <a:rPr lang="en-US" b="1">
                <a:solidFill>
                  <a:srgbClr val="FFFDF2"/>
                </a:solidFill>
              </a:rPr>
              <a:t>Core Principles</a:t>
            </a:r>
            <a:endParaRPr/>
          </a:p>
        </p:txBody>
      </p:sp>
      <p:sp>
        <p:nvSpPr>
          <p:cNvPr id="325" name="Google Shape;32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FDF2"/>
              </a:buClr>
              <a:buSzPts val="2800"/>
              <a:buChar char="•"/>
            </a:pPr>
            <a:r>
              <a:rPr lang="en-US">
                <a:solidFill>
                  <a:srgbClr val="FFFDF2"/>
                </a:solidFill>
              </a:rPr>
              <a:t>Library preparation</a:t>
            </a:r>
            <a:endParaRPr/>
          </a:p>
          <a:p>
            <a:pPr marL="685800" lvl="1" indent="-228600" algn="l" rtl="0">
              <a:lnSpc>
                <a:spcPct val="90000"/>
              </a:lnSpc>
              <a:spcBef>
                <a:spcPts val="500"/>
              </a:spcBef>
              <a:spcAft>
                <a:spcPts val="0"/>
              </a:spcAft>
              <a:buClr>
                <a:srgbClr val="FFFDF2"/>
              </a:buClr>
              <a:buSzPts val="2400"/>
              <a:buChar char="•"/>
            </a:pPr>
            <a:r>
              <a:rPr lang="en-US">
                <a:solidFill>
                  <a:srgbClr val="FFFDF2"/>
                </a:solidFill>
              </a:rPr>
              <a:t>Fragmentation, addition of adapters, amplification, size selection</a:t>
            </a:r>
            <a:endParaRPr/>
          </a:p>
          <a:p>
            <a:pPr marL="228600" lvl="0" indent="-228600" algn="l" rtl="0">
              <a:lnSpc>
                <a:spcPct val="90000"/>
              </a:lnSpc>
              <a:spcBef>
                <a:spcPts val="1000"/>
              </a:spcBef>
              <a:spcAft>
                <a:spcPts val="0"/>
              </a:spcAft>
              <a:buClr>
                <a:srgbClr val="FFFDF2"/>
              </a:buClr>
              <a:buSzPts val="2800"/>
              <a:buChar char="•"/>
            </a:pPr>
            <a:r>
              <a:rPr lang="en-US">
                <a:solidFill>
                  <a:srgbClr val="FFFDF2"/>
                </a:solidFill>
              </a:rPr>
              <a:t>DNA molecule isolation/fixation (more amplification)</a:t>
            </a:r>
            <a:endParaRPr/>
          </a:p>
          <a:p>
            <a:pPr marL="228600" lvl="0" indent="-228600" algn="l" rtl="0">
              <a:lnSpc>
                <a:spcPct val="90000"/>
              </a:lnSpc>
              <a:spcBef>
                <a:spcPts val="1000"/>
              </a:spcBef>
              <a:spcAft>
                <a:spcPts val="0"/>
              </a:spcAft>
              <a:buClr>
                <a:srgbClr val="FFFDF2"/>
              </a:buClr>
              <a:buSzPts val="2800"/>
              <a:buChar char="•"/>
            </a:pPr>
            <a:r>
              <a:rPr lang="en-US">
                <a:solidFill>
                  <a:srgbClr val="FFFDF2"/>
                </a:solidFill>
              </a:rPr>
              <a:t>Release of some signal (light, fluorescence, electrical…)</a:t>
            </a:r>
            <a:endParaRPr/>
          </a:p>
          <a:p>
            <a:pPr marL="685800" lvl="1" indent="-228600" algn="l" rtl="0">
              <a:lnSpc>
                <a:spcPct val="90000"/>
              </a:lnSpc>
              <a:spcBef>
                <a:spcPts val="500"/>
              </a:spcBef>
              <a:spcAft>
                <a:spcPts val="0"/>
              </a:spcAft>
              <a:buClr>
                <a:srgbClr val="FFFDF2"/>
              </a:buClr>
              <a:buSzPts val="2400"/>
              <a:buChar char="•"/>
            </a:pPr>
            <a:r>
              <a:rPr lang="en-US">
                <a:solidFill>
                  <a:srgbClr val="FFFDF2"/>
                </a:solidFill>
              </a:rPr>
              <a:t>Some method of reporting in a controlled way the addition of nucleotides</a:t>
            </a:r>
            <a:endParaRPr/>
          </a:p>
          <a:p>
            <a:pPr marL="228600" lvl="0" indent="-228600" algn="l" rtl="0">
              <a:lnSpc>
                <a:spcPct val="90000"/>
              </a:lnSpc>
              <a:spcBef>
                <a:spcPts val="1000"/>
              </a:spcBef>
              <a:spcAft>
                <a:spcPts val="0"/>
              </a:spcAft>
              <a:buClr>
                <a:srgbClr val="FFFDF2"/>
              </a:buClr>
              <a:buSzPts val="2800"/>
              <a:buChar char="•"/>
            </a:pPr>
            <a:r>
              <a:rPr lang="en-US">
                <a:solidFill>
                  <a:srgbClr val="FFFDF2"/>
                </a:solidFill>
              </a:rPr>
              <a:t>Recording of signal in a massively parallel manner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5">
                                            <p:txEl>
                                              <p:pRg st="0" end="0"/>
                                            </p:txEl>
                                          </p:spTgt>
                                        </p:tgtEl>
                                        <p:attrNameLst>
                                          <p:attrName>style.visibility</p:attrName>
                                        </p:attrNameLst>
                                      </p:cBhvr>
                                      <p:to>
                                        <p:strVal val="visible"/>
                                      </p:to>
                                    </p:set>
                                    <p:animEffect transition="in" filter="fade">
                                      <p:cBhvr>
                                        <p:cTn id="7" dur="500"/>
                                        <p:tgtEl>
                                          <p:spTgt spid="3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5">
                                            <p:txEl>
                                              <p:pRg st="1" end="1"/>
                                            </p:txEl>
                                          </p:spTgt>
                                        </p:tgtEl>
                                        <p:attrNameLst>
                                          <p:attrName>style.visibility</p:attrName>
                                        </p:attrNameLst>
                                      </p:cBhvr>
                                      <p:to>
                                        <p:strVal val="visible"/>
                                      </p:to>
                                    </p:set>
                                    <p:animEffect transition="in" filter="fade">
                                      <p:cBhvr>
                                        <p:cTn id="12" dur="500"/>
                                        <p:tgtEl>
                                          <p:spTgt spid="3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5">
                                            <p:txEl>
                                              <p:pRg st="2" end="2"/>
                                            </p:txEl>
                                          </p:spTgt>
                                        </p:tgtEl>
                                        <p:attrNameLst>
                                          <p:attrName>style.visibility</p:attrName>
                                        </p:attrNameLst>
                                      </p:cBhvr>
                                      <p:to>
                                        <p:strVal val="visible"/>
                                      </p:to>
                                    </p:set>
                                    <p:animEffect transition="in" filter="fade">
                                      <p:cBhvr>
                                        <p:cTn id="17" dur="500"/>
                                        <p:tgtEl>
                                          <p:spTgt spid="3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5">
                                            <p:txEl>
                                              <p:pRg st="3" end="3"/>
                                            </p:txEl>
                                          </p:spTgt>
                                        </p:tgtEl>
                                        <p:attrNameLst>
                                          <p:attrName>style.visibility</p:attrName>
                                        </p:attrNameLst>
                                      </p:cBhvr>
                                      <p:to>
                                        <p:strVal val="visible"/>
                                      </p:to>
                                    </p:set>
                                    <p:animEffect transition="in" filter="fade">
                                      <p:cBhvr>
                                        <p:cTn id="22" dur="500"/>
                                        <p:tgtEl>
                                          <p:spTgt spid="3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5">
                                            <p:txEl>
                                              <p:pRg st="4" end="4"/>
                                            </p:txEl>
                                          </p:spTgt>
                                        </p:tgtEl>
                                        <p:attrNameLst>
                                          <p:attrName>style.visibility</p:attrName>
                                        </p:attrNameLst>
                                      </p:cBhvr>
                                      <p:to>
                                        <p:strVal val="visible"/>
                                      </p:to>
                                    </p:set>
                                    <p:animEffect transition="in" filter="fade">
                                      <p:cBhvr>
                                        <p:cTn id="27" dur="500"/>
                                        <p:tgtEl>
                                          <p:spTgt spid="3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5">
                                            <p:txEl>
                                              <p:pRg st="5" end="5"/>
                                            </p:txEl>
                                          </p:spTgt>
                                        </p:tgtEl>
                                        <p:attrNameLst>
                                          <p:attrName>style.visibility</p:attrName>
                                        </p:attrNameLst>
                                      </p:cBhvr>
                                      <p:to>
                                        <p:strVal val="visible"/>
                                      </p:to>
                                    </p:set>
                                    <p:animEffect transition="in" filter="fade">
                                      <p:cBhvr>
                                        <p:cTn id="32" dur="500"/>
                                        <p:tgtEl>
                                          <p:spTgt spid="32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cxnSp>
        <p:nvCxnSpPr>
          <p:cNvPr id="331" name="Google Shape;331;p11"/>
          <p:cNvCxnSpPr/>
          <p:nvPr/>
        </p:nvCxnSpPr>
        <p:spPr>
          <a:xfrm>
            <a:off x="0" y="2870096"/>
            <a:ext cx="12192000" cy="0"/>
          </a:xfrm>
          <a:prstGeom prst="straightConnector1">
            <a:avLst/>
          </a:prstGeom>
          <a:noFill/>
          <a:ln w="38100" cap="flat" cmpd="sng">
            <a:solidFill>
              <a:srgbClr val="D8D8D8"/>
            </a:solidFill>
            <a:prstDash val="solid"/>
            <a:miter lim="800000"/>
            <a:headEnd type="none" w="sm" len="sm"/>
            <a:tailEnd type="none" w="sm" len="sm"/>
          </a:ln>
        </p:spPr>
      </p:cxnSp>
      <p:sp>
        <p:nvSpPr>
          <p:cNvPr id="332" name="Google Shape;332;p11"/>
          <p:cNvSpPr/>
          <p:nvPr/>
        </p:nvSpPr>
        <p:spPr>
          <a:xfrm>
            <a:off x="-1" y="0"/>
            <a:ext cx="663790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3" name="Google Shape;333;p11"/>
          <p:cNvSpPr txBox="1"/>
          <p:nvPr/>
        </p:nvSpPr>
        <p:spPr>
          <a:xfrm>
            <a:off x="-13252" y="365125"/>
            <a:ext cx="665116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323F4F"/>
              </a:buClr>
              <a:buSzPts val="4800"/>
              <a:buFont typeface="Calibri"/>
              <a:buNone/>
            </a:pPr>
            <a:r>
              <a:rPr lang="en-US" sz="4800" b="1" i="0" u="none" strike="noStrike" cap="none">
                <a:solidFill>
                  <a:srgbClr val="323F4F"/>
                </a:solidFill>
                <a:latin typeface="Calibri"/>
                <a:ea typeface="Calibri"/>
                <a:cs typeface="Calibri"/>
                <a:sym typeface="Calibri"/>
              </a:rPr>
              <a:t>NGS Flavors </a:t>
            </a:r>
            <a:r>
              <a:rPr lang="en-US" sz="2800" b="1" i="0" u="none" strike="noStrike" cap="none">
                <a:solidFill>
                  <a:srgbClr val="323F4F"/>
                </a:solidFill>
                <a:latin typeface="Calibri"/>
                <a:ea typeface="Calibri"/>
                <a:cs typeface="Calibri"/>
                <a:sym typeface="Calibri"/>
              </a:rPr>
              <a:t>- pyrosequencing</a:t>
            </a:r>
            <a:endParaRPr sz="1400" b="0" i="0" u="none" strike="noStrike" cap="none">
              <a:solidFill>
                <a:srgbClr val="000000"/>
              </a:solidFill>
              <a:latin typeface="Arial"/>
              <a:ea typeface="Arial"/>
              <a:cs typeface="Arial"/>
              <a:sym typeface="Arial"/>
            </a:endParaRPr>
          </a:p>
        </p:txBody>
      </p:sp>
      <p:sp>
        <p:nvSpPr>
          <p:cNvPr id="334" name="Google Shape;334;p11"/>
          <p:cNvSpPr/>
          <p:nvPr/>
        </p:nvSpPr>
        <p:spPr>
          <a:xfrm>
            <a:off x="8656450" y="3967376"/>
            <a:ext cx="1097280" cy="10972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Illumina/Solexa</a:t>
            </a:r>
            <a:endParaRPr sz="1800" b="1" i="0" u="none" strike="noStrike" cap="none">
              <a:solidFill>
                <a:srgbClr val="323F4F"/>
              </a:solidFill>
              <a:latin typeface="Calibri"/>
              <a:ea typeface="Calibri"/>
              <a:cs typeface="Calibri"/>
              <a:sym typeface="Calibri"/>
            </a:endParaRPr>
          </a:p>
        </p:txBody>
      </p:sp>
      <p:cxnSp>
        <p:nvCxnSpPr>
          <p:cNvPr id="335" name="Google Shape;335;p11"/>
          <p:cNvCxnSpPr/>
          <p:nvPr/>
        </p:nvCxnSpPr>
        <p:spPr>
          <a:xfrm rot="10800000" flipH="1">
            <a:off x="9005792" y="2884587"/>
            <a:ext cx="2250" cy="168892"/>
          </a:xfrm>
          <a:prstGeom prst="straightConnector1">
            <a:avLst/>
          </a:prstGeom>
          <a:noFill/>
          <a:ln w="19050" cap="flat" cmpd="sng">
            <a:solidFill>
              <a:srgbClr val="D8D8D8"/>
            </a:solidFill>
            <a:prstDash val="solid"/>
            <a:miter lim="800000"/>
            <a:headEnd type="none" w="sm" len="sm"/>
            <a:tailEnd type="none" w="sm" len="sm"/>
          </a:ln>
        </p:spPr>
      </p:cxnSp>
      <p:cxnSp>
        <p:nvCxnSpPr>
          <p:cNvPr id="336" name="Google Shape;336;p11"/>
          <p:cNvCxnSpPr/>
          <p:nvPr/>
        </p:nvCxnSpPr>
        <p:spPr>
          <a:xfrm flipH="1">
            <a:off x="9201869" y="2888143"/>
            <a:ext cx="6442" cy="1075375"/>
          </a:xfrm>
          <a:prstGeom prst="straightConnector1">
            <a:avLst/>
          </a:prstGeom>
          <a:noFill/>
          <a:ln w="19050" cap="flat" cmpd="sng">
            <a:solidFill>
              <a:srgbClr val="D8D8D8"/>
            </a:solidFill>
            <a:prstDash val="solid"/>
            <a:miter lim="800000"/>
            <a:headEnd type="none" w="sm" len="sm"/>
            <a:tailEnd type="none" w="sm" len="sm"/>
          </a:ln>
        </p:spPr>
      </p:cxnSp>
      <p:grpSp>
        <p:nvGrpSpPr>
          <p:cNvPr id="337" name="Google Shape;337;p11"/>
          <p:cNvGrpSpPr/>
          <p:nvPr/>
        </p:nvGrpSpPr>
        <p:grpSpPr>
          <a:xfrm>
            <a:off x="8295997" y="1477748"/>
            <a:ext cx="1097280" cy="1383362"/>
            <a:chOff x="8295997" y="1477748"/>
            <a:chExt cx="1097280" cy="1383362"/>
          </a:xfrm>
        </p:grpSpPr>
        <p:sp>
          <p:nvSpPr>
            <p:cNvPr id="338" name="Google Shape;338;p11"/>
            <p:cNvSpPr/>
            <p:nvPr/>
          </p:nvSpPr>
          <p:spPr>
            <a:xfrm>
              <a:off x="8295997" y="1477748"/>
              <a:ext cx="1097280" cy="1097280"/>
            </a:xfrm>
            <a:prstGeom prst="ellipse">
              <a:avLst/>
            </a:prstGeom>
            <a:solidFill>
              <a:srgbClr val="43EDAE"/>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Roche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454</a:t>
              </a:r>
              <a:endParaRPr sz="1400" b="0" i="0" u="none" strike="noStrike" cap="none">
                <a:solidFill>
                  <a:srgbClr val="000000"/>
                </a:solidFill>
                <a:latin typeface="Arial"/>
                <a:ea typeface="Arial"/>
                <a:cs typeface="Arial"/>
                <a:sym typeface="Arial"/>
              </a:endParaRPr>
            </a:p>
          </p:txBody>
        </p:sp>
        <p:cxnSp>
          <p:nvCxnSpPr>
            <p:cNvPr id="339" name="Google Shape;339;p11"/>
            <p:cNvCxnSpPr/>
            <p:nvPr/>
          </p:nvCxnSpPr>
          <p:spPr>
            <a:xfrm rot="10800000">
              <a:off x="8844637" y="2575028"/>
              <a:ext cx="0" cy="286082"/>
            </a:xfrm>
            <a:prstGeom prst="straightConnector1">
              <a:avLst/>
            </a:prstGeom>
            <a:noFill/>
            <a:ln w="19050" cap="flat" cmpd="sng">
              <a:solidFill>
                <a:srgbClr val="D8D8D8"/>
              </a:solidFill>
              <a:prstDash val="solid"/>
              <a:miter lim="800000"/>
              <a:headEnd type="none" w="sm" len="sm"/>
              <a:tailEnd type="none" w="sm" len="sm"/>
            </a:ln>
          </p:spPr>
        </p:cxnSp>
      </p:grpSp>
      <p:sp>
        <p:nvSpPr>
          <p:cNvPr id="340" name="Google Shape;340;p11"/>
          <p:cNvSpPr/>
          <p:nvPr/>
        </p:nvSpPr>
        <p:spPr>
          <a:xfrm>
            <a:off x="8911750" y="3045094"/>
            <a:ext cx="182880" cy="182880"/>
          </a:xfrm>
          <a:prstGeom prst="ellipse">
            <a:avLst/>
          </a:prstGeom>
          <a:solidFill>
            <a:srgbClr val="43EDAE"/>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41" name="Google Shape;341;p11"/>
          <p:cNvSpPr/>
          <p:nvPr/>
        </p:nvSpPr>
        <p:spPr>
          <a:xfrm>
            <a:off x="9113650" y="3499085"/>
            <a:ext cx="182880" cy="182880"/>
          </a:xfrm>
          <a:prstGeom prst="ellipse">
            <a:avLst/>
          </a:prstGeom>
          <a:solidFill>
            <a:srgbClr val="43EDAE"/>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cxnSp>
        <p:nvCxnSpPr>
          <p:cNvPr id="342" name="Google Shape;342;p11"/>
          <p:cNvCxnSpPr/>
          <p:nvPr/>
        </p:nvCxnSpPr>
        <p:spPr>
          <a:xfrm rot="10800000">
            <a:off x="9760447" y="1489622"/>
            <a:ext cx="0" cy="1371600"/>
          </a:xfrm>
          <a:prstGeom prst="straightConnector1">
            <a:avLst/>
          </a:prstGeom>
          <a:noFill/>
          <a:ln w="19050" cap="flat" cmpd="sng">
            <a:solidFill>
              <a:srgbClr val="D8D8D8"/>
            </a:solidFill>
            <a:prstDash val="solid"/>
            <a:miter lim="800000"/>
            <a:headEnd type="none" w="sm" len="sm"/>
            <a:tailEnd type="none" w="sm" len="sm"/>
          </a:ln>
        </p:spPr>
      </p:cxnSp>
      <p:cxnSp>
        <p:nvCxnSpPr>
          <p:cNvPr id="343" name="Google Shape;343;p11"/>
          <p:cNvCxnSpPr/>
          <p:nvPr/>
        </p:nvCxnSpPr>
        <p:spPr>
          <a:xfrm rot="10800000">
            <a:off x="10092369" y="2030051"/>
            <a:ext cx="0" cy="822960"/>
          </a:xfrm>
          <a:prstGeom prst="straightConnector1">
            <a:avLst/>
          </a:prstGeom>
          <a:noFill/>
          <a:ln w="19050" cap="flat" cmpd="sng">
            <a:solidFill>
              <a:srgbClr val="D8D8D8"/>
            </a:solidFill>
            <a:prstDash val="solid"/>
            <a:miter lim="800000"/>
            <a:headEnd type="none" w="sm" len="sm"/>
            <a:tailEnd type="none" w="sm" len="sm"/>
          </a:ln>
        </p:spPr>
      </p:cxnSp>
      <p:cxnSp>
        <p:nvCxnSpPr>
          <p:cNvPr id="344" name="Google Shape;344;p11"/>
          <p:cNvCxnSpPr/>
          <p:nvPr/>
        </p:nvCxnSpPr>
        <p:spPr>
          <a:xfrm rot="10800000">
            <a:off x="10393959" y="2231449"/>
            <a:ext cx="0" cy="640080"/>
          </a:xfrm>
          <a:prstGeom prst="straightConnector1">
            <a:avLst/>
          </a:prstGeom>
          <a:noFill/>
          <a:ln w="19050" cap="flat" cmpd="sng">
            <a:solidFill>
              <a:srgbClr val="D8D8D8"/>
            </a:solidFill>
            <a:prstDash val="solid"/>
            <a:miter lim="800000"/>
            <a:headEnd type="none" w="sm" len="sm"/>
            <a:tailEnd type="none" w="sm" len="sm"/>
          </a:ln>
        </p:spPr>
      </p:cxnSp>
      <p:cxnSp>
        <p:nvCxnSpPr>
          <p:cNvPr id="345" name="Google Shape;345;p11"/>
          <p:cNvCxnSpPr/>
          <p:nvPr/>
        </p:nvCxnSpPr>
        <p:spPr>
          <a:xfrm rot="10800000">
            <a:off x="11000963" y="2579790"/>
            <a:ext cx="0" cy="274320"/>
          </a:xfrm>
          <a:prstGeom prst="straightConnector1">
            <a:avLst/>
          </a:prstGeom>
          <a:noFill/>
          <a:ln w="19050" cap="flat" cmpd="sng">
            <a:solidFill>
              <a:srgbClr val="D8D8D8"/>
            </a:solidFill>
            <a:prstDash val="solid"/>
            <a:miter lim="800000"/>
            <a:headEnd type="none" w="sm" len="sm"/>
            <a:tailEnd type="none" w="sm" len="sm"/>
          </a:ln>
        </p:spPr>
      </p:cxnSp>
      <p:sp>
        <p:nvSpPr>
          <p:cNvPr id="346" name="Google Shape;346;p11"/>
          <p:cNvSpPr/>
          <p:nvPr/>
        </p:nvSpPr>
        <p:spPr>
          <a:xfrm>
            <a:off x="9211807" y="554978"/>
            <a:ext cx="1097280" cy="10972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PacBio</a:t>
            </a:r>
            <a:endParaRPr sz="1400" b="0" i="0" u="none" strike="noStrike" cap="none">
              <a:solidFill>
                <a:srgbClr val="000000"/>
              </a:solidFill>
              <a:latin typeface="Arial"/>
              <a:ea typeface="Arial"/>
              <a:cs typeface="Arial"/>
              <a:sym typeface="Arial"/>
            </a:endParaRPr>
          </a:p>
        </p:txBody>
      </p:sp>
      <p:sp>
        <p:nvSpPr>
          <p:cNvPr id="347" name="Google Shape;347;p11"/>
          <p:cNvSpPr/>
          <p:nvPr/>
        </p:nvSpPr>
        <p:spPr>
          <a:xfrm>
            <a:off x="10000929" y="1845496"/>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sp>
        <p:nvSpPr>
          <p:cNvPr id="348" name="Google Shape;348;p11"/>
          <p:cNvSpPr/>
          <p:nvPr/>
        </p:nvSpPr>
        <p:spPr>
          <a:xfrm>
            <a:off x="10302519" y="2045206"/>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sp>
        <p:nvSpPr>
          <p:cNvPr id="349" name="Google Shape;349;p11"/>
          <p:cNvSpPr/>
          <p:nvPr/>
        </p:nvSpPr>
        <p:spPr>
          <a:xfrm>
            <a:off x="10908640" y="2390531"/>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cxnSp>
        <p:nvCxnSpPr>
          <p:cNvPr id="350" name="Google Shape;350;p11"/>
          <p:cNvCxnSpPr/>
          <p:nvPr/>
        </p:nvCxnSpPr>
        <p:spPr>
          <a:xfrm rot="10800000" flipH="1">
            <a:off x="9631723" y="2873695"/>
            <a:ext cx="2250" cy="822960"/>
          </a:xfrm>
          <a:prstGeom prst="straightConnector1">
            <a:avLst/>
          </a:prstGeom>
          <a:noFill/>
          <a:ln w="19050" cap="flat" cmpd="sng">
            <a:solidFill>
              <a:srgbClr val="D8D8D8"/>
            </a:solidFill>
            <a:prstDash val="solid"/>
            <a:miter lim="800000"/>
            <a:headEnd type="none" w="sm" len="sm"/>
            <a:tailEnd type="none" w="sm" len="sm"/>
          </a:ln>
        </p:spPr>
      </p:cxnSp>
      <p:sp>
        <p:nvSpPr>
          <p:cNvPr id="351" name="Google Shape;351;p11"/>
          <p:cNvSpPr/>
          <p:nvPr/>
        </p:nvSpPr>
        <p:spPr>
          <a:xfrm>
            <a:off x="9537681" y="3679404"/>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52" name="Google Shape;352;p11"/>
          <p:cNvSpPr/>
          <p:nvPr/>
        </p:nvSpPr>
        <p:spPr>
          <a:xfrm>
            <a:off x="9669007" y="2311665"/>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53" name="Google Shape;353;p11"/>
          <p:cNvSpPr/>
          <p:nvPr/>
        </p:nvSpPr>
        <p:spPr>
          <a:xfrm>
            <a:off x="9850148" y="3193654"/>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354" name="Google Shape;354;p11"/>
          <p:cNvCxnSpPr/>
          <p:nvPr/>
        </p:nvCxnSpPr>
        <p:spPr>
          <a:xfrm rot="10800000">
            <a:off x="9941588" y="2866360"/>
            <a:ext cx="0" cy="345654"/>
          </a:xfrm>
          <a:prstGeom prst="straightConnector1">
            <a:avLst/>
          </a:prstGeom>
          <a:noFill/>
          <a:ln w="19050" cap="flat" cmpd="sng">
            <a:solidFill>
              <a:srgbClr val="D8D8D8"/>
            </a:solidFill>
            <a:prstDash val="solid"/>
            <a:miter lim="800000"/>
            <a:headEnd type="none" w="sm" len="sm"/>
            <a:tailEnd type="none" w="sm" len="sm"/>
          </a:ln>
        </p:spPr>
      </p:cxnSp>
      <p:sp>
        <p:nvSpPr>
          <p:cNvPr id="355" name="Google Shape;355;p11"/>
          <p:cNvSpPr/>
          <p:nvPr/>
        </p:nvSpPr>
        <p:spPr>
          <a:xfrm>
            <a:off x="10302519" y="3047366"/>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356" name="Google Shape;356;p11"/>
          <p:cNvCxnSpPr/>
          <p:nvPr/>
        </p:nvCxnSpPr>
        <p:spPr>
          <a:xfrm rot="10800000">
            <a:off x="10393959" y="2868057"/>
            <a:ext cx="0" cy="182880"/>
          </a:xfrm>
          <a:prstGeom prst="straightConnector1">
            <a:avLst/>
          </a:prstGeom>
          <a:noFill/>
          <a:ln w="19050" cap="flat" cmpd="sng">
            <a:solidFill>
              <a:srgbClr val="D8D8D8"/>
            </a:solidFill>
            <a:prstDash val="solid"/>
            <a:miter lim="800000"/>
            <a:headEnd type="none" w="sm" len="sm"/>
            <a:tailEnd type="none" w="sm" len="sm"/>
          </a:ln>
        </p:spPr>
      </p:cxnSp>
      <p:cxnSp>
        <p:nvCxnSpPr>
          <p:cNvPr id="357" name="Google Shape;357;p11"/>
          <p:cNvCxnSpPr/>
          <p:nvPr/>
        </p:nvCxnSpPr>
        <p:spPr>
          <a:xfrm>
            <a:off x="10249143" y="2864825"/>
            <a:ext cx="0" cy="2743200"/>
          </a:xfrm>
          <a:prstGeom prst="straightConnector1">
            <a:avLst/>
          </a:prstGeom>
          <a:noFill/>
          <a:ln w="19050" cap="flat" cmpd="sng">
            <a:solidFill>
              <a:srgbClr val="D8D8D8"/>
            </a:solidFill>
            <a:prstDash val="solid"/>
            <a:miter lim="800000"/>
            <a:headEnd type="none" w="sm" len="sm"/>
            <a:tailEnd type="none" w="sm" len="sm"/>
          </a:ln>
        </p:spPr>
      </p:cxnSp>
      <p:sp>
        <p:nvSpPr>
          <p:cNvPr id="358" name="Google Shape;358;p11"/>
          <p:cNvSpPr/>
          <p:nvPr/>
        </p:nvSpPr>
        <p:spPr>
          <a:xfrm>
            <a:off x="9700503" y="5279418"/>
            <a:ext cx="1097280" cy="10972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23F4F"/>
                </a:solidFill>
                <a:latin typeface="Calibri"/>
                <a:ea typeface="Calibri"/>
                <a:cs typeface="Calibri"/>
                <a:sym typeface="Calibri"/>
              </a:rPr>
              <a:t>Oxford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23F4F"/>
                </a:solidFill>
                <a:latin typeface="Calibri"/>
                <a:ea typeface="Calibri"/>
                <a:cs typeface="Calibri"/>
                <a:sym typeface="Calibri"/>
              </a:rPr>
              <a:t>Nanopore</a:t>
            </a:r>
            <a:endParaRPr sz="1400" b="0" i="0" u="none" strike="noStrike" cap="none">
              <a:solidFill>
                <a:srgbClr val="000000"/>
              </a:solidFill>
              <a:latin typeface="Arial"/>
              <a:ea typeface="Arial"/>
              <a:cs typeface="Arial"/>
              <a:sym typeface="Arial"/>
            </a:endParaRPr>
          </a:p>
        </p:txBody>
      </p:sp>
      <p:sp>
        <p:nvSpPr>
          <p:cNvPr id="359" name="Google Shape;359;p11"/>
          <p:cNvSpPr/>
          <p:nvPr/>
        </p:nvSpPr>
        <p:spPr>
          <a:xfrm>
            <a:off x="10607805" y="4985093"/>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360" name="Google Shape;360;p11"/>
          <p:cNvCxnSpPr/>
          <p:nvPr/>
        </p:nvCxnSpPr>
        <p:spPr>
          <a:xfrm rot="10800000">
            <a:off x="10699245" y="2879150"/>
            <a:ext cx="0" cy="2103120"/>
          </a:xfrm>
          <a:prstGeom prst="straightConnector1">
            <a:avLst/>
          </a:prstGeom>
          <a:noFill/>
          <a:ln w="19050" cap="flat" cmpd="sng">
            <a:solidFill>
              <a:srgbClr val="D8D8D8"/>
            </a:solidFill>
            <a:prstDash val="solid"/>
            <a:miter lim="800000"/>
            <a:headEnd type="none" w="sm" len="sm"/>
            <a:tailEnd type="none" w="sm" len="sm"/>
          </a:ln>
        </p:spPr>
      </p:cxnSp>
      <p:cxnSp>
        <p:nvCxnSpPr>
          <p:cNvPr id="361" name="Google Shape;361;p11"/>
          <p:cNvCxnSpPr/>
          <p:nvPr/>
        </p:nvCxnSpPr>
        <p:spPr>
          <a:xfrm rot="10800000">
            <a:off x="10852206" y="2875684"/>
            <a:ext cx="0" cy="1737360"/>
          </a:xfrm>
          <a:prstGeom prst="straightConnector1">
            <a:avLst/>
          </a:prstGeom>
          <a:noFill/>
          <a:ln w="19050" cap="flat" cmpd="sng">
            <a:solidFill>
              <a:srgbClr val="D8D8D8"/>
            </a:solidFill>
            <a:prstDash val="solid"/>
            <a:miter lim="800000"/>
            <a:headEnd type="none" w="sm" len="sm"/>
            <a:tailEnd type="none" w="sm" len="sm"/>
          </a:ln>
        </p:spPr>
      </p:cxnSp>
      <p:sp>
        <p:nvSpPr>
          <p:cNvPr id="362" name="Google Shape;362;p11"/>
          <p:cNvSpPr/>
          <p:nvPr/>
        </p:nvSpPr>
        <p:spPr>
          <a:xfrm>
            <a:off x="10908565" y="4245004"/>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363" name="Google Shape;363;p11"/>
          <p:cNvCxnSpPr/>
          <p:nvPr/>
        </p:nvCxnSpPr>
        <p:spPr>
          <a:xfrm rot="10800000">
            <a:off x="11000954" y="2873703"/>
            <a:ext cx="0" cy="1371600"/>
          </a:xfrm>
          <a:prstGeom prst="straightConnector1">
            <a:avLst/>
          </a:prstGeom>
          <a:noFill/>
          <a:ln w="19050" cap="flat" cmpd="sng">
            <a:solidFill>
              <a:srgbClr val="D8D8D8"/>
            </a:solidFill>
            <a:prstDash val="solid"/>
            <a:miter lim="800000"/>
            <a:headEnd type="none" w="sm" len="sm"/>
            <a:tailEnd type="none" w="sm" len="sm"/>
          </a:ln>
        </p:spPr>
      </p:cxnSp>
      <p:sp>
        <p:nvSpPr>
          <p:cNvPr id="364" name="Google Shape;364;p11"/>
          <p:cNvSpPr/>
          <p:nvPr/>
        </p:nvSpPr>
        <p:spPr>
          <a:xfrm>
            <a:off x="10000929" y="2515868"/>
            <a:ext cx="182880" cy="182880"/>
          </a:xfrm>
          <a:prstGeom prst="ellipse">
            <a:avLst/>
          </a:prstGeom>
          <a:solidFill>
            <a:srgbClr val="43EDAE"/>
          </a:solidFill>
          <a:ln w="9525" cap="flat" cmpd="sng">
            <a:solidFill>
              <a:srgbClr val="D8D8D8"/>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C00000"/>
              </a:solidFill>
              <a:latin typeface="Calibri"/>
              <a:ea typeface="Calibri"/>
              <a:cs typeface="Calibri"/>
              <a:sym typeface="Calibri"/>
            </a:endParaRPr>
          </a:p>
        </p:txBody>
      </p:sp>
      <p:sp>
        <p:nvSpPr>
          <p:cNvPr id="365" name="Google Shape;365;p11"/>
          <p:cNvSpPr/>
          <p:nvPr/>
        </p:nvSpPr>
        <p:spPr>
          <a:xfrm>
            <a:off x="10607805" y="3355640"/>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366" name="Google Shape;366;p11"/>
          <p:cNvPicPr preferRelativeResize="0"/>
          <p:nvPr/>
        </p:nvPicPr>
        <p:blipFill rotWithShape="1">
          <a:blip r:embed="rId3">
            <a:alphaModFix/>
          </a:blip>
          <a:srcRect/>
          <a:stretch/>
        </p:blipFill>
        <p:spPr>
          <a:xfrm>
            <a:off x="253768" y="1783715"/>
            <a:ext cx="5880332" cy="4823055"/>
          </a:xfrm>
          <a:prstGeom prst="rect">
            <a:avLst/>
          </a:prstGeom>
          <a:noFill/>
          <a:ln>
            <a:noFill/>
          </a:ln>
        </p:spPr>
      </p:pic>
      <p:sp>
        <p:nvSpPr>
          <p:cNvPr id="367" name="Google Shape;367;p11"/>
          <p:cNvSpPr/>
          <p:nvPr/>
        </p:nvSpPr>
        <p:spPr>
          <a:xfrm>
            <a:off x="10760766" y="4590407"/>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68" name="Google Shape;368;p11"/>
          <p:cNvSpPr txBox="1"/>
          <p:nvPr/>
        </p:nvSpPr>
        <p:spPr>
          <a:xfrm>
            <a:off x="6623174" y="6458092"/>
            <a:ext cx="396397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4 hours, 200-300bp reads, 20 – 30 Mb/h</a:t>
            </a:r>
            <a:endParaRPr sz="1400" b="0" i="0" u="none" strike="noStrike" cap="none">
              <a:solidFill>
                <a:srgbClr val="000000"/>
              </a:solidFill>
              <a:latin typeface="Arial"/>
              <a:ea typeface="Arial"/>
              <a:cs typeface="Arial"/>
              <a:sym typeface="Arial"/>
            </a:endParaRPr>
          </a:p>
        </p:txBody>
      </p:sp>
      <p:pic>
        <p:nvPicPr>
          <p:cNvPr id="369" name="Google Shape;369;p11"/>
          <p:cNvPicPr preferRelativeResize="0"/>
          <p:nvPr/>
        </p:nvPicPr>
        <p:blipFill rotWithShape="1">
          <a:blip r:embed="rId4">
            <a:alphaModFix/>
          </a:blip>
          <a:srcRect/>
          <a:stretch/>
        </p:blipFill>
        <p:spPr>
          <a:xfrm>
            <a:off x="6708690" y="5192641"/>
            <a:ext cx="1434378" cy="1195315"/>
          </a:xfrm>
          <a:prstGeom prst="rect">
            <a:avLst/>
          </a:prstGeom>
          <a:noFill/>
          <a:ln>
            <a:noFill/>
          </a:ln>
        </p:spPr>
      </p:pic>
      <p:pic>
        <p:nvPicPr>
          <p:cNvPr id="370" name="Google Shape;370;p11"/>
          <p:cNvPicPr preferRelativeResize="0"/>
          <p:nvPr/>
        </p:nvPicPr>
        <p:blipFill rotWithShape="1">
          <a:blip r:embed="rId5">
            <a:alphaModFix/>
          </a:blip>
          <a:srcRect/>
          <a:stretch/>
        </p:blipFill>
        <p:spPr>
          <a:xfrm rot="3668443">
            <a:off x="8096826" y="4937946"/>
            <a:ext cx="1213329" cy="12155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340"/>
                                        </p:tgtEl>
                                      </p:cBhvr>
                                    </p:animEffect>
                                    <p:set>
                                      <p:cBhvr>
                                        <p:cTn id="7" dur="1" fill="hold">
                                          <p:stCondLst>
                                            <p:cond delay="500"/>
                                          </p:stCondLst>
                                        </p:cTn>
                                        <p:tgtEl>
                                          <p:spTgt spid="34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35"/>
                                        </p:tgtEl>
                                      </p:cBhvr>
                                    </p:animEffect>
                                    <p:set>
                                      <p:cBhvr>
                                        <p:cTn id="10" dur="1" fill="hold">
                                          <p:stCondLst>
                                            <p:cond delay="500"/>
                                          </p:stCondLst>
                                        </p:cTn>
                                        <p:tgtEl>
                                          <p:spTgt spid="33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41"/>
                                        </p:tgtEl>
                                      </p:cBhvr>
                                    </p:animEffect>
                                    <p:set>
                                      <p:cBhvr>
                                        <p:cTn id="13" dur="1" fill="hold">
                                          <p:stCondLst>
                                            <p:cond delay="500"/>
                                          </p:stCondLst>
                                        </p:cTn>
                                        <p:tgtEl>
                                          <p:spTgt spid="341"/>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64"/>
                                        </p:tgtEl>
                                      </p:cBhvr>
                                    </p:animEffect>
                                    <p:set>
                                      <p:cBhvr>
                                        <p:cTn id="16" dur="1" fill="hold">
                                          <p:stCondLst>
                                            <p:cond delay="500"/>
                                          </p:stCondLst>
                                        </p:cTn>
                                        <p:tgtEl>
                                          <p:spTgt spid="36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69"/>
                                        </p:tgtEl>
                                        <p:attrNameLst>
                                          <p:attrName>style.visibility</p:attrName>
                                        </p:attrNameLst>
                                      </p:cBhvr>
                                      <p:to>
                                        <p:strVal val="visible"/>
                                      </p:to>
                                    </p:set>
                                    <p:animEffect transition="in" filter="fade">
                                      <p:cBhvr>
                                        <p:cTn id="21" dur="500"/>
                                        <p:tgtEl>
                                          <p:spTgt spid="369"/>
                                        </p:tgtEl>
                                      </p:cBhvr>
                                    </p:animEffect>
                                  </p:childTnLst>
                                </p:cTn>
                              </p:par>
                              <p:par>
                                <p:cTn id="22" presetID="10" presetClass="entr" presetSubtype="0" fill="hold" nodeType="withEffect">
                                  <p:stCondLst>
                                    <p:cond delay="0"/>
                                  </p:stCondLst>
                                  <p:childTnLst>
                                    <p:set>
                                      <p:cBhvr>
                                        <p:cTn id="23" dur="1" fill="hold">
                                          <p:stCondLst>
                                            <p:cond delay="0"/>
                                          </p:stCondLst>
                                        </p:cTn>
                                        <p:tgtEl>
                                          <p:spTgt spid="370"/>
                                        </p:tgtEl>
                                        <p:attrNameLst>
                                          <p:attrName>style.visibility</p:attrName>
                                        </p:attrNameLst>
                                      </p:cBhvr>
                                      <p:to>
                                        <p:strVal val="visible"/>
                                      </p:to>
                                    </p:set>
                                    <p:animEffect transition="in" filter="fade">
                                      <p:cBhvr>
                                        <p:cTn id="24" dur="500"/>
                                        <p:tgtEl>
                                          <p:spTgt spid="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cxnSp>
        <p:nvCxnSpPr>
          <p:cNvPr id="375" name="Google Shape;375;p12"/>
          <p:cNvCxnSpPr/>
          <p:nvPr/>
        </p:nvCxnSpPr>
        <p:spPr>
          <a:xfrm>
            <a:off x="0" y="2870096"/>
            <a:ext cx="12192000" cy="0"/>
          </a:xfrm>
          <a:prstGeom prst="straightConnector1">
            <a:avLst/>
          </a:prstGeom>
          <a:noFill/>
          <a:ln w="38100" cap="flat" cmpd="sng">
            <a:solidFill>
              <a:srgbClr val="D8D8D8"/>
            </a:solidFill>
            <a:prstDash val="solid"/>
            <a:miter lim="800000"/>
            <a:headEnd type="none" w="sm" len="sm"/>
            <a:tailEnd type="none" w="sm" len="sm"/>
          </a:ln>
        </p:spPr>
      </p:cxnSp>
      <p:sp>
        <p:nvSpPr>
          <p:cNvPr id="376" name="Google Shape;376;p12"/>
          <p:cNvSpPr/>
          <p:nvPr/>
        </p:nvSpPr>
        <p:spPr>
          <a:xfrm>
            <a:off x="-1" y="0"/>
            <a:ext cx="663790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12"/>
          <p:cNvSpPr txBox="1"/>
          <p:nvPr/>
        </p:nvSpPr>
        <p:spPr>
          <a:xfrm>
            <a:off x="-13252" y="365125"/>
            <a:ext cx="665116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323F4F"/>
              </a:buClr>
              <a:buSzPts val="4800"/>
              <a:buFont typeface="Calibri"/>
              <a:buNone/>
            </a:pPr>
            <a:r>
              <a:rPr lang="en-US" sz="4800" b="1" i="0" u="none" strike="noStrike" cap="none">
                <a:solidFill>
                  <a:srgbClr val="323F4F"/>
                </a:solidFill>
                <a:latin typeface="Calibri"/>
                <a:ea typeface="Calibri"/>
                <a:cs typeface="Calibri"/>
                <a:sym typeface="Calibri"/>
              </a:rPr>
              <a:t>NGS Flavors </a:t>
            </a:r>
            <a:r>
              <a:rPr lang="en-US" sz="2800" b="1" i="0" u="none" strike="noStrike" cap="none">
                <a:solidFill>
                  <a:srgbClr val="323F4F"/>
                </a:solidFill>
                <a:latin typeface="Calibri"/>
                <a:ea typeface="Calibri"/>
                <a:cs typeface="Calibri"/>
                <a:sym typeface="Calibri"/>
              </a:rPr>
              <a:t>- bridge amplification</a:t>
            </a:r>
            <a:endParaRPr sz="1400" b="0" i="0" u="none" strike="noStrike" cap="none">
              <a:solidFill>
                <a:srgbClr val="000000"/>
              </a:solidFill>
              <a:latin typeface="Arial"/>
              <a:ea typeface="Arial"/>
              <a:cs typeface="Arial"/>
              <a:sym typeface="Arial"/>
            </a:endParaRPr>
          </a:p>
        </p:txBody>
      </p:sp>
      <p:pic>
        <p:nvPicPr>
          <p:cNvPr id="378" name="Google Shape;378;p12"/>
          <p:cNvPicPr preferRelativeResize="0"/>
          <p:nvPr/>
        </p:nvPicPr>
        <p:blipFill rotWithShape="1">
          <a:blip r:embed="rId3">
            <a:alphaModFix/>
          </a:blip>
          <a:srcRect/>
          <a:stretch/>
        </p:blipFill>
        <p:spPr>
          <a:xfrm>
            <a:off x="170720" y="1833172"/>
            <a:ext cx="6307735" cy="4828032"/>
          </a:xfrm>
          <a:prstGeom prst="rect">
            <a:avLst/>
          </a:prstGeom>
          <a:noFill/>
          <a:ln>
            <a:noFill/>
          </a:ln>
        </p:spPr>
      </p:pic>
      <p:grpSp>
        <p:nvGrpSpPr>
          <p:cNvPr id="379" name="Google Shape;379;p12"/>
          <p:cNvGrpSpPr/>
          <p:nvPr/>
        </p:nvGrpSpPr>
        <p:grpSpPr>
          <a:xfrm>
            <a:off x="8656450" y="2888143"/>
            <a:ext cx="1097280" cy="2176513"/>
            <a:chOff x="8656450" y="2888143"/>
            <a:chExt cx="1097280" cy="2176513"/>
          </a:xfrm>
        </p:grpSpPr>
        <p:sp>
          <p:nvSpPr>
            <p:cNvPr id="380" name="Google Shape;380;p12"/>
            <p:cNvSpPr/>
            <p:nvPr/>
          </p:nvSpPr>
          <p:spPr>
            <a:xfrm>
              <a:off x="8656450" y="3967376"/>
              <a:ext cx="1097280" cy="10972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Illumina/Solexa</a:t>
              </a:r>
              <a:endParaRPr sz="1800" b="1" i="0" u="none" strike="noStrike" cap="none">
                <a:solidFill>
                  <a:srgbClr val="323F4F"/>
                </a:solidFill>
                <a:latin typeface="Calibri"/>
                <a:ea typeface="Calibri"/>
                <a:cs typeface="Calibri"/>
                <a:sym typeface="Calibri"/>
              </a:endParaRPr>
            </a:p>
          </p:txBody>
        </p:sp>
        <p:cxnSp>
          <p:nvCxnSpPr>
            <p:cNvPr id="381" name="Google Shape;381;p12"/>
            <p:cNvCxnSpPr/>
            <p:nvPr/>
          </p:nvCxnSpPr>
          <p:spPr>
            <a:xfrm flipH="1">
              <a:off x="9201869" y="2888143"/>
              <a:ext cx="6442" cy="1075375"/>
            </a:xfrm>
            <a:prstGeom prst="straightConnector1">
              <a:avLst/>
            </a:prstGeom>
            <a:noFill/>
            <a:ln w="19050" cap="flat" cmpd="sng">
              <a:solidFill>
                <a:srgbClr val="D8D8D8"/>
              </a:solidFill>
              <a:prstDash val="solid"/>
              <a:miter lim="800000"/>
              <a:headEnd type="none" w="sm" len="sm"/>
              <a:tailEnd type="none" w="sm" len="sm"/>
            </a:ln>
          </p:spPr>
        </p:cxnSp>
      </p:grpSp>
      <p:cxnSp>
        <p:nvCxnSpPr>
          <p:cNvPr id="382" name="Google Shape;382;p12"/>
          <p:cNvCxnSpPr/>
          <p:nvPr/>
        </p:nvCxnSpPr>
        <p:spPr>
          <a:xfrm rot="10800000">
            <a:off x="9760447" y="1489622"/>
            <a:ext cx="0" cy="1371600"/>
          </a:xfrm>
          <a:prstGeom prst="straightConnector1">
            <a:avLst/>
          </a:prstGeom>
          <a:noFill/>
          <a:ln w="19050" cap="flat" cmpd="sng">
            <a:solidFill>
              <a:srgbClr val="D8D8D8"/>
            </a:solidFill>
            <a:prstDash val="solid"/>
            <a:miter lim="800000"/>
            <a:headEnd type="none" w="sm" len="sm"/>
            <a:tailEnd type="none" w="sm" len="sm"/>
          </a:ln>
        </p:spPr>
      </p:cxnSp>
      <p:cxnSp>
        <p:nvCxnSpPr>
          <p:cNvPr id="383" name="Google Shape;383;p12"/>
          <p:cNvCxnSpPr/>
          <p:nvPr/>
        </p:nvCxnSpPr>
        <p:spPr>
          <a:xfrm rot="10800000">
            <a:off x="10092369" y="2030051"/>
            <a:ext cx="0" cy="822960"/>
          </a:xfrm>
          <a:prstGeom prst="straightConnector1">
            <a:avLst/>
          </a:prstGeom>
          <a:noFill/>
          <a:ln w="19050" cap="flat" cmpd="sng">
            <a:solidFill>
              <a:srgbClr val="D8D8D8"/>
            </a:solidFill>
            <a:prstDash val="solid"/>
            <a:miter lim="800000"/>
            <a:headEnd type="none" w="sm" len="sm"/>
            <a:tailEnd type="none" w="sm" len="sm"/>
          </a:ln>
        </p:spPr>
      </p:cxnSp>
      <p:cxnSp>
        <p:nvCxnSpPr>
          <p:cNvPr id="384" name="Google Shape;384;p12"/>
          <p:cNvCxnSpPr/>
          <p:nvPr/>
        </p:nvCxnSpPr>
        <p:spPr>
          <a:xfrm rot="10800000">
            <a:off x="10393959" y="2231449"/>
            <a:ext cx="0" cy="640080"/>
          </a:xfrm>
          <a:prstGeom prst="straightConnector1">
            <a:avLst/>
          </a:prstGeom>
          <a:noFill/>
          <a:ln w="19050" cap="flat" cmpd="sng">
            <a:solidFill>
              <a:srgbClr val="D8D8D8"/>
            </a:solidFill>
            <a:prstDash val="solid"/>
            <a:miter lim="800000"/>
            <a:headEnd type="none" w="sm" len="sm"/>
            <a:tailEnd type="none" w="sm" len="sm"/>
          </a:ln>
        </p:spPr>
      </p:cxnSp>
      <p:cxnSp>
        <p:nvCxnSpPr>
          <p:cNvPr id="385" name="Google Shape;385;p12"/>
          <p:cNvCxnSpPr/>
          <p:nvPr/>
        </p:nvCxnSpPr>
        <p:spPr>
          <a:xfrm rot="10800000">
            <a:off x="11000963" y="2579790"/>
            <a:ext cx="0" cy="274320"/>
          </a:xfrm>
          <a:prstGeom prst="straightConnector1">
            <a:avLst/>
          </a:prstGeom>
          <a:noFill/>
          <a:ln w="19050" cap="flat" cmpd="sng">
            <a:solidFill>
              <a:srgbClr val="D8D8D8"/>
            </a:solidFill>
            <a:prstDash val="solid"/>
            <a:miter lim="800000"/>
            <a:headEnd type="none" w="sm" len="sm"/>
            <a:tailEnd type="none" w="sm" len="sm"/>
          </a:ln>
        </p:spPr>
      </p:cxnSp>
      <p:sp>
        <p:nvSpPr>
          <p:cNvPr id="386" name="Google Shape;386;p12"/>
          <p:cNvSpPr/>
          <p:nvPr/>
        </p:nvSpPr>
        <p:spPr>
          <a:xfrm>
            <a:off x="9211807" y="554978"/>
            <a:ext cx="1097280" cy="10972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PacBio</a:t>
            </a:r>
            <a:endParaRPr sz="1400" b="0" i="0" u="none" strike="noStrike" cap="none">
              <a:solidFill>
                <a:srgbClr val="000000"/>
              </a:solidFill>
              <a:latin typeface="Arial"/>
              <a:ea typeface="Arial"/>
              <a:cs typeface="Arial"/>
              <a:sym typeface="Arial"/>
            </a:endParaRPr>
          </a:p>
        </p:txBody>
      </p:sp>
      <p:sp>
        <p:nvSpPr>
          <p:cNvPr id="387" name="Google Shape;387;p12"/>
          <p:cNvSpPr/>
          <p:nvPr/>
        </p:nvSpPr>
        <p:spPr>
          <a:xfrm>
            <a:off x="10000929" y="1845496"/>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sp>
        <p:nvSpPr>
          <p:cNvPr id="388" name="Google Shape;388;p12"/>
          <p:cNvSpPr/>
          <p:nvPr/>
        </p:nvSpPr>
        <p:spPr>
          <a:xfrm>
            <a:off x="10302519" y="2045206"/>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sp>
        <p:nvSpPr>
          <p:cNvPr id="389" name="Google Shape;389;p12"/>
          <p:cNvSpPr/>
          <p:nvPr/>
        </p:nvSpPr>
        <p:spPr>
          <a:xfrm>
            <a:off x="10908640" y="2390531"/>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cxnSp>
        <p:nvCxnSpPr>
          <p:cNvPr id="390" name="Google Shape;390;p12"/>
          <p:cNvCxnSpPr/>
          <p:nvPr/>
        </p:nvCxnSpPr>
        <p:spPr>
          <a:xfrm rot="10800000" flipH="1">
            <a:off x="9631723" y="2873695"/>
            <a:ext cx="2250" cy="822960"/>
          </a:xfrm>
          <a:prstGeom prst="straightConnector1">
            <a:avLst/>
          </a:prstGeom>
          <a:noFill/>
          <a:ln w="19050" cap="flat" cmpd="sng">
            <a:solidFill>
              <a:srgbClr val="D8D8D8"/>
            </a:solidFill>
            <a:prstDash val="solid"/>
            <a:miter lim="800000"/>
            <a:headEnd type="none" w="sm" len="sm"/>
            <a:tailEnd type="none" w="sm" len="sm"/>
          </a:ln>
        </p:spPr>
      </p:cxnSp>
      <p:sp>
        <p:nvSpPr>
          <p:cNvPr id="391" name="Google Shape;391;p12"/>
          <p:cNvSpPr/>
          <p:nvPr/>
        </p:nvSpPr>
        <p:spPr>
          <a:xfrm>
            <a:off x="9537681" y="3679404"/>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92" name="Google Shape;392;p12"/>
          <p:cNvSpPr/>
          <p:nvPr/>
        </p:nvSpPr>
        <p:spPr>
          <a:xfrm>
            <a:off x="9669007" y="2311665"/>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93" name="Google Shape;393;p12"/>
          <p:cNvSpPr/>
          <p:nvPr/>
        </p:nvSpPr>
        <p:spPr>
          <a:xfrm>
            <a:off x="9850148" y="3193654"/>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394" name="Google Shape;394;p12"/>
          <p:cNvCxnSpPr/>
          <p:nvPr/>
        </p:nvCxnSpPr>
        <p:spPr>
          <a:xfrm rot="10800000">
            <a:off x="9941588" y="2866360"/>
            <a:ext cx="0" cy="345654"/>
          </a:xfrm>
          <a:prstGeom prst="straightConnector1">
            <a:avLst/>
          </a:prstGeom>
          <a:noFill/>
          <a:ln w="19050" cap="flat" cmpd="sng">
            <a:solidFill>
              <a:srgbClr val="D8D8D8"/>
            </a:solidFill>
            <a:prstDash val="solid"/>
            <a:miter lim="800000"/>
            <a:headEnd type="none" w="sm" len="sm"/>
            <a:tailEnd type="none" w="sm" len="sm"/>
          </a:ln>
        </p:spPr>
      </p:cxnSp>
      <p:sp>
        <p:nvSpPr>
          <p:cNvPr id="395" name="Google Shape;395;p12"/>
          <p:cNvSpPr/>
          <p:nvPr/>
        </p:nvSpPr>
        <p:spPr>
          <a:xfrm>
            <a:off x="10302519" y="3047366"/>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396" name="Google Shape;396;p12"/>
          <p:cNvCxnSpPr/>
          <p:nvPr/>
        </p:nvCxnSpPr>
        <p:spPr>
          <a:xfrm rot="10800000">
            <a:off x="10393959" y="2868057"/>
            <a:ext cx="0" cy="182880"/>
          </a:xfrm>
          <a:prstGeom prst="straightConnector1">
            <a:avLst/>
          </a:prstGeom>
          <a:noFill/>
          <a:ln w="19050" cap="flat" cmpd="sng">
            <a:solidFill>
              <a:srgbClr val="D8D8D8"/>
            </a:solidFill>
            <a:prstDash val="solid"/>
            <a:miter lim="800000"/>
            <a:headEnd type="none" w="sm" len="sm"/>
            <a:tailEnd type="none" w="sm" len="sm"/>
          </a:ln>
        </p:spPr>
      </p:cxnSp>
      <p:cxnSp>
        <p:nvCxnSpPr>
          <p:cNvPr id="397" name="Google Shape;397;p12"/>
          <p:cNvCxnSpPr/>
          <p:nvPr/>
        </p:nvCxnSpPr>
        <p:spPr>
          <a:xfrm>
            <a:off x="10249143" y="2864825"/>
            <a:ext cx="0" cy="2743200"/>
          </a:xfrm>
          <a:prstGeom prst="straightConnector1">
            <a:avLst/>
          </a:prstGeom>
          <a:noFill/>
          <a:ln w="19050" cap="flat" cmpd="sng">
            <a:solidFill>
              <a:srgbClr val="D8D8D8"/>
            </a:solidFill>
            <a:prstDash val="solid"/>
            <a:miter lim="800000"/>
            <a:headEnd type="none" w="sm" len="sm"/>
            <a:tailEnd type="none" w="sm" len="sm"/>
          </a:ln>
        </p:spPr>
      </p:cxnSp>
      <p:sp>
        <p:nvSpPr>
          <p:cNvPr id="398" name="Google Shape;398;p12"/>
          <p:cNvSpPr/>
          <p:nvPr/>
        </p:nvSpPr>
        <p:spPr>
          <a:xfrm>
            <a:off x="9700503" y="5279418"/>
            <a:ext cx="1097280" cy="10972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23F4F"/>
                </a:solidFill>
                <a:latin typeface="Calibri"/>
                <a:ea typeface="Calibri"/>
                <a:cs typeface="Calibri"/>
                <a:sym typeface="Calibri"/>
              </a:rPr>
              <a:t>Oxford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23F4F"/>
                </a:solidFill>
                <a:latin typeface="Calibri"/>
                <a:ea typeface="Calibri"/>
                <a:cs typeface="Calibri"/>
                <a:sym typeface="Calibri"/>
              </a:rPr>
              <a:t>Nanopore</a:t>
            </a:r>
            <a:endParaRPr sz="1400" b="0" i="0" u="none" strike="noStrike" cap="none">
              <a:solidFill>
                <a:srgbClr val="000000"/>
              </a:solidFill>
              <a:latin typeface="Arial"/>
              <a:ea typeface="Arial"/>
              <a:cs typeface="Arial"/>
              <a:sym typeface="Arial"/>
            </a:endParaRPr>
          </a:p>
        </p:txBody>
      </p:sp>
      <p:sp>
        <p:nvSpPr>
          <p:cNvPr id="399" name="Google Shape;399;p12"/>
          <p:cNvSpPr/>
          <p:nvPr/>
        </p:nvSpPr>
        <p:spPr>
          <a:xfrm>
            <a:off x="10607805" y="4985093"/>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400" name="Google Shape;400;p12"/>
          <p:cNvCxnSpPr/>
          <p:nvPr/>
        </p:nvCxnSpPr>
        <p:spPr>
          <a:xfrm rot="10800000">
            <a:off x="10699245" y="2879150"/>
            <a:ext cx="0" cy="2103120"/>
          </a:xfrm>
          <a:prstGeom prst="straightConnector1">
            <a:avLst/>
          </a:prstGeom>
          <a:noFill/>
          <a:ln w="19050" cap="flat" cmpd="sng">
            <a:solidFill>
              <a:srgbClr val="D8D8D8"/>
            </a:solidFill>
            <a:prstDash val="solid"/>
            <a:miter lim="800000"/>
            <a:headEnd type="none" w="sm" len="sm"/>
            <a:tailEnd type="none" w="sm" len="sm"/>
          </a:ln>
        </p:spPr>
      </p:cxnSp>
      <p:cxnSp>
        <p:nvCxnSpPr>
          <p:cNvPr id="401" name="Google Shape;401;p12"/>
          <p:cNvCxnSpPr/>
          <p:nvPr/>
        </p:nvCxnSpPr>
        <p:spPr>
          <a:xfrm rot="10800000">
            <a:off x="10852206" y="2875684"/>
            <a:ext cx="0" cy="1737360"/>
          </a:xfrm>
          <a:prstGeom prst="straightConnector1">
            <a:avLst/>
          </a:prstGeom>
          <a:noFill/>
          <a:ln w="19050" cap="flat" cmpd="sng">
            <a:solidFill>
              <a:srgbClr val="D8D8D8"/>
            </a:solidFill>
            <a:prstDash val="solid"/>
            <a:miter lim="800000"/>
            <a:headEnd type="none" w="sm" len="sm"/>
            <a:tailEnd type="none" w="sm" len="sm"/>
          </a:ln>
        </p:spPr>
      </p:cxnSp>
      <p:sp>
        <p:nvSpPr>
          <p:cNvPr id="402" name="Google Shape;402;p12"/>
          <p:cNvSpPr/>
          <p:nvPr/>
        </p:nvSpPr>
        <p:spPr>
          <a:xfrm>
            <a:off x="10908565" y="4245004"/>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403" name="Google Shape;403;p12"/>
          <p:cNvCxnSpPr/>
          <p:nvPr/>
        </p:nvCxnSpPr>
        <p:spPr>
          <a:xfrm rot="10800000">
            <a:off x="11000954" y="2873703"/>
            <a:ext cx="0" cy="1371600"/>
          </a:xfrm>
          <a:prstGeom prst="straightConnector1">
            <a:avLst/>
          </a:prstGeom>
          <a:noFill/>
          <a:ln w="19050" cap="flat" cmpd="sng">
            <a:solidFill>
              <a:srgbClr val="D8D8D8"/>
            </a:solidFill>
            <a:prstDash val="solid"/>
            <a:miter lim="800000"/>
            <a:headEnd type="none" w="sm" len="sm"/>
            <a:tailEnd type="none" w="sm" len="sm"/>
          </a:ln>
        </p:spPr>
      </p:cxnSp>
      <p:sp>
        <p:nvSpPr>
          <p:cNvPr id="404" name="Google Shape;404;p12"/>
          <p:cNvSpPr/>
          <p:nvPr/>
        </p:nvSpPr>
        <p:spPr>
          <a:xfrm>
            <a:off x="10607805" y="3355640"/>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405" name="Google Shape;405;p12"/>
          <p:cNvSpPr/>
          <p:nvPr/>
        </p:nvSpPr>
        <p:spPr>
          <a:xfrm>
            <a:off x="10760766" y="4590407"/>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406" name="Google Shape;406;p12"/>
          <p:cNvSpPr txBox="1"/>
          <p:nvPr/>
        </p:nvSpPr>
        <p:spPr>
          <a:xfrm>
            <a:off x="6652204" y="6472606"/>
            <a:ext cx="534973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1 – 3 days, 30-300bp reads, PE or SE, 20 – 67,000 Mb/h</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390"/>
                                        </p:tgtEl>
                                      </p:cBhvr>
                                    </p:animEffect>
                                    <p:set>
                                      <p:cBhvr>
                                        <p:cTn id="7" dur="1" fill="hold">
                                          <p:stCondLst>
                                            <p:cond delay="500"/>
                                          </p:stCondLst>
                                        </p:cTn>
                                        <p:tgtEl>
                                          <p:spTgt spid="39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91"/>
                                        </p:tgtEl>
                                      </p:cBhvr>
                                    </p:animEffect>
                                    <p:set>
                                      <p:cBhvr>
                                        <p:cTn id="10" dur="1" fill="hold">
                                          <p:stCondLst>
                                            <p:cond delay="500"/>
                                          </p:stCondLst>
                                        </p:cTn>
                                        <p:tgtEl>
                                          <p:spTgt spid="391"/>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92"/>
                                        </p:tgtEl>
                                      </p:cBhvr>
                                    </p:animEffect>
                                    <p:set>
                                      <p:cBhvr>
                                        <p:cTn id="13" dur="1" fill="hold">
                                          <p:stCondLst>
                                            <p:cond delay="500"/>
                                          </p:stCondLst>
                                        </p:cTn>
                                        <p:tgtEl>
                                          <p:spTgt spid="39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93"/>
                                        </p:tgtEl>
                                      </p:cBhvr>
                                    </p:animEffect>
                                    <p:set>
                                      <p:cBhvr>
                                        <p:cTn id="16" dur="1" fill="hold">
                                          <p:stCondLst>
                                            <p:cond delay="500"/>
                                          </p:stCondLst>
                                        </p:cTn>
                                        <p:tgtEl>
                                          <p:spTgt spid="39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4"/>
                                        </p:tgtEl>
                                      </p:cBhvr>
                                    </p:animEffect>
                                    <p:set>
                                      <p:cBhvr>
                                        <p:cTn id="19" dur="1" fill="hold">
                                          <p:stCondLst>
                                            <p:cond delay="500"/>
                                          </p:stCondLst>
                                        </p:cTn>
                                        <p:tgtEl>
                                          <p:spTgt spid="394"/>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95"/>
                                        </p:tgtEl>
                                      </p:cBhvr>
                                    </p:animEffect>
                                    <p:set>
                                      <p:cBhvr>
                                        <p:cTn id="22" dur="1" fill="hold">
                                          <p:stCondLst>
                                            <p:cond delay="500"/>
                                          </p:stCondLst>
                                        </p:cTn>
                                        <p:tgtEl>
                                          <p:spTgt spid="395"/>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96"/>
                                        </p:tgtEl>
                                      </p:cBhvr>
                                    </p:animEffect>
                                    <p:set>
                                      <p:cBhvr>
                                        <p:cTn id="25" dur="1" fill="hold">
                                          <p:stCondLst>
                                            <p:cond delay="500"/>
                                          </p:stCondLst>
                                        </p:cTn>
                                        <p:tgtEl>
                                          <p:spTgt spid="396"/>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404"/>
                                        </p:tgtEl>
                                      </p:cBhvr>
                                    </p:animEffect>
                                    <p:set>
                                      <p:cBhvr>
                                        <p:cTn id="28" dur="1" fill="hold">
                                          <p:stCondLst>
                                            <p:cond delay="500"/>
                                          </p:stCondLst>
                                        </p:cTn>
                                        <p:tgtEl>
                                          <p:spTgt spid="4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11" name="Google Shape;411;p13" descr="Illumina 1.jpg"/>
          <p:cNvPicPr preferRelativeResize="0"/>
          <p:nvPr/>
        </p:nvPicPr>
        <p:blipFill rotWithShape="1">
          <a:blip r:embed="rId3">
            <a:alphaModFix/>
          </a:blip>
          <a:srcRect b="55966"/>
          <a:stretch/>
        </p:blipFill>
        <p:spPr>
          <a:xfrm>
            <a:off x="856697" y="284737"/>
            <a:ext cx="5223578" cy="3054491"/>
          </a:xfrm>
          <a:prstGeom prst="rect">
            <a:avLst/>
          </a:prstGeom>
          <a:noFill/>
          <a:ln>
            <a:noFill/>
          </a:ln>
        </p:spPr>
      </p:pic>
      <p:pic>
        <p:nvPicPr>
          <p:cNvPr id="412" name="Google Shape;412;p13" descr="Illumina 1.jpg"/>
          <p:cNvPicPr preferRelativeResize="0"/>
          <p:nvPr/>
        </p:nvPicPr>
        <p:blipFill rotWithShape="1">
          <a:blip r:embed="rId3">
            <a:alphaModFix/>
          </a:blip>
          <a:srcRect t="49561" b="5898"/>
          <a:stretch/>
        </p:blipFill>
        <p:spPr>
          <a:xfrm>
            <a:off x="6080275" y="284737"/>
            <a:ext cx="5223578" cy="3054491"/>
          </a:xfrm>
          <a:prstGeom prst="rect">
            <a:avLst/>
          </a:prstGeom>
          <a:noFill/>
          <a:ln>
            <a:noFill/>
          </a:ln>
        </p:spPr>
      </p:pic>
      <p:pic>
        <p:nvPicPr>
          <p:cNvPr id="413" name="Google Shape;413;p13" descr="Images | Illumina images for general use"/>
          <p:cNvPicPr preferRelativeResize="0"/>
          <p:nvPr/>
        </p:nvPicPr>
        <p:blipFill rotWithShape="1">
          <a:blip r:embed="rId4">
            <a:alphaModFix/>
          </a:blip>
          <a:srcRect l="38600" r="38599"/>
          <a:stretch/>
        </p:blipFill>
        <p:spPr>
          <a:xfrm rot="5400000">
            <a:off x="1928577" y="3195063"/>
            <a:ext cx="1158240" cy="3302000"/>
          </a:xfrm>
          <a:prstGeom prst="rect">
            <a:avLst/>
          </a:prstGeom>
          <a:noFill/>
          <a:ln>
            <a:noFill/>
          </a:ln>
        </p:spPr>
      </p:pic>
      <p:sp>
        <p:nvSpPr>
          <p:cNvPr id="414" name="Google Shape;414;p13"/>
          <p:cNvSpPr/>
          <p:nvPr/>
        </p:nvSpPr>
        <p:spPr>
          <a:xfrm>
            <a:off x="3748715" y="4500774"/>
            <a:ext cx="91440" cy="91440"/>
          </a:xfrm>
          <a:prstGeom prst="ellipse">
            <a:avLst/>
          </a:prstGeom>
          <a:solidFill>
            <a:srgbClr val="FF00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5" name="Google Shape;415;p13"/>
          <p:cNvSpPr/>
          <p:nvPr/>
        </p:nvSpPr>
        <p:spPr>
          <a:xfrm>
            <a:off x="5589173" y="3761280"/>
            <a:ext cx="2286000" cy="2286000"/>
          </a:xfrm>
          <a:prstGeom prst="ellipse">
            <a:avLst/>
          </a:prstGeom>
          <a:solidFill>
            <a:schemeClr val="dk1"/>
          </a:solidFill>
          <a:ln w="12700" cap="flat" cmpd="sng">
            <a:solidFill>
              <a:srgbClr val="FF009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416" name="Google Shape;416;p13"/>
          <p:cNvGrpSpPr/>
          <p:nvPr/>
        </p:nvGrpSpPr>
        <p:grpSpPr>
          <a:xfrm>
            <a:off x="5837875" y="4027430"/>
            <a:ext cx="1788596" cy="1753700"/>
            <a:chOff x="5873448" y="4027320"/>
            <a:chExt cx="1788596" cy="1753700"/>
          </a:xfrm>
        </p:grpSpPr>
        <p:sp>
          <p:nvSpPr>
            <p:cNvPr id="417" name="Google Shape;417;p13"/>
            <p:cNvSpPr/>
            <p:nvPr/>
          </p:nvSpPr>
          <p:spPr>
            <a:xfrm>
              <a:off x="7350111" y="4216012"/>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8" name="Google Shape;418;p13"/>
            <p:cNvSpPr/>
            <p:nvPr/>
          </p:nvSpPr>
          <p:spPr>
            <a:xfrm>
              <a:off x="7243370" y="5051164"/>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9" name="Google Shape;419;p13"/>
            <p:cNvSpPr/>
            <p:nvPr/>
          </p:nvSpPr>
          <p:spPr>
            <a:xfrm>
              <a:off x="6214824" y="4027320"/>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0" name="Google Shape;420;p13"/>
            <p:cNvSpPr/>
            <p:nvPr/>
          </p:nvSpPr>
          <p:spPr>
            <a:xfrm>
              <a:off x="7588892" y="4706899"/>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1" name="Google Shape;421;p13"/>
            <p:cNvSpPr/>
            <p:nvPr/>
          </p:nvSpPr>
          <p:spPr>
            <a:xfrm>
              <a:off x="6695597" y="4329564"/>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2" name="Google Shape;422;p13"/>
            <p:cNvSpPr/>
            <p:nvPr/>
          </p:nvSpPr>
          <p:spPr>
            <a:xfrm>
              <a:off x="6386968" y="5311194"/>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3" name="Google Shape;423;p13"/>
            <p:cNvSpPr/>
            <p:nvPr/>
          </p:nvSpPr>
          <p:spPr>
            <a:xfrm>
              <a:off x="6622445" y="5637589"/>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4" name="Google Shape;424;p13"/>
            <p:cNvSpPr/>
            <p:nvPr/>
          </p:nvSpPr>
          <p:spPr>
            <a:xfrm>
              <a:off x="6768749" y="5014588"/>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5" name="Google Shape;425;p13"/>
            <p:cNvSpPr/>
            <p:nvPr/>
          </p:nvSpPr>
          <p:spPr>
            <a:xfrm>
              <a:off x="5910024" y="4904280"/>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6" name="Google Shape;426;p13"/>
            <p:cNvSpPr/>
            <p:nvPr/>
          </p:nvSpPr>
          <p:spPr>
            <a:xfrm>
              <a:off x="5946600" y="5425183"/>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7" name="Google Shape;427;p13"/>
            <p:cNvSpPr/>
            <p:nvPr/>
          </p:nvSpPr>
          <p:spPr>
            <a:xfrm>
              <a:off x="5873448" y="4670323"/>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8" name="Google Shape;428;p13"/>
            <p:cNvSpPr/>
            <p:nvPr/>
          </p:nvSpPr>
          <p:spPr>
            <a:xfrm>
              <a:off x="6141672" y="4536217"/>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9" name="Google Shape;429;p13"/>
            <p:cNvSpPr/>
            <p:nvPr/>
          </p:nvSpPr>
          <p:spPr>
            <a:xfrm>
              <a:off x="7279946" y="5707868"/>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0" name="Google Shape;430;p13"/>
            <p:cNvSpPr/>
            <p:nvPr/>
          </p:nvSpPr>
          <p:spPr>
            <a:xfrm>
              <a:off x="6934970" y="4772911"/>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431" name="Google Shape;431;p13"/>
          <p:cNvGrpSpPr/>
          <p:nvPr/>
        </p:nvGrpSpPr>
        <p:grpSpPr>
          <a:xfrm>
            <a:off x="5837875" y="4027430"/>
            <a:ext cx="1788596" cy="1753700"/>
            <a:chOff x="5873448" y="4027320"/>
            <a:chExt cx="1788596" cy="1753700"/>
          </a:xfrm>
        </p:grpSpPr>
        <p:sp>
          <p:nvSpPr>
            <p:cNvPr id="432" name="Google Shape;432;p13"/>
            <p:cNvSpPr/>
            <p:nvPr/>
          </p:nvSpPr>
          <p:spPr>
            <a:xfrm>
              <a:off x="7350111" y="4216012"/>
              <a:ext cx="73152" cy="73152"/>
            </a:xfrm>
            <a:prstGeom prst="star10">
              <a:avLst>
                <a:gd name="adj" fmla="val 42533"/>
                <a:gd name="hf" fmla="val 105146"/>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3" name="Google Shape;433;p13"/>
            <p:cNvSpPr/>
            <p:nvPr/>
          </p:nvSpPr>
          <p:spPr>
            <a:xfrm>
              <a:off x="7243370" y="5051164"/>
              <a:ext cx="73152" cy="73152"/>
            </a:xfrm>
            <a:prstGeom prst="star10">
              <a:avLst>
                <a:gd name="adj" fmla="val 42533"/>
                <a:gd name="hf" fmla="val 105146"/>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4" name="Google Shape;434;p13"/>
            <p:cNvSpPr/>
            <p:nvPr/>
          </p:nvSpPr>
          <p:spPr>
            <a:xfrm>
              <a:off x="6214824" y="4027320"/>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5" name="Google Shape;435;p13"/>
            <p:cNvSpPr/>
            <p:nvPr/>
          </p:nvSpPr>
          <p:spPr>
            <a:xfrm>
              <a:off x="7588892" y="4706899"/>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6" name="Google Shape;436;p13"/>
            <p:cNvSpPr/>
            <p:nvPr/>
          </p:nvSpPr>
          <p:spPr>
            <a:xfrm>
              <a:off x="6695597" y="4329564"/>
              <a:ext cx="73152" cy="73152"/>
            </a:xfrm>
            <a:prstGeom prst="star10">
              <a:avLst>
                <a:gd name="adj" fmla="val 42533"/>
                <a:gd name="hf" fmla="val 105146"/>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7" name="Google Shape;437;p13"/>
            <p:cNvSpPr/>
            <p:nvPr/>
          </p:nvSpPr>
          <p:spPr>
            <a:xfrm>
              <a:off x="6386968" y="5311194"/>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8" name="Google Shape;438;p13"/>
            <p:cNvSpPr/>
            <p:nvPr/>
          </p:nvSpPr>
          <p:spPr>
            <a:xfrm>
              <a:off x="6622445" y="5637589"/>
              <a:ext cx="73152" cy="73152"/>
            </a:xfrm>
            <a:prstGeom prst="star10">
              <a:avLst>
                <a:gd name="adj" fmla="val 42533"/>
                <a:gd name="hf" fmla="val 105146"/>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9" name="Google Shape;439;p13"/>
            <p:cNvSpPr/>
            <p:nvPr/>
          </p:nvSpPr>
          <p:spPr>
            <a:xfrm>
              <a:off x="6768749" y="5014588"/>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0" name="Google Shape;440;p13"/>
            <p:cNvSpPr/>
            <p:nvPr/>
          </p:nvSpPr>
          <p:spPr>
            <a:xfrm>
              <a:off x="5910024" y="4904280"/>
              <a:ext cx="73152" cy="73152"/>
            </a:xfrm>
            <a:prstGeom prst="star10">
              <a:avLst>
                <a:gd name="adj" fmla="val 42533"/>
                <a:gd name="hf" fmla="val 105146"/>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1" name="Google Shape;441;p13"/>
            <p:cNvSpPr/>
            <p:nvPr/>
          </p:nvSpPr>
          <p:spPr>
            <a:xfrm>
              <a:off x="5946600" y="5425183"/>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2" name="Google Shape;442;p13"/>
            <p:cNvSpPr/>
            <p:nvPr/>
          </p:nvSpPr>
          <p:spPr>
            <a:xfrm>
              <a:off x="5873448" y="4670323"/>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3" name="Google Shape;443;p13"/>
            <p:cNvSpPr/>
            <p:nvPr/>
          </p:nvSpPr>
          <p:spPr>
            <a:xfrm>
              <a:off x="6141672" y="4536217"/>
              <a:ext cx="73152" cy="73152"/>
            </a:xfrm>
            <a:prstGeom prst="star10">
              <a:avLst>
                <a:gd name="adj" fmla="val 42533"/>
                <a:gd name="hf" fmla="val 105146"/>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4" name="Google Shape;444;p13"/>
            <p:cNvSpPr/>
            <p:nvPr/>
          </p:nvSpPr>
          <p:spPr>
            <a:xfrm>
              <a:off x="7279946" y="5707868"/>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5" name="Google Shape;445;p13"/>
            <p:cNvSpPr/>
            <p:nvPr/>
          </p:nvSpPr>
          <p:spPr>
            <a:xfrm>
              <a:off x="6934970" y="4772911"/>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446" name="Google Shape;446;p13"/>
          <p:cNvGrpSpPr/>
          <p:nvPr/>
        </p:nvGrpSpPr>
        <p:grpSpPr>
          <a:xfrm>
            <a:off x="5837875" y="4027430"/>
            <a:ext cx="1788596" cy="1753700"/>
            <a:chOff x="5873448" y="4027320"/>
            <a:chExt cx="1788596" cy="1753700"/>
          </a:xfrm>
        </p:grpSpPr>
        <p:sp>
          <p:nvSpPr>
            <p:cNvPr id="447" name="Google Shape;447;p13"/>
            <p:cNvSpPr/>
            <p:nvPr/>
          </p:nvSpPr>
          <p:spPr>
            <a:xfrm>
              <a:off x="7350111" y="4216012"/>
              <a:ext cx="73152" cy="73152"/>
            </a:xfrm>
            <a:prstGeom prst="star10">
              <a:avLst>
                <a:gd name="adj" fmla="val 42533"/>
                <a:gd name="hf" fmla="val 105146"/>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8" name="Google Shape;448;p13"/>
            <p:cNvSpPr/>
            <p:nvPr/>
          </p:nvSpPr>
          <p:spPr>
            <a:xfrm>
              <a:off x="7243370" y="5051164"/>
              <a:ext cx="73152" cy="73152"/>
            </a:xfrm>
            <a:prstGeom prst="star10">
              <a:avLst>
                <a:gd name="adj" fmla="val 42533"/>
                <a:gd name="hf" fmla="val 105146"/>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9" name="Google Shape;449;p13"/>
            <p:cNvSpPr/>
            <p:nvPr/>
          </p:nvSpPr>
          <p:spPr>
            <a:xfrm>
              <a:off x="6214824" y="4027320"/>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0" name="Google Shape;450;p13"/>
            <p:cNvSpPr/>
            <p:nvPr/>
          </p:nvSpPr>
          <p:spPr>
            <a:xfrm>
              <a:off x="7588892" y="4706899"/>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1" name="Google Shape;451;p13"/>
            <p:cNvSpPr/>
            <p:nvPr/>
          </p:nvSpPr>
          <p:spPr>
            <a:xfrm>
              <a:off x="6695597" y="4329564"/>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2" name="Google Shape;452;p13"/>
            <p:cNvSpPr/>
            <p:nvPr/>
          </p:nvSpPr>
          <p:spPr>
            <a:xfrm>
              <a:off x="6386968" y="5311194"/>
              <a:ext cx="73152" cy="73152"/>
            </a:xfrm>
            <a:prstGeom prst="star10">
              <a:avLst>
                <a:gd name="adj" fmla="val 42533"/>
                <a:gd name="hf" fmla="val 105146"/>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3" name="Google Shape;453;p13"/>
            <p:cNvSpPr/>
            <p:nvPr/>
          </p:nvSpPr>
          <p:spPr>
            <a:xfrm>
              <a:off x="6622445" y="5637589"/>
              <a:ext cx="73152" cy="73152"/>
            </a:xfrm>
            <a:prstGeom prst="star10">
              <a:avLst>
                <a:gd name="adj" fmla="val 42533"/>
                <a:gd name="hf" fmla="val 105146"/>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4" name="Google Shape;454;p13"/>
            <p:cNvSpPr/>
            <p:nvPr/>
          </p:nvSpPr>
          <p:spPr>
            <a:xfrm>
              <a:off x="6768749" y="5014588"/>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5" name="Google Shape;455;p13"/>
            <p:cNvSpPr/>
            <p:nvPr/>
          </p:nvSpPr>
          <p:spPr>
            <a:xfrm>
              <a:off x="5910024" y="4904280"/>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6" name="Google Shape;456;p13"/>
            <p:cNvSpPr/>
            <p:nvPr/>
          </p:nvSpPr>
          <p:spPr>
            <a:xfrm>
              <a:off x="5946600" y="5425183"/>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7" name="Google Shape;457;p13"/>
            <p:cNvSpPr/>
            <p:nvPr/>
          </p:nvSpPr>
          <p:spPr>
            <a:xfrm>
              <a:off x="5873448" y="4670323"/>
              <a:ext cx="73152" cy="73152"/>
            </a:xfrm>
            <a:prstGeom prst="star10">
              <a:avLst>
                <a:gd name="adj" fmla="val 42533"/>
                <a:gd name="hf" fmla="val 105146"/>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8" name="Google Shape;458;p13"/>
            <p:cNvSpPr/>
            <p:nvPr/>
          </p:nvSpPr>
          <p:spPr>
            <a:xfrm>
              <a:off x="6141672" y="4536217"/>
              <a:ext cx="73152" cy="73152"/>
            </a:xfrm>
            <a:prstGeom prst="star10">
              <a:avLst>
                <a:gd name="adj" fmla="val 42533"/>
                <a:gd name="hf" fmla="val 105146"/>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9" name="Google Shape;459;p13"/>
            <p:cNvSpPr/>
            <p:nvPr/>
          </p:nvSpPr>
          <p:spPr>
            <a:xfrm>
              <a:off x="7279946" y="5707868"/>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0" name="Google Shape;460;p13"/>
            <p:cNvSpPr/>
            <p:nvPr/>
          </p:nvSpPr>
          <p:spPr>
            <a:xfrm>
              <a:off x="6934970" y="4772911"/>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61" name="Google Shape;461;p13"/>
          <p:cNvSpPr/>
          <p:nvPr/>
        </p:nvSpPr>
        <p:spPr>
          <a:xfrm>
            <a:off x="7220777" y="4106481"/>
            <a:ext cx="274320" cy="274320"/>
          </a:xfrm>
          <a:prstGeom prst="rect">
            <a:avLst/>
          </a:prstGeom>
          <a:noFill/>
          <a:ln w="12700" cap="flat" cmpd="sng">
            <a:solidFill>
              <a:srgbClr val="FFFD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2" name="Google Shape;462;p13"/>
          <p:cNvSpPr txBox="1"/>
          <p:nvPr/>
        </p:nvSpPr>
        <p:spPr>
          <a:xfrm>
            <a:off x="8306291" y="3874309"/>
            <a:ext cx="109998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FFFDF2"/>
                </a:solidFill>
                <a:latin typeface="Calibri"/>
                <a:ea typeface="Calibri"/>
                <a:cs typeface="Calibri"/>
                <a:sym typeface="Calibri"/>
              </a:rPr>
              <a:t>Sequence</a:t>
            </a:r>
            <a:endParaRPr sz="1400" b="0" i="0" u="none" strike="noStrike" cap="none">
              <a:solidFill>
                <a:srgbClr val="000000"/>
              </a:solidFill>
              <a:latin typeface="Arial"/>
              <a:ea typeface="Arial"/>
              <a:cs typeface="Arial"/>
              <a:sym typeface="Arial"/>
            </a:endParaRPr>
          </a:p>
        </p:txBody>
      </p:sp>
      <p:grpSp>
        <p:nvGrpSpPr>
          <p:cNvPr id="463" name="Google Shape;463;p13"/>
          <p:cNvGrpSpPr/>
          <p:nvPr/>
        </p:nvGrpSpPr>
        <p:grpSpPr>
          <a:xfrm>
            <a:off x="5837875" y="4027430"/>
            <a:ext cx="1788596" cy="1753700"/>
            <a:chOff x="5873448" y="4027320"/>
            <a:chExt cx="1788596" cy="1753700"/>
          </a:xfrm>
        </p:grpSpPr>
        <p:sp>
          <p:nvSpPr>
            <p:cNvPr id="464" name="Google Shape;464;p13"/>
            <p:cNvSpPr/>
            <p:nvPr/>
          </p:nvSpPr>
          <p:spPr>
            <a:xfrm>
              <a:off x="7350111" y="4216012"/>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5" name="Google Shape;465;p13"/>
            <p:cNvSpPr/>
            <p:nvPr/>
          </p:nvSpPr>
          <p:spPr>
            <a:xfrm>
              <a:off x="7243370" y="5051164"/>
              <a:ext cx="73152" cy="73152"/>
            </a:xfrm>
            <a:prstGeom prst="star10">
              <a:avLst>
                <a:gd name="adj" fmla="val 42533"/>
                <a:gd name="hf" fmla="val 105146"/>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6" name="Google Shape;466;p13"/>
            <p:cNvSpPr/>
            <p:nvPr/>
          </p:nvSpPr>
          <p:spPr>
            <a:xfrm>
              <a:off x="6214824" y="4027320"/>
              <a:ext cx="73152" cy="73152"/>
            </a:xfrm>
            <a:prstGeom prst="star10">
              <a:avLst>
                <a:gd name="adj" fmla="val 42533"/>
                <a:gd name="hf" fmla="val 105146"/>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7" name="Google Shape;467;p13"/>
            <p:cNvSpPr/>
            <p:nvPr/>
          </p:nvSpPr>
          <p:spPr>
            <a:xfrm>
              <a:off x="7588892" y="4706899"/>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8" name="Google Shape;468;p13"/>
            <p:cNvSpPr/>
            <p:nvPr/>
          </p:nvSpPr>
          <p:spPr>
            <a:xfrm>
              <a:off x="6695597" y="4329564"/>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9" name="Google Shape;469;p13"/>
            <p:cNvSpPr/>
            <p:nvPr/>
          </p:nvSpPr>
          <p:spPr>
            <a:xfrm>
              <a:off x="6386968" y="5311194"/>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0" name="Google Shape;470;p13"/>
            <p:cNvSpPr/>
            <p:nvPr/>
          </p:nvSpPr>
          <p:spPr>
            <a:xfrm>
              <a:off x="6622445" y="5637589"/>
              <a:ext cx="73152" cy="73152"/>
            </a:xfrm>
            <a:prstGeom prst="star10">
              <a:avLst>
                <a:gd name="adj" fmla="val 42533"/>
                <a:gd name="hf" fmla="val 105146"/>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1" name="Google Shape;471;p13"/>
            <p:cNvSpPr/>
            <p:nvPr/>
          </p:nvSpPr>
          <p:spPr>
            <a:xfrm>
              <a:off x="6768749" y="5014588"/>
              <a:ext cx="73152" cy="73152"/>
            </a:xfrm>
            <a:prstGeom prst="star10">
              <a:avLst>
                <a:gd name="adj" fmla="val 42533"/>
                <a:gd name="hf" fmla="val 105146"/>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2" name="Google Shape;472;p13"/>
            <p:cNvSpPr/>
            <p:nvPr/>
          </p:nvSpPr>
          <p:spPr>
            <a:xfrm>
              <a:off x="5910024" y="4904280"/>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3" name="Google Shape;473;p13"/>
            <p:cNvSpPr/>
            <p:nvPr/>
          </p:nvSpPr>
          <p:spPr>
            <a:xfrm>
              <a:off x="5946600" y="5425183"/>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4" name="Google Shape;474;p13"/>
            <p:cNvSpPr/>
            <p:nvPr/>
          </p:nvSpPr>
          <p:spPr>
            <a:xfrm>
              <a:off x="5873448" y="4670323"/>
              <a:ext cx="73152" cy="73152"/>
            </a:xfrm>
            <a:prstGeom prst="star10">
              <a:avLst>
                <a:gd name="adj" fmla="val 42533"/>
                <a:gd name="hf" fmla="val 105146"/>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5" name="Google Shape;475;p13"/>
            <p:cNvSpPr/>
            <p:nvPr/>
          </p:nvSpPr>
          <p:spPr>
            <a:xfrm>
              <a:off x="6141672" y="4536217"/>
              <a:ext cx="73152" cy="73152"/>
            </a:xfrm>
            <a:prstGeom prst="star10">
              <a:avLst>
                <a:gd name="adj" fmla="val 42533"/>
                <a:gd name="hf" fmla="val 105146"/>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6" name="Google Shape;476;p13"/>
            <p:cNvSpPr/>
            <p:nvPr/>
          </p:nvSpPr>
          <p:spPr>
            <a:xfrm>
              <a:off x="7279946" y="5707868"/>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7" name="Google Shape;477;p13"/>
            <p:cNvSpPr/>
            <p:nvPr/>
          </p:nvSpPr>
          <p:spPr>
            <a:xfrm>
              <a:off x="6934970" y="4772911"/>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78" name="Google Shape;478;p13"/>
          <p:cNvSpPr/>
          <p:nvPr/>
        </p:nvSpPr>
        <p:spPr>
          <a:xfrm>
            <a:off x="8306291" y="4145008"/>
            <a:ext cx="37702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FFFDF2"/>
                </a:solidFill>
                <a:latin typeface="Calibri"/>
                <a:ea typeface="Calibri"/>
                <a:cs typeface="Calibri"/>
                <a:sym typeface="Calibri"/>
              </a:rPr>
              <a:t> </a:t>
            </a:r>
            <a:r>
              <a:rPr lang="en-US" sz="1800" b="1" i="0" u="none" strike="noStrike" cap="none">
                <a:solidFill>
                  <a:srgbClr val="FF0000"/>
                </a:solidFill>
                <a:latin typeface="Calibri"/>
                <a:ea typeface="Calibri"/>
                <a:cs typeface="Calibri"/>
                <a:sym typeface="Calibri"/>
              </a:rPr>
              <a:t>A</a:t>
            </a:r>
            <a:endParaRPr sz="1800" b="0" i="0" u="none" strike="noStrike" cap="none">
              <a:solidFill>
                <a:schemeClr val="dk1"/>
              </a:solidFill>
              <a:latin typeface="Calibri"/>
              <a:ea typeface="Calibri"/>
              <a:cs typeface="Calibri"/>
              <a:sym typeface="Calibri"/>
            </a:endParaRPr>
          </a:p>
        </p:txBody>
      </p:sp>
      <p:sp>
        <p:nvSpPr>
          <p:cNvPr id="479" name="Google Shape;479;p13"/>
          <p:cNvSpPr/>
          <p:nvPr/>
        </p:nvSpPr>
        <p:spPr>
          <a:xfrm>
            <a:off x="8564398" y="4145008"/>
            <a:ext cx="30649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882FF"/>
                </a:solidFill>
                <a:latin typeface="Calibri"/>
                <a:ea typeface="Calibri"/>
                <a:cs typeface="Calibri"/>
                <a:sym typeface="Calibri"/>
              </a:rPr>
              <a:t>C</a:t>
            </a:r>
            <a:endParaRPr sz="1800" b="0" i="0" u="none" strike="noStrike" cap="none">
              <a:solidFill>
                <a:schemeClr val="dk1"/>
              </a:solidFill>
              <a:latin typeface="Calibri"/>
              <a:ea typeface="Calibri"/>
              <a:cs typeface="Calibri"/>
              <a:sym typeface="Calibri"/>
            </a:endParaRPr>
          </a:p>
        </p:txBody>
      </p:sp>
      <p:sp>
        <p:nvSpPr>
          <p:cNvPr id="480" name="Google Shape;480;p13"/>
          <p:cNvSpPr/>
          <p:nvPr/>
        </p:nvSpPr>
        <p:spPr>
          <a:xfrm>
            <a:off x="8751973" y="4145008"/>
            <a:ext cx="33214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FFFF00"/>
                </a:solidFill>
                <a:latin typeface="Calibri"/>
                <a:ea typeface="Calibri"/>
                <a:cs typeface="Calibri"/>
                <a:sym typeface="Calibri"/>
              </a:rPr>
              <a:t>G</a:t>
            </a:r>
            <a:endParaRPr sz="1800" b="0" i="0" u="none" strike="noStrike" cap="none">
              <a:solidFill>
                <a:schemeClr val="dk1"/>
              </a:solidFill>
              <a:latin typeface="Calibri"/>
              <a:ea typeface="Calibri"/>
              <a:cs typeface="Calibri"/>
              <a:sym typeface="Calibri"/>
            </a:endParaRPr>
          </a:p>
        </p:txBody>
      </p:sp>
      <p:sp>
        <p:nvSpPr>
          <p:cNvPr id="481" name="Google Shape;481;p13"/>
          <p:cNvSpPr/>
          <p:nvPr/>
        </p:nvSpPr>
        <p:spPr>
          <a:xfrm>
            <a:off x="8965195" y="4145008"/>
            <a:ext cx="29848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accent6"/>
                </a:solidFill>
                <a:latin typeface="Calibri"/>
                <a:ea typeface="Calibri"/>
                <a:cs typeface="Calibri"/>
                <a:sym typeface="Calibri"/>
              </a:rPr>
              <a:t>T</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15"/>
                                        </p:tgtEl>
                                        <p:attrNameLst>
                                          <p:attrName>style.visibility</p:attrName>
                                        </p:attrNameLst>
                                      </p:cBhvr>
                                      <p:to>
                                        <p:strVal val="visible"/>
                                      </p:to>
                                    </p:set>
                                    <p:anim calcmode="lin" valueType="num">
                                      <p:cBhvr additive="base">
                                        <p:cTn id="7" dur="500"/>
                                        <p:tgtEl>
                                          <p:spTgt spid="415"/>
                                        </p:tgtEl>
                                        <p:attrNameLst>
                                          <p:attrName>ppt_w</p:attrName>
                                        </p:attrNameLst>
                                      </p:cBhvr>
                                      <p:tavLst>
                                        <p:tav tm="0">
                                          <p:val>
                                            <p:strVal val="0"/>
                                          </p:val>
                                        </p:tav>
                                        <p:tav tm="100000">
                                          <p:val>
                                            <p:strVal val="#ppt_w"/>
                                          </p:val>
                                        </p:tav>
                                      </p:tavLst>
                                    </p:anim>
                                    <p:anim calcmode="lin" valueType="num">
                                      <p:cBhvr additive="base">
                                        <p:cTn id="8" dur="500"/>
                                        <p:tgtEl>
                                          <p:spTgt spid="415"/>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16"/>
                                        </p:tgtEl>
                                        <p:attrNameLst>
                                          <p:attrName>style.visibility</p:attrName>
                                        </p:attrNameLst>
                                      </p:cBhvr>
                                      <p:to>
                                        <p:strVal val="visible"/>
                                      </p:to>
                                    </p:set>
                                    <p:animEffect transition="in" filter="fade">
                                      <p:cBhvr>
                                        <p:cTn id="13" dur="500"/>
                                        <p:tgtEl>
                                          <p:spTgt spid="4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61"/>
                                        </p:tgtEl>
                                        <p:attrNameLst>
                                          <p:attrName>style.visibility</p:attrName>
                                        </p:attrNameLst>
                                      </p:cBhvr>
                                      <p:to>
                                        <p:strVal val="visible"/>
                                      </p:to>
                                    </p:set>
                                    <p:animEffect transition="in" filter="fade">
                                      <p:cBhvr>
                                        <p:cTn id="18" dur="500"/>
                                        <p:tgtEl>
                                          <p:spTgt spid="46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78"/>
                                        </p:tgtEl>
                                        <p:attrNameLst>
                                          <p:attrName>style.visibility</p:attrName>
                                        </p:attrNameLst>
                                      </p:cBhvr>
                                      <p:to>
                                        <p:strVal val="visible"/>
                                      </p:to>
                                    </p:set>
                                    <p:animEffect transition="in" filter="fade">
                                      <p:cBhvr>
                                        <p:cTn id="23" dur="500"/>
                                        <p:tgtEl>
                                          <p:spTgt spid="47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31"/>
                                        </p:tgtEl>
                                        <p:attrNameLst>
                                          <p:attrName>style.visibility</p:attrName>
                                        </p:attrNameLst>
                                      </p:cBhvr>
                                      <p:to>
                                        <p:strVal val="visible"/>
                                      </p:to>
                                    </p:set>
                                    <p:animEffect transition="in" filter="fade">
                                      <p:cBhvr>
                                        <p:cTn id="28" dur="500"/>
                                        <p:tgtEl>
                                          <p:spTgt spid="431"/>
                                        </p:tgtEl>
                                      </p:cBhvr>
                                    </p:animEffect>
                                  </p:childTnLst>
                                </p:cTn>
                              </p:par>
                              <p:par>
                                <p:cTn id="29" presetID="10" presetClass="entr" presetSubtype="0" fill="hold" nodeType="withEffect">
                                  <p:stCondLst>
                                    <p:cond delay="0"/>
                                  </p:stCondLst>
                                  <p:childTnLst>
                                    <p:set>
                                      <p:cBhvr>
                                        <p:cTn id="30" dur="1" fill="hold">
                                          <p:stCondLst>
                                            <p:cond delay="0"/>
                                          </p:stCondLst>
                                        </p:cTn>
                                        <p:tgtEl>
                                          <p:spTgt spid="479"/>
                                        </p:tgtEl>
                                        <p:attrNameLst>
                                          <p:attrName>style.visibility</p:attrName>
                                        </p:attrNameLst>
                                      </p:cBhvr>
                                      <p:to>
                                        <p:strVal val="visible"/>
                                      </p:to>
                                    </p:set>
                                    <p:animEffect transition="in" filter="fade">
                                      <p:cBhvr>
                                        <p:cTn id="31" dur="500"/>
                                        <p:tgtEl>
                                          <p:spTgt spid="47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46"/>
                                        </p:tgtEl>
                                        <p:attrNameLst>
                                          <p:attrName>style.visibility</p:attrName>
                                        </p:attrNameLst>
                                      </p:cBhvr>
                                      <p:to>
                                        <p:strVal val="visible"/>
                                      </p:to>
                                    </p:set>
                                    <p:animEffect transition="in" filter="fade">
                                      <p:cBhvr>
                                        <p:cTn id="36" dur="500"/>
                                        <p:tgtEl>
                                          <p:spTgt spid="446"/>
                                        </p:tgtEl>
                                      </p:cBhvr>
                                    </p:animEffect>
                                  </p:childTnLst>
                                </p:cTn>
                              </p:par>
                              <p:par>
                                <p:cTn id="37" presetID="10" presetClass="entr" presetSubtype="0" fill="hold" nodeType="withEffect">
                                  <p:stCondLst>
                                    <p:cond delay="0"/>
                                  </p:stCondLst>
                                  <p:childTnLst>
                                    <p:set>
                                      <p:cBhvr>
                                        <p:cTn id="38" dur="1" fill="hold">
                                          <p:stCondLst>
                                            <p:cond delay="0"/>
                                          </p:stCondLst>
                                        </p:cTn>
                                        <p:tgtEl>
                                          <p:spTgt spid="480"/>
                                        </p:tgtEl>
                                        <p:attrNameLst>
                                          <p:attrName>style.visibility</p:attrName>
                                        </p:attrNameLst>
                                      </p:cBhvr>
                                      <p:to>
                                        <p:strVal val="visible"/>
                                      </p:to>
                                    </p:set>
                                    <p:animEffect transition="in" filter="fade">
                                      <p:cBhvr>
                                        <p:cTn id="39" dur="500"/>
                                        <p:tgtEl>
                                          <p:spTgt spid="48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63"/>
                                        </p:tgtEl>
                                        <p:attrNameLst>
                                          <p:attrName>style.visibility</p:attrName>
                                        </p:attrNameLst>
                                      </p:cBhvr>
                                      <p:to>
                                        <p:strVal val="visible"/>
                                      </p:to>
                                    </p:set>
                                    <p:animEffect transition="in" filter="fade">
                                      <p:cBhvr>
                                        <p:cTn id="44" dur="500"/>
                                        <p:tgtEl>
                                          <p:spTgt spid="463"/>
                                        </p:tgtEl>
                                      </p:cBhvr>
                                    </p:animEffect>
                                  </p:childTnLst>
                                </p:cTn>
                              </p:par>
                              <p:par>
                                <p:cTn id="45" presetID="10" presetClass="entr" presetSubtype="0" fill="hold" nodeType="withEffect">
                                  <p:stCondLst>
                                    <p:cond delay="0"/>
                                  </p:stCondLst>
                                  <p:childTnLst>
                                    <p:set>
                                      <p:cBhvr>
                                        <p:cTn id="46" dur="1" fill="hold">
                                          <p:stCondLst>
                                            <p:cond delay="0"/>
                                          </p:stCondLst>
                                        </p:cTn>
                                        <p:tgtEl>
                                          <p:spTgt spid="481"/>
                                        </p:tgtEl>
                                        <p:attrNameLst>
                                          <p:attrName>style.visibility</p:attrName>
                                        </p:attrNameLst>
                                      </p:cBhvr>
                                      <p:to>
                                        <p:strVal val="visible"/>
                                      </p:to>
                                    </p:set>
                                    <p:animEffect transition="in" filter="fade">
                                      <p:cBhvr>
                                        <p:cTn id="47" dur="500"/>
                                        <p:tgtEl>
                                          <p:spTgt spid="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Illumina Short Reads</a:t>
            </a:r>
            <a:endParaRPr/>
          </a:p>
        </p:txBody>
      </p:sp>
      <p:sp>
        <p:nvSpPr>
          <p:cNvPr id="487" name="Google Shape;48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800"/>
              <a:buChar char="•"/>
            </a:pPr>
            <a:r>
              <a:rPr lang="en-US">
                <a:solidFill>
                  <a:schemeClr val="lt1"/>
                </a:solidFill>
              </a:rPr>
              <a:t>Varying length, increasing with time</a:t>
            </a:r>
            <a:endParaRPr/>
          </a:p>
          <a:p>
            <a:pPr marL="228600" lvl="0" indent="-228600" algn="l" rtl="0">
              <a:lnSpc>
                <a:spcPct val="90000"/>
              </a:lnSpc>
              <a:spcBef>
                <a:spcPts val="1000"/>
              </a:spcBef>
              <a:spcAft>
                <a:spcPts val="0"/>
              </a:spcAft>
              <a:buClr>
                <a:schemeClr val="lt1"/>
              </a:buClr>
              <a:buSzPts val="2800"/>
              <a:buChar char="•"/>
            </a:pPr>
            <a:r>
              <a:rPr lang="en-US">
                <a:solidFill>
                  <a:schemeClr val="lt1"/>
                </a:solidFill>
              </a:rPr>
              <a:t>Can be “single end” or “paired end”</a:t>
            </a:r>
            <a:endParaRPr/>
          </a:p>
          <a:p>
            <a:pPr marL="228600" lvl="0" indent="-228600" algn="l" rtl="0">
              <a:lnSpc>
                <a:spcPct val="90000"/>
              </a:lnSpc>
              <a:spcBef>
                <a:spcPts val="1000"/>
              </a:spcBef>
              <a:spcAft>
                <a:spcPts val="0"/>
              </a:spcAft>
              <a:buClr>
                <a:schemeClr val="lt1"/>
              </a:buClr>
              <a:buSzPts val="2800"/>
              <a:buChar char="•"/>
            </a:pPr>
            <a:r>
              <a:rPr lang="en-US">
                <a:solidFill>
                  <a:schemeClr val="lt1"/>
                </a:solidFill>
              </a:rPr>
              <a:t>Large output files, storage can be a limiting factor</a:t>
            </a:r>
            <a:endParaRPr/>
          </a:p>
          <a:p>
            <a:pPr marL="228600" lvl="0" indent="-228600" algn="l" rtl="0">
              <a:lnSpc>
                <a:spcPct val="90000"/>
              </a:lnSpc>
              <a:spcBef>
                <a:spcPts val="1000"/>
              </a:spcBef>
              <a:spcAft>
                <a:spcPts val="0"/>
              </a:spcAft>
              <a:buClr>
                <a:schemeClr val="lt1"/>
              </a:buClr>
              <a:buSzPts val="2800"/>
              <a:buChar char="•"/>
            </a:pPr>
            <a:r>
              <a:rPr lang="en-US">
                <a:solidFill>
                  <a:schemeClr val="lt1"/>
                </a:solidFill>
              </a:rPr>
              <a:t>fastq file format – sequence (reads) + quality information</a:t>
            </a:r>
            <a:endParaRPr/>
          </a:p>
          <a:p>
            <a:pPr marL="228600" lvl="0" indent="-228600" algn="l" rtl="0">
              <a:lnSpc>
                <a:spcPct val="90000"/>
              </a:lnSpc>
              <a:spcBef>
                <a:spcPts val="1000"/>
              </a:spcBef>
              <a:spcAft>
                <a:spcPts val="0"/>
              </a:spcAft>
              <a:buClr>
                <a:schemeClr val="lt1"/>
              </a:buClr>
              <a:buSzPts val="2800"/>
              <a:buChar char="•"/>
            </a:pPr>
            <a:r>
              <a:rPr lang="en-US">
                <a:solidFill>
                  <a:schemeClr val="lt1"/>
                </a:solidFill>
              </a:rPr>
              <a:t>Sequencing design can influence data quantity/quality</a:t>
            </a:r>
            <a:endParaRPr/>
          </a:p>
          <a:p>
            <a:pPr marL="685800" lvl="1" indent="-228600" algn="l" rtl="0">
              <a:lnSpc>
                <a:spcPct val="90000"/>
              </a:lnSpc>
              <a:spcBef>
                <a:spcPts val="500"/>
              </a:spcBef>
              <a:spcAft>
                <a:spcPts val="0"/>
              </a:spcAft>
              <a:buClr>
                <a:schemeClr val="lt1"/>
              </a:buClr>
              <a:buSzPts val="1800"/>
              <a:buChar char="•"/>
            </a:pPr>
            <a:r>
              <a:rPr lang="en-US" sz="1800">
                <a:solidFill>
                  <a:schemeClr val="lt1"/>
                </a:solidFill>
              </a:rPr>
              <a:t>PCR duplicates</a:t>
            </a:r>
            <a:endParaRPr/>
          </a:p>
          <a:p>
            <a:pPr marL="685800" lvl="1" indent="-228600" algn="l" rtl="0">
              <a:lnSpc>
                <a:spcPct val="90000"/>
              </a:lnSpc>
              <a:spcBef>
                <a:spcPts val="500"/>
              </a:spcBef>
              <a:spcAft>
                <a:spcPts val="0"/>
              </a:spcAft>
              <a:buClr>
                <a:schemeClr val="lt1"/>
              </a:buClr>
              <a:buSzPts val="1800"/>
              <a:buChar char="•"/>
            </a:pPr>
            <a:r>
              <a:rPr lang="en-US" sz="1800">
                <a:solidFill>
                  <a:schemeClr val="lt1"/>
                </a:solidFill>
              </a:rPr>
              <a:t>Optical duplicates</a:t>
            </a:r>
            <a:endParaRPr/>
          </a:p>
          <a:p>
            <a:pPr marL="685800" lvl="1" indent="-228600" algn="l" rtl="0">
              <a:lnSpc>
                <a:spcPct val="90000"/>
              </a:lnSpc>
              <a:spcBef>
                <a:spcPts val="500"/>
              </a:spcBef>
              <a:spcAft>
                <a:spcPts val="0"/>
              </a:spcAft>
              <a:buClr>
                <a:schemeClr val="lt1"/>
              </a:buClr>
              <a:buSzPts val="1800"/>
              <a:buChar char="•"/>
            </a:pPr>
            <a:r>
              <a:rPr lang="en-US" sz="1800">
                <a:solidFill>
                  <a:schemeClr val="lt1"/>
                </a:solidFill>
              </a:rPr>
              <a:t>Adapter contamination</a:t>
            </a:r>
            <a:endParaRPr/>
          </a:p>
          <a:p>
            <a:pPr marL="685800" lvl="1" indent="-228600" algn="l" rtl="0">
              <a:lnSpc>
                <a:spcPct val="90000"/>
              </a:lnSpc>
              <a:spcBef>
                <a:spcPts val="500"/>
              </a:spcBef>
              <a:spcAft>
                <a:spcPts val="0"/>
              </a:spcAft>
              <a:buClr>
                <a:schemeClr val="lt1"/>
              </a:buClr>
              <a:buSzPts val="1800"/>
              <a:buChar char="•"/>
            </a:pPr>
            <a:r>
              <a:rPr lang="en-US" sz="1800">
                <a:solidFill>
                  <a:schemeClr val="lt1"/>
                </a:solidFill>
              </a:rPr>
              <a:t>Overrepresented sequences </a:t>
            </a:r>
            <a:endParaRPr/>
          </a:p>
          <a:p>
            <a:pPr marL="228600" lvl="0" indent="-228600" algn="l" rtl="0">
              <a:lnSpc>
                <a:spcPct val="90000"/>
              </a:lnSpc>
              <a:spcBef>
                <a:spcPts val="1000"/>
              </a:spcBef>
              <a:spcAft>
                <a:spcPts val="0"/>
              </a:spcAft>
              <a:buClr>
                <a:schemeClr val="lt1"/>
              </a:buClr>
              <a:buSzPts val="2800"/>
              <a:buChar char="•"/>
            </a:pPr>
            <a:r>
              <a:rPr lang="en-US">
                <a:solidFill>
                  <a:schemeClr val="lt1"/>
                </a:solidFill>
              </a:rPr>
              <a:t>Technical and biological replication is critical</a:t>
            </a:r>
            <a:endParaRPr/>
          </a:p>
        </p:txBody>
      </p:sp>
      <p:sp>
        <p:nvSpPr>
          <p:cNvPr id="488" name="Google Shape;488;p14"/>
          <p:cNvSpPr/>
          <p:nvPr/>
        </p:nvSpPr>
        <p:spPr>
          <a:xfrm>
            <a:off x="7823199" y="681037"/>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89" name="Google Shape;489;p14"/>
          <p:cNvSpPr/>
          <p:nvPr/>
        </p:nvSpPr>
        <p:spPr>
          <a:xfrm>
            <a:off x="7823200" y="285296"/>
            <a:ext cx="3904343"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0" name="Google Shape;490;p14"/>
          <p:cNvSpPr/>
          <p:nvPr/>
        </p:nvSpPr>
        <p:spPr>
          <a:xfrm>
            <a:off x="8621484" y="885721"/>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1" name="Google Shape;491;p14"/>
          <p:cNvSpPr/>
          <p:nvPr/>
        </p:nvSpPr>
        <p:spPr>
          <a:xfrm>
            <a:off x="8831941" y="1090405"/>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2" name="Google Shape;492;p14"/>
          <p:cNvSpPr/>
          <p:nvPr/>
        </p:nvSpPr>
        <p:spPr>
          <a:xfrm>
            <a:off x="7935682" y="1704457"/>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3" name="Google Shape;493;p14"/>
          <p:cNvSpPr/>
          <p:nvPr/>
        </p:nvSpPr>
        <p:spPr>
          <a:xfrm>
            <a:off x="8432799" y="1295089"/>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4" name="Google Shape;494;p14"/>
          <p:cNvSpPr/>
          <p:nvPr/>
        </p:nvSpPr>
        <p:spPr>
          <a:xfrm>
            <a:off x="10377714" y="2727877"/>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5" name="Google Shape;495;p14"/>
          <p:cNvSpPr/>
          <p:nvPr/>
        </p:nvSpPr>
        <p:spPr>
          <a:xfrm>
            <a:off x="9651999" y="1909141"/>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6" name="Google Shape;496;p14"/>
          <p:cNvSpPr/>
          <p:nvPr/>
        </p:nvSpPr>
        <p:spPr>
          <a:xfrm>
            <a:off x="10105570" y="2318509"/>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7" name="Google Shape;497;p14"/>
          <p:cNvSpPr/>
          <p:nvPr/>
        </p:nvSpPr>
        <p:spPr>
          <a:xfrm>
            <a:off x="9042399" y="2113825"/>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8" name="Google Shape;498;p14"/>
          <p:cNvSpPr/>
          <p:nvPr/>
        </p:nvSpPr>
        <p:spPr>
          <a:xfrm>
            <a:off x="10377714" y="1499773"/>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9" name="Google Shape;499;p14"/>
          <p:cNvSpPr/>
          <p:nvPr/>
        </p:nvSpPr>
        <p:spPr>
          <a:xfrm>
            <a:off x="10051140" y="3137245"/>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0" name="Google Shape;500;p14"/>
          <p:cNvSpPr/>
          <p:nvPr/>
        </p:nvSpPr>
        <p:spPr>
          <a:xfrm>
            <a:off x="9535883" y="2932561"/>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1" name="Google Shape;501;p14"/>
          <p:cNvSpPr/>
          <p:nvPr/>
        </p:nvSpPr>
        <p:spPr>
          <a:xfrm>
            <a:off x="8222341" y="2523193"/>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2" name="Google Shape;502;p14"/>
          <p:cNvSpPr/>
          <p:nvPr/>
        </p:nvSpPr>
        <p:spPr>
          <a:xfrm>
            <a:off x="10203540" y="3341929"/>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3" name="Google Shape;503;p14"/>
          <p:cNvSpPr/>
          <p:nvPr/>
        </p:nvSpPr>
        <p:spPr>
          <a:xfrm>
            <a:off x="10355940" y="3546613"/>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4" name="Google Shape;504;p14"/>
          <p:cNvSpPr/>
          <p:nvPr/>
        </p:nvSpPr>
        <p:spPr>
          <a:xfrm>
            <a:off x="10508340" y="3751297"/>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5" name="Google Shape;505;p14"/>
          <p:cNvSpPr/>
          <p:nvPr/>
        </p:nvSpPr>
        <p:spPr>
          <a:xfrm>
            <a:off x="10660740" y="3955981"/>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6" name="Google Shape;506;p14"/>
          <p:cNvSpPr/>
          <p:nvPr/>
        </p:nvSpPr>
        <p:spPr>
          <a:xfrm>
            <a:off x="10871197" y="4160672"/>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7">
                                            <p:txEl>
                                              <p:pRg st="0" end="0"/>
                                            </p:txEl>
                                          </p:spTgt>
                                        </p:tgtEl>
                                        <p:attrNameLst>
                                          <p:attrName>style.visibility</p:attrName>
                                        </p:attrNameLst>
                                      </p:cBhvr>
                                      <p:to>
                                        <p:strVal val="visible"/>
                                      </p:to>
                                    </p:set>
                                    <p:animEffect transition="in" filter="fade">
                                      <p:cBhvr>
                                        <p:cTn id="7" dur="500"/>
                                        <p:tgtEl>
                                          <p:spTgt spid="4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7">
                                            <p:txEl>
                                              <p:pRg st="1" end="1"/>
                                            </p:txEl>
                                          </p:spTgt>
                                        </p:tgtEl>
                                        <p:attrNameLst>
                                          <p:attrName>style.visibility</p:attrName>
                                        </p:attrNameLst>
                                      </p:cBhvr>
                                      <p:to>
                                        <p:strVal val="visible"/>
                                      </p:to>
                                    </p:set>
                                    <p:animEffect transition="in" filter="fade">
                                      <p:cBhvr>
                                        <p:cTn id="12" dur="500"/>
                                        <p:tgtEl>
                                          <p:spTgt spid="4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7">
                                            <p:txEl>
                                              <p:pRg st="2" end="2"/>
                                            </p:txEl>
                                          </p:spTgt>
                                        </p:tgtEl>
                                        <p:attrNameLst>
                                          <p:attrName>style.visibility</p:attrName>
                                        </p:attrNameLst>
                                      </p:cBhvr>
                                      <p:to>
                                        <p:strVal val="visible"/>
                                      </p:to>
                                    </p:set>
                                    <p:animEffect transition="in" filter="fade">
                                      <p:cBhvr>
                                        <p:cTn id="17" dur="500"/>
                                        <p:tgtEl>
                                          <p:spTgt spid="4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7">
                                            <p:txEl>
                                              <p:pRg st="3" end="3"/>
                                            </p:txEl>
                                          </p:spTgt>
                                        </p:tgtEl>
                                        <p:attrNameLst>
                                          <p:attrName>style.visibility</p:attrName>
                                        </p:attrNameLst>
                                      </p:cBhvr>
                                      <p:to>
                                        <p:strVal val="visible"/>
                                      </p:to>
                                    </p:set>
                                    <p:animEffect transition="in" filter="fade">
                                      <p:cBhvr>
                                        <p:cTn id="22" dur="500"/>
                                        <p:tgtEl>
                                          <p:spTgt spid="4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87">
                                            <p:txEl>
                                              <p:pRg st="4" end="4"/>
                                            </p:txEl>
                                          </p:spTgt>
                                        </p:tgtEl>
                                        <p:attrNameLst>
                                          <p:attrName>style.visibility</p:attrName>
                                        </p:attrNameLst>
                                      </p:cBhvr>
                                      <p:to>
                                        <p:strVal val="visible"/>
                                      </p:to>
                                    </p:set>
                                    <p:animEffect transition="in" filter="fade">
                                      <p:cBhvr>
                                        <p:cTn id="27" dur="500"/>
                                        <p:tgtEl>
                                          <p:spTgt spid="4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7">
                                            <p:txEl>
                                              <p:pRg st="5" end="5"/>
                                            </p:txEl>
                                          </p:spTgt>
                                        </p:tgtEl>
                                        <p:attrNameLst>
                                          <p:attrName>style.visibility</p:attrName>
                                        </p:attrNameLst>
                                      </p:cBhvr>
                                      <p:to>
                                        <p:strVal val="visible"/>
                                      </p:to>
                                    </p:set>
                                    <p:animEffect transition="in" filter="fade">
                                      <p:cBhvr>
                                        <p:cTn id="32" dur="500"/>
                                        <p:tgtEl>
                                          <p:spTgt spid="4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87">
                                            <p:txEl>
                                              <p:pRg st="6" end="6"/>
                                            </p:txEl>
                                          </p:spTgt>
                                        </p:tgtEl>
                                        <p:attrNameLst>
                                          <p:attrName>style.visibility</p:attrName>
                                        </p:attrNameLst>
                                      </p:cBhvr>
                                      <p:to>
                                        <p:strVal val="visible"/>
                                      </p:to>
                                    </p:set>
                                    <p:animEffect transition="in" filter="fade">
                                      <p:cBhvr>
                                        <p:cTn id="37" dur="500"/>
                                        <p:tgtEl>
                                          <p:spTgt spid="48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87">
                                            <p:txEl>
                                              <p:pRg st="7" end="7"/>
                                            </p:txEl>
                                          </p:spTgt>
                                        </p:tgtEl>
                                        <p:attrNameLst>
                                          <p:attrName>style.visibility</p:attrName>
                                        </p:attrNameLst>
                                      </p:cBhvr>
                                      <p:to>
                                        <p:strVal val="visible"/>
                                      </p:to>
                                    </p:set>
                                    <p:animEffect transition="in" filter="fade">
                                      <p:cBhvr>
                                        <p:cTn id="42" dur="500"/>
                                        <p:tgtEl>
                                          <p:spTgt spid="48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87">
                                            <p:txEl>
                                              <p:pRg st="8" end="8"/>
                                            </p:txEl>
                                          </p:spTgt>
                                        </p:tgtEl>
                                        <p:attrNameLst>
                                          <p:attrName>style.visibility</p:attrName>
                                        </p:attrNameLst>
                                      </p:cBhvr>
                                      <p:to>
                                        <p:strVal val="visible"/>
                                      </p:to>
                                    </p:set>
                                    <p:animEffect transition="in" filter="fade">
                                      <p:cBhvr>
                                        <p:cTn id="47" dur="500"/>
                                        <p:tgtEl>
                                          <p:spTgt spid="48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87">
                                            <p:txEl>
                                              <p:pRg st="9" end="9"/>
                                            </p:txEl>
                                          </p:spTgt>
                                        </p:tgtEl>
                                        <p:attrNameLst>
                                          <p:attrName>style.visibility</p:attrName>
                                        </p:attrNameLst>
                                      </p:cBhvr>
                                      <p:to>
                                        <p:strVal val="visible"/>
                                      </p:to>
                                    </p:set>
                                    <p:animEffect transition="in" filter="fade">
                                      <p:cBhvr>
                                        <p:cTn id="52" dur="500"/>
                                        <p:tgtEl>
                                          <p:spTgt spid="4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cxnSp>
        <p:nvCxnSpPr>
          <p:cNvPr id="511" name="Google Shape;511;p15"/>
          <p:cNvCxnSpPr/>
          <p:nvPr/>
        </p:nvCxnSpPr>
        <p:spPr>
          <a:xfrm>
            <a:off x="0" y="2870096"/>
            <a:ext cx="12192000" cy="0"/>
          </a:xfrm>
          <a:prstGeom prst="straightConnector1">
            <a:avLst/>
          </a:prstGeom>
          <a:noFill/>
          <a:ln w="38100" cap="flat" cmpd="sng">
            <a:solidFill>
              <a:srgbClr val="D8D8D8"/>
            </a:solidFill>
            <a:prstDash val="solid"/>
            <a:miter lim="800000"/>
            <a:headEnd type="none" w="sm" len="sm"/>
            <a:tailEnd type="none" w="sm" len="sm"/>
          </a:ln>
        </p:spPr>
      </p:cxnSp>
      <p:sp>
        <p:nvSpPr>
          <p:cNvPr id="512" name="Google Shape;512;p15"/>
          <p:cNvSpPr/>
          <p:nvPr/>
        </p:nvSpPr>
        <p:spPr>
          <a:xfrm>
            <a:off x="0" y="0"/>
            <a:ext cx="61341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513" name="Google Shape;513;p15"/>
          <p:cNvCxnSpPr/>
          <p:nvPr/>
        </p:nvCxnSpPr>
        <p:spPr>
          <a:xfrm rot="10800000">
            <a:off x="10092369" y="2030051"/>
            <a:ext cx="0" cy="822960"/>
          </a:xfrm>
          <a:prstGeom prst="straightConnector1">
            <a:avLst/>
          </a:prstGeom>
          <a:noFill/>
          <a:ln w="19050" cap="flat" cmpd="sng">
            <a:solidFill>
              <a:srgbClr val="D8D8D8"/>
            </a:solidFill>
            <a:prstDash val="solid"/>
            <a:miter lim="800000"/>
            <a:headEnd type="none" w="sm" len="sm"/>
            <a:tailEnd type="none" w="sm" len="sm"/>
          </a:ln>
        </p:spPr>
      </p:cxnSp>
      <p:cxnSp>
        <p:nvCxnSpPr>
          <p:cNvPr id="514" name="Google Shape;514;p15"/>
          <p:cNvCxnSpPr/>
          <p:nvPr/>
        </p:nvCxnSpPr>
        <p:spPr>
          <a:xfrm rot="10800000">
            <a:off x="10393959" y="2231449"/>
            <a:ext cx="0" cy="640080"/>
          </a:xfrm>
          <a:prstGeom prst="straightConnector1">
            <a:avLst/>
          </a:prstGeom>
          <a:noFill/>
          <a:ln w="19050" cap="flat" cmpd="sng">
            <a:solidFill>
              <a:srgbClr val="D8D8D8"/>
            </a:solidFill>
            <a:prstDash val="solid"/>
            <a:miter lim="800000"/>
            <a:headEnd type="none" w="sm" len="sm"/>
            <a:tailEnd type="none" w="sm" len="sm"/>
          </a:ln>
        </p:spPr>
      </p:cxnSp>
      <p:cxnSp>
        <p:nvCxnSpPr>
          <p:cNvPr id="515" name="Google Shape;515;p15"/>
          <p:cNvCxnSpPr/>
          <p:nvPr/>
        </p:nvCxnSpPr>
        <p:spPr>
          <a:xfrm rot="10800000">
            <a:off x="11000963" y="2579790"/>
            <a:ext cx="0" cy="274320"/>
          </a:xfrm>
          <a:prstGeom prst="straightConnector1">
            <a:avLst/>
          </a:prstGeom>
          <a:noFill/>
          <a:ln w="19050" cap="flat" cmpd="sng">
            <a:solidFill>
              <a:srgbClr val="D8D8D8"/>
            </a:solidFill>
            <a:prstDash val="solid"/>
            <a:miter lim="800000"/>
            <a:headEnd type="none" w="sm" len="sm"/>
            <a:tailEnd type="none" w="sm" len="sm"/>
          </a:ln>
        </p:spPr>
      </p:cxnSp>
      <p:grpSp>
        <p:nvGrpSpPr>
          <p:cNvPr id="516" name="Google Shape;516;p15"/>
          <p:cNvGrpSpPr/>
          <p:nvPr/>
        </p:nvGrpSpPr>
        <p:grpSpPr>
          <a:xfrm>
            <a:off x="9211807" y="554978"/>
            <a:ext cx="1097280" cy="2306244"/>
            <a:chOff x="9211807" y="554978"/>
            <a:chExt cx="1097280" cy="2306244"/>
          </a:xfrm>
        </p:grpSpPr>
        <p:cxnSp>
          <p:nvCxnSpPr>
            <p:cNvPr id="517" name="Google Shape;517;p15"/>
            <p:cNvCxnSpPr/>
            <p:nvPr/>
          </p:nvCxnSpPr>
          <p:spPr>
            <a:xfrm rot="10800000">
              <a:off x="9760447" y="1489622"/>
              <a:ext cx="0" cy="1371600"/>
            </a:xfrm>
            <a:prstGeom prst="straightConnector1">
              <a:avLst/>
            </a:prstGeom>
            <a:noFill/>
            <a:ln w="19050" cap="flat" cmpd="sng">
              <a:solidFill>
                <a:srgbClr val="D8D8D8"/>
              </a:solidFill>
              <a:prstDash val="solid"/>
              <a:miter lim="800000"/>
              <a:headEnd type="none" w="sm" len="sm"/>
              <a:tailEnd type="none" w="sm" len="sm"/>
            </a:ln>
          </p:spPr>
        </p:cxnSp>
        <p:sp>
          <p:nvSpPr>
            <p:cNvPr id="518" name="Google Shape;518;p15"/>
            <p:cNvSpPr/>
            <p:nvPr/>
          </p:nvSpPr>
          <p:spPr>
            <a:xfrm>
              <a:off x="9211807" y="554978"/>
              <a:ext cx="1097280" cy="10972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PacBio</a:t>
              </a:r>
              <a:endParaRPr sz="1400" b="0" i="0" u="none" strike="noStrike" cap="none">
                <a:solidFill>
                  <a:srgbClr val="000000"/>
                </a:solidFill>
                <a:latin typeface="Arial"/>
                <a:ea typeface="Arial"/>
                <a:cs typeface="Arial"/>
                <a:sym typeface="Arial"/>
              </a:endParaRPr>
            </a:p>
          </p:txBody>
        </p:sp>
      </p:grpSp>
      <p:sp>
        <p:nvSpPr>
          <p:cNvPr id="519" name="Google Shape;519;p15"/>
          <p:cNvSpPr/>
          <p:nvPr/>
        </p:nvSpPr>
        <p:spPr>
          <a:xfrm>
            <a:off x="10000929" y="1845496"/>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sp>
        <p:nvSpPr>
          <p:cNvPr id="520" name="Google Shape;520;p15"/>
          <p:cNvSpPr/>
          <p:nvPr/>
        </p:nvSpPr>
        <p:spPr>
          <a:xfrm>
            <a:off x="10302519" y="2045206"/>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sp>
        <p:nvSpPr>
          <p:cNvPr id="521" name="Google Shape;521;p15"/>
          <p:cNvSpPr/>
          <p:nvPr/>
        </p:nvSpPr>
        <p:spPr>
          <a:xfrm>
            <a:off x="10908640" y="2390531"/>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cxnSp>
        <p:nvCxnSpPr>
          <p:cNvPr id="522" name="Google Shape;522;p15"/>
          <p:cNvCxnSpPr/>
          <p:nvPr/>
        </p:nvCxnSpPr>
        <p:spPr>
          <a:xfrm>
            <a:off x="10264257" y="2864825"/>
            <a:ext cx="0" cy="2743200"/>
          </a:xfrm>
          <a:prstGeom prst="straightConnector1">
            <a:avLst/>
          </a:prstGeom>
          <a:noFill/>
          <a:ln w="19050" cap="flat" cmpd="sng">
            <a:solidFill>
              <a:srgbClr val="D8D8D8"/>
            </a:solidFill>
            <a:prstDash val="solid"/>
            <a:miter lim="800000"/>
            <a:headEnd type="none" w="sm" len="sm"/>
            <a:tailEnd type="none" w="sm" len="sm"/>
          </a:ln>
        </p:spPr>
      </p:cxnSp>
      <p:sp>
        <p:nvSpPr>
          <p:cNvPr id="523" name="Google Shape;523;p15"/>
          <p:cNvSpPr/>
          <p:nvPr/>
        </p:nvSpPr>
        <p:spPr>
          <a:xfrm>
            <a:off x="9715617" y="5279418"/>
            <a:ext cx="1097280" cy="10972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MinION</a:t>
            </a:r>
            <a:endParaRPr sz="1800" b="1" i="0" u="none" strike="noStrike" cap="none">
              <a:solidFill>
                <a:srgbClr val="323F4F"/>
              </a:solidFill>
              <a:latin typeface="Calibri"/>
              <a:ea typeface="Calibri"/>
              <a:cs typeface="Calibri"/>
              <a:sym typeface="Calibri"/>
            </a:endParaRPr>
          </a:p>
        </p:txBody>
      </p:sp>
      <p:sp>
        <p:nvSpPr>
          <p:cNvPr id="524" name="Google Shape;524;p15"/>
          <p:cNvSpPr/>
          <p:nvPr/>
        </p:nvSpPr>
        <p:spPr>
          <a:xfrm>
            <a:off x="10607805" y="4985093"/>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525" name="Google Shape;525;p15"/>
          <p:cNvCxnSpPr/>
          <p:nvPr/>
        </p:nvCxnSpPr>
        <p:spPr>
          <a:xfrm rot="10800000">
            <a:off x="10699245" y="2879150"/>
            <a:ext cx="0" cy="2103120"/>
          </a:xfrm>
          <a:prstGeom prst="straightConnector1">
            <a:avLst/>
          </a:prstGeom>
          <a:noFill/>
          <a:ln w="19050" cap="flat" cmpd="sng">
            <a:solidFill>
              <a:srgbClr val="D8D8D8"/>
            </a:solidFill>
            <a:prstDash val="solid"/>
            <a:miter lim="800000"/>
            <a:headEnd type="none" w="sm" len="sm"/>
            <a:tailEnd type="none" w="sm" len="sm"/>
          </a:ln>
        </p:spPr>
      </p:cxnSp>
      <p:sp>
        <p:nvSpPr>
          <p:cNvPr id="526" name="Google Shape;526;p15"/>
          <p:cNvSpPr/>
          <p:nvPr/>
        </p:nvSpPr>
        <p:spPr>
          <a:xfrm>
            <a:off x="10760766" y="4590407"/>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527" name="Google Shape;527;p15"/>
          <p:cNvCxnSpPr/>
          <p:nvPr/>
        </p:nvCxnSpPr>
        <p:spPr>
          <a:xfrm rot="10800000">
            <a:off x="10852206" y="2875684"/>
            <a:ext cx="0" cy="1737360"/>
          </a:xfrm>
          <a:prstGeom prst="straightConnector1">
            <a:avLst/>
          </a:prstGeom>
          <a:noFill/>
          <a:ln w="19050" cap="flat" cmpd="sng">
            <a:solidFill>
              <a:srgbClr val="D8D8D8"/>
            </a:solidFill>
            <a:prstDash val="solid"/>
            <a:miter lim="800000"/>
            <a:headEnd type="none" w="sm" len="sm"/>
            <a:tailEnd type="none" w="sm" len="sm"/>
          </a:ln>
        </p:spPr>
      </p:cxnSp>
      <p:sp>
        <p:nvSpPr>
          <p:cNvPr id="528" name="Google Shape;528;p15"/>
          <p:cNvSpPr/>
          <p:nvPr/>
        </p:nvSpPr>
        <p:spPr>
          <a:xfrm>
            <a:off x="10908565" y="4245004"/>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529" name="Google Shape;529;p15"/>
          <p:cNvCxnSpPr/>
          <p:nvPr/>
        </p:nvCxnSpPr>
        <p:spPr>
          <a:xfrm rot="10800000">
            <a:off x="11000954" y="2873703"/>
            <a:ext cx="0" cy="1371600"/>
          </a:xfrm>
          <a:prstGeom prst="straightConnector1">
            <a:avLst/>
          </a:prstGeom>
          <a:noFill/>
          <a:ln w="19050" cap="flat" cmpd="sng">
            <a:solidFill>
              <a:srgbClr val="D8D8D8"/>
            </a:solidFill>
            <a:prstDash val="solid"/>
            <a:miter lim="800000"/>
            <a:headEnd type="none" w="sm" len="sm"/>
            <a:tailEnd type="none" w="sm" len="sm"/>
          </a:ln>
        </p:spPr>
      </p:cxnSp>
      <p:sp>
        <p:nvSpPr>
          <p:cNvPr id="530" name="Google Shape;530;p15"/>
          <p:cNvSpPr txBox="1">
            <a:spLocks noGrp="1"/>
          </p:cNvSpPr>
          <p:nvPr>
            <p:ph type="title"/>
          </p:nvPr>
        </p:nvSpPr>
        <p:spPr>
          <a:xfrm>
            <a:off x="0" y="365125"/>
            <a:ext cx="61341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23F4F"/>
              </a:buClr>
              <a:buSzPts val="4800"/>
              <a:buFont typeface="Calibri"/>
              <a:buNone/>
            </a:pPr>
            <a:r>
              <a:rPr lang="en-US" sz="4800" b="1">
                <a:solidFill>
                  <a:srgbClr val="323F4F"/>
                </a:solidFill>
              </a:rPr>
              <a:t>NGS Flavors </a:t>
            </a:r>
            <a:r>
              <a:rPr lang="en-US" sz="2800" b="1">
                <a:solidFill>
                  <a:srgbClr val="323F4F"/>
                </a:solidFill>
              </a:rPr>
              <a:t>- single molecule</a:t>
            </a:r>
            <a:endParaRPr/>
          </a:p>
        </p:txBody>
      </p:sp>
      <p:pic>
        <p:nvPicPr>
          <p:cNvPr id="531" name="Google Shape;531;p15" descr="Single molecule real time sequencing (SMRT). Pac- Bio. Single molecules of polymerase enzymes are attached to a sequencing matrix where just one DNA molecule will be synthesized. The enzymatic synthesis is followed individually, in real time, to reconstruct the sequence. SMRT technology does not require library construction as a prior step to sequencing, increasing the sequence production rate. Modified from Metzker (2010). "/>
          <p:cNvPicPr preferRelativeResize="0"/>
          <p:nvPr/>
        </p:nvPicPr>
        <p:blipFill rotWithShape="1">
          <a:blip r:embed="rId3">
            <a:alphaModFix/>
          </a:blip>
          <a:srcRect/>
          <a:stretch/>
        </p:blipFill>
        <p:spPr>
          <a:xfrm>
            <a:off x="120581" y="2214834"/>
            <a:ext cx="5905550" cy="4536882"/>
          </a:xfrm>
          <a:prstGeom prst="rect">
            <a:avLst/>
          </a:prstGeom>
          <a:noFill/>
          <a:ln>
            <a:noFill/>
          </a:ln>
        </p:spPr>
      </p:pic>
      <p:sp>
        <p:nvSpPr>
          <p:cNvPr id="532" name="Google Shape;532;p15"/>
          <p:cNvSpPr txBox="1"/>
          <p:nvPr/>
        </p:nvSpPr>
        <p:spPr>
          <a:xfrm>
            <a:off x="8389266" y="867457"/>
            <a:ext cx="3740210" cy="132343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132 Gb of long-read sequences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36x coverage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96.8% of conserved genes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2 microbial symbionts</a:t>
            </a:r>
            <a:endParaRPr sz="1400" b="0" i="0" u="none" strike="noStrike" cap="none">
              <a:solidFill>
                <a:srgbClr val="000000"/>
              </a:solidFill>
              <a:latin typeface="Arial"/>
              <a:ea typeface="Arial"/>
              <a:cs typeface="Arial"/>
              <a:sym typeface="Arial"/>
            </a:endParaRPr>
          </a:p>
        </p:txBody>
      </p:sp>
      <p:pic>
        <p:nvPicPr>
          <p:cNvPr id="533" name="Google Shape;533;p15" descr="All life stages of the spotted lanternfly, from egg to adult."/>
          <p:cNvPicPr preferRelativeResize="0"/>
          <p:nvPr/>
        </p:nvPicPr>
        <p:blipFill rotWithShape="1">
          <a:blip r:embed="rId4">
            <a:alphaModFix/>
          </a:blip>
          <a:srcRect l="2589" t="3770" r="2484" b="5343"/>
          <a:stretch/>
        </p:blipFill>
        <p:spPr>
          <a:xfrm>
            <a:off x="6213686" y="3119328"/>
            <a:ext cx="5915789" cy="3467741"/>
          </a:xfrm>
          <a:prstGeom prst="rect">
            <a:avLst/>
          </a:prstGeom>
          <a:noFill/>
          <a:ln>
            <a:noFill/>
          </a:ln>
        </p:spPr>
      </p:pic>
      <p:sp>
        <p:nvSpPr>
          <p:cNvPr id="534" name="Google Shape;534;p15"/>
          <p:cNvSpPr txBox="1"/>
          <p:nvPr/>
        </p:nvSpPr>
        <p:spPr>
          <a:xfrm>
            <a:off x="6100660" y="6530662"/>
            <a:ext cx="39655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10-20 hours, 10-30 kb reads, 1300 Mb/h</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519"/>
                                        </p:tgtEl>
                                      </p:cBhvr>
                                    </p:animEffect>
                                    <p:set>
                                      <p:cBhvr>
                                        <p:cTn id="7" dur="1" fill="hold">
                                          <p:stCondLst>
                                            <p:cond delay="500"/>
                                          </p:stCondLst>
                                        </p:cTn>
                                        <p:tgtEl>
                                          <p:spTgt spid="51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13"/>
                                        </p:tgtEl>
                                      </p:cBhvr>
                                    </p:animEffect>
                                    <p:set>
                                      <p:cBhvr>
                                        <p:cTn id="10" dur="1" fill="hold">
                                          <p:stCondLst>
                                            <p:cond delay="500"/>
                                          </p:stCondLst>
                                        </p:cTn>
                                        <p:tgtEl>
                                          <p:spTgt spid="51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520"/>
                                        </p:tgtEl>
                                      </p:cBhvr>
                                    </p:animEffect>
                                    <p:set>
                                      <p:cBhvr>
                                        <p:cTn id="13" dur="1" fill="hold">
                                          <p:stCondLst>
                                            <p:cond delay="500"/>
                                          </p:stCondLst>
                                        </p:cTn>
                                        <p:tgtEl>
                                          <p:spTgt spid="52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14"/>
                                        </p:tgtEl>
                                      </p:cBhvr>
                                    </p:animEffect>
                                    <p:set>
                                      <p:cBhvr>
                                        <p:cTn id="16" dur="1" fill="hold">
                                          <p:stCondLst>
                                            <p:cond delay="500"/>
                                          </p:stCondLst>
                                        </p:cTn>
                                        <p:tgtEl>
                                          <p:spTgt spid="514"/>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21"/>
                                        </p:tgtEl>
                                      </p:cBhvr>
                                    </p:animEffect>
                                    <p:set>
                                      <p:cBhvr>
                                        <p:cTn id="19" dur="1" fill="hold">
                                          <p:stCondLst>
                                            <p:cond delay="500"/>
                                          </p:stCondLst>
                                        </p:cTn>
                                        <p:tgtEl>
                                          <p:spTgt spid="521"/>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515"/>
                                        </p:tgtEl>
                                      </p:cBhvr>
                                    </p:animEffect>
                                    <p:set>
                                      <p:cBhvr>
                                        <p:cTn id="22" dur="1" fill="hold">
                                          <p:stCondLst>
                                            <p:cond delay="500"/>
                                          </p:stCondLst>
                                        </p:cTn>
                                        <p:tgtEl>
                                          <p:spTgt spid="5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3"/>
                                        </p:tgtEl>
                                        <p:attrNameLst>
                                          <p:attrName>style.visibility</p:attrName>
                                        </p:attrNameLst>
                                      </p:cBhvr>
                                      <p:to>
                                        <p:strVal val="visible"/>
                                      </p:to>
                                    </p:set>
                                    <p:animEffect transition="in" filter="fade">
                                      <p:cBhvr>
                                        <p:cTn id="27" dur="500"/>
                                        <p:tgtEl>
                                          <p:spTgt spid="5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2"/>
                                        </p:tgtEl>
                                        <p:attrNameLst>
                                          <p:attrName>style.visibility</p:attrName>
                                        </p:attrNameLst>
                                      </p:cBhvr>
                                      <p:to>
                                        <p:strVal val="visible"/>
                                      </p:to>
                                    </p:set>
                                    <p:animEffect transition="in" filter="fade">
                                      <p:cBhvr>
                                        <p:cTn id="32" dur="500"/>
                                        <p:tgtEl>
                                          <p:spTgt spid="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cxnSp>
        <p:nvCxnSpPr>
          <p:cNvPr id="539" name="Google Shape;539;p16"/>
          <p:cNvCxnSpPr/>
          <p:nvPr/>
        </p:nvCxnSpPr>
        <p:spPr>
          <a:xfrm>
            <a:off x="0" y="2870096"/>
            <a:ext cx="12192000" cy="0"/>
          </a:xfrm>
          <a:prstGeom prst="straightConnector1">
            <a:avLst/>
          </a:prstGeom>
          <a:noFill/>
          <a:ln w="38100" cap="flat" cmpd="sng">
            <a:solidFill>
              <a:srgbClr val="D8D8D8"/>
            </a:solidFill>
            <a:prstDash val="solid"/>
            <a:miter lim="800000"/>
            <a:headEnd type="none" w="sm" len="sm"/>
            <a:tailEnd type="none" w="sm" len="sm"/>
          </a:ln>
        </p:spPr>
      </p:cxnSp>
      <p:sp>
        <p:nvSpPr>
          <p:cNvPr id="540" name="Google Shape;540;p16"/>
          <p:cNvSpPr/>
          <p:nvPr/>
        </p:nvSpPr>
        <p:spPr>
          <a:xfrm>
            <a:off x="0" y="0"/>
            <a:ext cx="61341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16"/>
          <p:cNvSpPr txBox="1"/>
          <p:nvPr/>
        </p:nvSpPr>
        <p:spPr>
          <a:xfrm>
            <a:off x="0" y="365125"/>
            <a:ext cx="61341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323F4F"/>
              </a:buClr>
              <a:buSzPts val="4800"/>
              <a:buFont typeface="Calibri"/>
              <a:buNone/>
            </a:pPr>
            <a:r>
              <a:rPr lang="en-US" sz="4800" b="1" i="0" u="none" strike="noStrike" cap="none">
                <a:solidFill>
                  <a:srgbClr val="323F4F"/>
                </a:solidFill>
                <a:latin typeface="Calibri"/>
                <a:ea typeface="Calibri"/>
                <a:cs typeface="Calibri"/>
                <a:sym typeface="Calibri"/>
              </a:rPr>
              <a:t>NGS Flavors </a:t>
            </a:r>
            <a:r>
              <a:rPr lang="en-US" sz="2800" b="1" i="0" u="none" strike="noStrike" cap="none">
                <a:solidFill>
                  <a:srgbClr val="323F4F"/>
                </a:solidFill>
                <a:latin typeface="Calibri"/>
                <a:ea typeface="Calibri"/>
                <a:cs typeface="Calibri"/>
                <a:sym typeface="Calibri"/>
              </a:rPr>
              <a:t>- nanopore</a:t>
            </a:r>
            <a:endParaRPr sz="1400" b="0" i="0" u="none" strike="noStrike" cap="none">
              <a:solidFill>
                <a:srgbClr val="000000"/>
              </a:solidFill>
              <a:latin typeface="Arial"/>
              <a:ea typeface="Arial"/>
              <a:cs typeface="Arial"/>
              <a:sym typeface="Arial"/>
            </a:endParaRPr>
          </a:p>
        </p:txBody>
      </p:sp>
      <p:grpSp>
        <p:nvGrpSpPr>
          <p:cNvPr id="542" name="Google Shape;542;p16"/>
          <p:cNvGrpSpPr/>
          <p:nvPr/>
        </p:nvGrpSpPr>
        <p:grpSpPr>
          <a:xfrm>
            <a:off x="9715617" y="2864825"/>
            <a:ext cx="1097280" cy="3511873"/>
            <a:chOff x="9715617" y="2864825"/>
            <a:chExt cx="1097280" cy="3511873"/>
          </a:xfrm>
        </p:grpSpPr>
        <p:cxnSp>
          <p:nvCxnSpPr>
            <p:cNvPr id="543" name="Google Shape;543;p16"/>
            <p:cNvCxnSpPr/>
            <p:nvPr/>
          </p:nvCxnSpPr>
          <p:spPr>
            <a:xfrm>
              <a:off x="10264257" y="2864825"/>
              <a:ext cx="0" cy="2743200"/>
            </a:xfrm>
            <a:prstGeom prst="straightConnector1">
              <a:avLst/>
            </a:prstGeom>
            <a:noFill/>
            <a:ln w="19050" cap="flat" cmpd="sng">
              <a:solidFill>
                <a:srgbClr val="D8D8D8"/>
              </a:solidFill>
              <a:prstDash val="solid"/>
              <a:miter lim="800000"/>
              <a:headEnd type="none" w="sm" len="sm"/>
              <a:tailEnd type="none" w="sm" len="sm"/>
            </a:ln>
          </p:spPr>
        </p:cxnSp>
        <p:sp>
          <p:nvSpPr>
            <p:cNvPr id="544" name="Google Shape;544;p16"/>
            <p:cNvSpPr/>
            <p:nvPr/>
          </p:nvSpPr>
          <p:spPr>
            <a:xfrm>
              <a:off x="9715617" y="5279418"/>
              <a:ext cx="1097280" cy="10972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minION</a:t>
              </a:r>
              <a:endParaRPr sz="1800" b="1" i="0" u="none" strike="noStrike" cap="none">
                <a:solidFill>
                  <a:srgbClr val="323F4F"/>
                </a:solidFill>
                <a:latin typeface="Calibri"/>
                <a:ea typeface="Calibri"/>
                <a:cs typeface="Calibri"/>
                <a:sym typeface="Calibri"/>
              </a:endParaRPr>
            </a:p>
          </p:txBody>
        </p:sp>
      </p:grpSp>
      <p:sp>
        <p:nvSpPr>
          <p:cNvPr id="545" name="Google Shape;545;p16"/>
          <p:cNvSpPr/>
          <p:nvPr/>
        </p:nvSpPr>
        <p:spPr>
          <a:xfrm>
            <a:off x="10607805" y="4985093"/>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546" name="Google Shape;546;p16"/>
          <p:cNvCxnSpPr/>
          <p:nvPr/>
        </p:nvCxnSpPr>
        <p:spPr>
          <a:xfrm rot="10800000">
            <a:off x="10699245" y="2879150"/>
            <a:ext cx="0" cy="2103120"/>
          </a:xfrm>
          <a:prstGeom prst="straightConnector1">
            <a:avLst/>
          </a:prstGeom>
          <a:noFill/>
          <a:ln w="19050" cap="flat" cmpd="sng">
            <a:solidFill>
              <a:srgbClr val="D8D8D8"/>
            </a:solidFill>
            <a:prstDash val="solid"/>
            <a:miter lim="800000"/>
            <a:headEnd type="none" w="sm" len="sm"/>
            <a:tailEnd type="none" w="sm" len="sm"/>
          </a:ln>
        </p:spPr>
      </p:cxnSp>
      <p:sp>
        <p:nvSpPr>
          <p:cNvPr id="547" name="Google Shape;547;p16"/>
          <p:cNvSpPr/>
          <p:nvPr/>
        </p:nvSpPr>
        <p:spPr>
          <a:xfrm>
            <a:off x="10760766" y="4590407"/>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548" name="Google Shape;548;p16"/>
          <p:cNvCxnSpPr/>
          <p:nvPr/>
        </p:nvCxnSpPr>
        <p:spPr>
          <a:xfrm rot="10800000">
            <a:off x="10852206" y="2875684"/>
            <a:ext cx="0" cy="1737360"/>
          </a:xfrm>
          <a:prstGeom prst="straightConnector1">
            <a:avLst/>
          </a:prstGeom>
          <a:noFill/>
          <a:ln w="19050" cap="flat" cmpd="sng">
            <a:solidFill>
              <a:srgbClr val="D8D8D8"/>
            </a:solidFill>
            <a:prstDash val="solid"/>
            <a:miter lim="800000"/>
            <a:headEnd type="none" w="sm" len="sm"/>
            <a:tailEnd type="none" w="sm" len="sm"/>
          </a:ln>
        </p:spPr>
      </p:cxnSp>
      <p:sp>
        <p:nvSpPr>
          <p:cNvPr id="549" name="Google Shape;549;p16"/>
          <p:cNvSpPr/>
          <p:nvPr/>
        </p:nvSpPr>
        <p:spPr>
          <a:xfrm>
            <a:off x="10908565" y="4245004"/>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550" name="Google Shape;550;p16"/>
          <p:cNvCxnSpPr/>
          <p:nvPr/>
        </p:nvCxnSpPr>
        <p:spPr>
          <a:xfrm rot="10800000">
            <a:off x="11000954" y="2873703"/>
            <a:ext cx="0" cy="1371600"/>
          </a:xfrm>
          <a:prstGeom prst="straightConnector1">
            <a:avLst/>
          </a:prstGeom>
          <a:noFill/>
          <a:ln w="19050" cap="flat" cmpd="sng">
            <a:solidFill>
              <a:srgbClr val="D8D8D8"/>
            </a:solidFill>
            <a:prstDash val="solid"/>
            <a:miter lim="800000"/>
            <a:headEnd type="none" w="sm" len="sm"/>
            <a:tailEnd type="none" w="sm" len="sm"/>
          </a:ln>
        </p:spPr>
      </p:cxnSp>
      <p:pic>
        <p:nvPicPr>
          <p:cNvPr id="551" name="Google Shape;551;p16"/>
          <p:cNvPicPr preferRelativeResize="0"/>
          <p:nvPr/>
        </p:nvPicPr>
        <p:blipFill rotWithShape="1">
          <a:blip r:embed="rId3">
            <a:alphaModFix/>
          </a:blip>
          <a:srcRect/>
          <a:stretch/>
        </p:blipFill>
        <p:spPr>
          <a:xfrm>
            <a:off x="-45001" y="1037108"/>
            <a:ext cx="6232109" cy="5924892"/>
          </a:xfrm>
          <a:prstGeom prst="rect">
            <a:avLst/>
          </a:prstGeom>
          <a:noFill/>
          <a:ln>
            <a:noFill/>
          </a:ln>
        </p:spPr>
      </p:pic>
      <p:pic>
        <p:nvPicPr>
          <p:cNvPr id="552" name="Google Shape;552;p16"/>
          <p:cNvPicPr preferRelativeResize="0"/>
          <p:nvPr/>
        </p:nvPicPr>
        <p:blipFill rotWithShape="1">
          <a:blip r:embed="rId4">
            <a:alphaModFix/>
          </a:blip>
          <a:srcRect l="26701" t="10667" r="15358" b="13606"/>
          <a:stretch/>
        </p:blipFill>
        <p:spPr>
          <a:xfrm>
            <a:off x="6262590" y="97118"/>
            <a:ext cx="2829155" cy="2468880"/>
          </a:xfrm>
          <a:prstGeom prst="rect">
            <a:avLst/>
          </a:prstGeom>
          <a:noFill/>
          <a:ln>
            <a:noFill/>
          </a:ln>
        </p:spPr>
      </p:pic>
      <p:pic>
        <p:nvPicPr>
          <p:cNvPr id="553" name="Google Shape;553;p16" descr="MinION portable DNA sequencer"/>
          <p:cNvPicPr preferRelativeResize="0"/>
          <p:nvPr/>
        </p:nvPicPr>
        <p:blipFill rotWithShape="1">
          <a:blip r:embed="rId5">
            <a:alphaModFix/>
          </a:blip>
          <a:srcRect l="22249" t="8075" r="24812" b="9868"/>
          <a:stretch/>
        </p:blipFill>
        <p:spPr>
          <a:xfrm>
            <a:off x="9219152" y="97118"/>
            <a:ext cx="2856803" cy="2468880"/>
          </a:xfrm>
          <a:prstGeom prst="rect">
            <a:avLst/>
          </a:prstGeom>
          <a:noFill/>
          <a:ln>
            <a:noFill/>
          </a:ln>
        </p:spPr>
      </p:pic>
      <p:sp>
        <p:nvSpPr>
          <p:cNvPr id="554" name="Google Shape;554;p16"/>
          <p:cNvSpPr txBox="1"/>
          <p:nvPr/>
        </p:nvSpPr>
        <p:spPr>
          <a:xfrm>
            <a:off x="6100660" y="6530662"/>
            <a:ext cx="337964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3 days, 13-20kb reads, 700 Mb/h</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545"/>
                                        </p:tgtEl>
                                      </p:cBhvr>
                                    </p:animEffect>
                                    <p:set>
                                      <p:cBhvr>
                                        <p:cTn id="7" dur="1" fill="hold">
                                          <p:stCondLst>
                                            <p:cond delay="500"/>
                                          </p:stCondLst>
                                        </p:cTn>
                                        <p:tgtEl>
                                          <p:spTgt spid="54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46"/>
                                        </p:tgtEl>
                                      </p:cBhvr>
                                    </p:animEffect>
                                    <p:set>
                                      <p:cBhvr>
                                        <p:cTn id="10" dur="1" fill="hold">
                                          <p:stCondLst>
                                            <p:cond delay="500"/>
                                          </p:stCondLst>
                                        </p:cTn>
                                        <p:tgtEl>
                                          <p:spTgt spid="54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549"/>
                                        </p:tgtEl>
                                      </p:cBhvr>
                                    </p:animEffect>
                                    <p:set>
                                      <p:cBhvr>
                                        <p:cTn id="13" dur="1" fill="hold">
                                          <p:stCondLst>
                                            <p:cond delay="500"/>
                                          </p:stCondLst>
                                        </p:cTn>
                                        <p:tgtEl>
                                          <p:spTgt spid="549"/>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50"/>
                                        </p:tgtEl>
                                      </p:cBhvr>
                                    </p:animEffect>
                                    <p:set>
                                      <p:cBhvr>
                                        <p:cTn id="16" dur="1" fill="hold">
                                          <p:stCondLst>
                                            <p:cond delay="500"/>
                                          </p:stCondLst>
                                        </p:cTn>
                                        <p:tgtEl>
                                          <p:spTgt spid="550"/>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48"/>
                                        </p:tgtEl>
                                      </p:cBhvr>
                                    </p:animEffect>
                                    <p:set>
                                      <p:cBhvr>
                                        <p:cTn id="19" dur="1" fill="hold">
                                          <p:stCondLst>
                                            <p:cond delay="500"/>
                                          </p:stCondLst>
                                        </p:cTn>
                                        <p:tgtEl>
                                          <p:spTgt spid="54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547"/>
                                        </p:tgtEl>
                                      </p:cBhvr>
                                    </p:animEffect>
                                    <p:set>
                                      <p:cBhvr>
                                        <p:cTn id="22" dur="1" fill="hold">
                                          <p:stCondLst>
                                            <p:cond delay="500"/>
                                          </p:stCondLst>
                                        </p:cTn>
                                        <p:tgtEl>
                                          <p:spTgt spid="54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2"/>
                                        </p:tgtEl>
                                        <p:attrNameLst>
                                          <p:attrName>style.visibility</p:attrName>
                                        </p:attrNameLst>
                                      </p:cBhvr>
                                      <p:to>
                                        <p:strVal val="visible"/>
                                      </p:to>
                                    </p:set>
                                    <p:animEffect transition="in" filter="fade">
                                      <p:cBhvr>
                                        <p:cTn id="27" dur="500"/>
                                        <p:tgtEl>
                                          <p:spTgt spid="55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53"/>
                                        </p:tgtEl>
                                        <p:attrNameLst>
                                          <p:attrName>style.visibility</p:attrName>
                                        </p:attrNameLst>
                                      </p:cBhvr>
                                      <p:to>
                                        <p:strVal val="visible"/>
                                      </p:to>
                                    </p:set>
                                    <p:animEffect transition="in" filter="fade">
                                      <p:cBhvr>
                                        <p:cTn id="32" dur="500"/>
                                        <p:tgtEl>
                                          <p:spTgt spid="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pic>
        <p:nvPicPr>
          <p:cNvPr id="559" name="Google Shape;559;p17"/>
          <p:cNvPicPr preferRelativeResize="0"/>
          <p:nvPr/>
        </p:nvPicPr>
        <p:blipFill rotWithShape="1">
          <a:blip r:embed="rId3">
            <a:alphaModFix/>
          </a:blip>
          <a:srcRect l="2262" t="2935" r="3137" b="3311"/>
          <a:stretch/>
        </p:blipFill>
        <p:spPr>
          <a:xfrm>
            <a:off x="6241143" y="981957"/>
            <a:ext cx="5820230" cy="4798357"/>
          </a:xfrm>
          <a:prstGeom prst="rect">
            <a:avLst/>
          </a:prstGeom>
          <a:noFill/>
          <a:ln>
            <a:noFill/>
          </a:ln>
        </p:spPr>
      </p:pic>
      <p:pic>
        <p:nvPicPr>
          <p:cNvPr id="560" name="Google Shape;560;p17"/>
          <p:cNvPicPr preferRelativeResize="0"/>
          <p:nvPr/>
        </p:nvPicPr>
        <p:blipFill rotWithShape="1">
          <a:blip r:embed="rId4">
            <a:alphaModFix/>
          </a:blip>
          <a:srcRect l="1862" t="1194" r="2235" b="3284"/>
          <a:stretch/>
        </p:blipFill>
        <p:spPr>
          <a:xfrm>
            <a:off x="125185" y="972457"/>
            <a:ext cx="5979887" cy="480785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pic>
        <p:nvPicPr>
          <p:cNvPr id="565" name="Google Shape;565;p18"/>
          <p:cNvPicPr preferRelativeResize="0"/>
          <p:nvPr/>
        </p:nvPicPr>
        <p:blipFill rotWithShape="1">
          <a:blip r:embed="rId3">
            <a:alphaModFix/>
          </a:blip>
          <a:srcRect l="55224" t="45108" b="15065"/>
          <a:stretch/>
        </p:blipFill>
        <p:spPr>
          <a:xfrm>
            <a:off x="7220642" y="939255"/>
            <a:ext cx="3933798" cy="4979489"/>
          </a:xfrm>
          <a:prstGeom prst="rect">
            <a:avLst/>
          </a:prstGeom>
          <a:noFill/>
          <a:ln>
            <a:noFill/>
          </a:ln>
        </p:spPr>
      </p:pic>
      <p:sp>
        <p:nvSpPr>
          <p:cNvPr id="566" name="Google Shape;56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Applications</a:t>
            </a:r>
            <a:endParaRPr/>
          </a:p>
        </p:txBody>
      </p:sp>
      <p:sp>
        <p:nvSpPr>
          <p:cNvPr id="567" name="Google Shape;56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800"/>
              <a:buNone/>
            </a:pPr>
            <a:r>
              <a:rPr lang="en-US">
                <a:solidFill>
                  <a:schemeClr val="lt1"/>
                </a:solidFill>
              </a:rPr>
              <a:t>Epigenetics – WGBS, Chip-Seq</a:t>
            </a:r>
            <a:endParaRPr/>
          </a:p>
          <a:p>
            <a:pPr marL="0" lvl="0" indent="0" algn="l" rtl="0">
              <a:lnSpc>
                <a:spcPct val="90000"/>
              </a:lnSpc>
              <a:spcBef>
                <a:spcPts val="1000"/>
              </a:spcBef>
              <a:spcAft>
                <a:spcPts val="0"/>
              </a:spcAft>
              <a:buClr>
                <a:schemeClr val="lt1"/>
              </a:buClr>
              <a:buSzPts val="2800"/>
              <a:buNone/>
            </a:pPr>
            <a:r>
              <a:rPr lang="en-US">
                <a:solidFill>
                  <a:schemeClr val="lt1"/>
                </a:solidFill>
              </a:rPr>
              <a:t>Personalized/Precision Medicine</a:t>
            </a:r>
            <a:endParaRPr/>
          </a:p>
          <a:p>
            <a:pPr marL="685800" lvl="1" indent="-228600" algn="l" rtl="0">
              <a:lnSpc>
                <a:spcPct val="90000"/>
              </a:lnSpc>
              <a:spcBef>
                <a:spcPts val="500"/>
              </a:spcBef>
              <a:spcAft>
                <a:spcPts val="0"/>
              </a:spcAft>
              <a:buClr>
                <a:schemeClr val="lt1"/>
              </a:buClr>
              <a:buSzPts val="2400"/>
              <a:buChar char="•"/>
            </a:pPr>
            <a:r>
              <a:rPr lang="en-US">
                <a:solidFill>
                  <a:schemeClr val="lt1"/>
                </a:solidFill>
              </a:rPr>
              <a:t>Drug metabolism - CYP2D6</a:t>
            </a:r>
            <a:endParaRPr/>
          </a:p>
          <a:p>
            <a:pPr marL="685800" lvl="1" indent="-228600" algn="l" rtl="0">
              <a:lnSpc>
                <a:spcPct val="90000"/>
              </a:lnSpc>
              <a:spcBef>
                <a:spcPts val="500"/>
              </a:spcBef>
              <a:spcAft>
                <a:spcPts val="0"/>
              </a:spcAft>
              <a:buClr>
                <a:schemeClr val="lt1"/>
              </a:buClr>
              <a:buSzPts val="2400"/>
              <a:buChar char="•"/>
            </a:pPr>
            <a:r>
              <a:rPr lang="en-US">
                <a:solidFill>
                  <a:schemeClr val="lt1"/>
                </a:solidFill>
              </a:rPr>
              <a:t>Organ transplants -  HLA </a:t>
            </a:r>
            <a:endParaRPr/>
          </a:p>
          <a:p>
            <a:pPr marL="685800" lvl="1" indent="-228600" algn="l" rtl="0">
              <a:lnSpc>
                <a:spcPct val="90000"/>
              </a:lnSpc>
              <a:spcBef>
                <a:spcPts val="500"/>
              </a:spcBef>
              <a:spcAft>
                <a:spcPts val="0"/>
              </a:spcAft>
              <a:buClr>
                <a:schemeClr val="lt1"/>
              </a:buClr>
              <a:buSzPts val="2400"/>
              <a:buChar char="•"/>
            </a:pPr>
            <a:r>
              <a:rPr lang="en-US">
                <a:solidFill>
                  <a:schemeClr val="lt1"/>
                </a:solidFill>
              </a:rPr>
              <a:t>Prenatal testing</a:t>
            </a:r>
            <a:endParaRPr/>
          </a:p>
          <a:p>
            <a:pPr marL="0" lvl="0" indent="0" algn="l" rtl="0">
              <a:lnSpc>
                <a:spcPct val="90000"/>
              </a:lnSpc>
              <a:spcBef>
                <a:spcPts val="1000"/>
              </a:spcBef>
              <a:spcAft>
                <a:spcPts val="0"/>
              </a:spcAft>
              <a:buClr>
                <a:schemeClr val="lt1"/>
              </a:buClr>
              <a:buSzPts val="2800"/>
              <a:buNone/>
            </a:pPr>
            <a:r>
              <a:rPr lang="en-US">
                <a:solidFill>
                  <a:schemeClr val="lt1"/>
                </a:solidFill>
              </a:rPr>
              <a:t>Forensic Science</a:t>
            </a:r>
            <a:endParaRPr/>
          </a:p>
          <a:p>
            <a:pPr marL="685800" lvl="1" indent="-228600" algn="l" rtl="0">
              <a:lnSpc>
                <a:spcPct val="90000"/>
              </a:lnSpc>
              <a:spcBef>
                <a:spcPts val="500"/>
              </a:spcBef>
              <a:spcAft>
                <a:spcPts val="0"/>
              </a:spcAft>
              <a:buClr>
                <a:schemeClr val="lt1"/>
              </a:buClr>
              <a:buSzPts val="2400"/>
              <a:buChar char="•"/>
            </a:pPr>
            <a:r>
              <a:rPr lang="en-US">
                <a:solidFill>
                  <a:schemeClr val="lt1"/>
                </a:solidFill>
              </a:rPr>
              <a:t>Mystery meat!</a:t>
            </a:r>
            <a:endParaRPr/>
          </a:p>
          <a:p>
            <a:pPr marL="685800" lvl="1" indent="-228600" algn="l" rtl="0">
              <a:lnSpc>
                <a:spcPct val="90000"/>
              </a:lnSpc>
              <a:spcBef>
                <a:spcPts val="500"/>
              </a:spcBef>
              <a:spcAft>
                <a:spcPts val="0"/>
              </a:spcAft>
              <a:buClr>
                <a:schemeClr val="lt1"/>
              </a:buClr>
              <a:buSzPts val="2400"/>
              <a:buChar char="•"/>
            </a:pPr>
            <a:r>
              <a:rPr lang="en-US">
                <a:solidFill>
                  <a:schemeClr val="lt1"/>
                </a:solidFill>
              </a:rPr>
              <a:t>Traditional Chinese Medicine</a:t>
            </a:r>
            <a:endParaRPr/>
          </a:p>
          <a:p>
            <a:pPr marL="685800" lvl="1" indent="-228600" algn="l" rtl="0">
              <a:lnSpc>
                <a:spcPct val="90000"/>
              </a:lnSpc>
              <a:spcBef>
                <a:spcPts val="500"/>
              </a:spcBef>
              <a:spcAft>
                <a:spcPts val="0"/>
              </a:spcAft>
              <a:buClr>
                <a:schemeClr val="lt1"/>
              </a:buClr>
              <a:buSzPts val="2400"/>
              <a:buChar char="•"/>
            </a:pPr>
            <a:r>
              <a:rPr lang="en-US">
                <a:solidFill>
                  <a:schemeClr val="lt1"/>
                </a:solidFill>
              </a:rPr>
              <a:t>Soil metagenomes</a:t>
            </a:r>
            <a:endParaRPr/>
          </a:p>
          <a:p>
            <a:pPr marL="0" lvl="0" indent="0" algn="l" rtl="0">
              <a:lnSpc>
                <a:spcPct val="90000"/>
              </a:lnSpc>
              <a:spcBef>
                <a:spcPts val="1000"/>
              </a:spcBef>
              <a:spcAft>
                <a:spcPts val="0"/>
              </a:spcAft>
              <a:buClr>
                <a:schemeClr val="dk1"/>
              </a:buClr>
              <a:buSzPts val="2800"/>
              <a:buNone/>
            </a:pPr>
            <a:endParaRPr>
              <a:solidFill>
                <a:schemeClr val="lt1"/>
              </a:solidFill>
            </a:endParaRPr>
          </a:p>
          <a:p>
            <a:pPr marL="228600" lvl="0" indent="-50800" algn="l" rtl="0">
              <a:lnSpc>
                <a:spcPct val="90000"/>
              </a:lnSpc>
              <a:spcBef>
                <a:spcPts val="1000"/>
              </a:spcBef>
              <a:spcAft>
                <a:spcPts val="0"/>
              </a:spcAft>
              <a:buClr>
                <a:schemeClr val="dk1"/>
              </a:buClr>
              <a:buSzPts val="2800"/>
              <a:buNone/>
            </a:pPr>
            <a:endParaRPr>
              <a:solidFill>
                <a:schemeClr val="lt1"/>
              </a:solidFill>
            </a:endParaRPr>
          </a:p>
          <a:p>
            <a:pPr marL="228600" lvl="0" indent="-50800" algn="l" rtl="0">
              <a:lnSpc>
                <a:spcPct val="90000"/>
              </a:lnSpc>
              <a:spcBef>
                <a:spcPts val="1000"/>
              </a:spcBef>
              <a:spcAft>
                <a:spcPts val="0"/>
              </a:spcAft>
              <a:buClr>
                <a:schemeClr val="dk1"/>
              </a:buClr>
              <a:buSzPts val="2800"/>
              <a:buNone/>
            </a:pPr>
            <a:endParaRPr/>
          </a:p>
        </p:txBody>
      </p:sp>
      <p:pic>
        <p:nvPicPr>
          <p:cNvPr id="568" name="Google Shape;568;p18"/>
          <p:cNvPicPr preferRelativeResize="0"/>
          <p:nvPr/>
        </p:nvPicPr>
        <p:blipFill rotWithShape="1">
          <a:blip r:embed="rId4">
            <a:alphaModFix/>
          </a:blip>
          <a:srcRect/>
          <a:stretch/>
        </p:blipFill>
        <p:spPr>
          <a:xfrm>
            <a:off x="6458856" y="939255"/>
            <a:ext cx="5457371" cy="497948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5"/>
                                        </p:tgtEl>
                                        <p:attrNameLst>
                                          <p:attrName>style.visibility</p:attrName>
                                        </p:attrNameLst>
                                      </p:cBhvr>
                                      <p:to>
                                        <p:strVal val="visible"/>
                                      </p:to>
                                    </p:set>
                                    <p:animEffect transition="in" filter="fade">
                                      <p:cBhvr>
                                        <p:cTn id="7" dur="500"/>
                                        <p:tgtEl>
                                          <p:spTgt spid="5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8"/>
                                        </p:tgtEl>
                                        <p:attrNameLst>
                                          <p:attrName>style.visibility</p:attrName>
                                        </p:attrNameLst>
                                      </p:cBhvr>
                                      <p:to>
                                        <p:strVal val="visible"/>
                                      </p:to>
                                    </p:set>
                                    <p:animEffect transition="in" filter="fade">
                                      <p:cBhvr>
                                        <p:cTn id="12" dur="500"/>
                                        <p:tgtEl>
                                          <p:spTgt spid="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19"/>
          <p:cNvSpPr/>
          <p:nvPr/>
        </p:nvSpPr>
        <p:spPr>
          <a:xfrm rot="10800000">
            <a:off x="491652" y="2113595"/>
            <a:ext cx="5623916" cy="4144596"/>
          </a:xfrm>
          <a:prstGeom prst="downArrow">
            <a:avLst>
              <a:gd name="adj1" fmla="val 50000"/>
              <a:gd name="adj2" fmla="val 50000"/>
            </a:avLst>
          </a:prstGeom>
          <a:solidFill>
            <a:srgbClr val="FFFD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4" name="Google Shape;574;p19"/>
          <p:cNvSpPr txBox="1">
            <a:spLocks noGrp="1"/>
          </p:cNvSpPr>
          <p:nvPr>
            <p:ph type="title"/>
          </p:nvPr>
        </p:nvSpPr>
        <p:spPr>
          <a:xfrm>
            <a:off x="838200" y="35127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DF2"/>
              </a:buClr>
              <a:buSzPts val="4800"/>
              <a:buFont typeface="Calibri"/>
              <a:buNone/>
            </a:pPr>
            <a:r>
              <a:rPr lang="en-US" sz="4800" b="1">
                <a:solidFill>
                  <a:srgbClr val="FFFDF2"/>
                </a:solidFill>
              </a:rPr>
              <a:t>Next Generation Sequencing</a:t>
            </a:r>
            <a:endParaRPr/>
          </a:p>
        </p:txBody>
      </p:sp>
      <p:sp>
        <p:nvSpPr>
          <p:cNvPr id="575" name="Google Shape;575;p19"/>
          <p:cNvSpPr/>
          <p:nvPr/>
        </p:nvSpPr>
        <p:spPr>
          <a:xfrm>
            <a:off x="6134100" y="2113595"/>
            <a:ext cx="5623916" cy="4144596"/>
          </a:xfrm>
          <a:prstGeom prst="downArrow">
            <a:avLst>
              <a:gd name="adj1" fmla="val 50000"/>
              <a:gd name="adj2" fmla="val 50000"/>
            </a:avLst>
          </a:prstGeom>
          <a:solidFill>
            <a:srgbClr val="FFFD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6" name="Google Shape;576;p19"/>
          <p:cNvSpPr txBox="1"/>
          <p:nvPr/>
        </p:nvSpPr>
        <p:spPr>
          <a:xfrm>
            <a:off x="8437938" y="3846285"/>
            <a:ext cx="101624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002060"/>
                </a:solidFill>
                <a:latin typeface="Calibri"/>
                <a:ea typeface="Calibri"/>
                <a:cs typeface="Calibri"/>
                <a:sym typeface="Calibri"/>
              </a:rPr>
              <a:t>Cost</a:t>
            </a:r>
            <a:endParaRPr sz="1400" b="0" i="0" u="none" strike="noStrike" cap="none">
              <a:solidFill>
                <a:srgbClr val="000000"/>
              </a:solidFill>
              <a:latin typeface="Arial"/>
              <a:ea typeface="Arial"/>
              <a:cs typeface="Arial"/>
              <a:sym typeface="Arial"/>
            </a:endParaRPr>
          </a:p>
        </p:txBody>
      </p:sp>
      <p:sp>
        <p:nvSpPr>
          <p:cNvPr id="577" name="Google Shape;577;p19"/>
          <p:cNvSpPr txBox="1"/>
          <p:nvPr/>
        </p:nvSpPr>
        <p:spPr>
          <a:xfrm>
            <a:off x="8378435" y="4357019"/>
            <a:ext cx="113524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002060"/>
                </a:solidFill>
                <a:latin typeface="Calibri"/>
                <a:ea typeface="Calibri"/>
                <a:cs typeface="Calibri"/>
                <a:sym typeface="Calibri"/>
              </a:rPr>
              <a:t>Time</a:t>
            </a:r>
            <a:endParaRPr sz="1400" b="0" i="0" u="none" strike="noStrike" cap="none">
              <a:solidFill>
                <a:srgbClr val="000000"/>
              </a:solidFill>
              <a:latin typeface="Arial"/>
              <a:ea typeface="Arial"/>
              <a:cs typeface="Arial"/>
              <a:sym typeface="Arial"/>
            </a:endParaRPr>
          </a:p>
        </p:txBody>
      </p:sp>
      <p:sp>
        <p:nvSpPr>
          <p:cNvPr id="578" name="Google Shape;578;p19"/>
          <p:cNvSpPr txBox="1"/>
          <p:nvPr/>
        </p:nvSpPr>
        <p:spPr>
          <a:xfrm>
            <a:off x="2429011" y="5087216"/>
            <a:ext cx="1749197"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2060"/>
                </a:solidFill>
                <a:latin typeface="Calibri"/>
                <a:ea typeface="Calibri"/>
                <a:cs typeface="Calibri"/>
                <a:sym typeface="Calibri"/>
              </a:rPr>
              <a:t>Accessibility</a:t>
            </a:r>
            <a:endParaRPr sz="1400" b="0" i="0" u="none" strike="noStrike" cap="none">
              <a:solidFill>
                <a:srgbClr val="000000"/>
              </a:solidFill>
              <a:latin typeface="Arial"/>
              <a:ea typeface="Arial"/>
              <a:cs typeface="Arial"/>
              <a:sym typeface="Arial"/>
            </a:endParaRPr>
          </a:p>
        </p:txBody>
      </p:sp>
      <p:sp>
        <p:nvSpPr>
          <p:cNvPr id="579" name="Google Shape;579;p19"/>
          <p:cNvSpPr txBox="1"/>
          <p:nvPr/>
        </p:nvSpPr>
        <p:spPr>
          <a:xfrm>
            <a:off x="2050510" y="3744020"/>
            <a:ext cx="2506199"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2060"/>
                </a:solidFill>
                <a:latin typeface="Calibri"/>
                <a:ea typeface="Calibri"/>
                <a:cs typeface="Calibri"/>
                <a:sym typeface="Calibri"/>
              </a:rPr>
              <a:t>Sequencing Depth</a:t>
            </a:r>
            <a:endParaRPr sz="1400" b="0" i="0" u="none" strike="noStrike" cap="none">
              <a:solidFill>
                <a:srgbClr val="000000"/>
              </a:solidFill>
              <a:latin typeface="Arial"/>
              <a:ea typeface="Arial"/>
              <a:cs typeface="Arial"/>
              <a:sym typeface="Arial"/>
            </a:endParaRPr>
          </a:p>
        </p:txBody>
      </p:sp>
      <p:sp>
        <p:nvSpPr>
          <p:cNvPr id="580" name="Google Shape;580;p19"/>
          <p:cNvSpPr txBox="1"/>
          <p:nvPr/>
        </p:nvSpPr>
        <p:spPr>
          <a:xfrm>
            <a:off x="1864882" y="3072422"/>
            <a:ext cx="2877454"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2060"/>
                </a:solidFill>
                <a:latin typeface="Calibri"/>
                <a:ea typeface="Calibri"/>
                <a:cs typeface="Calibri"/>
                <a:sym typeface="Calibri"/>
              </a:rPr>
              <a:t>Sequencing Precision</a:t>
            </a:r>
            <a:endParaRPr sz="1400" b="0" i="0" u="none" strike="noStrike" cap="none">
              <a:solidFill>
                <a:srgbClr val="000000"/>
              </a:solidFill>
              <a:latin typeface="Arial"/>
              <a:ea typeface="Arial"/>
              <a:cs typeface="Arial"/>
              <a:sym typeface="Arial"/>
            </a:endParaRPr>
          </a:p>
        </p:txBody>
      </p:sp>
      <p:sp>
        <p:nvSpPr>
          <p:cNvPr id="581" name="Google Shape;581;p19"/>
          <p:cNvSpPr txBox="1"/>
          <p:nvPr/>
        </p:nvSpPr>
        <p:spPr>
          <a:xfrm>
            <a:off x="1847217" y="4415618"/>
            <a:ext cx="2912785"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2060"/>
                </a:solidFill>
                <a:latin typeface="Calibri"/>
                <a:ea typeface="Calibri"/>
                <a:cs typeface="Calibri"/>
                <a:sym typeface="Calibri"/>
              </a:rPr>
              <a:t>Bioinformatic Burden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74"/>
                                        </p:tgtEl>
                                      </p:cBhvr>
                                    </p:animEffect>
                                    <p:set>
                                      <p:cBhvr>
                                        <p:cTn id="7" dur="1" fill="hold">
                                          <p:stCondLst>
                                            <p:cond delay="500"/>
                                          </p:stCondLst>
                                        </p:cTn>
                                        <p:tgtEl>
                                          <p:spTgt spid="5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p:nvPr/>
        </p:nvSpPr>
        <p:spPr>
          <a:xfrm>
            <a:off x="849924" y="376849"/>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FFFDF2"/>
              </a:buClr>
              <a:buSzPts val="4400"/>
              <a:buFont typeface="Calibri"/>
              <a:buNone/>
            </a:pPr>
            <a:r>
              <a:rPr lang="en-US" sz="4400" b="0" i="0" u="none" strike="noStrike" cap="none">
                <a:solidFill>
                  <a:srgbClr val="FFFDF2"/>
                </a:solidFill>
                <a:latin typeface="Calibri"/>
                <a:ea typeface="Calibri"/>
                <a:cs typeface="Calibri"/>
                <a:sym typeface="Calibri"/>
              </a:rPr>
              <a:t>Next Generation Sequencing (NGS)</a:t>
            </a:r>
            <a:endParaRPr sz="4400" b="0" i="0" u="none" strike="noStrike" cap="none">
              <a:solidFill>
                <a:srgbClr val="FFFDF2"/>
              </a:solidFill>
              <a:latin typeface="Calibri"/>
              <a:ea typeface="Calibri"/>
              <a:cs typeface="Calibri"/>
              <a:sym typeface="Calibri"/>
            </a:endParaRPr>
          </a:p>
        </p:txBody>
      </p:sp>
      <p:sp>
        <p:nvSpPr>
          <p:cNvPr id="96" name="Google Shape;96;p2"/>
          <p:cNvSpPr txBox="1">
            <a:spLocks noGrp="1"/>
          </p:cNvSpPr>
          <p:nvPr>
            <p:ph type="title"/>
          </p:nvPr>
        </p:nvSpPr>
        <p:spPr>
          <a:xfrm>
            <a:off x="854446" y="3723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DF2"/>
              </a:buClr>
              <a:buSzPts val="4400"/>
              <a:buFont typeface="Calibri"/>
              <a:buNone/>
            </a:pPr>
            <a:r>
              <a:rPr lang="en-US">
                <a:solidFill>
                  <a:srgbClr val="FFFDF2"/>
                </a:solidFill>
              </a:rPr>
              <a:t>Next Generation Sequencing (NGS)</a:t>
            </a:r>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FDF2"/>
              </a:buClr>
              <a:buSzPts val="2800"/>
              <a:buChar char="•"/>
            </a:pPr>
            <a:r>
              <a:rPr lang="en-US">
                <a:solidFill>
                  <a:srgbClr val="FFFDF2"/>
                </a:solidFill>
              </a:rPr>
              <a:t>Second Generation</a:t>
            </a:r>
            <a:endParaRPr/>
          </a:p>
          <a:p>
            <a:pPr marL="228600" lvl="0" indent="-228600" algn="l" rtl="0">
              <a:lnSpc>
                <a:spcPct val="90000"/>
              </a:lnSpc>
              <a:spcBef>
                <a:spcPts val="1000"/>
              </a:spcBef>
              <a:spcAft>
                <a:spcPts val="0"/>
              </a:spcAft>
              <a:buClr>
                <a:srgbClr val="FFFDF2"/>
              </a:buClr>
              <a:buSzPts val="2800"/>
              <a:buChar char="•"/>
            </a:pPr>
            <a:r>
              <a:rPr lang="en-US">
                <a:solidFill>
                  <a:srgbClr val="FFFDF2"/>
                </a:solidFill>
              </a:rPr>
              <a:t>Massively Parallel</a:t>
            </a:r>
            <a:endParaRPr/>
          </a:p>
          <a:p>
            <a:pPr marL="228600" lvl="0" indent="-228600" algn="l" rtl="0">
              <a:lnSpc>
                <a:spcPct val="90000"/>
              </a:lnSpc>
              <a:spcBef>
                <a:spcPts val="1000"/>
              </a:spcBef>
              <a:spcAft>
                <a:spcPts val="0"/>
              </a:spcAft>
              <a:buClr>
                <a:srgbClr val="FFFDF2"/>
              </a:buClr>
              <a:buSzPts val="2800"/>
              <a:buChar char="•"/>
            </a:pPr>
            <a:r>
              <a:rPr lang="en-US">
                <a:solidFill>
                  <a:srgbClr val="FFFDF2"/>
                </a:solidFill>
              </a:rPr>
              <a:t>High Throughput</a:t>
            </a:r>
            <a:endParaRPr/>
          </a:p>
          <a:p>
            <a:pPr marL="0" lvl="0" indent="0" algn="l" rtl="0">
              <a:lnSpc>
                <a:spcPct val="90000"/>
              </a:lnSpc>
              <a:spcBef>
                <a:spcPts val="1000"/>
              </a:spcBef>
              <a:spcAft>
                <a:spcPts val="0"/>
              </a:spcAft>
              <a:buClr>
                <a:schemeClr val="dk1"/>
              </a:buClr>
              <a:buSzPts val="2800"/>
              <a:buNone/>
            </a:pPr>
            <a:endParaRPr>
              <a:solidFill>
                <a:srgbClr val="FFFDF2"/>
              </a:solidFill>
            </a:endParaRPr>
          </a:p>
        </p:txBody>
      </p:sp>
      <p:pic>
        <p:nvPicPr>
          <p:cNvPr id="98" name="Google Shape;98;p2" descr="A screenshot of a social media post&#10;&#10;Description automatically generated"/>
          <p:cNvPicPr preferRelativeResize="0"/>
          <p:nvPr/>
        </p:nvPicPr>
        <p:blipFill rotWithShape="1">
          <a:blip r:embed="rId3">
            <a:alphaModFix/>
          </a:blip>
          <a:srcRect l="13750" t="18092" r="2253" b="10386"/>
          <a:stretch/>
        </p:blipFill>
        <p:spPr>
          <a:xfrm>
            <a:off x="-5956" y="3649606"/>
            <a:ext cx="12198254" cy="3231839"/>
          </a:xfrm>
          <a:prstGeom prst="rect">
            <a:avLst/>
          </a:prstGeom>
          <a:noFill/>
          <a:ln>
            <a:noFill/>
          </a:ln>
        </p:spPr>
      </p:pic>
      <p:sp>
        <p:nvSpPr>
          <p:cNvPr id="99" name="Google Shape;99;p2"/>
          <p:cNvSpPr/>
          <p:nvPr/>
        </p:nvSpPr>
        <p:spPr>
          <a:xfrm>
            <a:off x="1405486" y="4922725"/>
            <a:ext cx="1227909" cy="888098"/>
          </a:xfrm>
          <a:prstGeom prst="wedgeRoundRectCallout">
            <a:avLst>
              <a:gd name="adj1" fmla="val -19769"/>
              <a:gd name="adj2" fmla="val 87505"/>
              <a:gd name="adj3" fmla="val 16667"/>
            </a:avLst>
          </a:prstGeom>
          <a:solidFill>
            <a:srgbClr val="FFFDF2">
              <a:alpha val="63921"/>
            </a:srgbClr>
          </a:solidFill>
          <a:ln w="12700" cap="flat" cmpd="sng">
            <a:solidFill>
              <a:srgbClr val="323F4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323F4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August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2005</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2"/>
          <p:cNvSpPr/>
          <p:nvPr/>
        </p:nvSpPr>
        <p:spPr>
          <a:xfrm>
            <a:off x="5520145" y="3624498"/>
            <a:ext cx="1227909" cy="888098"/>
          </a:xfrm>
          <a:prstGeom prst="wedgeRoundRectCallout">
            <a:avLst>
              <a:gd name="adj1" fmla="val 75976"/>
              <a:gd name="adj2" fmla="val 3665"/>
              <a:gd name="adj3" fmla="val 16667"/>
            </a:avLst>
          </a:prstGeom>
          <a:solidFill>
            <a:srgbClr val="FFFDF2">
              <a:alpha val="63921"/>
            </a:srgbClr>
          </a:solidFill>
          <a:ln w="12700" cap="flat" cmpd="sng">
            <a:solidFill>
              <a:srgbClr val="323F4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May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2011</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5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fad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FDF2"/>
              </a:buClr>
              <a:buSzPts val="2800"/>
              <a:buChar char="•"/>
            </a:pPr>
            <a:r>
              <a:rPr lang="en-US">
                <a:solidFill>
                  <a:srgbClr val="FFFDF2"/>
                </a:solidFill>
              </a:rPr>
              <a:t>Second Generation</a:t>
            </a:r>
            <a:r>
              <a:rPr lang="en-US" sz="2000">
                <a:solidFill>
                  <a:srgbClr val="FFFDF2"/>
                </a:solidFill>
              </a:rPr>
              <a:t> </a:t>
            </a:r>
            <a:endParaRPr/>
          </a:p>
          <a:p>
            <a:pPr marL="228600" lvl="0" indent="-228600" algn="l" rtl="0">
              <a:lnSpc>
                <a:spcPct val="90000"/>
              </a:lnSpc>
              <a:spcBef>
                <a:spcPts val="1000"/>
              </a:spcBef>
              <a:spcAft>
                <a:spcPts val="0"/>
              </a:spcAft>
              <a:buClr>
                <a:srgbClr val="FFFDF2"/>
              </a:buClr>
              <a:buSzPts val="2800"/>
              <a:buChar char="•"/>
            </a:pPr>
            <a:r>
              <a:rPr lang="en-US">
                <a:solidFill>
                  <a:srgbClr val="FFFDF2"/>
                </a:solidFill>
              </a:rPr>
              <a:t>Massively Parallel</a:t>
            </a:r>
            <a:endParaRPr sz="2000">
              <a:solidFill>
                <a:srgbClr val="FFFDF2"/>
              </a:solidFill>
            </a:endParaRPr>
          </a:p>
          <a:p>
            <a:pPr marL="228600" lvl="0" indent="-228600" algn="l" rtl="0">
              <a:lnSpc>
                <a:spcPct val="90000"/>
              </a:lnSpc>
              <a:spcBef>
                <a:spcPts val="1000"/>
              </a:spcBef>
              <a:spcAft>
                <a:spcPts val="0"/>
              </a:spcAft>
              <a:buClr>
                <a:srgbClr val="FFFDF2"/>
              </a:buClr>
              <a:buSzPts val="2800"/>
              <a:buChar char="•"/>
            </a:pPr>
            <a:r>
              <a:rPr lang="en-US">
                <a:solidFill>
                  <a:srgbClr val="FFFDF2"/>
                </a:solidFill>
              </a:rPr>
              <a:t>High Throughput</a:t>
            </a:r>
            <a:endParaRPr/>
          </a:p>
        </p:txBody>
      </p:sp>
      <p:pic>
        <p:nvPicPr>
          <p:cNvPr id="106" name="Google Shape;106;p3"/>
          <p:cNvPicPr preferRelativeResize="0"/>
          <p:nvPr/>
        </p:nvPicPr>
        <p:blipFill rotWithShape="1">
          <a:blip r:embed="rId3">
            <a:alphaModFix/>
          </a:blip>
          <a:srcRect l="13750" t="18092" r="2253" b="10386"/>
          <a:stretch/>
        </p:blipFill>
        <p:spPr>
          <a:xfrm>
            <a:off x="-5956" y="3649606"/>
            <a:ext cx="12198254" cy="3231839"/>
          </a:xfrm>
          <a:prstGeom prst="rect">
            <a:avLst/>
          </a:prstGeom>
          <a:noFill/>
          <a:ln>
            <a:noFill/>
          </a:ln>
        </p:spPr>
      </p:pic>
      <p:sp>
        <p:nvSpPr>
          <p:cNvPr id="107" name="Google Shape;107;p3"/>
          <p:cNvSpPr txBox="1">
            <a:spLocks noGrp="1"/>
          </p:cNvSpPr>
          <p:nvPr>
            <p:ph type="title"/>
          </p:nvPr>
        </p:nvSpPr>
        <p:spPr>
          <a:xfrm>
            <a:off x="854446" y="3723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DF2"/>
              </a:buClr>
              <a:buSzPts val="4400"/>
              <a:buFont typeface="Calibri"/>
              <a:buNone/>
            </a:pPr>
            <a:r>
              <a:rPr lang="en-US">
                <a:solidFill>
                  <a:srgbClr val="FFFDF2"/>
                </a:solidFill>
              </a:rPr>
              <a:t>Next Generation Sequencing (NGS)</a:t>
            </a:r>
            <a:endParaRPr/>
          </a:p>
        </p:txBody>
      </p:sp>
      <p:sp>
        <p:nvSpPr>
          <p:cNvPr id="108" name="Google Shape;108;p3"/>
          <p:cNvSpPr/>
          <p:nvPr/>
        </p:nvSpPr>
        <p:spPr>
          <a:xfrm>
            <a:off x="1405486" y="4922725"/>
            <a:ext cx="1227909" cy="888098"/>
          </a:xfrm>
          <a:prstGeom prst="wedgeRoundRectCallout">
            <a:avLst>
              <a:gd name="adj1" fmla="val -19769"/>
              <a:gd name="adj2" fmla="val 87505"/>
              <a:gd name="adj3" fmla="val 16667"/>
            </a:avLst>
          </a:prstGeom>
          <a:solidFill>
            <a:srgbClr val="FFFDF2">
              <a:alpha val="63921"/>
            </a:srgbClr>
          </a:solidFill>
          <a:ln w="12700" cap="flat" cmpd="sng">
            <a:solidFill>
              <a:srgbClr val="323F4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323F4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August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2005</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9" name="Google Shape;109;p3"/>
          <p:cNvSpPr/>
          <p:nvPr/>
        </p:nvSpPr>
        <p:spPr>
          <a:xfrm>
            <a:off x="5520145" y="3624498"/>
            <a:ext cx="1227909" cy="888098"/>
          </a:xfrm>
          <a:prstGeom prst="wedgeRoundRectCallout">
            <a:avLst>
              <a:gd name="adj1" fmla="val 75976"/>
              <a:gd name="adj2" fmla="val 3665"/>
              <a:gd name="adj3" fmla="val 16667"/>
            </a:avLst>
          </a:prstGeom>
          <a:solidFill>
            <a:srgbClr val="FFFDF2">
              <a:alpha val="63921"/>
            </a:srgbClr>
          </a:solidFill>
          <a:ln w="12700" cap="flat" cmpd="sng">
            <a:solidFill>
              <a:srgbClr val="323F4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May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2011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FDF2"/>
              </a:buClr>
              <a:buSzPts val="2800"/>
              <a:buChar char="•"/>
            </a:pPr>
            <a:r>
              <a:rPr lang="en-US">
                <a:solidFill>
                  <a:srgbClr val="FFFDF2"/>
                </a:solidFill>
              </a:rPr>
              <a:t>Second Generation</a:t>
            </a:r>
            <a:r>
              <a:rPr lang="en-US" sz="2000">
                <a:solidFill>
                  <a:srgbClr val="FFFDF2"/>
                </a:solidFill>
              </a:rPr>
              <a:t> </a:t>
            </a:r>
            <a:endParaRPr/>
          </a:p>
          <a:p>
            <a:pPr marL="228600" lvl="0" indent="-228600" algn="l" rtl="0">
              <a:lnSpc>
                <a:spcPct val="90000"/>
              </a:lnSpc>
              <a:spcBef>
                <a:spcPts val="1000"/>
              </a:spcBef>
              <a:spcAft>
                <a:spcPts val="0"/>
              </a:spcAft>
              <a:buClr>
                <a:srgbClr val="FFFDF2"/>
              </a:buClr>
              <a:buSzPts val="2800"/>
              <a:buChar char="•"/>
            </a:pPr>
            <a:r>
              <a:rPr lang="en-US">
                <a:solidFill>
                  <a:srgbClr val="FFFDF2"/>
                </a:solidFill>
              </a:rPr>
              <a:t>Massively Parallel</a:t>
            </a:r>
            <a:endParaRPr sz="2000">
              <a:solidFill>
                <a:srgbClr val="FFFDF2"/>
              </a:solidFill>
            </a:endParaRPr>
          </a:p>
          <a:p>
            <a:pPr marL="228600" lvl="0" indent="-228600" algn="l" rtl="0">
              <a:lnSpc>
                <a:spcPct val="90000"/>
              </a:lnSpc>
              <a:spcBef>
                <a:spcPts val="1000"/>
              </a:spcBef>
              <a:spcAft>
                <a:spcPts val="0"/>
              </a:spcAft>
              <a:buClr>
                <a:srgbClr val="FFFDF2"/>
              </a:buClr>
              <a:buSzPts val="2800"/>
              <a:buChar char="•"/>
            </a:pPr>
            <a:r>
              <a:rPr lang="en-US">
                <a:solidFill>
                  <a:srgbClr val="FFFDF2"/>
                </a:solidFill>
              </a:rPr>
              <a:t>High Throughput</a:t>
            </a:r>
            <a:endParaRPr/>
          </a:p>
        </p:txBody>
      </p:sp>
      <p:pic>
        <p:nvPicPr>
          <p:cNvPr id="115" name="Google Shape;115;p4"/>
          <p:cNvPicPr preferRelativeResize="0"/>
          <p:nvPr/>
        </p:nvPicPr>
        <p:blipFill rotWithShape="1">
          <a:blip r:embed="rId3">
            <a:alphaModFix/>
          </a:blip>
          <a:srcRect l="13750" t="18092" r="2253" b="10386"/>
          <a:stretch/>
        </p:blipFill>
        <p:spPr>
          <a:xfrm>
            <a:off x="-5956" y="3649606"/>
            <a:ext cx="12198254" cy="3231839"/>
          </a:xfrm>
          <a:prstGeom prst="rect">
            <a:avLst/>
          </a:prstGeom>
          <a:noFill/>
          <a:ln>
            <a:noFill/>
          </a:ln>
        </p:spPr>
      </p:pic>
      <p:sp>
        <p:nvSpPr>
          <p:cNvPr id="116" name="Google Shape;116;p4"/>
          <p:cNvSpPr txBox="1">
            <a:spLocks noGrp="1"/>
          </p:cNvSpPr>
          <p:nvPr>
            <p:ph type="title"/>
          </p:nvPr>
        </p:nvSpPr>
        <p:spPr>
          <a:xfrm>
            <a:off x="854446" y="3723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DF2"/>
              </a:buClr>
              <a:buSzPts val="4400"/>
              <a:buFont typeface="Calibri"/>
              <a:buNone/>
            </a:pPr>
            <a:r>
              <a:rPr lang="en-US">
                <a:solidFill>
                  <a:srgbClr val="FFFDF2"/>
                </a:solidFill>
              </a:rPr>
              <a:t>Next Generation Sequencing (NGS)</a:t>
            </a:r>
            <a:endParaRPr/>
          </a:p>
        </p:txBody>
      </p:sp>
      <p:sp>
        <p:nvSpPr>
          <p:cNvPr id="117" name="Google Shape;117;p4"/>
          <p:cNvSpPr/>
          <p:nvPr/>
        </p:nvSpPr>
        <p:spPr>
          <a:xfrm>
            <a:off x="1405486" y="4922725"/>
            <a:ext cx="1227909" cy="888098"/>
          </a:xfrm>
          <a:prstGeom prst="wedgeRoundRectCallout">
            <a:avLst>
              <a:gd name="adj1" fmla="val -19769"/>
              <a:gd name="adj2" fmla="val 87505"/>
              <a:gd name="adj3" fmla="val 16667"/>
            </a:avLst>
          </a:prstGeom>
          <a:solidFill>
            <a:srgbClr val="FFFDF2">
              <a:alpha val="63921"/>
            </a:srgbClr>
          </a:solidFill>
          <a:ln w="12700" cap="flat" cmpd="sng">
            <a:solidFill>
              <a:srgbClr val="323F4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323F4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August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2005</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8" name="Google Shape;118;p4"/>
          <p:cNvSpPr/>
          <p:nvPr/>
        </p:nvSpPr>
        <p:spPr>
          <a:xfrm>
            <a:off x="5520145" y="3624498"/>
            <a:ext cx="1227909" cy="888098"/>
          </a:xfrm>
          <a:prstGeom prst="wedgeRoundRectCallout">
            <a:avLst>
              <a:gd name="adj1" fmla="val 75976"/>
              <a:gd name="adj2" fmla="val 3665"/>
              <a:gd name="adj3" fmla="val 16667"/>
            </a:avLst>
          </a:prstGeom>
          <a:solidFill>
            <a:srgbClr val="FFFDF2">
              <a:alpha val="63921"/>
            </a:srgbClr>
          </a:solidFill>
          <a:ln w="12700" cap="flat" cmpd="sng">
            <a:solidFill>
              <a:srgbClr val="323F4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May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2011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FDF2"/>
              </a:buClr>
              <a:buSzPts val="2800"/>
              <a:buChar char="•"/>
            </a:pPr>
            <a:r>
              <a:rPr lang="en-US">
                <a:solidFill>
                  <a:srgbClr val="FFFDF2"/>
                </a:solidFill>
              </a:rPr>
              <a:t>Second Generation</a:t>
            </a:r>
            <a:r>
              <a:rPr lang="en-US" sz="2000">
                <a:solidFill>
                  <a:srgbClr val="FFFDF2"/>
                </a:solidFill>
              </a:rPr>
              <a:t> </a:t>
            </a:r>
            <a:endParaRPr/>
          </a:p>
          <a:p>
            <a:pPr marL="228600" lvl="0" indent="-228600" algn="l" rtl="0">
              <a:lnSpc>
                <a:spcPct val="90000"/>
              </a:lnSpc>
              <a:spcBef>
                <a:spcPts val="1000"/>
              </a:spcBef>
              <a:spcAft>
                <a:spcPts val="0"/>
              </a:spcAft>
              <a:buClr>
                <a:srgbClr val="FFFDF2"/>
              </a:buClr>
              <a:buSzPts val="2800"/>
              <a:buChar char="•"/>
            </a:pPr>
            <a:r>
              <a:rPr lang="en-US">
                <a:solidFill>
                  <a:srgbClr val="FFFDF2"/>
                </a:solidFill>
              </a:rPr>
              <a:t>Massively Parallel</a:t>
            </a:r>
            <a:endParaRPr sz="2000">
              <a:solidFill>
                <a:srgbClr val="FFFDF2"/>
              </a:solidFill>
            </a:endParaRPr>
          </a:p>
          <a:p>
            <a:pPr marL="228600" lvl="0" indent="-228600" algn="l" rtl="0">
              <a:lnSpc>
                <a:spcPct val="90000"/>
              </a:lnSpc>
              <a:spcBef>
                <a:spcPts val="1000"/>
              </a:spcBef>
              <a:spcAft>
                <a:spcPts val="0"/>
              </a:spcAft>
              <a:buClr>
                <a:srgbClr val="FFFDF2"/>
              </a:buClr>
              <a:buSzPts val="2800"/>
              <a:buChar char="•"/>
            </a:pPr>
            <a:r>
              <a:rPr lang="en-US">
                <a:solidFill>
                  <a:srgbClr val="FFFDF2"/>
                </a:solidFill>
              </a:rPr>
              <a:t>High Throughput</a:t>
            </a:r>
            <a:endParaRPr>
              <a:solidFill>
                <a:srgbClr val="FFFDF2"/>
              </a:solidFill>
            </a:endParaRPr>
          </a:p>
        </p:txBody>
      </p:sp>
      <p:pic>
        <p:nvPicPr>
          <p:cNvPr id="124" name="Google Shape;124;p5"/>
          <p:cNvPicPr preferRelativeResize="0"/>
          <p:nvPr/>
        </p:nvPicPr>
        <p:blipFill rotWithShape="1">
          <a:blip r:embed="rId3">
            <a:alphaModFix/>
          </a:blip>
          <a:srcRect l="13750" t="18092" r="2253" b="10386"/>
          <a:stretch/>
        </p:blipFill>
        <p:spPr>
          <a:xfrm>
            <a:off x="-5956" y="3649606"/>
            <a:ext cx="12198254" cy="3231839"/>
          </a:xfrm>
          <a:prstGeom prst="rect">
            <a:avLst/>
          </a:prstGeom>
          <a:noFill/>
          <a:ln>
            <a:noFill/>
          </a:ln>
        </p:spPr>
      </p:pic>
      <p:sp>
        <p:nvSpPr>
          <p:cNvPr id="125" name="Google Shape;125;p5"/>
          <p:cNvSpPr/>
          <p:nvPr/>
        </p:nvSpPr>
        <p:spPr>
          <a:xfrm>
            <a:off x="1405486" y="4922725"/>
            <a:ext cx="1227909" cy="888098"/>
          </a:xfrm>
          <a:prstGeom prst="wedgeRoundRectCallout">
            <a:avLst>
              <a:gd name="adj1" fmla="val -19769"/>
              <a:gd name="adj2" fmla="val 87505"/>
              <a:gd name="adj3" fmla="val 16667"/>
            </a:avLst>
          </a:prstGeom>
          <a:solidFill>
            <a:srgbClr val="FFFDF2">
              <a:alpha val="63921"/>
            </a:srgbClr>
          </a:solidFill>
          <a:ln w="12700" cap="flat" cmpd="sng">
            <a:solidFill>
              <a:srgbClr val="323F4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323F4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August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2005</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6" name="Google Shape;126;p5"/>
          <p:cNvSpPr txBox="1">
            <a:spLocks noGrp="1"/>
          </p:cNvSpPr>
          <p:nvPr>
            <p:ph type="title"/>
          </p:nvPr>
        </p:nvSpPr>
        <p:spPr>
          <a:xfrm>
            <a:off x="854446" y="3723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DF2"/>
              </a:buClr>
              <a:buSzPts val="4400"/>
              <a:buFont typeface="Calibri"/>
              <a:buNone/>
            </a:pPr>
            <a:r>
              <a:rPr lang="en-US">
                <a:solidFill>
                  <a:srgbClr val="FFFDF2"/>
                </a:solidFill>
              </a:rPr>
              <a:t>Next Generation Sequencing (NGS)</a:t>
            </a:r>
            <a:endParaRPr/>
          </a:p>
        </p:txBody>
      </p:sp>
      <p:sp>
        <p:nvSpPr>
          <p:cNvPr id="127" name="Google Shape;127;p5"/>
          <p:cNvSpPr/>
          <p:nvPr/>
        </p:nvSpPr>
        <p:spPr>
          <a:xfrm>
            <a:off x="5520145" y="3624498"/>
            <a:ext cx="1227909" cy="888098"/>
          </a:xfrm>
          <a:prstGeom prst="wedgeRoundRectCallout">
            <a:avLst>
              <a:gd name="adj1" fmla="val 75976"/>
              <a:gd name="adj2" fmla="val 3665"/>
              <a:gd name="adj3" fmla="val 16667"/>
            </a:avLst>
          </a:prstGeom>
          <a:solidFill>
            <a:srgbClr val="FFFDF2">
              <a:alpha val="63921"/>
            </a:srgbClr>
          </a:solidFill>
          <a:ln w="12700" cap="flat" cmpd="sng">
            <a:solidFill>
              <a:srgbClr val="323F4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May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2011</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body" idx="1"/>
          </p:nvPr>
        </p:nvSpPr>
        <p:spPr>
          <a:xfrm>
            <a:off x="838200" y="1825625"/>
            <a:ext cx="3292929"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FDF2"/>
              </a:buClr>
              <a:buSzPts val="2800"/>
              <a:buChar char="•"/>
            </a:pPr>
            <a:r>
              <a:rPr lang="en-US">
                <a:solidFill>
                  <a:srgbClr val="FFFDF2"/>
                </a:solidFill>
              </a:rPr>
              <a:t>Second Generation</a:t>
            </a:r>
            <a:endParaRPr sz="2000">
              <a:solidFill>
                <a:srgbClr val="FFFDF2"/>
              </a:solidFill>
            </a:endParaRPr>
          </a:p>
          <a:p>
            <a:pPr marL="228600" lvl="0" indent="-228600" algn="l" rtl="0">
              <a:lnSpc>
                <a:spcPct val="90000"/>
              </a:lnSpc>
              <a:spcBef>
                <a:spcPts val="1000"/>
              </a:spcBef>
              <a:spcAft>
                <a:spcPts val="0"/>
              </a:spcAft>
              <a:buClr>
                <a:srgbClr val="FFFDF2"/>
              </a:buClr>
              <a:buSzPts val="2800"/>
              <a:buChar char="•"/>
            </a:pPr>
            <a:r>
              <a:rPr lang="en-US">
                <a:solidFill>
                  <a:srgbClr val="FFFDF2"/>
                </a:solidFill>
              </a:rPr>
              <a:t>Massively Parallel</a:t>
            </a:r>
            <a:endParaRPr/>
          </a:p>
          <a:p>
            <a:pPr marL="228600" lvl="0" indent="-228600" algn="l" rtl="0">
              <a:lnSpc>
                <a:spcPct val="90000"/>
              </a:lnSpc>
              <a:spcBef>
                <a:spcPts val="1000"/>
              </a:spcBef>
              <a:spcAft>
                <a:spcPts val="0"/>
              </a:spcAft>
              <a:buClr>
                <a:srgbClr val="FFFDF2"/>
              </a:buClr>
              <a:buSzPts val="2800"/>
              <a:buChar char="•"/>
            </a:pPr>
            <a:r>
              <a:rPr lang="en-US">
                <a:solidFill>
                  <a:srgbClr val="FFFDF2"/>
                </a:solidFill>
              </a:rPr>
              <a:t>High Throughput</a:t>
            </a:r>
            <a:endParaRPr/>
          </a:p>
        </p:txBody>
      </p:sp>
      <p:pic>
        <p:nvPicPr>
          <p:cNvPr id="133" name="Google Shape;133;p6"/>
          <p:cNvPicPr preferRelativeResize="0"/>
          <p:nvPr/>
        </p:nvPicPr>
        <p:blipFill rotWithShape="1">
          <a:blip r:embed="rId3">
            <a:alphaModFix/>
          </a:blip>
          <a:srcRect l="13750" t="18092" r="2253" b="10386"/>
          <a:stretch/>
        </p:blipFill>
        <p:spPr>
          <a:xfrm>
            <a:off x="-5956" y="3649606"/>
            <a:ext cx="12198254" cy="3231839"/>
          </a:xfrm>
          <a:prstGeom prst="rect">
            <a:avLst/>
          </a:prstGeom>
          <a:noFill/>
          <a:ln>
            <a:noFill/>
          </a:ln>
        </p:spPr>
      </p:pic>
      <p:sp>
        <p:nvSpPr>
          <p:cNvPr id="134" name="Google Shape;134;p6"/>
          <p:cNvSpPr/>
          <p:nvPr/>
        </p:nvSpPr>
        <p:spPr>
          <a:xfrm>
            <a:off x="5520145" y="3624498"/>
            <a:ext cx="1227909" cy="888098"/>
          </a:xfrm>
          <a:prstGeom prst="wedgeRoundRectCallout">
            <a:avLst>
              <a:gd name="adj1" fmla="val 75976"/>
              <a:gd name="adj2" fmla="val 3665"/>
              <a:gd name="adj3" fmla="val 16667"/>
            </a:avLst>
          </a:prstGeom>
          <a:solidFill>
            <a:srgbClr val="FFFDF2">
              <a:alpha val="63921"/>
            </a:srgbClr>
          </a:solidFill>
          <a:ln w="12700" cap="flat" cmpd="sng">
            <a:solidFill>
              <a:srgbClr val="323F4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May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2011</a:t>
            </a:r>
            <a:endParaRPr sz="1400" b="0" i="0" u="none" strike="noStrike" cap="none">
              <a:solidFill>
                <a:srgbClr val="000000"/>
              </a:solidFill>
              <a:latin typeface="Arial"/>
              <a:ea typeface="Arial"/>
              <a:cs typeface="Arial"/>
              <a:sym typeface="Arial"/>
            </a:endParaRPr>
          </a:p>
        </p:txBody>
      </p:sp>
      <p:sp>
        <p:nvSpPr>
          <p:cNvPr id="135" name="Google Shape;135;p6"/>
          <p:cNvSpPr txBox="1">
            <a:spLocks noGrp="1"/>
          </p:cNvSpPr>
          <p:nvPr>
            <p:ph type="title"/>
          </p:nvPr>
        </p:nvSpPr>
        <p:spPr>
          <a:xfrm>
            <a:off x="854446" y="3723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DF2"/>
              </a:buClr>
              <a:buSzPts val="4400"/>
              <a:buFont typeface="Calibri"/>
              <a:buNone/>
            </a:pPr>
            <a:r>
              <a:rPr lang="en-US">
                <a:solidFill>
                  <a:srgbClr val="FFFDF2"/>
                </a:solidFill>
              </a:rPr>
              <a:t>Next Generation Sequencing (NGS)</a:t>
            </a:r>
            <a:endParaRPr/>
          </a:p>
        </p:txBody>
      </p:sp>
      <p:sp>
        <p:nvSpPr>
          <p:cNvPr id="136" name="Google Shape;136;p6"/>
          <p:cNvSpPr txBox="1"/>
          <p:nvPr/>
        </p:nvSpPr>
        <p:spPr>
          <a:xfrm>
            <a:off x="3929065" y="1880831"/>
            <a:ext cx="5703293" cy="144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DF2"/>
                </a:solidFill>
                <a:latin typeface="Calibri"/>
                <a:ea typeface="Calibri"/>
                <a:cs typeface="Calibri"/>
                <a:sym typeface="Calibri"/>
              </a:rPr>
              <a:t>– technological advancement and biological breakthroughs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FFFDF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DF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DF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Google Shape;137;p6"/>
          <p:cNvSpPr txBox="1"/>
          <p:nvPr/>
        </p:nvSpPr>
        <p:spPr>
          <a:xfrm>
            <a:off x="3725996" y="2374749"/>
            <a:ext cx="4571060" cy="8925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DF2"/>
                </a:solidFill>
                <a:latin typeface="Calibri"/>
                <a:ea typeface="Calibri"/>
                <a:cs typeface="Calibri"/>
                <a:sym typeface="Calibri"/>
              </a:rPr>
              <a:t>– sequencing reactions happen simultaneously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FFFDF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Google Shape;138;p6"/>
          <p:cNvSpPr/>
          <p:nvPr/>
        </p:nvSpPr>
        <p:spPr>
          <a:xfrm>
            <a:off x="3607038" y="2904455"/>
            <a:ext cx="401218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DF2"/>
                </a:solidFill>
                <a:latin typeface="Calibri"/>
                <a:ea typeface="Calibri"/>
                <a:cs typeface="Calibri"/>
                <a:sym typeface="Calibri"/>
              </a:rPr>
              <a:t>– millions of sequences, rapid processing</a:t>
            </a:r>
            <a:endParaRPr sz="1400" b="0" i="0" u="none" strike="noStrike" cap="none">
              <a:solidFill>
                <a:srgbClr val="000000"/>
              </a:solidFill>
              <a:latin typeface="Arial"/>
              <a:ea typeface="Arial"/>
              <a:cs typeface="Arial"/>
              <a:sym typeface="Arial"/>
            </a:endParaRPr>
          </a:p>
        </p:txBody>
      </p:sp>
      <p:sp>
        <p:nvSpPr>
          <p:cNvPr id="139" name="Google Shape;139;p6"/>
          <p:cNvSpPr/>
          <p:nvPr/>
        </p:nvSpPr>
        <p:spPr>
          <a:xfrm>
            <a:off x="1405486" y="4922725"/>
            <a:ext cx="1227909" cy="888098"/>
          </a:xfrm>
          <a:prstGeom prst="wedgeRoundRectCallout">
            <a:avLst>
              <a:gd name="adj1" fmla="val -19769"/>
              <a:gd name="adj2" fmla="val 87505"/>
              <a:gd name="adj3" fmla="val 16667"/>
            </a:avLst>
          </a:prstGeom>
          <a:solidFill>
            <a:srgbClr val="FFFDF2">
              <a:alpha val="63921"/>
            </a:srgbClr>
          </a:solidFill>
          <a:ln w="12700" cap="flat" cmpd="sng">
            <a:solidFill>
              <a:srgbClr val="323F4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323F4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August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2005</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500"/>
                                        <p:tgtEl>
                                          <p:spTgt spid="1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7">
                                            <p:txEl>
                                              <p:pRg st="0" end="0"/>
                                            </p:txEl>
                                          </p:spTgt>
                                        </p:tgtEl>
                                        <p:attrNameLst>
                                          <p:attrName>style.visibility</p:attrName>
                                        </p:attrNameLst>
                                      </p:cBhvr>
                                      <p:to>
                                        <p:strVal val="visible"/>
                                      </p:to>
                                    </p:set>
                                    <p:animEffect transition="in" filter="fade">
                                      <p:cBhvr>
                                        <p:cTn id="12" dur="500"/>
                                        <p:tgtEl>
                                          <p:spTgt spid="1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xEl>
                                              <p:pRg st="1" end="1"/>
                                            </p:txEl>
                                          </p:spTgt>
                                        </p:tgtEl>
                                        <p:attrNameLst>
                                          <p:attrName>style.visibility</p:attrName>
                                        </p:attrNameLst>
                                      </p:cBhvr>
                                      <p:to>
                                        <p:strVal val="visible"/>
                                      </p:to>
                                    </p:set>
                                    <p:animEffect transition="in" filter="fade">
                                      <p:cBhvr>
                                        <p:cTn id="17" dur="500"/>
                                        <p:tgtEl>
                                          <p:spTgt spid="13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7">
                                            <p:txEl>
                                              <p:pRg st="2" end="2"/>
                                            </p:txEl>
                                          </p:spTgt>
                                        </p:tgtEl>
                                        <p:attrNameLst>
                                          <p:attrName>style.visibility</p:attrName>
                                        </p:attrNameLst>
                                      </p:cBhvr>
                                      <p:to>
                                        <p:strVal val="visible"/>
                                      </p:to>
                                    </p:set>
                                    <p:animEffect transition="in" filter="fade">
                                      <p:cBhvr>
                                        <p:cTn id="22" dur="500"/>
                                        <p:tgtEl>
                                          <p:spTgt spid="13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cxnSp>
        <p:nvCxnSpPr>
          <p:cNvPr id="145" name="Google Shape;145;p7"/>
          <p:cNvCxnSpPr/>
          <p:nvPr/>
        </p:nvCxnSpPr>
        <p:spPr>
          <a:xfrm>
            <a:off x="0" y="2870096"/>
            <a:ext cx="12192000" cy="0"/>
          </a:xfrm>
          <a:prstGeom prst="straightConnector1">
            <a:avLst/>
          </a:prstGeom>
          <a:noFill/>
          <a:ln w="38100" cap="flat" cmpd="sng">
            <a:solidFill>
              <a:srgbClr val="D8D8D8"/>
            </a:solidFill>
            <a:prstDash val="solid"/>
            <a:miter lim="800000"/>
            <a:headEnd type="none" w="sm" len="sm"/>
            <a:tailEnd type="none" w="sm" len="sm"/>
          </a:ln>
        </p:spPr>
      </p:cxnSp>
      <p:grpSp>
        <p:nvGrpSpPr>
          <p:cNvPr id="146" name="Google Shape;146;p7"/>
          <p:cNvGrpSpPr/>
          <p:nvPr/>
        </p:nvGrpSpPr>
        <p:grpSpPr>
          <a:xfrm>
            <a:off x="103200" y="2181601"/>
            <a:ext cx="1371600" cy="1371600"/>
            <a:chOff x="0" y="1233488"/>
            <a:chExt cx="914400" cy="914400"/>
          </a:xfrm>
        </p:grpSpPr>
        <p:sp>
          <p:nvSpPr>
            <p:cNvPr id="147" name="Google Shape;147;p7"/>
            <p:cNvSpPr/>
            <p:nvPr/>
          </p:nvSpPr>
          <p:spPr>
            <a:xfrm>
              <a:off x="0" y="1233488"/>
              <a:ext cx="914400" cy="914400"/>
            </a:xfrm>
            <a:prstGeom prst="ellipse">
              <a:avLst/>
            </a:prstGeom>
            <a:solidFill>
              <a:srgbClr val="2E75B5"/>
            </a:solidFill>
            <a:ln w="9525"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8" name="Google Shape;148;p7"/>
            <p:cNvPicPr preferRelativeResize="0"/>
            <p:nvPr/>
          </p:nvPicPr>
          <p:blipFill rotWithShape="1">
            <a:blip r:embed="rId3">
              <a:alphaModFix/>
            </a:blip>
            <a:srcRect/>
            <a:stretch/>
          </p:blipFill>
          <p:spPr>
            <a:xfrm rot="1776582" flipH="1">
              <a:off x="331704" y="1272501"/>
              <a:ext cx="250992" cy="827721"/>
            </a:xfrm>
            <a:prstGeom prst="rect">
              <a:avLst/>
            </a:prstGeom>
            <a:noFill/>
            <a:ln>
              <a:noFill/>
            </a:ln>
          </p:spPr>
        </p:pic>
      </p:grpSp>
      <p:sp>
        <p:nvSpPr>
          <p:cNvPr id="149" name="Google Shape;149;p7"/>
          <p:cNvSpPr/>
          <p:nvPr/>
        </p:nvSpPr>
        <p:spPr>
          <a:xfrm>
            <a:off x="3806326" y="1190826"/>
            <a:ext cx="1371600" cy="1371600"/>
          </a:xfrm>
          <a:prstGeom prst="ellipse">
            <a:avLst/>
          </a:prstGeom>
          <a:solidFill>
            <a:srgbClr val="00B0F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323F4F"/>
                </a:solidFill>
                <a:latin typeface="Calibri"/>
                <a:ea typeface="Calibri"/>
                <a:cs typeface="Calibri"/>
                <a:sym typeface="Calibri"/>
              </a:rPr>
              <a:t>Sanger</a:t>
            </a:r>
            <a:endParaRPr sz="1400" b="0" i="0" u="none" strike="noStrike" cap="none">
              <a:solidFill>
                <a:srgbClr val="000000"/>
              </a:solidFill>
              <a:latin typeface="Arial"/>
              <a:ea typeface="Arial"/>
              <a:cs typeface="Arial"/>
              <a:sym typeface="Arial"/>
            </a:endParaRPr>
          </a:p>
        </p:txBody>
      </p:sp>
      <p:sp>
        <p:nvSpPr>
          <p:cNvPr id="150" name="Google Shape;150;p7"/>
          <p:cNvSpPr/>
          <p:nvPr/>
        </p:nvSpPr>
        <p:spPr>
          <a:xfrm>
            <a:off x="5804932" y="3056943"/>
            <a:ext cx="274320" cy="274320"/>
          </a:xfrm>
          <a:prstGeom prst="ellipse">
            <a:avLst/>
          </a:prstGeom>
          <a:solidFill>
            <a:srgbClr val="00B0F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cxnSp>
        <p:nvCxnSpPr>
          <p:cNvPr id="151" name="Google Shape;151;p7"/>
          <p:cNvCxnSpPr>
            <a:endCxn id="149" idx="4"/>
          </p:cNvCxnSpPr>
          <p:nvPr/>
        </p:nvCxnSpPr>
        <p:spPr>
          <a:xfrm rot="10800000">
            <a:off x="4492126" y="2562426"/>
            <a:ext cx="0" cy="318600"/>
          </a:xfrm>
          <a:prstGeom prst="straightConnector1">
            <a:avLst/>
          </a:prstGeom>
          <a:noFill/>
          <a:ln w="19050" cap="flat" cmpd="sng">
            <a:solidFill>
              <a:srgbClr val="D8D8D8"/>
            </a:solidFill>
            <a:prstDash val="solid"/>
            <a:miter lim="800000"/>
            <a:headEnd type="none" w="sm" len="sm"/>
            <a:tailEnd type="none" w="sm" len="sm"/>
          </a:ln>
        </p:spPr>
      </p:cxnSp>
      <p:sp>
        <p:nvSpPr>
          <p:cNvPr id="152" name="Google Shape;152;p7"/>
          <p:cNvSpPr txBox="1"/>
          <p:nvPr/>
        </p:nvSpPr>
        <p:spPr>
          <a:xfrm>
            <a:off x="331182" y="3533124"/>
            <a:ext cx="91563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1953</a:t>
            </a:r>
            <a:endParaRPr sz="1400" b="0" i="0" u="none" strike="noStrike" cap="none">
              <a:solidFill>
                <a:srgbClr val="000000"/>
              </a:solidFill>
              <a:latin typeface="Arial"/>
              <a:ea typeface="Arial"/>
              <a:cs typeface="Arial"/>
              <a:sym typeface="Arial"/>
            </a:endParaRPr>
          </a:p>
        </p:txBody>
      </p:sp>
      <p:sp>
        <p:nvSpPr>
          <p:cNvPr id="153" name="Google Shape;153;p7"/>
          <p:cNvSpPr/>
          <p:nvPr/>
        </p:nvSpPr>
        <p:spPr>
          <a:xfrm>
            <a:off x="4034308" y="714079"/>
            <a:ext cx="915635"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1977</a:t>
            </a:r>
            <a:endParaRPr sz="1400" b="0" i="0" u="none" strike="noStrike" cap="none">
              <a:solidFill>
                <a:srgbClr val="000000"/>
              </a:solidFill>
              <a:latin typeface="Arial"/>
              <a:ea typeface="Arial"/>
              <a:cs typeface="Arial"/>
              <a:sym typeface="Arial"/>
            </a:endParaRPr>
          </a:p>
        </p:txBody>
      </p:sp>
      <p:cxnSp>
        <p:nvCxnSpPr>
          <p:cNvPr id="154" name="Google Shape;154;p7"/>
          <p:cNvCxnSpPr/>
          <p:nvPr/>
        </p:nvCxnSpPr>
        <p:spPr>
          <a:xfrm rot="10800000" flipH="1">
            <a:off x="5942092" y="2888826"/>
            <a:ext cx="2250" cy="168892"/>
          </a:xfrm>
          <a:prstGeom prst="straightConnector1">
            <a:avLst/>
          </a:prstGeom>
          <a:noFill/>
          <a:ln w="19050" cap="flat" cmpd="sng">
            <a:solidFill>
              <a:srgbClr val="D8D8D8"/>
            </a:solidFill>
            <a:prstDash val="solid"/>
            <a:miter lim="800000"/>
            <a:headEnd type="none" w="sm" len="sm"/>
            <a:tailEnd type="none" w="sm" len="sm"/>
          </a:ln>
        </p:spPr>
      </p:cxnSp>
      <p:sp>
        <p:nvSpPr>
          <p:cNvPr id="155" name="Google Shape;155;p7"/>
          <p:cNvSpPr/>
          <p:nvPr/>
        </p:nvSpPr>
        <p:spPr>
          <a:xfrm>
            <a:off x="5484274" y="3309207"/>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1986</a:t>
            </a:r>
            <a:endParaRPr sz="1400" b="0" i="0" u="none" strike="noStrike" cap="none">
              <a:solidFill>
                <a:srgbClr val="000000"/>
              </a:solidFill>
              <a:latin typeface="Arial"/>
              <a:ea typeface="Arial"/>
              <a:cs typeface="Arial"/>
              <a:sym typeface="Arial"/>
            </a:endParaRPr>
          </a:p>
        </p:txBody>
      </p:sp>
      <p:pic>
        <p:nvPicPr>
          <p:cNvPr id="156" name="Google Shape;156;p7"/>
          <p:cNvPicPr preferRelativeResize="0"/>
          <p:nvPr/>
        </p:nvPicPr>
        <p:blipFill rotWithShape="1">
          <a:blip r:embed="rId4">
            <a:alphaModFix/>
          </a:blip>
          <a:srcRect t="9107" b="5907"/>
          <a:stretch/>
        </p:blipFill>
        <p:spPr>
          <a:xfrm>
            <a:off x="2756125" y="3835184"/>
            <a:ext cx="3508093" cy="2882103"/>
          </a:xfrm>
          <a:prstGeom prst="rect">
            <a:avLst/>
          </a:prstGeom>
          <a:noFill/>
          <a:ln>
            <a:noFill/>
          </a:ln>
        </p:spPr>
      </p:pic>
      <p:sp>
        <p:nvSpPr>
          <p:cNvPr id="157" name="Google Shape;157;p7"/>
          <p:cNvSpPr/>
          <p:nvPr/>
        </p:nvSpPr>
        <p:spPr>
          <a:xfrm>
            <a:off x="6123482" y="2188071"/>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1990</a:t>
            </a:r>
            <a:endParaRPr sz="1400" b="0" i="0" u="none" strike="noStrike" cap="none">
              <a:solidFill>
                <a:srgbClr val="000000"/>
              </a:solidFill>
              <a:latin typeface="Arial"/>
              <a:ea typeface="Arial"/>
              <a:cs typeface="Arial"/>
              <a:sym typeface="Arial"/>
            </a:endParaRPr>
          </a:p>
        </p:txBody>
      </p:sp>
      <p:sp>
        <p:nvSpPr>
          <p:cNvPr id="158" name="Google Shape;158;p7"/>
          <p:cNvSpPr/>
          <p:nvPr/>
        </p:nvSpPr>
        <p:spPr>
          <a:xfrm>
            <a:off x="5338688" y="2782785"/>
            <a:ext cx="182880" cy="182880"/>
          </a:xfrm>
          <a:prstGeom prst="star10">
            <a:avLst>
              <a:gd name="adj" fmla="val 42533"/>
              <a:gd name="hf" fmla="val 105146"/>
            </a:avLst>
          </a:prstGeom>
          <a:solidFill>
            <a:srgbClr val="DA134F"/>
          </a:solidFill>
          <a:ln w="12700" cap="flat" cmpd="sng">
            <a:solidFill>
              <a:srgbClr val="FFFD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9" name="Google Shape;159;p7"/>
          <p:cNvSpPr/>
          <p:nvPr/>
        </p:nvSpPr>
        <p:spPr>
          <a:xfrm>
            <a:off x="4977137" y="2336658"/>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1983</a:t>
            </a:r>
            <a:endParaRPr sz="1400" b="0" i="0" u="none" strike="noStrike" cap="none">
              <a:solidFill>
                <a:srgbClr val="000000"/>
              </a:solidFill>
              <a:latin typeface="Arial"/>
              <a:ea typeface="Arial"/>
              <a:cs typeface="Arial"/>
              <a:sym typeface="Arial"/>
            </a:endParaRPr>
          </a:p>
        </p:txBody>
      </p:sp>
      <p:cxnSp>
        <p:nvCxnSpPr>
          <p:cNvPr id="160" name="Google Shape;160;p7"/>
          <p:cNvCxnSpPr/>
          <p:nvPr/>
        </p:nvCxnSpPr>
        <p:spPr>
          <a:xfrm rot="10800000">
            <a:off x="4494916" y="2869571"/>
            <a:ext cx="0" cy="962856"/>
          </a:xfrm>
          <a:prstGeom prst="straightConnector1">
            <a:avLst/>
          </a:prstGeom>
          <a:noFill/>
          <a:ln w="19050" cap="flat" cmpd="sng">
            <a:solidFill>
              <a:srgbClr val="D8D8D8"/>
            </a:solidFill>
            <a:prstDash val="solid"/>
            <a:miter lim="800000"/>
            <a:headEnd type="none" w="sm" len="sm"/>
            <a:tailEnd type="none" w="sm" len="sm"/>
          </a:ln>
        </p:spPr>
      </p:cxnSp>
      <p:sp>
        <p:nvSpPr>
          <p:cNvPr id="161" name="Google Shape;161;p7"/>
          <p:cNvSpPr/>
          <p:nvPr/>
        </p:nvSpPr>
        <p:spPr>
          <a:xfrm>
            <a:off x="6401091" y="2663142"/>
            <a:ext cx="365760" cy="365760"/>
          </a:xfrm>
          <a:prstGeom prst="star10">
            <a:avLst>
              <a:gd name="adj" fmla="val 42533"/>
              <a:gd name="hf" fmla="val 105146"/>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2" name="Google Shape;162;p7"/>
          <p:cNvSpPr/>
          <p:nvPr/>
        </p:nvSpPr>
        <p:spPr>
          <a:xfrm rot="8737191">
            <a:off x="6762196" y="2500659"/>
            <a:ext cx="1557087" cy="1112521"/>
          </a:xfrm>
          <a:custGeom>
            <a:avLst/>
            <a:gdLst/>
            <a:ahLst/>
            <a:cxnLst/>
            <a:rect l="l" t="t" r="r" b="b"/>
            <a:pathLst>
              <a:path w="1557087" h="1112521" extrusionOk="0">
                <a:moveTo>
                  <a:pt x="722544" y="411489"/>
                </a:moveTo>
                <a:cubicBezTo>
                  <a:pt x="1151497" y="460835"/>
                  <a:pt x="1517668" y="801817"/>
                  <a:pt x="1557087" y="1112521"/>
                </a:cubicBezTo>
                <a:cubicBezTo>
                  <a:pt x="1401971" y="1166261"/>
                  <a:pt x="1118811" y="1093776"/>
                  <a:pt x="958646" y="1112521"/>
                </a:cubicBezTo>
                <a:cubicBezTo>
                  <a:pt x="798481" y="1131266"/>
                  <a:pt x="565870" y="1111566"/>
                  <a:pt x="406238" y="1112521"/>
                </a:cubicBezTo>
                <a:cubicBezTo>
                  <a:pt x="448322" y="987031"/>
                  <a:pt x="505967" y="904904"/>
                  <a:pt x="558065" y="776026"/>
                </a:cubicBezTo>
                <a:cubicBezTo>
                  <a:pt x="610163" y="647148"/>
                  <a:pt x="654458" y="569883"/>
                  <a:pt x="722544" y="411489"/>
                </a:cubicBezTo>
                <a:close/>
              </a:path>
              <a:path w="1557087" h="1112521" fill="none" extrusionOk="0">
                <a:moveTo>
                  <a:pt x="0" y="0"/>
                </a:moveTo>
                <a:cubicBezTo>
                  <a:pt x="489658" y="48147"/>
                  <a:pt x="1539568" y="811368"/>
                  <a:pt x="1557087" y="1112521"/>
                </a:cubicBezTo>
              </a:path>
              <a:path w="1557087" h="1112521" fill="none" extrusionOk="0">
                <a:moveTo>
                  <a:pt x="0" y="0"/>
                </a:moveTo>
                <a:cubicBezTo>
                  <a:pt x="464583" y="84959"/>
                  <a:pt x="1533195" y="809516"/>
                  <a:pt x="1557087" y="1112521"/>
                </a:cubicBezTo>
              </a:path>
            </a:pathLst>
          </a:custGeom>
          <a:noFill/>
          <a:ln w="28575" cap="flat" cmpd="sng">
            <a:solidFill>
              <a:srgbClr val="FFFF00"/>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 name="Google Shape;163;p7"/>
          <p:cNvSpPr/>
          <p:nvPr/>
        </p:nvSpPr>
        <p:spPr>
          <a:xfrm>
            <a:off x="8373966" y="2663142"/>
            <a:ext cx="365760" cy="365760"/>
          </a:xfrm>
          <a:prstGeom prst="star10">
            <a:avLst>
              <a:gd name="adj" fmla="val 42533"/>
              <a:gd name="hf" fmla="val 105146"/>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7"/>
          <p:cNvSpPr txBox="1"/>
          <p:nvPr/>
        </p:nvSpPr>
        <p:spPr>
          <a:xfrm>
            <a:off x="8680388" y="749502"/>
            <a:ext cx="3239413"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DF2"/>
                </a:solidFill>
                <a:latin typeface="Calibri"/>
                <a:ea typeface="Calibri"/>
                <a:cs typeface="Calibri"/>
                <a:sym typeface="Calibri"/>
              </a:rPr>
              <a:t>Human Genome Project</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FFFDF2"/>
              </a:buClr>
              <a:buSzPts val="2400"/>
              <a:buFont typeface="Arial"/>
              <a:buChar char="•"/>
            </a:pPr>
            <a:r>
              <a:rPr lang="en-US" sz="2400" b="0" i="0" u="none" strike="noStrike" cap="none">
                <a:solidFill>
                  <a:srgbClr val="FFFDF2"/>
                </a:solidFill>
                <a:latin typeface="Calibri"/>
                <a:ea typeface="Calibri"/>
                <a:cs typeface="Calibri"/>
                <a:sym typeface="Calibri"/>
              </a:rPr>
              <a:t>13 years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FFFDF2"/>
              </a:buClr>
              <a:buSzPts val="2400"/>
              <a:buFont typeface="Arial"/>
              <a:buChar char="•"/>
            </a:pPr>
            <a:r>
              <a:rPr lang="en-US" sz="2400" b="0" i="0" u="none" strike="noStrike" cap="none">
                <a:solidFill>
                  <a:srgbClr val="FFFDF2"/>
                </a:solidFill>
                <a:latin typeface="Calibri"/>
                <a:ea typeface="Calibri"/>
                <a:cs typeface="Calibri"/>
                <a:sym typeface="Calibri"/>
              </a:rPr>
              <a:t>20 labs/groups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FFFDF2"/>
              </a:buClr>
              <a:buSzPts val="2400"/>
              <a:buFont typeface="Arial"/>
              <a:buChar char="•"/>
            </a:pPr>
            <a:r>
              <a:rPr lang="en-US" sz="2400" b="0" i="0" u="none" strike="noStrike" cap="none">
                <a:solidFill>
                  <a:srgbClr val="FFFDF2"/>
                </a:solidFill>
                <a:latin typeface="Calibri"/>
                <a:ea typeface="Calibri"/>
                <a:cs typeface="Calibri"/>
                <a:sym typeface="Calibri"/>
              </a:rPr>
              <a:t>3 billion dollars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FFFDF2"/>
              </a:buClr>
              <a:buSzPts val="2400"/>
              <a:buFont typeface="Arial"/>
              <a:buChar char="•"/>
            </a:pPr>
            <a:r>
              <a:rPr lang="en-US" sz="2400" b="0" i="0" u="none" strike="noStrike" cap="none">
                <a:solidFill>
                  <a:srgbClr val="FFFDF2"/>
                </a:solidFill>
                <a:latin typeface="Calibri"/>
                <a:ea typeface="Calibri"/>
                <a:cs typeface="Calibri"/>
                <a:sym typeface="Calibri"/>
              </a:rPr>
              <a:t>~ 3 billion bp</a:t>
            </a:r>
            <a:endParaRPr sz="1400" b="0" i="0" u="none" strike="noStrike" cap="none">
              <a:solidFill>
                <a:srgbClr val="000000"/>
              </a:solidFill>
              <a:latin typeface="Arial"/>
              <a:ea typeface="Arial"/>
              <a:cs typeface="Arial"/>
              <a:sym typeface="Arial"/>
            </a:endParaRPr>
          </a:p>
        </p:txBody>
      </p:sp>
      <p:grpSp>
        <p:nvGrpSpPr>
          <p:cNvPr id="165" name="Google Shape;165;p7"/>
          <p:cNvGrpSpPr/>
          <p:nvPr/>
        </p:nvGrpSpPr>
        <p:grpSpPr>
          <a:xfrm>
            <a:off x="1296452" y="2600"/>
            <a:ext cx="2387292" cy="2729165"/>
            <a:chOff x="1296452" y="2600"/>
            <a:chExt cx="2387292" cy="2729165"/>
          </a:xfrm>
        </p:grpSpPr>
        <p:pic>
          <p:nvPicPr>
            <p:cNvPr id="166" name="Google Shape;166;p7"/>
            <p:cNvPicPr preferRelativeResize="0"/>
            <p:nvPr/>
          </p:nvPicPr>
          <p:blipFill rotWithShape="1">
            <a:blip r:embed="rId5">
              <a:alphaModFix/>
            </a:blip>
            <a:srcRect/>
            <a:stretch/>
          </p:blipFill>
          <p:spPr>
            <a:xfrm>
              <a:off x="1296452" y="262940"/>
              <a:ext cx="2387292" cy="2194560"/>
            </a:xfrm>
            <a:prstGeom prst="rect">
              <a:avLst/>
            </a:prstGeom>
            <a:noFill/>
            <a:ln>
              <a:noFill/>
            </a:ln>
          </p:spPr>
        </p:pic>
        <p:sp>
          <p:nvSpPr>
            <p:cNvPr id="167" name="Google Shape;167;p7"/>
            <p:cNvSpPr/>
            <p:nvPr/>
          </p:nvSpPr>
          <p:spPr>
            <a:xfrm>
              <a:off x="2079878" y="2362433"/>
              <a:ext cx="94929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DF2"/>
                  </a:solidFill>
                  <a:latin typeface="Calibri"/>
                  <a:ea typeface="Calibri"/>
                  <a:cs typeface="Calibri"/>
                  <a:sym typeface="Calibri"/>
                </a:rPr>
                <a:t>5386 bp</a:t>
              </a:r>
              <a:endParaRPr sz="1400" b="0" i="0" u="none" strike="noStrike" cap="none">
                <a:solidFill>
                  <a:srgbClr val="000000"/>
                </a:solidFill>
                <a:latin typeface="Arial"/>
                <a:ea typeface="Arial"/>
                <a:cs typeface="Arial"/>
                <a:sym typeface="Arial"/>
              </a:endParaRPr>
            </a:p>
          </p:txBody>
        </p:sp>
        <p:sp>
          <p:nvSpPr>
            <p:cNvPr id="168" name="Google Shape;168;p7"/>
            <p:cNvSpPr/>
            <p:nvPr/>
          </p:nvSpPr>
          <p:spPr>
            <a:xfrm>
              <a:off x="2142395" y="2600"/>
              <a:ext cx="82426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DF2"/>
                  </a:solidFill>
                  <a:latin typeface="Calibri"/>
                  <a:ea typeface="Calibri"/>
                  <a:cs typeface="Calibri"/>
                  <a:sym typeface="Calibri"/>
                </a:rPr>
                <a:t>φX174</a:t>
              </a:r>
              <a:endParaRPr sz="1400" b="0" i="0" u="none" strike="noStrike" cap="none">
                <a:solidFill>
                  <a:srgbClr val="000000"/>
                </a:solidFill>
                <a:latin typeface="Arial"/>
                <a:ea typeface="Arial"/>
                <a:cs typeface="Arial"/>
                <a:sym typeface="Arial"/>
              </a:endParaRPr>
            </a:p>
          </p:txBody>
        </p:sp>
      </p:grpSp>
      <p:sp>
        <p:nvSpPr>
          <p:cNvPr id="169" name="Google Shape;169;p7"/>
          <p:cNvSpPr/>
          <p:nvPr/>
        </p:nvSpPr>
        <p:spPr>
          <a:xfrm>
            <a:off x="8497389" y="2950039"/>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2003</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2"/>
                                        </p:tgtEl>
                                        <p:attrNameLst>
                                          <p:attrName>style.visibility</p:attrName>
                                        </p:attrNameLst>
                                      </p:cBhvr>
                                      <p:to>
                                        <p:strVal val="visible"/>
                                      </p:to>
                                    </p:set>
                                    <p:animEffect transition="in" filter="fade">
                                      <p:cBhvr>
                                        <p:cTn id="11" dur="1000"/>
                                        <p:tgtEl>
                                          <p:spTgt spid="15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51"/>
                                        </p:tgtEl>
                                        <p:attrNameLst>
                                          <p:attrName>style.visibility</p:attrName>
                                        </p:attrNameLst>
                                      </p:cBhvr>
                                      <p:to>
                                        <p:strVal val="visible"/>
                                      </p:to>
                                    </p:set>
                                    <p:animEffect transition="in" filter="fade">
                                      <p:cBhvr>
                                        <p:cTn id="16" dur="500"/>
                                        <p:tgtEl>
                                          <p:spTgt spid="151"/>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49"/>
                                        </p:tgtEl>
                                        <p:attrNameLst>
                                          <p:attrName>style.visibility</p:attrName>
                                        </p:attrNameLst>
                                      </p:cBhvr>
                                      <p:to>
                                        <p:strVal val="visible"/>
                                      </p:to>
                                    </p:set>
                                    <p:animEffect transition="in" filter="fade">
                                      <p:cBhvr>
                                        <p:cTn id="20" dur="1000"/>
                                        <p:tgtEl>
                                          <p:spTgt spid="149"/>
                                        </p:tgtEl>
                                      </p:cBhvr>
                                    </p:animEffect>
                                  </p:childTnLst>
                                </p:cTn>
                              </p:par>
                              <p:par>
                                <p:cTn id="21" presetID="10" presetClass="entr" presetSubtype="0" fill="hold" nodeType="withEffect">
                                  <p:stCondLst>
                                    <p:cond delay="0"/>
                                  </p:stCondLst>
                                  <p:childTnLst>
                                    <p:set>
                                      <p:cBhvr>
                                        <p:cTn id="22" dur="1" fill="hold">
                                          <p:stCondLst>
                                            <p:cond delay="0"/>
                                          </p:stCondLst>
                                        </p:cTn>
                                        <p:tgtEl>
                                          <p:spTgt spid="153"/>
                                        </p:tgtEl>
                                        <p:attrNameLst>
                                          <p:attrName>style.visibility</p:attrName>
                                        </p:attrNameLst>
                                      </p:cBhvr>
                                      <p:to>
                                        <p:strVal val="visible"/>
                                      </p:to>
                                    </p:set>
                                    <p:animEffect transition="in" filter="fade">
                                      <p:cBhvr>
                                        <p:cTn id="23" dur="500"/>
                                        <p:tgtEl>
                                          <p:spTgt spid="1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60"/>
                                        </p:tgtEl>
                                        <p:attrNameLst>
                                          <p:attrName>style.visibility</p:attrName>
                                        </p:attrNameLst>
                                      </p:cBhvr>
                                      <p:to>
                                        <p:strVal val="visible"/>
                                      </p:to>
                                    </p:set>
                                    <p:animEffect transition="in" filter="fade">
                                      <p:cBhvr>
                                        <p:cTn id="28" dur="500"/>
                                        <p:tgtEl>
                                          <p:spTgt spid="160"/>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56"/>
                                        </p:tgtEl>
                                        <p:attrNameLst>
                                          <p:attrName>style.visibility</p:attrName>
                                        </p:attrNameLst>
                                      </p:cBhvr>
                                      <p:to>
                                        <p:strVal val="visible"/>
                                      </p:to>
                                    </p:set>
                                    <p:animEffect transition="in" filter="fade">
                                      <p:cBhvr>
                                        <p:cTn id="32" dur="1000"/>
                                        <p:tgtEl>
                                          <p:spTgt spid="15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5"/>
                                        </p:tgtEl>
                                        <p:attrNameLst>
                                          <p:attrName>style.visibility</p:attrName>
                                        </p:attrNameLst>
                                      </p:cBhvr>
                                      <p:to>
                                        <p:strVal val="visible"/>
                                      </p:to>
                                    </p:set>
                                    <p:animEffect transition="in" filter="fade">
                                      <p:cBhvr>
                                        <p:cTn id="37" dur="500"/>
                                        <p:tgtEl>
                                          <p:spTgt spid="16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8"/>
                                        </p:tgtEl>
                                        <p:attrNameLst>
                                          <p:attrName>style.visibility</p:attrName>
                                        </p:attrNameLst>
                                      </p:cBhvr>
                                      <p:to>
                                        <p:strVal val="visible"/>
                                      </p:to>
                                    </p:set>
                                    <p:animEffect transition="in" filter="fade">
                                      <p:cBhvr>
                                        <p:cTn id="42" dur="500"/>
                                        <p:tgtEl>
                                          <p:spTgt spid="158"/>
                                        </p:tgtEl>
                                      </p:cBhvr>
                                    </p:animEffect>
                                  </p:childTnLst>
                                </p:cTn>
                              </p:par>
                              <p:par>
                                <p:cTn id="43" presetID="10" presetClass="entr" presetSubtype="0" fill="hold" nodeType="withEffect">
                                  <p:stCondLst>
                                    <p:cond delay="0"/>
                                  </p:stCondLst>
                                  <p:childTnLst>
                                    <p:set>
                                      <p:cBhvr>
                                        <p:cTn id="44" dur="1" fill="hold">
                                          <p:stCondLst>
                                            <p:cond delay="0"/>
                                          </p:stCondLst>
                                        </p:cTn>
                                        <p:tgtEl>
                                          <p:spTgt spid="159"/>
                                        </p:tgtEl>
                                        <p:attrNameLst>
                                          <p:attrName>style.visibility</p:attrName>
                                        </p:attrNameLst>
                                      </p:cBhvr>
                                      <p:to>
                                        <p:strVal val="visible"/>
                                      </p:to>
                                    </p:set>
                                    <p:animEffect transition="in" filter="fade">
                                      <p:cBhvr>
                                        <p:cTn id="45" dur="1000"/>
                                        <p:tgtEl>
                                          <p:spTgt spid="15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4"/>
                                        </p:tgtEl>
                                        <p:attrNameLst>
                                          <p:attrName>style.visibility</p:attrName>
                                        </p:attrNameLst>
                                      </p:cBhvr>
                                      <p:to>
                                        <p:strVal val="visible"/>
                                      </p:to>
                                    </p:set>
                                    <p:animEffect transition="in" filter="fade">
                                      <p:cBhvr>
                                        <p:cTn id="50" dur="500"/>
                                        <p:tgtEl>
                                          <p:spTgt spid="154"/>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150"/>
                                        </p:tgtEl>
                                        <p:attrNameLst>
                                          <p:attrName>style.visibility</p:attrName>
                                        </p:attrNameLst>
                                      </p:cBhvr>
                                      <p:to>
                                        <p:strVal val="visible"/>
                                      </p:to>
                                    </p:set>
                                    <p:animEffect transition="in" filter="fade">
                                      <p:cBhvr>
                                        <p:cTn id="54" dur="1000"/>
                                        <p:tgtEl>
                                          <p:spTgt spid="150"/>
                                        </p:tgtEl>
                                      </p:cBhvr>
                                    </p:animEffect>
                                  </p:childTnLst>
                                </p:cTn>
                              </p:par>
                              <p:par>
                                <p:cTn id="55" presetID="10" presetClass="entr" presetSubtype="0" fill="hold" nodeType="withEffect">
                                  <p:stCondLst>
                                    <p:cond delay="0"/>
                                  </p:stCondLst>
                                  <p:childTnLst>
                                    <p:set>
                                      <p:cBhvr>
                                        <p:cTn id="56" dur="1" fill="hold">
                                          <p:stCondLst>
                                            <p:cond delay="0"/>
                                          </p:stCondLst>
                                        </p:cTn>
                                        <p:tgtEl>
                                          <p:spTgt spid="155"/>
                                        </p:tgtEl>
                                        <p:attrNameLst>
                                          <p:attrName>style.visibility</p:attrName>
                                        </p:attrNameLst>
                                      </p:cBhvr>
                                      <p:to>
                                        <p:strVal val="visible"/>
                                      </p:to>
                                    </p:set>
                                    <p:animEffect transition="in" filter="fade">
                                      <p:cBhvr>
                                        <p:cTn id="57" dur="500"/>
                                        <p:tgtEl>
                                          <p:spTgt spid="15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61"/>
                                        </p:tgtEl>
                                        <p:attrNameLst>
                                          <p:attrName>style.visibility</p:attrName>
                                        </p:attrNameLst>
                                      </p:cBhvr>
                                      <p:to>
                                        <p:strVal val="visible"/>
                                      </p:to>
                                    </p:set>
                                    <p:animEffect transition="in" filter="fade">
                                      <p:cBhvr>
                                        <p:cTn id="62" dur="500"/>
                                        <p:tgtEl>
                                          <p:spTgt spid="161"/>
                                        </p:tgtEl>
                                      </p:cBhvr>
                                    </p:animEffect>
                                  </p:childTnLst>
                                </p:cTn>
                              </p:par>
                              <p:par>
                                <p:cTn id="63" presetID="10" presetClass="entr" presetSubtype="0" fill="hold" nodeType="withEffect">
                                  <p:stCondLst>
                                    <p:cond delay="0"/>
                                  </p:stCondLst>
                                  <p:childTnLst>
                                    <p:set>
                                      <p:cBhvr>
                                        <p:cTn id="64" dur="1" fill="hold">
                                          <p:stCondLst>
                                            <p:cond delay="0"/>
                                          </p:stCondLst>
                                        </p:cTn>
                                        <p:tgtEl>
                                          <p:spTgt spid="157"/>
                                        </p:tgtEl>
                                        <p:attrNameLst>
                                          <p:attrName>style.visibility</p:attrName>
                                        </p:attrNameLst>
                                      </p:cBhvr>
                                      <p:to>
                                        <p:strVal val="visible"/>
                                      </p:to>
                                    </p:set>
                                    <p:animEffect transition="in" filter="fade">
                                      <p:cBhvr>
                                        <p:cTn id="65" dur="500"/>
                                        <p:tgtEl>
                                          <p:spTgt spid="157"/>
                                        </p:tgtEl>
                                      </p:cBhvr>
                                    </p:animEffect>
                                  </p:childTnLst>
                                </p:cTn>
                              </p:par>
                            </p:childTnLst>
                          </p:cTn>
                        </p:par>
                        <p:par>
                          <p:cTn id="66" fill="hold">
                            <p:stCondLst>
                              <p:cond delay="500"/>
                            </p:stCondLst>
                            <p:childTnLst>
                              <p:par>
                                <p:cTn id="67" presetID="10" presetClass="entr" presetSubtype="0" fill="hold" nodeType="afterEffect">
                                  <p:stCondLst>
                                    <p:cond delay="0"/>
                                  </p:stCondLst>
                                  <p:childTnLst>
                                    <p:set>
                                      <p:cBhvr>
                                        <p:cTn id="68" dur="1" fill="hold">
                                          <p:stCondLst>
                                            <p:cond delay="0"/>
                                          </p:stCondLst>
                                        </p:cTn>
                                        <p:tgtEl>
                                          <p:spTgt spid="162"/>
                                        </p:tgtEl>
                                        <p:attrNameLst>
                                          <p:attrName>style.visibility</p:attrName>
                                        </p:attrNameLst>
                                      </p:cBhvr>
                                      <p:to>
                                        <p:strVal val="visible"/>
                                      </p:to>
                                    </p:set>
                                    <p:animEffect transition="in" filter="fade">
                                      <p:cBhvr>
                                        <p:cTn id="69" dur="500"/>
                                        <p:tgtEl>
                                          <p:spTgt spid="162"/>
                                        </p:tgtEl>
                                      </p:cBhvr>
                                    </p:animEffect>
                                  </p:childTnLst>
                                </p:cTn>
                              </p:par>
                            </p:childTnLst>
                          </p:cTn>
                        </p:par>
                        <p:par>
                          <p:cTn id="70" fill="hold">
                            <p:stCondLst>
                              <p:cond delay="1000"/>
                            </p:stCondLst>
                            <p:childTnLst>
                              <p:par>
                                <p:cTn id="71" presetID="10" presetClass="entr" presetSubtype="0" fill="hold" nodeType="afterEffect">
                                  <p:stCondLst>
                                    <p:cond delay="0"/>
                                  </p:stCondLst>
                                  <p:childTnLst>
                                    <p:set>
                                      <p:cBhvr>
                                        <p:cTn id="72" dur="1" fill="hold">
                                          <p:stCondLst>
                                            <p:cond delay="0"/>
                                          </p:stCondLst>
                                        </p:cTn>
                                        <p:tgtEl>
                                          <p:spTgt spid="163"/>
                                        </p:tgtEl>
                                        <p:attrNameLst>
                                          <p:attrName>style.visibility</p:attrName>
                                        </p:attrNameLst>
                                      </p:cBhvr>
                                      <p:to>
                                        <p:strVal val="visible"/>
                                      </p:to>
                                    </p:set>
                                    <p:animEffect transition="in" filter="fade">
                                      <p:cBhvr>
                                        <p:cTn id="73" dur="500"/>
                                        <p:tgtEl>
                                          <p:spTgt spid="163"/>
                                        </p:tgtEl>
                                      </p:cBhvr>
                                    </p:animEffect>
                                  </p:childTnLst>
                                </p:cTn>
                              </p:par>
                              <p:par>
                                <p:cTn id="74" presetID="10" presetClass="entr" presetSubtype="0" fill="hold" nodeType="withEffect">
                                  <p:stCondLst>
                                    <p:cond delay="0"/>
                                  </p:stCondLst>
                                  <p:childTnLst>
                                    <p:set>
                                      <p:cBhvr>
                                        <p:cTn id="75" dur="1" fill="hold">
                                          <p:stCondLst>
                                            <p:cond delay="0"/>
                                          </p:stCondLst>
                                        </p:cTn>
                                        <p:tgtEl>
                                          <p:spTgt spid="169"/>
                                        </p:tgtEl>
                                        <p:attrNameLst>
                                          <p:attrName>style.visibility</p:attrName>
                                        </p:attrNameLst>
                                      </p:cBhvr>
                                      <p:to>
                                        <p:strVal val="visible"/>
                                      </p:to>
                                    </p:set>
                                    <p:animEffect transition="in" filter="fade">
                                      <p:cBhvr>
                                        <p:cTn id="76" dur="500"/>
                                        <p:tgtEl>
                                          <p:spTgt spid="169"/>
                                        </p:tgtEl>
                                      </p:cBhvr>
                                    </p:animEffect>
                                  </p:childTnLst>
                                </p:cTn>
                              </p:par>
                            </p:childTnLst>
                          </p:cTn>
                        </p:par>
                        <p:par>
                          <p:cTn id="77" fill="hold">
                            <p:stCondLst>
                              <p:cond delay="1500"/>
                            </p:stCondLst>
                            <p:childTnLst>
                              <p:par>
                                <p:cTn id="78" presetID="10" presetClass="entr" presetSubtype="0" fill="hold" nodeType="afterEffect">
                                  <p:stCondLst>
                                    <p:cond delay="0"/>
                                  </p:stCondLst>
                                  <p:childTnLst>
                                    <p:set>
                                      <p:cBhvr>
                                        <p:cTn id="79" dur="1" fill="hold">
                                          <p:stCondLst>
                                            <p:cond delay="0"/>
                                          </p:stCondLst>
                                        </p:cTn>
                                        <p:tgtEl>
                                          <p:spTgt spid="164">
                                            <p:txEl>
                                              <p:pRg st="0" end="0"/>
                                            </p:txEl>
                                          </p:spTgt>
                                        </p:tgtEl>
                                        <p:attrNameLst>
                                          <p:attrName>style.visibility</p:attrName>
                                        </p:attrNameLst>
                                      </p:cBhvr>
                                      <p:to>
                                        <p:strVal val="visible"/>
                                      </p:to>
                                    </p:set>
                                    <p:animEffect transition="in" filter="fade">
                                      <p:cBhvr>
                                        <p:cTn id="80" dur="500"/>
                                        <p:tgtEl>
                                          <p:spTgt spid="164">
                                            <p:txEl>
                                              <p:pRg st="0" end="0"/>
                                            </p:txEl>
                                          </p:spTgt>
                                        </p:tgtEl>
                                      </p:cBhvr>
                                    </p:animEffect>
                                  </p:childTnLst>
                                </p:cTn>
                              </p:par>
                            </p:childTnLst>
                          </p:cTn>
                        </p:par>
                        <p:par>
                          <p:cTn id="81" fill="hold">
                            <p:stCondLst>
                              <p:cond delay="2000"/>
                            </p:stCondLst>
                            <p:childTnLst>
                              <p:par>
                                <p:cTn id="82" presetID="10" presetClass="entr" presetSubtype="0" fill="hold" nodeType="afterEffect">
                                  <p:stCondLst>
                                    <p:cond delay="0"/>
                                  </p:stCondLst>
                                  <p:childTnLst>
                                    <p:set>
                                      <p:cBhvr>
                                        <p:cTn id="83" dur="1" fill="hold">
                                          <p:stCondLst>
                                            <p:cond delay="0"/>
                                          </p:stCondLst>
                                        </p:cTn>
                                        <p:tgtEl>
                                          <p:spTgt spid="164">
                                            <p:txEl>
                                              <p:pRg st="1" end="1"/>
                                            </p:txEl>
                                          </p:spTgt>
                                        </p:tgtEl>
                                        <p:attrNameLst>
                                          <p:attrName>style.visibility</p:attrName>
                                        </p:attrNameLst>
                                      </p:cBhvr>
                                      <p:to>
                                        <p:strVal val="visible"/>
                                      </p:to>
                                    </p:set>
                                    <p:animEffect transition="in" filter="fade">
                                      <p:cBhvr>
                                        <p:cTn id="84" dur="500"/>
                                        <p:tgtEl>
                                          <p:spTgt spid="164">
                                            <p:txEl>
                                              <p:pRg st="1" end="1"/>
                                            </p:txEl>
                                          </p:spTgt>
                                        </p:tgtEl>
                                      </p:cBhvr>
                                    </p:animEffect>
                                  </p:childTnLst>
                                </p:cTn>
                              </p:par>
                            </p:childTnLst>
                          </p:cTn>
                        </p:par>
                        <p:par>
                          <p:cTn id="85" fill="hold">
                            <p:stCondLst>
                              <p:cond delay="2500"/>
                            </p:stCondLst>
                            <p:childTnLst>
                              <p:par>
                                <p:cTn id="86" presetID="10" presetClass="entr" presetSubtype="0" fill="hold" nodeType="afterEffect">
                                  <p:stCondLst>
                                    <p:cond delay="0"/>
                                  </p:stCondLst>
                                  <p:childTnLst>
                                    <p:set>
                                      <p:cBhvr>
                                        <p:cTn id="87" dur="1" fill="hold">
                                          <p:stCondLst>
                                            <p:cond delay="0"/>
                                          </p:stCondLst>
                                        </p:cTn>
                                        <p:tgtEl>
                                          <p:spTgt spid="164">
                                            <p:txEl>
                                              <p:pRg st="2" end="2"/>
                                            </p:txEl>
                                          </p:spTgt>
                                        </p:tgtEl>
                                        <p:attrNameLst>
                                          <p:attrName>style.visibility</p:attrName>
                                        </p:attrNameLst>
                                      </p:cBhvr>
                                      <p:to>
                                        <p:strVal val="visible"/>
                                      </p:to>
                                    </p:set>
                                    <p:animEffect transition="in" filter="fade">
                                      <p:cBhvr>
                                        <p:cTn id="88" dur="500"/>
                                        <p:tgtEl>
                                          <p:spTgt spid="164">
                                            <p:txEl>
                                              <p:pRg st="2" end="2"/>
                                            </p:txEl>
                                          </p:spTgt>
                                        </p:tgtEl>
                                      </p:cBhvr>
                                    </p:animEffect>
                                  </p:childTnLst>
                                </p:cTn>
                              </p:par>
                            </p:childTnLst>
                          </p:cTn>
                        </p:par>
                        <p:par>
                          <p:cTn id="89" fill="hold">
                            <p:stCondLst>
                              <p:cond delay="3000"/>
                            </p:stCondLst>
                            <p:childTnLst>
                              <p:par>
                                <p:cTn id="90" presetID="10" presetClass="entr" presetSubtype="0" fill="hold" nodeType="afterEffect">
                                  <p:stCondLst>
                                    <p:cond delay="0"/>
                                  </p:stCondLst>
                                  <p:childTnLst>
                                    <p:set>
                                      <p:cBhvr>
                                        <p:cTn id="91" dur="1" fill="hold">
                                          <p:stCondLst>
                                            <p:cond delay="0"/>
                                          </p:stCondLst>
                                        </p:cTn>
                                        <p:tgtEl>
                                          <p:spTgt spid="164">
                                            <p:txEl>
                                              <p:pRg st="3" end="3"/>
                                            </p:txEl>
                                          </p:spTgt>
                                        </p:tgtEl>
                                        <p:attrNameLst>
                                          <p:attrName>style.visibility</p:attrName>
                                        </p:attrNameLst>
                                      </p:cBhvr>
                                      <p:to>
                                        <p:strVal val="visible"/>
                                      </p:to>
                                    </p:set>
                                    <p:animEffect transition="in" filter="fade">
                                      <p:cBhvr>
                                        <p:cTn id="92" dur="500"/>
                                        <p:tgtEl>
                                          <p:spTgt spid="164">
                                            <p:txEl>
                                              <p:pRg st="3" end="3"/>
                                            </p:txEl>
                                          </p:spTgt>
                                        </p:tgtEl>
                                      </p:cBhvr>
                                    </p:animEffect>
                                  </p:childTnLst>
                                </p:cTn>
                              </p:par>
                            </p:childTnLst>
                          </p:cTn>
                        </p:par>
                        <p:par>
                          <p:cTn id="93" fill="hold">
                            <p:stCondLst>
                              <p:cond delay="3500"/>
                            </p:stCondLst>
                            <p:childTnLst>
                              <p:par>
                                <p:cTn id="94" presetID="10" presetClass="entr" presetSubtype="0" fill="hold" nodeType="afterEffect">
                                  <p:stCondLst>
                                    <p:cond delay="0"/>
                                  </p:stCondLst>
                                  <p:childTnLst>
                                    <p:set>
                                      <p:cBhvr>
                                        <p:cTn id="95" dur="1" fill="hold">
                                          <p:stCondLst>
                                            <p:cond delay="0"/>
                                          </p:stCondLst>
                                        </p:cTn>
                                        <p:tgtEl>
                                          <p:spTgt spid="164">
                                            <p:txEl>
                                              <p:pRg st="4" end="4"/>
                                            </p:txEl>
                                          </p:spTgt>
                                        </p:tgtEl>
                                        <p:attrNameLst>
                                          <p:attrName>style.visibility</p:attrName>
                                        </p:attrNameLst>
                                      </p:cBhvr>
                                      <p:to>
                                        <p:strVal val="visible"/>
                                      </p:to>
                                    </p:set>
                                    <p:animEffect transition="in" filter="fade">
                                      <p:cBhvr>
                                        <p:cTn id="96" dur="500"/>
                                        <p:tgtEl>
                                          <p:spTgt spid="16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cxnSp>
        <p:nvCxnSpPr>
          <p:cNvPr id="174" name="Google Shape;174;p8"/>
          <p:cNvCxnSpPr/>
          <p:nvPr/>
        </p:nvCxnSpPr>
        <p:spPr>
          <a:xfrm>
            <a:off x="0" y="2870096"/>
            <a:ext cx="12192000" cy="0"/>
          </a:xfrm>
          <a:prstGeom prst="straightConnector1">
            <a:avLst/>
          </a:prstGeom>
          <a:noFill/>
          <a:ln w="38100" cap="flat" cmpd="sng">
            <a:solidFill>
              <a:srgbClr val="D8D8D8"/>
            </a:solidFill>
            <a:prstDash val="solid"/>
            <a:miter lim="800000"/>
            <a:headEnd type="none" w="sm" len="sm"/>
            <a:tailEnd type="none" w="sm" len="sm"/>
          </a:ln>
        </p:spPr>
      </p:cxnSp>
      <p:grpSp>
        <p:nvGrpSpPr>
          <p:cNvPr id="175" name="Google Shape;175;p8"/>
          <p:cNvGrpSpPr/>
          <p:nvPr/>
        </p:nvGrpSpPr>
        <p:grpSpPr>
          <a:xfrm>
            <a:off x="103200" y="2181601"/>
            <a:ext cx="1371600" cy="1371600"/>
            <a:chOff x="0" y="1233488"/>
            <a:chExt cx="914400" cy="914400"/>
          </a:xfrm>
        </p:grpSpPr>
        <p:sp>
          <p:nvSpPr>
            <p:cNvPr id="176" name="Google Shape;176;p8"/>
            <p:cNvSpPr/>
            <p:nvPr/>
          </p:nvSpPr>
          <p:spPr>
            <a:xfrm>
              <a:off x="0" y="1233488"/>
              <a:ext cx="914400" cy="914400"/>
            </a:xfrm>
            <a:prstGeom prst="ellipse">
              <a:avLst/>
            </a:prstGeom>
            <a:solidFill>
              <a:srgbClr val="2E75B5"/>
            </a:solidFill>
            <a:ln w="9525"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7" name="Google Shape;177;p8"/>
            <p:cNvPicPr preferRelativeResize="0"/>
            <p:nvPr/>
          </p:nvPicPr>
          <p:blipFill rotWithShape="1">
            <a:blip r:embed="rId3">
              <a:alphaModFix/>
            </a:blip>
            <a:srcRect/>
            <a:stretch/>
          </p:blipFill>
          <p:spPr>
            <a:xfrm rot="1776582" flipH="1">
              <a:off x="331704" y="1272501"/>
              <a:ext cx="250992" cy="827721"/>
            </a:xfrm>
            <a:prstGeom prst="rect">
              <a:avLst/>
            </a:prstGeom>
            <a:noFill/>
            <a:ln>
              <a:noFill/>
            </a:ln>
          </p:spPr>
        </p:pic>
      </p:grpSp>
      <p:sp>
        <p:nvSpPr>
          <p:cNvPr id="178" name="Google Shape;178;p8"/>
          <p:cNvSpPr/>
          <p:nvPr/>
        </p:nvSpPr>
        <p:spPr>
          <a:xfrm>
            <a:off x="11115234" y="2412896"/>
            <a:ext cx="914400" cy="914400"/>
          </a:xfrm>
          <a:prstGeom prst="ellipse">
            <a:avLst/>
          </a:prstGeom>
          <a:solidFill>
            <a:srgbClr val="FF0085"/>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222A35"/>
                </a:solidFill>
                <a:latin typeface="Calibri"/>
                <a:ea typeface="Calibri"/>
                <a:cs typeface="Calibri"/>
                <a:sym typeface="Calibri"/>
              </a:rPr>
              <a:t>2020</a:t>
            </a:r>
            <a:endParaRPr sz="1400" b="0" i="0" u="none" strike="noStrike" cap="none">
              <a:solidFill>
                <a:srgbClr val="000000"/>
              </a:solidFill>
              <a:latin typeface="Arial"/>
              <a:ea typeface="Arial"/>
              <a:cs typeface="Arial"/>
              <a:sym typeface="Arial"/>
            </a:endParaRPr>
          </a:p>
        </p:txBody>
      </p:sp>
      <p:sp>
        <p:nvSpPr>
          <p:cNvPr id="179" name="Google Shape;179;p8"/>
          <p:cNvSpPr/>
          <p:nvPr/>
        </p:nvSpPr>
        <p:spPr>
          <a:xfrm>
            <a:off x="3806326" y="1190826"/>
            <a:ext cx="1371600" cy="1371600"/>
          </a:xfrm>
          <a:prstGeom prst="ellipse">
            <a:avLst/>
          </a:prstGeom>
          <a:solidFill>
            <a:srgbClr val="00B0F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323F4F"/>
                </a:solidFill>
                <a:latin typeface="Calibri"/>
                <a:ea typeface="Calibri"/>
                <a:cs typeface="Calibri"/>
                <a:sym typeface="Calibri"/>
              </a:rPr>
              <a:t>Sanger</a:t>
            </a:r>
            <a:endParaRPr sz="1400" b="0" i="0" u="none" strike="noStrike" cap="none">
              <a:solidFill>
                <a:srgbClr val="000000"/>
              </a:solidFill>
              <a:latin typeface="Arial"/>
              <a:ea typeface="Arial"/>
              <a:cs typeface="Arial"/>
              <a:sym typeface="Arial"/>
            </a:endParaRPr>
          </a:p>
        </p:txBody>
      </p:sp>
      <p:sp>
        <p:nvSpPr>
          <p:cNvPr id="180" name="Google Shape;180;p8"/>
          <p:cNvSpPr/>
          <p:nvPr/>
        </p:nvSpPr>
        <p:spPr>
          <a:xfrm>
            <a:off x="8295997" y="1477748"/>
            <a:ext cx="1097280" cy="1097280"/>
          </a:xfrm>
          <a:prstGeom prst="ellipse">
            <a:avLst/>
          </a:prstGeom>
          <a:solidFill>
            <a:srgbClr val="43EDAE"/>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Roche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454</a:t>
            </a:r>
            <a:endParaRPr sz="1400" b="0" i="0" u="none" strike="noStrike" cap="none">
              <a:solidFill>
                <a:srgbClr val="000000"/>
              </a:solidFill>
              <a:latin typeface="Arial"/>
              <a:ea typeface="Arial"/>
              <a:cs typeface="Arial"/>
              <a:sym typeface="Arial"/>
            </a:endParaRPr>
          </a:p>
        </p:txBody>
      </p:sp>
      <p:sp>
        <p:nvSpPr>
          <p:cNvPr id="181" name="Google Shape;181;p8"/>
          <p:cNvSpPr/>
          <p:nvPr/>
        </p:nvSpPr>
        <p:spPr>
          <a:xfrm>
            <a:off x="8656450" y="3967376"/>
            <a:ext cx="1097280" cy="10972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Illumina/Solexa</a:t>
            </a:r>
            <a:endParaRPr sz="1800" b="1" i="0" u="none" strike="noStrike" cap="none">
              <a:solidFill>
                <a:srgbClr val="323F4F"/>
              </a:solidFill>
              <a:latin typeface="Calibri"/>
              <a:ea typeface="Calibri"/>
              <a:cs typeface="Calibri"/>
              <a:sym typeface="Calibri"/>
            </a:endParaRPr>
          </a:p>
        </p:txBody>
      </p:sp>
      <p:cxnSp>
        <p:nvCxnSpPr>
          <p:cNvPr id="182" name="Google Shape;182;p8"/>
          <p:cNvCxnSpPr/>
          <p:nvPr/>
        </p:nvCxnSpPr>
        <p:spPr>
          <a:xfrm rot="10800000" flipH="1">
            <a:off x="9005792" y="2884587"/>
            <a:ext cx="2250" cy="168892"/>
          </a:xfrm>
          <a:prstGeom prst="straightConnector1">
            <a:avLst/>
          </a:prstGeom>
          <a:noFill/>
          <a:ln w="19050" cap="flat" cmpd="sng">
            <a:solidFill>
              <a:srgbClr val="D8D8D8"/>
            </a:solidFill>
            <a:prstDash val="solid"/>
            <a:miter lim="800000"/>
            <a:headEnd type="none" w="sm" len="sm"/>
            <a:tailEnd type="none" w="sm" len="sm"/>
          </a:ln>
        </p:spPr>
      </p:cxnSp>
      <p:cxnSp>
        <p:nvCxnSpPr>
          <p:cNvPr id="183" name="Google Shape;183;p8"/>
          <p:cNvCxnSpPr/>
          <p:nvPr/>
        </p:nvCxnSpPr>
        <p:spPr>
          <a:xfrm rot="10800000">
            <a:off x="8844637" y="2575028"/>
            <a:ext cx="0" cy="286082"/>
          </a:xfrm>
          <a:prstGeom prst="straightConnector1">
            <a:avLst/>
          </a:prstGeom>
          <a:noFill/>
          <a:ln w="19050" cap="flat" cmpd="sng">
            <a:solidFill>
              <a:srgbClr val="D8D8D8"/>
            </a:solidFill>
            <a:prstDash val="solid"/>
            <a:miter lim="800000"/>
            <a:headEnd type="none" w="sm" len="sm"/>
            <a:tailEnd type="none" w="sm" len="sm"/>
          </a:ln>
        </p:spPr>
      </p:cxnSp>
      <p:cxnSp>
        <p:nvCxnSpPr>
          <p:cNvPr id="184" name="Google Shape;184;p8"/>
          <p:cNvCxnSpPr/>
          <p:nvPr/>
        </p:nvCxnSpPr>
        <p:spPr>
          <a:xfrm flipH="1">
            <a:off x="9201869" y="2888143"/>
            <a:ext cx="6442" cy="1075375"/>
          </a:xfrm>
          <a:prstGeom prst="straightConnector1">
            <a:avLst/>
          </a:prstGeom>
          <a:noFill/>
          <a:ln w="19050" cap="flat" cmpd="sng">
            <a:solidFill>
              <a:srgbClr val="D8D8D8"/>
            </a:solidFill>
            <a:prstDash val="solid"/>
            <a:miter lim="800000"/>
            <a:headEnd type="none" w="sm" len="sm"/>
            <a:tailEnd type="none" w="sm" len="sm"/>
          </a:ln>
        </p:spPr>
      </p:cxnSp>
      <p:sp>
        <p:nvSpPr>
          <p:cNvPr id="185" name="Google Shape;185;p8"/>
          <p:cNvSpPr txBox="1"/>
          <p:nvPr/>
        </p:nvSpPr>
        <p:spPr>
          <a:xfrm>
            <a:off x="331182" y="3533124"/>
            <a:ext cx="91563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1953</a:t>
            </a:r>
            <a:endParaRPr sz="1400" b="0" i="0" u="none" strike="noStrike" cap="none">
              <a:solidFill>
                <a:srgbClr val="000000"/>
              </a:solidFill>
              <a:latin typeface="Arial"/>
              <a:ea typeface="Arial"/>
              <a:cs typeface="Arial"/>
              <a:sym typeface="Arial"/>
            </a:endParaRPr>
          </a:p>
        </p:txBody>
      </p:sp>
      <p:sp>
        <p:nvSpPr>
          <p:cNvPr id="186" name="Google Shape;186;p8"/>
          <p:cNvSpPr/>
          <p:nvPr/>
        </p:nvSpPr>
        <p:spPr>
          <a:xfrm>
            <a:off x="4034308" y="714079"/>
            <a:ext cx="915635"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1977</a:t>
            </a:r>
            <a:endParaRPr sz="1400" b="0" i="0" u="none" strike="noStrike" cap="none">
              <a:solidFill>
                <a:srgbClr val="000000"/>
              </a:solidFill>
              <a:latin typeface="Arial"/>
              <a:ea typeface="Arial"/>
              <a:cs typeface="Arial"/>
              <a:sym typeface="Arial"/>
            </a:endParaRPr>
          </a:p>
        </p:txBody>
      </p:sp>
      <p:sp>
        <p:nvSpPr>
          <p:cNvPr id="187" name="Google Shape;187;p8"/>
          <p:cNvSpPr/>
          <p:nvPr/>
        </p:nvSpPr>
        <p:spPr>
          <a:xfrm>
            <a:off x="8747272" y="5043528"/>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2007</a:t>
            </a:r>
            <a:endParaRPr sz="1400" b="0" i="0" u="none" strike="noStrike" cap="none">
              <a:solidFill>
                <a:srgbClr val="000000"/>
              </a:solidFill>
              <a:latin typeface="Arial"/>
              <a:ea typeface="Arial"/>
              <a:cs typeface="Arial"/>
              <a:sym typeface="Arial"/>
            </a:endParaRPr>
          </a:p>
        </p:txBody>
      </p:sp>
      <p:sp>
        <p:nvSpPr>
          <p:cNvPr id="188" name="Google Shape;188;p8"/>
          <p:cNvSpPr/>
          <p:nvPr/>
        </p:nvSpPr>
        <p:spPr>
          <a:xfrm>
            <a:off x="8386819" y="1004115"/>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2005</a:t>
            </a:r>
            <a:endParaRPr sz="1400" b="0" i="0" u="none" strike="noStrike" cap="none">
              <a:solidFill>
                <a:srgbClr val="000000"/>
              </a:solidFill>
              <a:latin typeface="Arial"/>
              <a:ea typeface="Arial"/>
              <a:cs typeface="Arial"/>
              <a:sym typeface="Arial"/>
            </a:endParaRPr>
          </a:p>
        </p:txBody>
      </p:sp>
      <p:sp>
        <p:nvSpPr>
          <p:cNvPr id="189" name="Google Shape;189;p8"/>
          <p:cNvSpPr/>
          <p:nvPr/>
        </p:nvSpPr>
        <p:spPr>
          <a:xfrm>
            <a:off x="8911750" y="3045094"/>
            <a:ext cx="182880" cy="182880"/>
          </a:xfrm>
          <a:prstGeom prst="ellipse">
            <a:avLst/>
          </a:prstGeom>
          <a:solidFill>
            <a:srgbClr val="43EDAE"/>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90" name="Google Shape;190;p8"/>
          <p:cNvSpPr/>
          <p:nvPr/>
        </p:nvSpPr>
        <p:spPr>
          <a:xfrm>
            <a:off x="9113650" y="3499085"/>
            <a:ext cx="182880" cy="182880"/>
          </a:xfrm>
          <a:prstGeom prst="ellipse">
            <a:avLst/>
          </a:prstGeom>
          <a:solidFill>
            <a:srgbClr val="43EDAE"/>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sp>
        <p:nvSpPr>
          <p:cNvPr id="191" name="Google Shape;191;p8"/>
          <p:cNvSpPr/>
          <p:nvPr/>
        </p:nvSpPr>
        <p:spPr>
          <a:xfrm>
            <a:off x="5484274" y="3309207"/>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1986</a:t>
            </a:r>
            <a:endParaRPr sz="1400" b="0" i="0" u="none" strike="noStrike" cap="none">
              <a:solidFill>
                <a:srgbClr val="000000"/>
              </a:solidFill>
              <a:latin typeface="Arial"/>
              <a:ea typeface="Arial"/>
              <a:cs typeface="Arial"/>
              <a:sym typeface="Arial"/>
            </a:endParaRPr>
          </a:p>
        </p:txBody>
      </p:sp>
      <p:cxnSp>
        <p:nvCxnSpPr>
          <p:cNvPr id="192" name="Google Shape;192;p8"/>
          <p:cNvCxnSpPr>
            <a:endCxn id="193" idx="4"/>
          </p:cNvCxnSpPr>
          <p:nvPr/>
        </p:nvCxnSpPr>
        <p:spPr>
          <a:xfrm rot="10800000">
            <a:off x="9760447" y="1652258"/>
            <a:ext cx="0" cy="1209000"/>
          </a:xfrm>
          <a:prstGeom prst="straightConnector1">
            <a:avLst/>
          </a:prstGeom>
          <a:noFill/>
          <a:ln w="19050" cap="flat" cmpd="sng">
            <a:solidFill>
              <a:srgbClr val="D8D8D8"/>
            </a:solidFill>
            <a:prstDash val="solid"/>
            <a:miter lim="800000"/>
            <a:headEnd type="none" w="sm" len="sm"/>
            <a:tailEnd type="none" w="sm" len="sm"/>
          </a:ln>
        </p:spPr>
      </p:cxnSp>
      <p:cxnSp>
        <p:nvCxnSpPr>
          <p:cNvPr id="194" name="Google Shape;194;p8"/>
          <p:cNvCxnSpPr/>
          <p:nvPr/>
        </p:nvCxnSpPr>
        <p:spPr>
          <a:xfrm rot="10800000">
            <a:off x="10092369" y="2030051"/>
            <a:ext cx="0" cy="822960"/>
          </a:xfrm>
          <a:prstGeom prst="straightConnector1">
            <a:avLst/>
          </a:prstGeom>
          <a:noFill/>
          <a:ln w="19050" cap="flat" cmpd="sng">
            <a:solidFill>
              <a:srgbClr val="D8D8D8"/>
            </a:solidFill>
            <a:prstDash val="solid"/>
            <a:miter lim="800000"/>
            <a:headEnd type="none" w="sm" len="sm"/>
            <a:tailEnd type="none" w="sm" len="sm"/>
          </a:ln>
        </p:spPr>
      </p:cxnSp>
      <p:cxnSp>
        <p:nvCxnSpPr>
          <p:cNvPr id="195" name="Google Shape;195;p8"/>
          <p:cNvCxnSpPr/>
          <p:nvPr/>
        </p:nvCxnSpPr>
        <p:spPr>
          <a:xfrm rot="10800000">
            <a:off x="10393959" y="2231449"/>
            <a:ext cx="0" cy="640080"/>
          </a:xfrm>
          <a:prstGeom prst="straightConnector1">
            <a:avLst/>
          </a:prstGeom>
          <a:noFill/>
          <a:ln w="19050" cap="flat" cmpd="sng">
            <a:solidFill>
              <a:srgbClr val="D8D8D8"/>
            </a:solidFill>
            <a:prstDash val="solid"/>
            <a:miter lim="800000"/>
            <a:headEnd type="none" w="sm" len="sm"/>
            <a:tailEnd type="none" w="sm" len="sm"/>
          </a:ln>
        </p:spPr>
      </p:cxnSp>
      <p:cxnSp>
        <p:nvCxnSpPr>
          <p:cNvPr id="196" name="Google Shape;196;p8"/>
          <p:cNvCxnSpPr/>
          <p:nvPr/>
        </p:nvCxnSpPr>
        <p:spPr>
          <a:xfrm rot="10800000">
            <a:off x="11000963" y="2579790"/>
            <a:ext cx="0" cy="274320"/>
          </a:xfrm>
          <a:prstGeom prst="straightConnector1">
            <a:avLst/>
          </a:prstGeom>
          <a:noFill/>
          <a:ln w="19050" cap="flat" cmpd="sng">
            <a:solidFill>
              <a:srgbClr val="D8D8D8"/>
            </a:solidFill>
            <a:prstDash val="solid"/>
            <a:miter lim="800000"/>
            <a:headEnd type="none" w="sm" len="sm"/>
            <a:tailEnd type="none" w="sm" len="sm"/>
          </a:ln>
        </p:spPr>
      </p:cxnSp>
      <p:sp>
        <p:nvSpPr>
          <p:cNvPr id="193" name="Google Shape;193;p8"/>
          <p:cNvSpPr/>
          <p:nvPr/>
        </p:nvSpPr>
        <p:spPr>
          <a:xfrm>
            <a:off x="9211807" y="554978"/>
            <a:ext cx="1097280" cy="10972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PacBio</a:t>
            </a:r>
            <a:endParaRPr sz="1400" b="0" i="0" u="none" strike="noStrike" cap="none">
              <a:solidFill>
                <a:srgbClr val="000000"/>
              </a:solidFill>
              <a:latin typeface="Arial"/>
              <a:ea typeface="Arial"/>
              <a:cs typeface="Arial"/>
              <a:sym typeface="Arial"/>
            </a:endParaRPr>
          </a:p>
        </p:txBody>
      </p:sp>
      <p:sp>
        <p:nvSpPr>
          <p:cNvPr id="197" name="Google Shape;197;p8"/>
          <p:cNvSpPr/>
          <p:nvPr/>
        </p:nvSpPr>
        <p:spPr>
          <a:xfrm>
            <a:off x="9302629" y="73380"/>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2011</a:t>
            </a:r>
            <a:endParaRPr sz="1400" b="0" i="0" u="none" strike="noStrike" cap="none">
              <a:solidFill>
                <a:srgbClr val="000000"/>
              </a:solidFill>
              <a:latin typeface="Arial"/>
              <a:ea typeface="Arial"/>
              <a:cs typeface="Arial"/>
              <a:sym typeface="Arial"/>
            </a:endParaRPr>
          </a:p>
        </p:txBody>
      </p:sp>
      <p:sp>
        <p:nvSpPr>
          <p:cNvPr id="198" name="Google Shape;198;p8"/>
          <p:cNvSpPr/>
          <p:nvPr/>
        </p:nvSpPr>
        <p:spPr>
          <a:xfrm>
            <a:off x="10000929" y="1845496"/>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sp>
        <p:nvSpPr>
          <p:cNvPr id="199" name="Google Shape;199;p8"/>
          <p:cNvSpPr/>
          <p:nvPr/>
        </p:nvSpPr>
        <p:spPr>
          <a:xfrm>
            <a:off x="10302519" y="2045206"/>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sp>
        <p:nvSpPr>
          <p:cNvPr id="200" name="Google Shape;200;p8"/>
          <p:cNvSpPr/>
          <p:nvPr/>
        </p:nvSpPr>
        <p:spPr>
          <a:xfrm>
            <a:off x="10908640" y="2390531"/>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cxnSp>
        <p:nvCxnSpPr>
          <p:cNvPr id="201" name="Google Shape;201;p8"/>
          <p:cNvCxnSpPr/>
          <p:nvPr/>
        </p:nvCxnSpPr>
        <p:spPr>
          <a:xfrm rot="10800000" flipH="1">
            <a:off x="9631723" y="2873695"/>
            <a:ext cx="2250" cy="822960"/>
          </a:xfrm>
          <a:prstGeom prst="straightConnector1">
            <a:avLst/>
          </a:prstGeom>
          <a:noFill/>
          <a:ln w="19050" cap="flat" cmpd="sng">
            <a:solidFill>
              <a:srgbClr val="D8D8D8"/>
            </a:solidFill>
            <a:prstDash val="solid"/>
            <a:miter lim="800000"/>
            <a:headEnd type="none" w="sm" len="sm"/>
            <a:tailEnd type="none" w="sm" len="sm"/>
          </a:ln>
        </p:spPr>
      </p:cxnSp>
      <p:sp>
        <p:nvSpPr>
          <p:cNvPr id="202" name="Google Shape;202;p8"/>
          <p:cNvSpPr/>
          <p:nvPr/>
        </p:nvSpPr>
        <p:spPr>
          <a:xfrm>
            <a:off x="9537681" y="3679404"/>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03" name="Google Shape;203;p8"/>
          <p:cNvSpPr/>
          <p:nvPr/>
        </p:nvSpPr>
        <p:spPr>
          <a:xfrm>
            <a:off x="9669007" y="2311665"/>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04" name="Google Shape;204;p8"/>
          <p:cNvSpPr/>
          <p:nvPr/>
        </p:nvSpPr>
        <p:spPr>
          <a:xfrm>
            <a:off x="9850148" y="3193654"/>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205" name="Google Shape;205;p8"/>
          <p:cNvCxnSpPr/>
          <p:nvPr/>
        </p:nvCxnSpPr>
        <p:spPr>
          <a:xfrm rot="10800000">
            <a:off x="9941588" y="2866360"/>
            <a:ext cx="0" cy="345654"/>
          </a:xfrm>
          <a:prstGeom prst="straightConnector1">
            <a:avLst/>
          </a:prstGeom>
          <a:noFill/>
          <a:ln w="19050" cap="flat" cmpd="sng">
            <a:solidFill>
              <a:srgbClr val="D8D8D8"/>
            </a:solidFill>
            <a:prstDash val="solid"/>
            <a:miter lim="800000"/>
            <a:headEnd type="none" w="sm" len="sm"/>
            <a:tailEnd type="none" w="sm" len="sm"/>
          </a:ln>
        </p:spPr>
      </p:cxnSp>
      <p:sp>
        <p:nvSpPr>
          <p:cNvPr id="206" name="Google Shape;206;p8"/>
          <p:cNvSpPr/>
          <p:nvPr/>
        </p:nvSpPr>
        <p:spPr>
          <a:xfrm>
            <a:off x="10302519" y="3047366"/>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207" name="Google Shape;207;p8"/>
          <p:cNvCxnSpPr/>
          <p:nvPr/>
        </p:nvCxnSpPr>
        <p:spPr>
          <a:xfrm rot="10800000">
            <a:off x="10393959" y="2868057"/>
            <a:ext cx="0" cy="182880"/>
          </a:xfrm>
          <a:prstGeom prst="straightConnector1">
            <a:avLst/>
          </a:prstGeom>
          <a:noFill/>
          <a:ln w="19050" cap="flat" cmpd="sng">
            <a:solidFill>
              <a:srgbClr val="D8D8D8"/>
            </a:solidFill>
            <a:prstDash val="solid"/>
            <a:miter lim="800000"/>
            <a:headEnd type="none" w="sm" len="sm"/>
            <a:tailEnd type="none" w="sm" len="sm"/>
          </a:ln>
        </p:spPr>
      </p:cxnSp>
      <p:cxnSp>
        <p:nvCxnSpPr>
          <p:cNvPr id="208" name="Google Shape;208;p8"/>
          <p:cNvCxnSpPr>
            <a:endCxn id="209" idx="0"/>
          </p:cNvCxnSpPr>
          <p:nvPr/>
        </p:nvCxnSpPr>
        <p:spPr>
          <a:xfrm>
            <a:off x="10249143" y="2864718"/>
            <a:ext cx="0" cy="2414700"/>
          </a:xfrm>
          <a:prstGeom prst="straightConnector1">
            <a:avLst/>
          </a:prstGeom>
          <a:noFill/>
          <a:ln w="19050" cap="flat" cmpd="sng">
            <a:solidFill>
              <a:srgbClr val="D8D8D8"/>
            </a:solidFill>
            <a:prstDash val="solid"/>
            <a:miter lim="800000"/>
            <a:headEnd type="none" w="sm" len="sm"/>
            <a:tailEnd type="none" w="sm" len="sm"/>
          </a:ln>
        </p:spPr>
      </p:cxnSp>
      <p:sp>
        <p:nvSpPr>
          <p:cNvPr id="209" name="Google Shape;209;p8"/>
          <p:cNvSpPr/>
          <p:nvPr/>
        </p:nvSpPr>
        <p:spPr>
          <a:xfrm>
            <a:off x="9700503" y="5279418"/>
            <a:ext cx="1097280" cy="10972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23F4F"/>
                </a:solidFill>
                <a:latin typeface="Calibri"/>
                <a:ea typeface="Calibri"/>
                <a:cs typeface="Calibri"/>
                <a:sym typeface="Calibri"/>
              </a:rPr>
              <a:t>Oxford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23F4F"/>
                </a:solidFill>
                <a:latin typeface="Calibri"/>
                <a:ea typeface="Calibri"/>
                <a:cs typeface="Calibri"/>
                <a:sym typeface="Calibri"/>
              </a:rPr>
              <a:t>Nanopore</a:t>
            </a:r>
            <a:endParaRPr sz="1400" b="0" i="0" u="none" strike="noStrike" cap="none">
              <a:solidFill>
                <a:srgbClr val="000000"/>
              </a:solidFill>
              <a:latin typeface="Arial"/>
              <a:ea typeface="Arial"/>
              <a:cs typeface="Arial"/>
              <a:sym typeface="Arial"/>
            </a:endParaRPr>
          </a:p>
        </p:txBody>
      </p:sp>
      <p:sp>
        <p:nvSpPr>
          <p:cNvPr id="210" name="Google Shape;210;p8"/>
          <p:cNvSpPr/>
          <p:nvPr/>
        </p:nvSpPr>
        <p:spPr>
          <a:xfrm>
            <a:off x="9806439" y="6345159"/>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2014</a:t>
            </a:r>
            <a:endParaRPr sz="1400" b="0" i="0" u="none" strike="noStrike" cap="none">
              <a:solidFill>
                <a:srgbClr val="000000"/>
              </a:solidFill>
              <a:latin typeface="Arial"/>
              <a:ea typeface="Arial"/>
              <a:cs typeface="Arial"/>
              <a:sym typeface="Arial"/>
            </a:endParaRPr>
          </a:p>
        </p:txBody>
      </p:sp>
      <p:sp>
        <p:nvSpPr>
          <p:cNvPr id="211" name="Google Shape;211;p8"/>
          <p:cNvSpPr/>
          <p:nvPr/>
        </p:nvSpPr>
        <p:spPr>
          <a:xfrm>
            <a:off x="10607805" y="4985093"/>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212" name="Google Shape;212;p8"/>
          <p:cNvCxnSpPr/>
          <p:nvPr/>
        </p:nvCxnSpPr>
        <p:spPr>
          <a:xfrm rot="10800000">
            <a:off x="10699245" y="2879150"/>
            <a:ext cx="0" cy="2103120"/>
          </a:xfrm>
          <a:prstGeom prst="straightConnector1">
            <a:avLst/>
          </a:prstGeom>
          <a:noFill/>
          <a:ln w="19050" cap="flat" cmpd="sng">
            <a:solidFill>
              <a:srgbClr val="D8D8D8"/>
            </a:solidFill>
            <a:prstDash val="solid"/>
            <a:miter lim="800000"/>
            <a:headEnd type="none" w="sm" len="sm"/>
            <a:tailEnd type="none" w="sm" len="sm"/>
          </a:ln>
        </p:spPr>
      </p:cxnSp>
      <p:cxnSp>
        <p:nvCxnSpPr>
          <p:cNvPr id="213" name="Google Shape;213;p8"/>
          <p:cNvCxnSpPr/>
          <p:nvPr/>
        </p:nvCxnSpPr>
        <p:spPr>
          <a:xfrm rot="10800000">
            <a:off x="10852206" y="2875684"/>
            <a:ext cx="0" cy="1737360"/>
          </a:xfrm>
          <a:prstGeom prst="straightConnector1">
            <a:avLst/>
          </a:prstGeom>
          <a:noFill/>
          <a:ln w="19050" cap="flat" cmpd="sng">
            <a:solidFill>
              <a:srgbClr val="D8D8D8"/>
            </a:solidFill>
            <a:prstDash val="solid"/>
            <a:miter lim="800000"/>
            <a:headEnd type="none" w="sm" len="sm"/>
            <a:tailEnd type="none" w="sm" len="sm"/>
          </a:ln>
        </p:spPr>
      </p:cxnSp>
      <p:sp>
        <p:nvSpPr>
          <p:cNvPr id="214" name="Google Shape;214;p8"/>
          <p:cNvSpPr/>
          <p:nvPr/>
        </p:nvSpPr>
        <p:spPr>
          <a:xfrm>
            <a:off x="10760766" y="4590407"/>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15" name="Google Shape;215;p8"/>
          <p:cNvSpPr/>
          <p:nvPr/>
        </p:nvSpPr>
        <p:spPr>
          <a:xfrm>
            <a:off x="10908565" y="4245004"/>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216" name="Google Shape;216;p8"/>
          <p:cNvCxnSpPr/>
          <p:nvPr/>
        </p:nvCxnSpPr>
        <p:spPr>
          <a:xfrm rot="10800000">
            <a:off x="11000954" y="2873703"/>
            <a:ext cx="0" cy="1371600"/>
          </a:xfrm>
          <a:prstGeom prst="straightConnector1">
            <a:avLst/>
          </a:prstGeom>
          <a:noFill/>
          <a:ln w="19050" cap="flat" cmpd="sng">
            <a:solidFill>
              <a:srgbClr val="D8D8D8"/>
            </a:solidFill>
            <a:prstDash val="solid"/>
            <a:miter lim="800000"/>
            <a:headEnd type="none" w="sm" len="sm"/>
            <a:tailEnd type="none" w="sm" len="sm"/>
          </a:ln>
        </p:spPr>
      </p:cxnSp>
      <p:sp>
        <p:nvSpPr>
          <p:cNvPr id="217" name="Google Shape;217;p8"/>
          <p:cNvSpPr/>
          <p:nvPr/>
        </p:nvSpPr>
        <p:spPr>
          <a:xfrm>
            <a:off x="5338688" y="2782785"/>
            <a:ext cx="182880" cy="182880"/>
          </a:xfrm>
          <a:prstGeom prst="star10">
            <a:avLst>
              <a:gd name="adj" fmla="val 42533"/>
              <a:gd name="hf" fmla="val 105146"/>
            </a:avLst>
          </a:prstGeom>
          <a:solidFill>
            <a:srgbClr val="DA134F"/>
          </a:solidFill>
          <a:ln w="12700" cap="flat" cmpd="sng">
            <a:solidFill>
              <a:srgbClr val="FFFD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8" name="Google Shape;218;p8"/>
          <p:cNvSpPr/>
          <p:nvPr/>
        </p:nvSpPr>
        <p:spPr>
          <a:xfrm>
            <a:off x="4977137" y="2336658"/>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1983</a:t>
            </a:r>
            <a:endParaRPr sz="1400" b="0" i="0" u="none" strike="noStrike" cap="none">
              <a:solidFill>
                <a:srgbClr val="000000"/>
              </a:solidFill>
              <a:latin typeface="Arial"/>
              <a:ea typeface="Arial"/>
              <a:cs typeface="Arial"/>
              <a:sym typeface="Arial"/>
            </a:endParaRPr>
          </a:p>
        </p:txBody>
      </p:sp>
      <p:sp>
        <p:nvSpPr>
          <p:cNvPr id="219" name="Google Shape;219;p8"/>
          <p:cNvSpPr/>
          <p:nvPr/>
        </p:nvSpPr>
        <p:spPr>
          <a:xfrm>
            <a:off x="10000929" y="2515868"/>
            <a:ext cx="182880" cy="182880"/>
          </a:xfrm>
          <a:prstGeom prst="ellipse">
            <a:avLst/>
          </a:prstGeom>
          <a:solidFill>
            <a:srgbClr val="43EDAE"/>
          </a:solidFill>
          <a:ln w="9525" cap="flat" cmpd="sng">
            <a:solidFill>
              <a:srgbClr val="D8D8D8"/>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C00000"/>
              </a:solidFill>
              <a:latin typeface="Calibri"/>
              <a:ea typeface="Calibri"/>
              <a:cs typeface="Calibri"/>
              <a:sym typeface="Calibri"/>
            </a:endParaRPr>
          </a:p>
        </p:txBody>
      </p:sp>
      <p:sp>
        <p:nvSpPr>
          <p:cNvPr id="220" name="Google Shape;220;p8"/>
          <p:cNvSpPr/>
          <p:nvPr/>
        </p:nvSpPr>
        <p:spPr>
          <a:xfrm>
            <a:off x="10607805" y="3355640"/>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221" name="Google Shape;221;p8"/>
          <p:cNvCxnSpPr/>
          <p:nvPr/>
        </p:nvCxnSpPr>
        <p:spPr>
          <a:xfrm rot="10800000">
            <a:off x="4492126" y="2562426"/>
            <a:ext cx="0" cy="318690"/>
          </a:xfrm>
          <a:prstGeom prst="straightConnector1">
            <a:avLst/>
          </a:prstGeom>
          <a:noFill/>
          <a:ln w="19050" cap="flat" cmpd="sng">
            <a:solidFill>
              <a:srgbClr val="D8D8D8"/>
            </a:solidFill>
            <a:prstDash val="solid"/>
            <a:miter lim="800000"/>
            <a:headEnd type="none" w="sm" len="sm"/>
            <a:tailEnd type="none" w="sm" len="sm"/>
          </a:ln>
        </p:spPr>
      </p:cxnSp>
      <p:pic>
        <p:nvPicPr>
          <p:cNvPr id="222" name="Google Shape;222;p8"/>
          <p:cNvPicPr preferRelativeResize="0"/>
          <p:nvPr/>
        </p:nvPicPr>
        <p:blipFill rotWithShape="1">
          <a:blip r:embed="rId4">
            <a:alphaModFix/>
          </a:blip>
          <a:srcRect t="9107" b="5907"/>
          <a:stretch/>
        </p:blipFill>
        <p:spPr>
          <a:xfrm>
            <a:off x="2750870" y="3835184"/>
            <a:ext cx="3508093" cy="2882103"/>
          </a:xfrm>
          <a:prstGeom prst="rect">
            <a:avLst/>
          </a:prstGeom>
          <a:noFill/>
          <a:ln>
            <a:noFill/>
          </a:ln>
        </p:spPr>
      </p:pic>
      <p:cxnSp>
        <p:nvCxnSpPr>
          <p:cNvPr id="223" name="Google Shape;223;p8"/>
          <p:cNvCxnSpPr/>
          <p:nvPr/>
        </p:nvCxnSpPr>
        <p:spPr>
          <a:xfrm rot="10800000">
            <a:off x="4490257" y="2869571"/>
            <a:ext cx="0" cy="962856"/>
          </a:xfrm>
          <a:prstGeom prst="straightConnector1">
            <a:avLst/>
          </a:prstGeom>
          <a:noFill/>
          <a:ln w="19050" cap="flat" cmpd="sng">
            <a:solidFill>
              <a:srgbClr val="D8D8D8"/>
            </a:solidFill>
            <a:prstDash val="solid"/>
            <a:miter lim="800000"/>
            <a:headEnd type="none" w="sm" len="sm"/>
            <a:tailEnd type="none" w="sm" len="sm"/>
          </a:ln>
        </p:spPr>
      </p:cxnSp>
      <p:sp>
        <p:nvSpPr>
          <p:cNvPr id="224" name="Google Shape;224;p8"/>
          <p:cNvSpPr/>
          <p:nvPr/>
        </p:nvSpPr>
        <p:spPr>
          <a:xfrm>
            <a:off x="5804932" y="3056943"/>
            <a:ext cx="274320" cy="274320"/>
          </a:xfrm>
          <a:prstGeom prst="ellipse">
            <a:avLst/>
          </a:prstGeom>
          <a:solidFill>
            <a:srgbClr val="00B0F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cxnSp>
        <p:nvCxnSpPr>
          <p:cNvPr id="225" name="Google Shape;225;p8"/>
          <p:cNvCxnSpPr/>
          <p:nvPr/>
        </p:nvCxnSpPr>
        <p:spPr>
          <a:xfrm rot="10800000" flipH="1">
            <a:off x="5942092" y="2888826"/>
            <a:ext cx="2250" cy="168892"/>
          </a:xfrm>
          <a:prstGeom prst="straightConnector1">
            <a:avLst/>
          </a:prstGeom>
          <a:noFill/>
          <a:ln w="19050" cap="flat" cmpd="sng">
            <a:solidFill>
              <a:srgbClr val="D8D8D8"/>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500"/>
                                        <p:tgtEl>
                                          <p:spTgt spid="1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3"/>
                                        </p:tgtEl>
                                        <p:attrNameLst>
                                          <p:attrName>style.visibility</p:attrName>
                                        </p:attrNameLst>
                                      </p:cBhvr>
                                      <p:to>
                                        <p:strVal val="visible"/>
                                      </p:to>
                                    </p:set>
                                    <p:animEffect transition="in" filter="fade">
                                      <p:cBhvr>
                                        <p:cTn id="12" dur="500"/>
                                        <p:tgtEl>
                                          <p:spTgt spid="18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80"/>
                                        </p:tgtEl>
                                        <p:attrNameLst>
                                          <p:attrName>style.visibility</p:attrName>
                                        </p:attrNameLst>
                                      </p:cBhvr>
                                      <p:to>
                                        <p:strVal val="visible"/>
                                      </p:to>
                                    </p:set>
                                    <p:animEffect transition="in" filter="fade">
                                      <p:cBhvr>
                                        <p:cTn id="16" dur="1000"/>
                                        <p:tgtEl>
                                          <p:spTgt spid="180"/>
                                        </p:tgtEl>
                                      </p:cBhvr>
                                    </p:animEffect>
                                  </p:childTnLst>
                                </p:cTn>
                              </p:par>
                              <p:par>
                                <p:cTn id="17" presetID="10" presetClass="entr" presetSubtype="0" fill="hold" nodeType="withEffect">
                                  <p:stCondLst>
                                    <p:cond delay="0"/>
                                  </p:stCondLst>
                                  <p:childTnLst>
                                    <p:set>
                                      <p:cBhvr>
                                        <p:cTn id="18" dur="1" fill="hold">
                                          <p:stCondLst>
                                            <p:cond delay="0"/>
                                          </p:stCondLst>
                                        </p:cTn>
                                        <p:tgtEl>
                                          <p:spTgt spid="188"/>
                                        </p:tgtEl>
                                        <p:attrNameLst>
                                          <p:attrName>style.visibility</p:attrName>
                                        </p:attrNameLst>
                                      </p:cBhvr>
                                      <p:to>
                                        <p:strVal val="visible"/>
                                      </p:to>
                                    </p:set>
                                    <p:animEffect transition="in" filter="fade">
                                      <p:cBhvr>
                                        <p:cTn id="19" dur="500"/>
                                        <p:tgtEl>
                                          <p:spTgt spid="188"/>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82"/>
                                        </p:tgtEl>
                                        <p:attrNameLst>
                                          <p:attrName>style.visibility</p:attrName>
                                        </p:attrNameLst>
                                      </p:cBhvr>
                                      <p:to>
                                        <p:strVal val="visible"/>
                                      </p:to>
                                    </p:set>
                                    <p:animEffect transition="in" filter="fade">
                                      <p:cBhvr>
                                        <p:cTn id="23" dur="500"/>
                                        <p:tgtEl>
                                          <p:spTgt spid="182"/>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89"/>
                                        </p:tgtEl>
                                        <p:attrNameLst>
                                          <p:attrName>style.visibility</p:attrName>
                                        </p:attrNameLst>
                                      </p:cBhvr>
                                      <p:to>
                                        <p:strVal val="visible"/>
                                      </p:to>
                                    </p:set>
                                    <p:animEffect transition="in" filter="fade">
                                      <p:cBhvr>
                                        <p:cTn id="27" dur="1000"/>
                                        <p:tgtEl>
                                          <p:spTgt spid="189"/>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84"/>
                                        </p:tgtEl>
                                        <p:attrNameLst>
                                          <p:attrName>style.visibility</p:attrName>
                                        </p:attrNameLst>
                                      </p:cBhvr>
                                      <p:to>
                                        <p:strVal val="visible"/>
                                      </p:to>
                                    </p:set>
                                    <p:animEffect transition="in" filter="fade">
                                      <p:cBhvr>
                                        <p:cTn id="31" dur="500"/>
                                        <p:tgtEl>
                                          <p:spTgt spid="18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81"/>
                                        </p:tgtEl>
                                        <p:attrNameLst>
                                          <p:attrName>style.visibility</p:attrName>
                                        </p:attrNameLst>
                                      </p:cBhvr>
                                      <p:to>
                                        <p:strVal val="visible"/>
                                      </p:to>
                                    </p:set>
                                    <p:animEffect transition="in" filter="fade">
                                      <p:cBhvr>
                                        <p:cTn id="35" dur="1000"/>
                                        <p:tgtEl>
                                          <p:spTgt spid="181"/>
                                        </p:tgtEl>
                                      </p:cBhvr>
                                    </p:animEffect>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190"/>
                                        </p:tgtEl>
                                        <p:attrNameLst>
                                          <p:attrName>style.visibility</p:attrName>
                                        </p:attrNameLst>
                                      </p:cBhvr>
                                      <p:to>
                                        <p:strVal val="visible"/>
                                      </p:to>
                                    </p:set>
                                    <p:animEffect transition="in" filter="fade">
                                      <p:cBhvr>
                                        <p:cTn id="39" dur="500"/>
                                        <p:tgtEl>
                                          <p:spTgt spid="190"/>
                                        </p:tgtEl>
                                      </p:cBhvr>
                                    </p:animEffect>
                                  </p:childTnLst>
                                </p:cTn>
                              </p:par>
                              <p:par>
                                <p:cTn id="40" presetID="10" presetClass="entr" presetSubtype="0" fill="hold" nodeType="withEffect">
                                  <p:stCondLst>
                                    <p:cond delay="0"/>
                                  </p:stCondLst>
                                  <p:childTnLst>
                                    <p:set>
                                      <p:cBhvr>
                                        <p:cTn id="41" dur="1" fill="hold">
                                          <p:stCondLst>
                                            <p:cond delay="0"/>
                                          </p:stCondLst>
                                        </p:cTn>
                                        <p:tgtEl>
                                          <p:spTgt spid="187"/>
                                        </p:tgtEl>
                                        <p:attrNameLst>
                                          <p:attrName>style.visibility</p:attrName>
                                        </p:attrNameLst>
                                      </p:cBhvr>
                                      <p:to>
                                        <p:strVal val="visible"/>
                                      </p:to>
                                    </p:set>
                                    <p:animEffect transition="in" filter="fade">
                                      <p:cBhvr>
                                        <p:cTn id="42" dur="500"/>
                                        <p:tgtEl>
                                          <p:spTgt spid="18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1"/>
                                        </p:tgtEl>
                                        <p:attrNameLst>
                                          <p:attrName>style.visibility</p:attrName>
                                        </p:attrNameLst>
                                      </p:cBhvr>
                                      <p:to>
                                        <p:strVal val="visible"/>
                                      </p:to>
                                    </p:set>
                                    <p:animEffect transition="in" filter="fade">
                                      <p:cBhvr>
                                        <p:cTn id="47" dur="500"/>
                                        <p:tgtEl>
                                          <p:spTgt spid="201"/>
                                        </p:tgtEl>
                                      </p:cBhvr>
                                    </p:animEffec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202"/>
                                        </p:tgtEl>
                                        <p:attrNameLst>
                                          <p:attrName>style.visibility</p:attrName>
                                        </p:attrNameLst>
                                      </p:cBhvr>
                                      <p:to>
                                        <p:strVal val="visible"/>
                                      </p:to>
                                    </p:set>
                                    <p:animEffect transition="in" filter="fade">
                                      <p:cBhvr>
                                        <p:cTn id="51" dur="1000"/>
                                        <p:tgtEl>
                                          <p:spTgt spid="202"/>
                                        </p:tgtEl>
                                      </p:cBhvr>
                                    </p:animEffect>
                                  </p:childTnLst>
                                </p:cTn>
                              </p:par>
                            </p:childTnLst>
                          </p:cTn>
                        </p:par>
                        <p:par>
                          <p:cTn id="52" fill="hold">
                            <p:stCondLst>
                              <p:cond delay="1500"/>
                            </p:stCondLst>
                            <p:childTnLst>
                              <p:par>
                                <p:cTn id="53" presetID="10" presetClass="entr" presetSubtype="0" fill="hold" nodeType="afterEffect">
                                  <p:stCondLst>
                                    <p:cond delay="0"/>
                                  </p:stCondLst>
                                  <p:childTnLst>
                                    <p:set>
                                      <p:cBhvr>
                                        <p:cTn id="54" dur="1" fill="hold">
                                          <p:stCondLst>
                                            <p:cond delay="0"/>
                                          </p:stCondLst>
                                        </p:cTn>
                                        <p:tgtEl>
                                          <p:spTgt spid="192"/>
                                        </p:tgtEl>
                                        <p:attrNameLst>
                                          <p:attrName>style.visibility</p:attrName>
                                        </p:attrNameLst>
                                      </p:cBhvr>
                                      <p:to>
                                        <p:strVal val="visible"/>
                                      </p:to>
                                    </p:set>
                                    <p:animEffect transition="in" filter="fade">
                                      <p:cBhvr>
                                        <p:cTn id="55" dur="500"/>
                                        <p:tgtEl>
                                          <p:spTgt spid="192"/>
                                        </p:tgtEl>
                                      </p:cBhvr>
                                    </p:animEffect>
                                  </p:childTnLst>
                                </p:cTn>
                              </p:par>
                            </p:childTnLst>
                          </p:cTn>
                        </p:par>
                        <p:par>
                          <p:cTn id="56" fill="hold">
                            <p:stCondLst>
                              <p:cond delay="2000"/>
                            </p:stCondLst>
                            <p:childTnLst>
                              <p:par>
                                <p:cTn id="57" presetID="10" presetClass="entr" presetSubtype="0" fill="hold" nodeType="afterEffect">
                                  <p:stCondLst>
                                    <p:cond delay="0"/>
                                  </p:stCondLst>
                                  <p:childTnLst>
                                    <p:set>
                                      <p:cBhvr>
                                        <p:cTn id="58" dur="1" fill="hold">
                                          <p:stCondLst>
                                            <p:cond delay="0"/>
                                          </p:stCondLst>
                                        </p:cTn>
                                        <p:tgtEl>
                                          <p:spTgt spid="193"/>
                                        </p:tgtEl>
                                        <p:attrNameLst>
                                          <p:attrName>style.visibility</p:attrName>
                                        </p:attrNameLst>
                                      </p:cBhvr>
                                      <p:to>
                                        <p:strVal val="visible"/>
                                      </p:to>
                                    </p:set>
                                    <p:animEffect transition="in" filter="fade">
                                      <p:cBhvr>
                                        <p:cTn id="59" dur="1000"/>
                                        <p:tgtEl>
                                          <p:spTgt spid="193"/>
                                        </p:tgtEl>
                                      </p:cBhvr>
                                    </p:animEffect>
                                  </p:childTnLst>
                                </p:cTn>
                              </p:par>
                            </p:childTnLst>
                          </p:cTn>
                        </p:par>
                        <p:par>
                          <p:cTn id="60" fill="hold">
                            <p:stCondLst>
                              <p:cond delay="3000"/>
                            </p:stCondLst>
                            <p:childTnLst>
                              <p:par>
                                <p:cTn id="61" presetID="10" presetClass="entr" presetSubtype="0" fill="hold" nodeType="afterEffect">
                                  <p:stCondLst>
                                    <p:cond delay="0"/>
                                  </p:stCondLst>
                                  <p:childTnLst>
                                    <p:set>
                                      <p:cBhvr>
                                        <p:cTn id="62" dur="1" fill="hold">
                                          <p:stCondLst>
                                            <p:cond delay="0"/>
                                          </p:stCondLst>
                                        </p:cTn>
                                        <p:tgtEl>
                                          <p:spTgt spid="203"/>
                                        </p:tgtEl>
                                        <p:attrNameLst>
                                          <p:attrName>style.visibility</p:attrName>
                                        </p:attrNameLst>
                                      </p:cBhvr>
                                      <p:to>
                                        <p:strVal val="visible"/>
                                      </p:to>
                                    </p:set>
                                    <p:animEffect transition="in" filter="fade">
                                      <p:cBhvr>
                                        <p:cTn id="63" dur="500"/>
                                        <p:tgtEl>
                                          <p:spTgt spid="203"/>
                                        </p:tgtEl>
                                      </p:cBhvr>
                                    </p:animEffect>
                                  </p:childTnLst>
                                </p:cTn>
                              </p:par>
                              <p:par>
                                <p:cTn id="64" presetID="10" presetClass="entr" presetSubtype="0" fill="hold" nodeType="withEffect">
                                  <p:stCondLst>
                                    <p:cond delay="0"/>
                                  </p:stCondLst>
                                  <p:childTnLst>
                                    <p:set>
                                      <p:cBhvr>
                                        <p:cTn id="65" dur="1" fill="hold">
                                          <p:stCondLst>
                                            <p:cond delay="0"/>
                                          </p:stCondLst>
                                        </p:cTn>
                                        <p:tgtEl>
                                          <p:spTgt spid="197"/>
                                        </p:tgtEl>
                                        <p:attrNameLst>
                                          <p:attrName>style.visibility</p:attrName>
                                        </p:attrNameLst>
                                      </p:cBhvr>
                                      <p:to>
                                        <p:strVal val="visible"/>
                                      </p:to>
                                    </p:set>
                                    <p:animEffect transition="in" filter="fade">
                                      <p:cBhvr>
                                        <p:cTn id="66" dur="500"/>
                                        <p:tgtEl>
                                          <p:spTgt spid="197"/>
                                        </p:tgtEl>
                                      </p:cBhvr>
                                    </p:animEffect>
                                  </p:childTnLst>
                                </p:cTn>
                              </p:par>
                            </p:childTnLst>
                          </p:cTn>
                        </p:par>
                        <p:par>
                          <p:cTn id="67" fill="hold">
                            <p:stCondLst>
                              <p:cond delay="3500"/>
                            </p:stCondLst>
                            <p:childTnLst>
                              <p:par>
                                <p:cTn id="68" presetID="10" presetClass="entr" presetSubtype="0" fill="hold" nodeType="afterEffect">
                                  <p:stCondLst>
                                    <p:cond delay="0"/>
                                  </p:stCondLst>
                                  <p:childTnLst>
                                    <p:set>
                                      <p:cBhvr>
                                        <p:cTn id="69" dur="1" fill="hold">
                                          <p:stCondLst>
                                            <p:cond delay="0"/>
                                          </p:stCondLst>
                                        </p:cTn>
                                        <p:tgtEl>
                                          <p:spTgt spid="205"/>
                                        </p:tgtEl>
                                        <p:attrNameLst>
                                          <p:attrName>style.visibility</p:attrName>
                                        </p:attrNameLst>
                                      </p:cBhvr>
                                      <p:to>
                                        <p:strVal val="visible"/>
                                      </p:to>
                                    </p:set>
                                    <p:animEffect transition="in" filter="fade">
                                      <p:cBhvr>
                                        <p:cTn id="70" dur="500"/>
                                        <p:tgtEl>
                                          <p:spTgt spid="205"/>
                                        </p:tgtEl>
                                      </p:cBhvr>
                                    </p:animEffect>
                                  </p:childTnLst>
                                </p:cTn>
                              </p:par>
                            </p:childTnLst>
                          </p:cTn>
                        </p:par>
                        <p:par>
                          <p:cTn id="71" fill="hold">
                            <p:stCondLst>
                              <p:cond delay="4000"/>
                            </p:stCondLst>
                            <p:childTnLst>
                              <p:par>
                                <p:cTn id="72" presetID="10" presetClass="entr" presetSubtype="0" fill="hold" nodeType="afterEffect">
                                  <p:stCondLst>
                                    <p:cond delay="0"/>
                                  </p:stCondLst>
                                  <p:childTnLst>
                                    <p:set>
                                      <p:cBhvr>
                                        <p:cTn id="73" dur="1" fill="hold">
                                          <p:stCondLst>
                                            <p:cond delay="0"/>
                                          </p:stCondLst>
                                        </p:cTn>
                                        <p:tgtEl>
                                          <p:spTgt spid="204"/>
                                        </p:tgtEl>
                                        <p:attrNameLst>
                                          <p:attrName>style.visibility</p:attrName>
                                        </p:attrNameLst>
                                      </p:cBhvr>
                                      <p:to>
                                        <p:strVal val="visible"/>
                                      </p:to>
                                    </p:set>
                                    <p:animEffect transition="in" filter="fade">
                                      <p:cBhvr>
                                        <p:cTn id="74" dur="1000"/>
                                        <p:tgtEl>
                                          <p:spTgt spid="204"/>
                                        </p:tgtEl>
                                      </p:cBhvr>
                                    </p:animEffect>
                                  </p:childTnLst>
                                </p:cTn>
                              </p:par>
                            </p:childTnLst>
                          </p:cTn>
                        </p:par>
                        <p:par>
                          <p:cTn id="75" fill="hold">
                            <p:stCondLst>
                              <p:cond delay="5000"/>
                            </p:stCondLst>
                            <p:childTnLst>
                              <p:par>
                                <p:cTn id="76" presetID="10" presetClass="entr" presetSubtype="0" fill="hold" nodeType="afterEffect">
                                  <p:stCondLst>
                                    <p:cond delay="0"/>
                                  </p:stCondLst>
                                  <p:childTnLst>
                                    <p:set>
                                      <p:cBhvr>
                                        <p:cTn id="77" dur="1" fill="hold">
                                          <p:stCondLst>
                                            <p:cond delay="0"/>
                                          </p:stCondLst>
                                        </p:cTn>
                                        <p:tgtEl>
                                          <p:spTgt spid="194"/>
                                        </p:tgtEl>
                                        <p:attrNameLst>
                                          <p:attrName>style.visibility</p:attrName>
                                        </p:attrNameLst>
                                      </p:cBhvr>
                                      <p:to>
                                        <p:strVal val="visible"/>
                                      </p:to>
                                    </p:set>
                                    <p:animEffect transition="in" filter="fade">
                                      <p:cBhvr>
                                        <p:cTn id="78" dur="500"/>
                                        <p:tgtEl>
                                          <p:spTgt spid="194"/>
                                        </p:tgtEl>
                                      </p:cBhvr>
                                    </p:animEffect>
                                  </p:childTnLst>
                                </p:cTn>
                              </p:par>
                            </p:childTnLst>
                          </p:cTn>
                        </p:par>
                        <p:par>
                          <p:cTn id="79" fill="hold">
                            <p:stCondLst>
                              <p:cond delay="5500"/>
                            </p:stCondLst>
                            <p:childTnLst>
                              <p:par>
                                <p:cTn id="80" presetID="10" presetClass="entr" presetSubtype="0" fill="hold" nodeType="afterEffect">
                                  <p:stCondLst>
                                    <p:cond delay="0"/>
                                  </p:stCondLst>
                                  <p:childTnLst>
                                    <p:set>
                                      <p:cBhvr>
                                        <p:cTn id="81" dur="1" fill="hold">
                                          <p:stCondLst>
                                            <p:cond delay="0"/>
                                          </p:stCondLst>
                                        </p:cTn>
                                        <p:tgtEl>
                                          <p:spTgt spid="198"/>
                                        </p:tgtEl>
                                        <p:attrNameLst>
                                          <p:attrName>style.visibility</p:attrName>
                                        </p:attrNameLst>
                                      </p:cBhvr>
                                      <p:to>
                                        <p:strVal val="visible"/>
                                      </p:to>
                                    </p:set>
                                    <p:animEffect transition="in" filter="fade">
                                      <p:cBhvr>
                                        <p:cTn id="82" dur="1000"/>
                                        <p:tgtEl>
                                          <p:spTgt spid="198"/>
                                        </p:tgtEl>
                                      </p:cBhvr>
                                    </p:animEffect>
                                  </p:childTnLst>
                                </p:cTn>
                              </p:par>
                            </p:childTnLst>
                          </p:cTn>
                        </p:par>
                        <p:par>
                          <p:cTn id="83" fill="hold">
                            <p:stCondLst>
                              <p:cond delay="6500"/>
                            </p:stCondLst>
                            <p:childTnLst>
                              <p:par>
                                <p:cTn id="84" presetID="10" presetClass="entr" presetSubtype="0" fill="hold" nodeType="afterEffect">
                                  <p:stCondLst>
                                    <p:cond delay="0"/>
                                  </p:stCondLst>
                                  <p:childTnLst>
                                    <p:set>
                                      <p:cBhvr>
                                        <p:cTn id="85" dur="1" fill="hold">
                                          <p:stCondLst>
                                            <p:cond delay="0"/>
                                          </p:stCondLst>
                                        </p:cTn>
                                        <p:tgtEl>
                                          <p:spTgt spid="219"/>
                                        </p:tgtEl>
                                        <p:attrNameLst>
                                          <p:attrName>style.visibility</p:attrName>
                                        </p:attrNameLst>
                                      </p:cBhvr>
                                      <p:to>
                                        <p:strVal val="visible"/>
                                      </p:to>
                                    </p:set>
                                    <p:animEffect transition="in" filter="fade">
                                      <p:cBhvr>
                                        <p:cTn id="86" dur="500"/>
                                        <p:tgtEl>
                                          <p:spTgt spid="219"/>
                                        </p:tgtEl>
                                      </p:cBhvr>
                                    </p:animEffect>
                                  </p:childTnLst>
                                </p:cTn>
                              </p:par>
                            </p:childTnLst>
                          </p:cTn>
                        </p:par>
                        <p:par>
                          <p:cTn id="87" fill="hold">
                            <p:stCondLst>
                              <p:cond delay="7000"/>
                            </p:stCondLst>
                            <p:childTnLst>
                              <p:par>
                                <p:cTn id="88" presetID="10" presetClass="entr" presetSubtype="0" fill="hold" nodeType="afterEffect">
                                  <p:stCondLst>
                                    <p:cond delay="0"/>
                                  </p:stCondLst>
                                  <p:childTnLst>
                                    <p:set>
                                      <p:cBhvr>
                                        <p:cTn id="89" dur="1" fill="hold">
                                          <p:stCondLst>
                                            <p:cond delay="0"/>
                                          </p:stCondLst>
                                        </p:cTn>
                                        <p:tgtEl>
                                          <p:spTgt spid="208"/>
                                        </p:tgtEl>
                                        <p:attrNameLst>
                                          <p:attrName>style.visibility</p:attrName>
                                        </p:attrNameLst>
                                      </p:cBhvr>
                                      <p:to>
                                        <p:strVal val="visible"/>
                                      </p:to>
                                    </p:set>
                                    <p:animEffect transition="in" filter="fade">
                                      <p:cBhvr>
                                        <p:cTn id="90" dur="500"/>
                                        <p:tgtEl>
                                          <p:spTgt spid="208"/>
                                        </p:tgtEl>
                                      </p:cBhvr>
                                    </p:animEffect>
                                  </p:childTnLst>
                                </p:cTn>
                              </p:par>
                            </p:childTnLst>
                          </p:cTn>
                        </p:par>
                        <p:par>
                          <p:cTn id="91" fill="hold">
                            <p:stCondLst>
                              <p:cond delay="7500"/>
                            </p:stCondLst>
                            <p:childTnLst>
                              <p:par>
                                <p:cTn id="92" presetID="10" presetClass="entr" presetSubtype="0" fill="hold" nodeType="afterEffect">
                                  <p:stCondLst>
                                    <p:cond delay="0"/>
                                  </p:stCondLst>
                                  <p:childTnLst>
                                    <p:set>
                                      <p:cBhvr>
                                        <p:cTn id="93" dur="1" fill="hold">
                                          <p:stCondLst>
                                            <p:cond delay="0"/>
                                          </p:stCondLst>
                                        </p:cTn>
                                        <p:tgtEl>
                                          <p:spTgt spid="209"/>
                                        </p:tgtEl>
                                        <p:attrNameLst>
                                          <p:attrName>style.visibility</p:attrName>
                                        </p:attrNameLst>
                                      </p:cBhvr>
                                      <p:to>
                                        <p:strVal val="visible"/>
                                      </p:to>
                                    </p:set>
                                    <p:animEffect transition="in" filter="fade">
                                      <p:cBhvr>
                                        <p:cTn id="94" dur="500"/>
                                        <p:tgtEl>
                                          <p:spTgt spid="209"/>
                                        </p:tgtEl>
                                      </p:cBhvr>
                                    </p:animEffect>
                                  </p:childTnLst>
                                </p:cTn>
                              </p:par>
                              <p:par>
                                <p:cTn id="95" presetID="10" presetClass="entr" presetSubtype="0" fill="hold" nodeType="withEffect">
                                  <p:stCondLst>
                                    <p:cond delay="0"/>
                                  </p:stCondLst>
                                  <p:childTnLst>
                                    <p:set>
                                      <p:cBhvr>
                                        <p:cTn id="96" dur="1" fill="hold">
                                          <p:stCondLst>
                                            <p:cond delay="0"/>
                                          </p:stCondLst>
                                        </p:cTn>
                                        <p:tgtEl>
                                          <p:spTgt spid="210"/>
                                        </p:tgtEl>
                                        <p:attrNameLst>
                                          <p:attrName>style.visibility</p:attrName>
                                        </p:attrNameLst>
                                      </p:cBhvr>
                                      <p:to>
                                        <p:strVal val="visible"/>
                                      </p:to>
                                    </p:set>
                                    <p:animEffect transition="in" filter="fade">
                                      <p:cBhvr>
                                        <p:cTn id="97" dur="500"/>
                                        <p:tgtEl>
                                          <p:spTgt spid="21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95"/>
                                        </p:tgtEl>
                                        <p:attrNameLst>
                                          <p:attrName>style.visibility</p:attrName>
                                        </p:attrNameLst>
                                      </p:cBhvr>
                                      <p:to>
                                        <p:strVal val="visible"/>
                                      </p:to>
                                    </p:set>
                                    <p:animEffect transition="in" filter="fade">
                                      <p:cBhvr>
                                        <p:cTn id="102" dur="500"/>
                                        <p:tgtEl>
                                          <p:spTgt spid="195"/>
                                        </p:tgtEl>
                                      </p:cBhvr>
                                    </p:animEffect>
                                  </p:childTnLst>
                                </p:cTn>
                              </p:par>
                            </p:childTnLst>
                          </p:cTn>
                        </p:par>
                        <p:par>
                          <p:cTn id="103" fill="hold">
                            <p:stCondLst>
                              <p:cond delay="500"/>
                            </p:stCondLst>
                            <p:childTnLst>
                              <p:par>
                                <p:cTn id="104" presetID="10" presetClass="entr" presetSubtype="0" fill="hold" nodeType="afterEffect">
                                  <p:stCondLst>
                                    <p:cond delay="0"/>
                                  </p:stCondLst>
                                  <p:childTnLst>
                                    <p:set>
                                      <p:cBhvr>
                                        <p:cTn id="105" dur="1" fill="hold">
                                          <p:stCondLst>
                                            <p:cond delay="0"/>
                                          </p:stCondLst>
                                        </p:cTn>
                                        <p:tgtEl>
                                          <p:spTgt spid="199"/>
                                        </p:tgtEl>
                                        <p:attrNameLst>
                                          <p:attrName>style.visibility</p:attrName>
                                        </p:attrNameLst>
                                      </p:cBhvr>
                                      <p:to>
                                        <p:strVal val="visible"/>
                                      </p:to>
                                    </p:set>
                                    <p:animEffect transition="in" filter="fade">
                                      <p:cBhvr>
                                        <p:cTn id="106" dur="500"/>
                                        <p:tgtEl>
                                          <p:spTgt spid="199"/>
                                        </p:tgtEl>
                                      </p:cBhvr>
                                    </p:animEffect>
                                  </p:childTnLst>
                                </p:cTn>
                              </p:par>
                            </p:childTnLst>
                          </p:cTn>
                        </p:par>
                        <p:par>
                          <p:cTn id="107" fill="hold">
                            <p:stCondLst>
                              <p:cond delay="1000"/>
                            </p:stCondLst>
                            <p:childTnLst>
                              <p:par>
                                <p:cTn id="108" presetID="10" presetClass="entr" presetSubtype="0" fill="hold" nodeType="afterEffect">
                                  <p:stCondLst>
                                    <p:cond delay="0"/>
                                  </p:stCondLst>
                                  <p:childTnLst>
                                    <p:set>
                                      <p:cBhvr>
                                        <p:cTn id="109" dur="1" fill="hold">
                                          <p:stCondLst>
                                            <p:cond delay="0"/>
                                          </p:stCondLst>
                                        </p:cTn>
                                        <p:tgtEl>
                                          <p:spTgt spid="207"/>
                                        </p:tgtEl>
                                        <p:attrNameLst>
                                          <p:attrName>style.visibility</p:attrName>
                                        </p:attrNameLst>
                                      </p:cBhvr>
                                      <p:to>
                                        <p:strVal val="visible"/>
                                      </p:to>
                                    </p:set>
                                    <p:animEffect transition="in" filter="fade">
                                      <p:cBhvr>
                                        <p:cTn id="110" dur="500"/>
                                        <p:tgtEl>
                                          <p:spTgt spid="207"/>
                                        </p:tgtEl>
                                      </p:cBhvr>
                                    </p:animEffect>
                                  </p:childTnLst>
                                </p:cTn>
                              </p:par>
                            </p:childTnLst>
                          </p:cTn>
                        </p:par>
                        <p:par>
                          <p:cTn id="111" fill="hold">
                            <p:stCondLst>
                              <p:cond delay="1500"/>
                            </p:stCondLst>
                            <p:childTnLst>
                              <p:par>
                                <p:cTn id="112" presetID="10" presetClass="entr" presetSubtype="0" fill="hold" nodeType="afterEffect">
                                  <p:stCondLst>
                                    <p:cond delay="0"/>
                                  </p:stCondLst>
                                  <p:childTnLst>
                                    <p:set>
                                      <p:cBhvr>
                                        <p:cTn id="113" dur="1" fill="hold">
                                          <p:stCondLst>
                                            <p:cond delay="0"/>
                                          </p:stCondLst>
                                        </p:cTn>
                                        <p:tgtEl>
                                          <p:spTgt spid="206"/>
                                        </p:tgtEl>
                                        <p:attrNameLst>
                                          <p:attrName>style.visibility</p:attrName>
                                        </p:attrNameLst>
                                      </p:cBhvr>
                                      <p:to>
                                        <p:strVal val="visible"/>
                                      </p:to>
                                    </p:set>
                                    <p:animEffect transition="in" filter="fade">
                                      <p:cBhvr>
                                        <p:cTn id="114" dur="500"/>
                                        <p:tgtEl>
                                          <p:spTgt spid="206"/>
                                        </p:tgtEl>
                                      </p:cBhvr>
                                    </p:animEffect>
                                  </p:childTnLst>
                                </p:cTn>
                              </p:par>
                            </p:childTnLst>
                          </p:cTn>
                        </p:par>
                        <p:par>
                          <p:cTn id="115" fill="hold">
                            <p:stCondLst>
                              <p:cond delay="2000"/>
                            </p:stCondLst>
                            <p:childTnLst>
                              <p:par>
                                <p:cTn id="116" presetID="10" presetClass="entr" presetSubtype="0" fill="hold" nodeType="afterEffect">
                                  <p:stCondLst>
                                    <p:cond delay="0"/>
                                  </p:stCondLst>
                                  <p:childTnLst>
                                    <p:set>
                                      <p:cBhvr>
                                        <p:cTn id="117" dur="1" fill="hold">
                                          <p:stCondLst>
                                            <p:cond delay="0"/>
                                          </p:stCondLst>
                                        </p:cTn>
                                        <p:tgtEl>
                                          <p:spTgt spid="212"/>
                                        </p:tgtEl>
                                        <p:attrNameLst>
                                          <p:attrName>style.visibility</p:attrName>
                                        </p:attrNameLst>
                                      </p:cBhvr>
                                      <p:to>
                                        <p:strVal val="visible"/>
                                      </p:to>
                                    </p:set>
                                    <p:animEffect transition="in" filter="fade">
                                      <p:cBhvr>
                                        <p:cTn id="118" dur="500"/>
                                        <p:tgtEl>
                                          <p:spTgt spid="212"/>
                                        </p:tgtEl>
                                      </p:cBhvr>
                                    </p:animEffect>
                                  </p:childTnLst>
                                </p:cTn>
                              </p:par>
                            </p:childTnLst>
                          </p:cTn>
                        </p:par>
                        <p:par>
                          <p:cTn id="119" fill="hold">
                            <p:stCondLst>
                              <p:cond delay="2500"/>
                            </p:stCondLst>
                            <p:childTnLst>
                              <p:par>
                                <p:cTn id="120" presetID="10" presetClass="entr" presetSubtype="0" fill="hold" nodeType="afterEffect">
                                  <p:stCondLst>
                                    <p:cond delay="0"/>
                                  </p:stCondLst>
                                  <p:childTnLst>
                                    <p:set>
                                      <p:cBhvr>
                                        <p:cTn id="121" dur="1" fill="hold">
                                          <p:stCondLst>
                                            <p:cond delay="0"/>
                                          </p:stCondLst>
                                        </p:cTn>
                                        <p:tgtEl>
                                          <p:spTgt spid="211"/>
                                        </p:tgtEl>
                                        <p:attrNameLst>
                                          <p:attrName>style.visibility</p:attrName>
                                        </p:attrNameLst>
                                      </p:cBhvr>
                                      <p:to>
                                        <p:strVal val="visible"/>
                                      </p:to>
                                    </p:set>
                                    <p:animEffect transition="in" filter="fade">
                                      <p:cBhvr>
                                        <p:cTn id="122" dur="500"/>
                                        <p:tgtEl>
                                          <p:spTgt spid="211"/>
                                        </p:tgtEl>
                                      </p:cBhvr>
                                    </p:animEffect>
                                  </p:childTnLst>
                                </p:cTn>
                              </p:par>
                            </p:childTnLst>
                          </p:cTn>
                        </p:par>
                        <p:par>
                          <p:cTn id="123" fill="hold">
                            <p:stCondLst>
                              <p:cond delay="3000"/>
                            </p:stCondLst>
                            <p:childTnLst>
                              <p:par>
                                <p:cTn id="124" presetID="10" presetClass="entr" presetSubtype="0" fill="hold" nodeType="afterEffect">
                                  <p:stCondLst>
                                    <p:cond delay="0"/>
                                  </p:stCondLst>
                                  <p:childTnLst>
                                    <p:set>
                                      <p:cBhvr>
                                        <p:cTn id="125" dur="1" fill="hold">
                                          <p:stCondLst>
                                            <p:cond delay="0"/>
                                          </p:stCondLst>
                                        </p:cTn>
                                        <p:tgtEl>
                                          <p:spTgt spid="220"/>
                                        </p:tgtEl>
                                        <p:attrNameLst>
                                          <p:attrName>style.visibility</p:attrName>
                                        </p:attrNameLst>
                                      </p:cBhvr>
                                      <p:to>
                                        <p:strVal val="visible"/>
                                      </p:to>
                                    </p:set>
                                    <p:animEffect transition="in" filter="fade">
                                      <p:cBhvr>
                                        <p:cTn id="126" dur="500"/>
                                        <p:tgtEl>
                                          <p:spTgt spid="220"/>
                                        </p:tgtEl>
                                      </p:cBhvr>
                                    </p:animEffect>
                                  </p:childTnLst>
                                </p:cTn>
                              </p:par>
                            </p:childTnLst>
                          </p:cTn>
                        </p:par>
                        <p:par>
                          <p:cTn id="127" fill="hold">
                            <p:stCondLst>
                              <p:cond delay="3500"/>
                            </p:stCondLst>
                            <p:childTnLst>
                              <p:par>
                                <p:cTn id="128" presetID="10" presetClass="entr" presetSubtype="0" fill="hold" nodeType="afterEffect">
                                  <p:stCondLst>
                                    <p:cond delay="0"/>
                                  </p:stCondLst>
                                  <p:childTnLst>
                                    <p:set>
                                      <p:cBhvr>
                                        <p:cTn id="129" dur="1" fill="hold">
                                          <p:stCondLst>
                                            <p:cond delay="0"/>
                                          </p:stCondLst>
                                        </p:cTn>
                                        <p:tgtEl>
                                          <p:spTgt spid="213"/>
                                        </p:tgtEl>
                                        <p:attrNameLst>
                                          <p:attrName>style.visibility</p:attrName>
                                        </p:attrNameLst>
                                      </p:cBhvr>
                                      <p:to>
                                        <p:strVal val="visible"/>
                                      </p:to>
                                    </p:set>
                                    <p:animEffect transition="in" filter="fade">
                                      <p:cBhvr>
                                        <p:cTn id="130" dur="500"/>
                                        <p:tgtEl>
                                          <p:spTgt spid="213"/>
                                        </p:tgtEl>
                                      </p:cBhvr>
                                    </p:animEffect>
                                  </p:childTnLst>
                                </p:cTn>
                              </p:par>
                            </p:childTnLst>
                          </p:cTn>
                        </p:par>
                        <p:par>
                          <p:cTn id="131" fill="hold">
                            <p:stCondLst>
                              <p:cond delay="4000"/>
                            </p:stCondLst>
                            <p:childTnLst>
                              <p:par>
                                <p:cTn id="132" presetID="10" presetClass="entr" presetSubtype="0" fill="hold" nodeType="afterEffect">
                                  <p:stCondLst>
                                    <p:cond delay="0"/>
                                  </p:stCondLst>
                                  <p:childTnLst>
                                    <p:set>
                                      <p:cBhvr>
                                        <p:cTn id="133" dur="1" fill="hold">
                                          <p:stCondLst>
                                            <p:cond delay="0"/>
                                          </p:stCondLst>
                                        </p:cTn>
                                        <p:tgtEl>
                                          <p:spTgt spid="214"/>
                                        </p:tgtEl>
                                        <p:attrNameLst>
                                          <p:attrName>style.visibility</p:attrName>
                                        </p:attrNameLst>
                                      </p:cBhvr>
                                      <p:to>
                                        <p:strVal val="visible"/>
                                      </p:to>
                                    </p:set>
                                    <p:animEffect transition="in" filter="fade">
                                      <p:cBhvr>
                                        <p:cTn id="134" dur="500"/>
                                        <p:tgtEl>
                                          <p:spTgt spid="214"/>
                                        </p:tgtEl>
                                      </p:cBhvr>
                                    </p:animEffect>
                                  </p:childTnLst>
                                </p:cTn>
                              </p:par>
                            </p:childTnLst>
                          </p:cTn>
                        </p:par>
                        <p:par>
                          <p:cTn id="135" fill="hold">
                            <p:stCondLst>
                              <p:cond delay="4500"/>
                            </p:stCondLst>
                            <p:childTnLst>
                              <p:par>
                                <p:cTn id="136" presetID="10" presetClass="entr" presetSubtype="0" fill="hold" nodeType="afterEffect">
                                  <p:stCondLst>
                                    <p:cond delay="0"/>
                                  </p:stCondLst>
                                  <p:childTnLst>
                                    <p:set>
                                      <p:cBhvr>
                                        <p:cTn id="137" dur="1" fill="hold">
                                          <p:stCondLst>
                                            <p:cond delay="0"/>
                                          </p:stCondLst>
                                        </p:cTn>
                                        <p:tgtEl>
                                          <p:spTgt spid="216"/>
                                        </p:tgtEl>
                                        <p:attrNameLst>
                                          <p:attrName>style.visibility</p:attrName>
                                        </p:attrNameLst>
                                      </p:cBhvr>
                                      <p:to>
                                        <p:strVal val="visible"/>
                                      </p:to>
                                    </p:set>
                                    <p:animEffect transition="in" filter="fade">
                                      <p:cBhvr>
                                        <p:cTn id="138" dur="500"/>
                                        <p:tgtEl>
                                          <p:spTgt spid="216"/>
                                        </p:tgtEl>
                                      </p:cBhvr>
                                    </p:animEffect>
                                  </p:childTnLst>
                                </p:cTn>
                              </p:par>
                            </p:childTnLst>
                          </p:cTn>
                        </p:par>
                        <p:par>
                          <p:cTn id="139" fill="hold">
                            <p:stCondLst>
                              <p:cond delay="5000"/>
                            </p:stCondLst>
                            <p:childTnLst>
                              <p:par>
                                <p:cTn id="140" presetID="10" presetClass="entr" presetSubtype="0" fill="hold" nodeType="afterEffect">
                                  <p:stCondLst>
                                    <p:cond delay="0"/>
                                  </p:stCondLst>
                                  <p:childTnLst>
                                    <p:set>
                                      <p:cBhvr>
                                        <p:cTn id="141" dur="1" fill="hold">
                                          <p:stCondLst>
                                            <p:cond delay="0"/>
                                          </p:stCondLst>
                                        </p:cTn>
                                        <p:tgtEl>
                                          <p:spTgt spid="215"/>
                                        </p:tgtEl>
                                        <p:attrNameLst>
                                          <p:attrName>style.visibility</p:attrName>
                                        </p:attrNameLst>
                                      </p:cBhvr>
                                      <p:to>
                                        <p:strVal val="visible"/>
                                      </p:to>
                                    </p:set>
                                    <p:animEffect transition="in" filter="fade">
                                      <p:cBhvr>
                                        <p:cTn id="142" dur="500"/>
                                        <p:tgtEl>
                                          <p:spTgt spid="215"/>
                                        </p:tgtEl>
                                      </p:cBhvr>
                                    </p:animEffect>
                                  </p:childTnLst>
                                </p:cTn>
                              </p:par>
                            </p:childTnLst>
                          </p:cTn>
                        </p:par>
                        <p:par>
                          <p:cTn id="143" fill="hold">
                            <p:stCondLst>
                              <p:cond delay="5500"/>
                            </p:stCondLst>
                            <p:childTnLst>
                              <p:par>
                                <p:cTn id="144" presetID="10" presetClass="entr" presetSubtype="0" fill="hold" nodeType="afterEffect">
                                  <p:stCondLst>
                                    <p:cond delay="0"/>
                                  </p:stCondLst>
                                  <p:childTnLst>
                                    <p:set>
                                      <p:cBhvr>
                                        <p:cTn id="145" dur="1" fill="hold">
                                          <p:stCondLst>
                                            <p:cond delay="0"/>
                                          </p:stCondLst>
                                        </p:cTn>
                                        <p:tgtEl>
                                          <p:spTgt spid="196"/>
                                        </p:tgtEl>
                                        <p:attrNameLst>
                                          <p:attrName>style.visibility</p:attrName>
                                        </p:attrNameLst>
                                      </p:cBhvr>
                                      <p:to>
                                        <p:strVal val="visible"/>
                                      </p:to>
                                    </p:set>
                                    <p:animEffect transition="in" filter="fade">
                                      <p:cBhvr>
                                        <p:cTn id="146" dur="500"/>
                                        <p:tgtEl>
                                          <p:spTgt spid="196"/>
                                        </p:tgtEl>
                                      </p:cBhvr>
                                    </p:animEffect>
                                  </p:childTnLst>
                                </p:cTn>
                              </p:par>
                            </p:childTnLst>
                          </p:cTn>
                        </p:par>
                        <p:par>
                          <p:cTn id="147" fill="hold">
                            <p:stCondLst>
                              <p:cond delay="6000"/>
                            </p:stCondLst>
                            <p:childTnLst>
                              <p:par>
                                <p:cTn id="148" presetID="10" presetClass="entr" presetSubtype="0" fill="hold" nodeType="afterEffect">
                                  <p:stCondLst>
                                    <p:cond delay="0"/>
                                  </p:stCondLst>
                                  <p:childTnLst>
                                    <p:set>
                                      <p:cBhvr>
                                        <p:cTn id="149" dur="1" fill="hold">
                                          <p:stCondLst>
                                            <p:cond delay="0"/>
                                          </p:stCondLst>
                                        </p:cTn>
                                        <p:tgtEl>
                                          <p:spTgt spid="200"/>
                                        </p:tgtEl>
                                        <p:attrNameLst>
                                          <p:attrName>style.visibility</p:attrName>
                                        </p:attrNameLst>
                                      </p:cBhvr>
                                      <p:to>
                                        <p:strVal val="visible"/>
                                      </p:to>
                                    </p:set>
                                    <p:animEffect transition="in" filter="fade">
                                      <p:cBhvr>
                                        <p:cTn id="150"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cxnSp>
        <p:nvCxnSpPr>
          <p:cNvPr id="230" name="Google Shape;230;p9"/>
          <p:cNvCxnSpPr/>
          <p:nvPr/>
        </p:nvCxnSpPr>
        <p:spPr>
          <a:xfrm>
            <a:off x="0" y="2870096"/>
            <a:ext cx="12192000" cy="0"/>
          </a:xfrm>
          <a:prstGeom prst="straightConnector1">
            <a:avLst/>
          </a:prstGeom>
          <a:noFill/>
          <a:ln w="38100" cap="flat" cmpd="sng">
            <a:solidFill>
              <a:srgbClr val="D8D8D8"/>
            </a:solidFill>
            <a:prstDash val="solid"/>
            <a:miter lim="800000"/>
            <a:headEnd type="none" w="sm" len="sm"/>
            <a:tailEnd type="none" w="sm" len="sm"/>
          </a:ln>
        </p:spPr>
      </p:cxnSp>
      <p:sp>
        <p:nvSpPr>
          <p:cNvPr id="231" name="Google Shape;231;p9"/>
          <p:cNvSpPr/>
          <p:nvPr/>
        </p:nvSpPr>
        <p:spPr>
          <a:xfrm>
            <a:off x="11115234" y="2412896"/>
            <a:ext cx="914400" cy="914400"/>
          </a:xfrm>
          <a:prstGeom prst="ellipse">
            <a:avLst/>
          </a:prstGeom>
          <a:solidFill>
            <a:srgbClr val="FF0085"/>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222A35"/>
                </a:solidFill>
                <a:latin typeface="Calibri"/>
                <a:ea typeface="Calibri"/>
                <a:cs typeface="Calibri"/>
                <a:sym typeface="Calibri"/>
              </a:rPr>
              <a:t>2020</a:t>
            </a:r>
            <a:endParaRPr sz="1400" b="0" i="0" u="none" strike="noStrike" cap="none">
              <a:solidFill>
                <a:srgbClr val="000000"/>
              </a:solidFill>
              <a:latin typeface="Arial"/>
              <a:ea typeface="Arial"/>
              <a:cs typeface="Arial"/>
              <a:sym typeface="Arial"/>
            </a:endParaRPr>
          </a:p>
        </p:txBody>
      </p:sp>
      <p:sp>
        <p:nvSpPr>
          <p:cNvPr id="232" name="Google Shape;232;p9"/>
          <p:cNvSpPr/>
          <p:nvPr/>
        </p:nvSpPr>
        <p:spPr>
          <a:xfrm>
            <a:off x="8295997" y="1477748"/>
            <a:ext cx="1097280" cy="1097280"/>
          </a:xfrm>
          <a:prstGeom prst="ellipse">
            <a:avLst/>
          </a:prstGeom>
          <a:solidFill>
            <a:srgbClr val="43EDAE"/>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Roche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454</a:t>
            </a:r>
            <a:endParaRPr sz="1400" b="0" i="0" u="none" strike="noStrike" cap="none">
              <a:solidFill>
                <a:srgbClr val="000000"/>
              </a:solidFill>
              <a:latin typeface="Arial"/>
              <a:ea typeface="Arial"/>
              <a:cs typeface="Arial"/>
              <a:sym typeface="Arial"/>
            </a:endParaRPr>
          </a:p>
        </p:txBody>
      </p:sp>
      <p:sp>
        <p:nvSpPr>
          <p:cNvPr id="233" name="Google Shape;233;p9"/>
          <p:cNvSpPr/>
          <p:nvPr/>
        </p:nvSpPr>
        <p:spPr>
          <a:xfrm>
            <a:off x="8656450" y="3967376"/>
            <a:ext cx="1097280" cy="10972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Illumina/Solexa</a:t>
            </a:r>
            <a:endParaRPr sz="1800" b="1" i="0" u="none" strike="noStrike" cap="none">
              <a:solidFill>
                <a:srgbClr val="323F4F"/>
              </a:solidFill>
              <a:latin typeface="Calibri"/>
              <a:ea typeface="Calibri"/>
              <a:cs typeface="Calibri"/>
              <a:sym typeface="Calibri"/>
            </a:endParaRPr>
          </a:p>
        </p:txBody>
      </p:sp>
      <p:cxnSp>
        <p:nvCxnSpPr>
          <p:cNvPr id="234" name="Google Shape;234;p9"/>
          <p:cNvCxnSpPr/>
          <p:nvPr/>
        </p:nvCxnSpPr>
        <p:spPr>
          <a:xfrm rot="10800000" flipH="1">
            <a:off x="9005792" y="2884587"/>
            <a:ext cx="2250" cy="168892"/>
          </a:xfrm>
          <a:prstGeom prst="straightConnector1">
            <a:avLst/>
          </a:prstGeom>
          <a:noFill/>
          <a:ln w="19050" cap="flat" cmpd="sng">
            <a:solidFill>
              <a:srgbClr val="D8D8D8"/>
            </a:solidFill>
            <a:prstDash val="solid"/>
            <a:miter lim="800000"/>
            <a:headEnd type="none" w="sm" len="sm"/>
            <a:tailEnd type="none" w="sm" len="sm"/>
          </a:ln>
        </p:spPr>
      </p:cxnSp>
      <p:cxnSp>
        <p:nvCxnSpPr>
          <p:cNvPr id="235" name="Google Shape;235;p9"/>
          <p:cNvCxnSpPr/>
          <p:nvPr/>
        </p:nvCxnSpPr>
        <p:spPr>
          <a:xfrm rot="10800000">
            <a:off x="8844637" y="2575028"/>
            <a:ext cx="0" cy="286082"/>
          </a:xfrm>
          <a:prstGeom prst="straightConnector1">
            <a:avLst/>
          </a:prstGeom>
          <a:noFill/>
          <a:ln w="19050" cap="flat" cmpd="sng">
            <a:solidFill>
              <a:srgbClr val="D8D8D8"/>
            </a:solidFill>
            <a:prstDash val="solid"/>
            <a:miter lim="800000"/>
            <a:headEnd type="none" w="sm" len="sm"/>
            <a:tailEnd type="none" w="sm" len="sm"/>
          </a:ln>
        </p:spPr>
      </p:cxnSp>
      <p:cxnSp>
        <p:nvCxnSpPr>
          <p:cNvPr id="236" name="Google Shape;236;p9"/>
          <p:cNvCxnSpPr/>
          <p:nvPr/>
        </p:nvCxnSpPr>
        <p:spPr>
          <a:xfrm flipH="1">
            <a:off x="9201869" y="2888143"/>
            <a:ext cx="6442" cy="1075375"/>
          </a:xfrm>
          <a:prstGeom prst="straightConnector1">
            <a:avLst/>
          </a:prstGeom>
          <a:noFill/>
          <a:ln w="19050" cap="flat" cmpd="sng">
            <a:solidFill>
              <a:srgbClr val="D8D8D8"/>
            </a:solidFill>
            <a:prstDash val="solid"/>
            <a:miter lim="800000"/>
            <a:headEnd type="none" w="sm" len="sm"/>
            <a:tailEnd type="none" w="sm" len="sm"/>
          </a:ln>
        </p:spPr>
      </p:cxnSp>
      <p:sp>
        <p:nvSpPr>
          <p:cNvPr id="237" name="Google Shape;237;p9"/>
          <p:cNvSpPr/>
          <p:nvPr/>
        </p:nvSpPr>
        <p:spPr>
          <a:xfrm>
            <a:off x="8747272" y="5043528"/>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2007</a:t>
            </a:r>
            <a:endParaRPr sz="1400" b="0" i="0" u="none" strike="noStrike" cap="none">
              <a:solidFill>
                <a:srgbClr val="000000"/>
              </a:solidFill>
              <a:latin typeface="Arial"/>
              <a:ea typeface="Arial"/>
              <a:cs typeface="Arial"/>
              <a:sym typeface="Arial"/>
            </a:endParaRPr>
          </a:p>
        </p:txBody>
      </p:sp>
      <p:sp>
        <p:nvSpPr>
          <p:cNvPr id="238" name="Google Shape;238;p9"/>
          <p:cNvSpPr/>
          <p:nvPr/>
        </p:nvSpPr>
        <p:spPr>
          <a:xfrm>
            <a:off x="8386819" y="1004115"/>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2005</a:t>
            </a:r>
            <a:endParaRPr sz="1400" b="0" i="0" u="none" strike="noStrike" cap="none">
              <a:solidFill>
                <a:srgbClr val="000000"/>
              </a:solidFill>
              <a:latin typeface="Arial"/>
              <a:ea typeface="Arial"/>
              <a:cs typeface="Arial"/>
              <a:sym typeface="Arial"/>
            </a:endParaRPr>
          </a:p>
        </p:txBody>
      </p:sp>
      <p:sp>
        <p:nvSpPr>
          <p:cNvPr id="239" name="Google Shape;239;p9"/>
          <p:cNvSpPr/>
          <p:nvPr/>
        </p:nvSpPr>
        <p:spPr>
          <a:xfrm>
            <a:off x="8911750" y="3045094"/>
            <a:ext cx="182880" cy="182880"/>
          </a:xfrm>
          <a:prstGeom prst="ellipse">
            <a:avLst/>
          </a:prstGeom>
          <a:solidFill>
            <a:srgbClr val="43EDAE"/>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40" name="Google Shape;240;p9"/>
          <p:cNvSpPr/>
          <p:nvPr/>
        </p:nvSpPr>
        <p:spPr>
          <a:xfrm>
            <a:off x="9113650" y="3499085"/>
            <a:ext cx="182880" cy="182880"/>
          </a:xfrm>
          <a:prstGeom prst="ellipse">
            <a:avLst/>
          </a:prstGeom>
          <a:solidFill>
            <a:srgbClr val="43EDAE"/>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cxnSp>
        <p:nvCxnSpPr>
          <p:cNvPr id="241" name="Google Shape;241;p9"/>
          <p:cNvCxnSpPr>
            <a:endCxn id="242" idx="4"/>
          </p:cNvCxnSpPr>
          <p:nvPr/>
        </p:nvCxnSpPr>
        <p:spPr>
          <a:xfrm rot="10800000">
            <a:off x="9760447" y="1652258"/>
            <a:ext cx="0" cy="1209000"/>
          </a:xfrm>
          <a:prstGeom prst="straightConnector1">
            <a:avLst/>
          </a:prstGeom>
          <a:noFill/>
          <a:ln w="19050" cap="flat" cmpd="sng">
            <a:solidFill>
              <a:srgbClr val="D8D8D8"/>
            </a:solidFill>
            <a:prstDash val="solid"/>
            <a:miter lim="800000"/>
            <a:headEnd type="none" w="sm" len="sm"/>
            <a:tailEnd type="none" w="sm" len="sm"/>
          </a:ln>
        </p:spPr>
      </p:cxnSp>
      <p:cxnSp>
        <p:nvCxnSpPr>
          <p:cNvPr id="243" name="Google Shape;243;p9"/>
          <p:cNvCxnSpPr/>
          <p:nvPr/>
        </p:nvCxnSpPr>
        <p:spPr>
          <a:xfrm rot="10800000">
            <a:off x="10092369" y="2030051"/>
            <a:ext cx="0" cy="822960"/>
          </a:xfrm>
          <a:prstGeom prst="straightConnector1">
            <a:avLst/>
          </a:prstGeom>
          <a:noFill/>
          <a:ln w="19050" cap="flat" cmpd="sng">
            <a:solidFill>
              <a:srgbClr val="D8D8D8"/>
            </a:solidFill>
            <a:prstDash val="solid"/>
            <a:miter lim="800000"/>
            <a:headEnd type="none" w="sm" len="sm"/>
            <a:tailEnd type="none" w="sm" len="sm"/>
          </a:ln>
        </p:spPr>
      </p:cxnSp>
      <p:cxnSp>
        <p:nvCxnSpPr>
          <p:cNvPr id="244" name="Google Shape;244;p9"/>
          <p:cNvCxnSpPr/>
          <p:nvPr/>
        </p:nvCxnSpPr>
        <p:spPr>
          <a:xfrm rot="10800000">
            <a:off x="10393959" y="2231449"/>
            <a:ext cx="0" cy="640080"/>
          </a:xfrm>
          <a:prstGeom prst="straightConnector1">
            <a:avLst/>
          </a:prstGeom>
          <a:noFill/>
          <a:ln w="19050" cap="flat" cmpd="sng">
            <a:solidFill>
              <a:srgbClr val="D8D8D8"/>
            </a:solidFill>
            <a:prstDash val="solid"/>
            <a:miter lim="800000"/>
            <a:headEnd type="none" w="sm" len="sm"/>
            <a:tailEnd type="none" w="sm" len="sm"/>
          </a:ln>
        </p:spPr>
      </p:cxnSp>
      <p:cxnSp>
        <p:nvCxnSpPr>
          <p:cNvPr id="245" name="Google Shape;245;p9"/>
          <p:cNvCxnSpPr/>
          <p:nvPr/>
        </p:nvCxnSpPr>
        <p:spPr>
          <a:xfrm rot="10800000">
            <a:off x="11000963" y="2579790"/>
            <a:ext cx="0" cy="274320"/>
          </a:xfrm>
          <a:prstGeom prst="straightConnector1">
            <a:avLst/>
          </a:prstGeom>
          <a:noFill/>
          <a:ln w="19050" cap="flat" cmpd="sng">
            <a:solidFill>
              <a:srgbClr val="D8D8D8"/>
            </a:solidFill>
            <a:prstDash val="solid"/>
            <a:miter lim="800000"/>
            <a:headEnd type="none" w="sm" len="sm"/>
            <a:tailEnd type="none" w="sm" len="sm"/>
          </a:ln>
        </p:spPr>
      </p:cxnSp>
      <p:sp>
        <p:nvSpPr>
          <p:cNvPr id="242" name="Google Shape;242;p9"/>
          <p:cNvSpPr/>
          <p:nvPr/>
        </p:nvSpPr>
        <p:spPr>
          <a:xfrm>
            <a:off x="9211807" y="554978"/>
            <a:ext cx="1097280" cy="10972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PacBio</a:t>
            </a:r>
            <a:endParaRPr sz="1400" b="0" i="0" u="none" strike="noStrike" cap="none">
              <a:solidFill>
                <a:srgbClr val="000000"/>
              </a:solidFill>
              <a:latin typeface="Arial"/>
              <a:ea typeface="Arial"/>
              <a:cs typeface="Arial"/>
              <a:sym typeface="Arial"/>
            </a:endParaRPr>
          </a:p>
        </p:txBody>
      </p:sp>
      <p:sp>
        <p:nvSpPr>
          <p:cNvPr id="246" name="Google Shape;246;p9"/>
          <p:cNvSpPr/>
          <p:nvPr/>
        </p:nvSpPr>
        <p:spPr>
          <a:xfrm>
            <a:off x="9302629" y="73380"/>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2011</a:t>
            </a:r>
            <a:endParaRPr sz="1400" b="0" i="0" u="none" strike="noStrike" cap="none">
              <a:solidFill>
                <a:srgbClr val="000000"/>
              </a:solidFill>
              <a:latin typeface="Arial"/>
              <a:ea typeface="Arial"/>
              <a:cs typeface="Arial"/>
              <a:sym typeface="Arial"/>
            </a:endParaRPr>
          </a:p>
        </p:txBody>
      </p:sp>
      <p:sp>
        <p:nvSpPr>
          <p:cNvPr id="247" name="Google Shape;247;p9"/>
          <p:cNvSpPr/>
          <p:nvPr/>
        </p:nvSpPr>
        <p:spPr>
          <a:xfrm>
            <a:off x="10000929" y="1845496"/>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sp>
        <p:nvSpPr>
          <p:cNvPr id="248" name="Google Shape;248;p9"/>
          <p:cNvSpPr/>
          <p:nvPr/>
        </p:nvSpPr>
        <p:spPr>
          <a:xfrm>
            <a:off x="10302519" y="2045206"/>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sp>
        <p:nvSpPr>
          <p:cNvPr id="249" name="Google Shape;249;p9"/>
          <p:cNvSpPr/>
          <p:nvPr/>
        </p:nvSpPr>
        <p:spPr>
          <a:xfrm>
            <a:off x="10908640" y="2390531"/>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cxnSp>
        <p:nvCxnSpPr>
          <p:cNvPr id="250" name="Google Shape;250;p9"/>
          <p:cNvCxnSpPr/>
          <p:nvPr/>
        </p:nvCxnSpPr>
        <p:spPr>
          <a:xfrm rot="10800000" flipH="1">
            <a:off x="9631723" y="2873695"/>
            <a:ext cx="2250" cy="822960"/>
          </a:xfrm>
          <a:prstGeom prst="straightConnector1">
            <a:avLst/>
          </a:prstGeom>
          <a:noFill/>
          <a:ln w="19050" cap="flat" cmpd="sng">
            <a:solidFill>
              <a:srgbClr val="D8D8D8"/>
            </a:solidFill>
            <a:prstDash val="solid"/>
            <a:miter lim="800000"/>
            <a:headEnd type="none" w="sm" len="sm"/>
            <a:tailEnd type="none" w="sm" len="sm"/>
          </a:ln>
        </p:spPr>
      </p:cxnSp>
      <p:sp>
        <p:nvSpPr>
          <p:cNvPr id="251" name="Google Shape;251;p9"/>
          <p:cNvSpPr/>
          <p:nvPr/>
        </p:nvSpPr>
        <p:spPr>
          <a:xfrm>
            <a:off x="9537681" y="3679404"/>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52" name="Google Shape;252;p9"/>
          <p:cNvSpPr/>
          <p:nvPr/>
        </p:nvSpPr>
        <p:spPr>
          <a:xfrm>
            <a:off x="9669007" y="2311665"/>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53" name="Google Shape;253;p9"/>
          <p:cNvSpPr/>
          <p:nvPr/>
        </p:nvSpPr>
        <p:spPr>
          <a:xfrm>
            <a:off x="9850148" y="3193654"/>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254" name="Google Shape;254;p9"/>
          <p:cNvCxnSpPr/>
          <p:nvPr/>
        </p:nvCxnSpPr>
        <p:spPr>
          <a:xfrm rot="10800000">
            <a:off x="9941588" y="2866360"/>
            <a:ext cx="0" cy="345654"/>
          </a:xfrm>
          <a:prstGeom prst="straightConnector1">
            <a:avLst/>
          </a:prstGeom>
          <a:noFill/>
          <a:ln w="19050" cap="flat" cmpd="sng">
            <a:solidFill>
              <a:srgbClr val="D8D8D8"/>
            </a:solidFill>
            <a:prstDash val="solid"/>
            <a:miter lim="800000"/>
            <a:headEnd type="none" w="sm" len="sm"/>
            <a:tailEnd type="none" w="sm" len="sm"/>
          </a:ln>
        </p:spPr>
      </p:cxnSp>
      <p:sp>
        <p:nvSpPr>
          <p:cNvPr id="255" name="Google Shape;255;p9"/>
          <p:cNvSpPr/>
          <p:nvPr/>
        </p:nvSpPr>
        <p:spPr>
          <a:xfrm>
            <a:off x="10302519" y="3047366"/>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256" name="Google Shape;256;p9"/>
          <p:cNvCxnSpPr/>
          <p:nvPr/>
        </p:nvCxnSpPr>
        <p:spPr>
          <a:xfrm rot="10800000">
            <a:off x="10393959" y="2868057"/>
            <a:ext cx="0" cy="182880"/>
          </a:xfrm>
          <a:prstGeom prst="straightConnector1">
            <a:avLst/>
          </a:prstGeom>
          <a:noFill/>
          <a:ln w="19050" cap="flat" cmpd="sng">
            <a:solidFill>
              <a:srgbClr val="D8D8D8"/>
            </a:solidFill>
            <a:prstDash val="solid"/>
            <a:miter lim="800000"/>
            <a:headEnd type="none" w="sm" len="sm"/>
            <a:tailEnd type="none" w="sm" len="sm"/>
          </a:ln>
        </p:spPr>
      </p:cxnSp>
      <p:cxnSp>
        <p:nvCxnSpPr>
          <p:cNvPr id="257" name="Google Shape;257;p9"/>
          <p:cNvCxnSpPr>
            <a:endCxn id="258" idx="0"/>
          </p:cNvCxnSpPr>
          <p:nvPr/>
        </p:nvCxnSpPr>
        <p:spPr>
          <a:xfrm>
            <a:off x="10249143" y="2864718"/>
            <a:ext cx="0" cy="2414700"/>
          </a:xfrm>
          <a:prstGeom prst="straightConnector1">
            <a:avLst/>
          </a:prstGeom>
          <a:noFill/>
          <a:ln w="19050" cap="flat" cmpd="sng">
            <a:solidFill>
              <a:srgbClr val="D8D8D8"/>
            </a:solidFill>
            <a:prstDash val="solid"/>
            <a:miter lim="800000"/>
            <a:headEnd type="none" w="sm" len="sm"/>
            <a:tailEnd type="none" w="sm" len="sm"/>
          </a:ln>
        </p:spPr>
      </p:cxnSp>
      <p:sp>
        <p:nvSpPr>
          <p:cNvPr id="258" name="Google Shape;258;p9"/>
          <p:cNvSpPr/>
          <p:nvPr/>
        </p:nvSpPr>
        <p:spPr>
          <a:xfrm>
            <a:off x="9700503" y="5279418"/>
            <a:ext cx="1097280" cy="10972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23F4F"/>
                </a:solidFill>
                <a:latin typeface="Calibri"/>
                <a:ea typeface="Calibri"/>
                <a:cs typeface="Calibri"/>
                <a:sym typeface="Calibri"/>
              </a:rPr>
              <a:t>Oxford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23F4F"/>
                </a:solidFill>
                <a:latin typeface="Calibri"/>
                <a:ea typeface="Calibri"/>
                <a:cs typeface="Calibri"/>
                <a:sym typeface="Calibri"/>
              </a:rPr>
              <a:t>Nanopore</a:t>
            </a:r>
            <a:endParaRPr sz="1400" b="0" i="0" u="none" strike="noStrike" cap="none">
              <a:solidFill>
                <a:srgbClr val="000000"/>
              </a:solidFill>
              <a:latin typeface="Arial"/>
              <a:ea typeface="Arial"/>
              <a:cs typeface="Arial"/>
              <a:sym typeface="Arial"/>
            </a:endParaRPr>
          </a:p>
        </p:txBody>
      </p:sp>
      <p:sp>
        <p:nvSpPr>
          <p:cNvPr id="259" name="Google Shape;259;p9"/>
          <p:cNvSpPr/>
          <p:nvPr/>
        </p:nvSpPr>
        <p:spPr>
          <a:xfrm>
            <a:off x="9806439" y="6345159"/>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2014</a:t>
            </a:r>
            <a:endParaRPr sz="1400" b="0" i="0" u="none" strike="noStrike" cap="none">
              <a:solidFill>
                <a:srgbClr val="000000"/>
              </a:solidFill>
              <a:latin typeface="Arial"/>
              <a:ea typeface="Arial"/>
              <a:cs typeface="Arial"/>
              <a:sym typeface="Arial"/>
            </a:endParaRPr>
          </a:p>
        </p:txBody>
      </p:sp>
      <p:sp>
        <p:nvSpPr>
          <p:cNvPr id="260" name="Google Shape;260;p9"/>
          <p:cNvSpPr/>
          <p:nvPr/>
        </p:nvSpPr>
        <p:spPr>
          <a:xfrm>
            <a:off x="10607805" y="4985093"/>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261" name="Google Shape;261;p9"/>
          <p:cNvCxnSpPr/>
          <p:nvPr/>
        </p:nvCxnSpPr>
        <p:spPr>
          <a:xfrm rot="10800000">
            <a:off x="10699245" y="2879150"/>
            <a:ext cx="0" cy="2103120"/>
          </a:xfrm>
          <a:prstGeom prst="straightConnector1">
            <a:avLst/>
          </a:prstGeom>
          <a:noFill/>
          <a:ln w="19050" cap="flat" cmpd="sng">
            <a:solidFill>
              <a:srgbClr val="D8D8D8"/>
            </a:solidFill>
            <a:prstDash val="solid"/>
            <a:miter lim="800000"/>
            <a:headEnd type="none" w="sm" len="sm"/>
            <a:tailEnd type="none" w="sm" len="sm"/>
          </a:ln>
        </p:spPr>
      </p:cxnSp>
      <p:cxnSp>
        <p:nvCxnSpPr>
          <p:cNvPr id="262" name="Google Shape;262;p9"/>
          <p:cNvCxnSpPr/>
          <p:nvPr/>
        </p:nvCxnSpPr>
        <p:spPr>
          <a:xfrm rot="10800000">
            <a:off x="10852206" y="2875684"/>
            <a:ext cx="0" cy="1737360"/>
          </a:xfrm>
          <a:prstGeom prst="straightConnector1">
            <a:avLst/>
          </a:prstGeom>
          <a:noFill/>
          <a:ln w="19050" cap="flat" cmpd="sng">
            <a:solidFill>
              <a:srgbClr val="D8D8D8"/>
            </a:solidFill>
            <a:prstDash val="solid"/>
            <a:miter lim="800000"/>
            <a:headEnd type="none" w="sm" len="sm"/>
            <a:tailEnd type="none" w="sm" len="sm"/>
          </a:ln>
        </p:spPr>
      </p:cxnSp>
      <p:sp>
        <p:nvSpPr>
          <p:cNvPr id="263" name="Google Shape;263;p9"/>
          <p:cNvSpPr/>
          <p:nvPr/>
        </p:nvSpPr>
        <p:spPr>
          <a:xfrm>
            <a:off x="10760766" y="4590407"/>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64" name="Google Shape;264;p9"/>
          <p:cNvSpPr/>
          <p:nvPr/>
        </p:nvSpPr>
        <p:spPr>
          <a:xfrm>
            <a:off x="10908565" y="4245004"/>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265" name="Google Shape;265;p9"/>
          <p:cNvCxnSpPr/>
          <p:nvPr/>
        </p:nvCxnSpPr>
        <p:spPr>
          <a:xfrm rot="10800000">
            <a:off x="11000954" y="2873703"/>
            <a:ext cx="0" cy="1371600"/>
          </a:xfrm>
          <a:prstGeom prst="straightConnector1">
            <a:avLst/>
          </a:prstGeom>
          <a:noFill/>
          <a:ln w="19050" cap="flat" cmpd="sng">
            <a:solidFill>
              <a:srgbClr val="D8D8D8"/>
            </a:solidFill>
            <a:prstDash val="solid"/>
            <a:miter lim="800000"/>
            <a:headEnd type="none" w="sm" len="sm"/>
            <a:tailEnd type="none" w="sm" len="sm"/>
          </a:ln>
        </p:spPr>
      </p:cxnSp>
      <p:sp>
        <p:nvSpPr>
          <p:cNvPr id="266" name="Google Shape;266;p9"/>
          <p:cNvSpPr/>
          <p:nvPr/>
        </p:nvSpPr>
        <p:spPr>
          <a:xfrm>
            <a:off x="10000929" y="2515868"/>
            <a:ext cx="182880" cy="182880"/>
          </a:xfrm>
          <a:prstGeom prst="ellipse">
            <a:avLst/>
          </a:prstGeom>
          <a:solidFill>
            <a:srgbClr val="43EDAE"/>
          </a:solidFill>
          <a:ln w="9525" cap="flat" cmpd="sng">
            <a:solidFill>
              <a:srgbClr val="D8D8D8"/>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C00000"/>
              </a:solidFill>
              <a:latin typeface="Calibri"/>
              <a:ea typeface="Calibri"/>
              <a:cs typeface="Calibri"/>
              <a:sym typeface="Calibri"/>
            </a:endParaRPr>
          </a:p>
        </p:txBody>
      </p:sp>
      <p:sp>
        <p:nvSpPr>
          <p:cNvPr id="267" name="Google Shape;267;p9"/>
          <p:cNvSpPr/>
          <p:nvPr/>
        </p:nvSpPr>
        <p:spPr>
          <a:xfrm>
            <a:off x="10607805" y="3355640"/>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68" name="Google Shape;268;p9"/>
          <p:cNvSpPr/>
          <p:nvPr/>
        </p:nvSpPr>
        <p:spPr>
          <a:xfrm>
            <a:off x="581891" y="374073"/>
            <a:ext cx="6664036" cy="18090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9" name="Google Shape;269;p9"/>
          <p:cNvSpPr/>
          <p:nvPr/>
        </p:nvSpPr>
        <p:spPr>
          <a:xfrm>
            <a:off x="581891" y="8536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0" name="Google Shape;270;p9"/>
          <p:cNvSpPr/>
          <p:nvPr/>
        </p:nvSpPr>
        <p:spPr>
          <a:xfrm>
            <a:off x="734291" y="10060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1" name="Google Shape;271;p9"/>
          <p:cNvSpPr/>
          <p:nvPr/>
        </p:nvSpPr>
        <p:spPr>
          <a:xfrm>
            <a:off x="886691" y="11584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2" name="Google Shape;272;p9"/>
          <p:cNvSpPr/>
          <p:nvPr/>
        </p:nvSpPr>
        <p:spPr>
          <a:xfrm>
            <a:off x="1039091" y="13108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3" name="Google Shape;273;p9"/>
          <p:cNvSpPr/>
          <p:nvPr/>
        </p:nvSpPr>
        <p:spPr>
          <a:xfrm>
            <a:off x="1191491" y="14632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4" name="Google Shape;274;p9"/>
          <p:cNvSpPr/>
          <p:nvPr/>
        </p:nvSpPr>
        <p:spPr>
          <a:xfrm>
            <a:off x="1343891" y="16156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5" name="Google Shape;275;p9"/>
          <p:cNvSpPr/>
          <p:nvPr/>
        </p:nvSpPr>
        <p:spPr>
          <a:xfrm>
            <a:off x="1496291" y="17680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6" name="Google Shape;276;p9"/>
          <p:cNvSpPr/>
          <p:nvPr/>
        </p:nvSpPr>
        <p:spPr>
          <a:xfrm>
            <a:off x="1648691" y="19204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7" name="Google Shape;277;p9"/>
          <p:cNvSpPr/>
          <p:nvPr/>
        </p:nvSpPr>
        <p:spPr>
          <a:xfrm>
            <a:off x="1801091" y="20728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8" name="Google Shape;278;p9"/>
          <p:cNvSpPr/>
          <p:nvPr/>
        </p:nvSpPr>
        <p:spPr>
          <a:xfrm>
            <a:off x="1953491" y="22252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9" name="Google Shape;279;p9"/>
          <p:cNvSpPr/>
          <p:nvPr/>
        </p:nvSpPr>
        <p:spPr>
          <a:xfrm>
            <a:off x="2105891" y="23776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0" name="Google Shape;280;p9"/>
          <p:cNvSpPr/>
          <p:nvPr/>
        </p:nvSpPr>
        <p:spPr>
          <a:xfrm>
            <a:off x="2258291" y="25300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1" name="Google Shape;281;p9"/>
          <p:cNvSpPr/>
          <p:nvPr/>
        </p:nvSpPr>
        <p:spPr>
          <a:xfrm>
            <a:off x="2410691" y="26824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2" name="Google Shape;282;p9"/>
          <p:cNvSpPr/>
          <p:nvPr/>
        </p:nvSpPr>
        <p:spPr>
          <a:xfrm>
            <a:off x="1884001" y="8536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3" name="Google Shape;283;p9"/>
          <p:cNvSpPr/>
          <p:nvPr/>
        </p:nvSpPr>
        <p:spPr>
          <a:xfrm>
            <a:off x="2036401" y="10060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4" name="Google Shape;284;p9"/>
          <p:cNvSpPr/>
          <p:nvPr/>
        </p:nvSpPr>
        <p:spPr>
          <a:xfrm>
            <a:off x="2188801" y="11584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5" name="Google Shape;285;p9"/>
          <p:cNvSpPr/>
          <p:nvPr/>
        </p:nvSpPr>
        <p:spPr>
          <a:xfrm>
            <a:off x="2341201" y="13108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6" name="Google Shape;286;p9"/>
          <p:cNvSpPr/>
          <p:nvPr/>
        </p:nvSpPr>
        <p:spPr>
          <a:xfrm>
            <a:off x="2493601" y="14632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7" name="Google Shape;287;p9"/>
          <p:cNvSpPr/>
          <p:nvPr/>
        </p:nvSpPr>
        <p:spPr>
          <a:xfrm>
            <a:off x="2646001" y="16156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8" name="Google Shape;288;p9"/>
          <p:cNvSpPr/>
          <p:nvPr/>
        </p:nvSpPr>
        <p:spPr>
          <a:xfrm>
            <a:off x="2798401" y="17680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9" name="Google Shape;289;p9"/>
          <p:cNvSpPr/>
          <p:nvPr/>
        </p:nvSpPr>
        <p:spPr>
          <a:xfrm>
            <a:off x="2950801" y="19204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0" name="Google Shape;290;p9"/>
          <p:cNvSpPr/>
          <p:nvPr/>
        </p:nvSpPr>
        <p:spPr>
          <a:xfrm>
            <a:off x="3103201" y="20728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1" name="Google Shape;291;p9"/>
          <p:cNvSpPr/>
          <p:nvPr/>
        </p:nvSpPr>
        <p:spPr>
          <a:xfrm>
            <a:off x="3255601" y="22252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2" name="Google Shape;292;p9"/>
          <p:cNvSpPr/>
          <p:nvPr/>
        </p:nvSpPr>
        <p:spPr>
          <a:xfrm>
            <a:off x="3408001" y="23776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3" name="Google Shape;293;p9"/>
          <p:cNvSpPr/>
          <p:nvPr/>
        </p:nvSpPr>
        <p:spPr>
          <a:xfrm>
            <a:off x="3560401" y="25300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4" name="Google Shape;294;p9"/>
          <p:cNvSpPr/>
          <p:nvPr/>
        </p:nvSpPr>
        <p:spPr>
          <a:xfrm>
            <a:off x="3712801" y="26824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5" name="Google Shape;295;p9"/>
          <p:cNvSpPr/>
          <p:nvPr/>
        </p:nvSpPr>
        <p:spPr>
          <a:xfrm>
            <a:off x="3865201" y="28348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6" name="Google Shape;296;p9"/>
          <p:cNvSpPr/>
          <p:nvPr/>
        </p:nvSpPr>
        <p:spPr>
          <a:xfrm>
            <a:off x="3088469" y="8536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7" name="Google Shape;297;p9"/>
          <p:cNvSpPr/>
          <p:nvPr/>
        </p:nvSpPr>
        <p:spPr>
          <a:xfrm>
            <a:off x="3240869" y="10060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8" name="Google Shape;298;p9"/>
          <p:cNvSpPr/>
          <p:nvPr/>
        </p:nvSpPr>
        <p:spPr>
          <a:xfrm>
            <a:off x="3393269" y="11584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9" name="Google Shape;299;p9"/>
          <p:cNvSpPr/>
          <p:nvPr/>
        </p:nvSpPr>
        <p:spPr>
          <a:xfrm>
            <a:off x="3545669" y="13108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0" name="Google Shape;300;p9"/>
          <p:cNvSpPr/>
          <p:nvPr/>
        </p:nvSpPr>
        <p:spPr>
          <a:xfrm>
            <a:off x="3698069" y="14632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1" name="Google Shape;301;p9"/>
          <p:cNvSpPr/>
          <p:nvPr/>
        </p:nvSpPr>
        <p:spPr>
          <a:xfrm>
            <a:off x="3850469" y="16156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2" name="Google Shape;302;p9"/>
          <p:cNvSpPr/>
          <p:nvPr/>
        </p:nvSpPr>
        <p:spPr>
          <a:xfrm>
            <a:off x="4002869" y="17680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3" name="Google Shape;303;p9"/>
          <p:cNvSpPr/>
          <p:nvPr/>
        </p:nvSpPr>
        <p:spPr>
          <a:xfrm>
            <a:off x="4253511" y="83842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4" name="Google Shape;304;p9"/>
          <p:cNvSpPr/>
          <p:nvPr/>
        </p:nvSpPr>
        <p:spPr>
          <a:xfrm>
            <a:off x="4405911" y="99082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5" name="Google Shape;305;p9"/>
          <p:cNvSpPr/>
          <p:nvPr/>
        </p:nvSpPr>
        <p:spPr>
          <a:xfrm>
            <a:off x="4558311" y="114322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6" name="Google Shape;306;p9"/>
          <p:cNvSpPr/>
          <p:nvPr/>
        </p:nvSpPr>
        <p:spPr>
          <a:xfrm>
            <a:off x="4710711" y="129562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7" name="Google Shape;307;p9"/>
          <p:cNvSpPr/>
          <p:nvPr/>
        </p:nvSpPr>
        <p:spPr>
          <a:xfrm>
            <a:off x="4863111" y="144802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8" name="Google Shape;308;p9"/>
          <p:cNvSpPr/>
          <p:nvPr/>
        </p:nvSpPr>
        <p:spPr>
          <a:xfrm>
            <a:off x="5457979" y="83842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9" name="Google Shape;309;p9"/>
          <p:cNvSpPr/>
          <p:nvPr/>
        </p:nvSpPr>
        <p:spPr>
          <a:xfrm>
            <a:off x="5610379" y="99082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0" name="Google Shape;310;p9"/>
          <p:cNvSpPr/>
          <p:nvPr/>
        </p:nvSpPr>
        <p:spPr>
          <a:xfrm>
            <a:off x="5762779" y="114322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1" name="Google Shape;311;p9"/>
          <p:cNvSpPr/>
          <p:nvPr/>
        </p:nvSpPr>
        <p:spPr>
          <a:xfrm>
            <a:off x="5915179" y="129562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2" name="Google Shape;312;p9"/>
          <p:cNvSpPr/>
          <p:nvPr/>
        </p:nvSpPr>
        <p:spPr>
          <a:xfrm>
            <a:off x="6067579" y="144802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3" name="Google Shape;313;p9"/>
          <p:cNvSpPr/>
          <p:nvPr/>
        </p:nvSpPr>
        <p:spPr>
          <a:xfrm>
            <a:off x="3865201" y="334990"/>
            <a:ext cx="69427" cy="2634043"/>
          </a:xfrm>
          <a:prstGeom prst="rect">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4" name="Google Shape;314;p9"/>
          <p:cNvSpPr/>
          <p:nvPr/>
        </p:nvSpPr>
        <p:spPr>
          <a:xfrm>
            <a:off x="6817150" y="374074"/>
            <a:ext cx="60401" cy="1180634"/>
          </a:xfrm>
          <a:prstGeom prst="rect">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5" name="Google Shape;315;p9"/>
          <p:cNvSpPr/>
          <p:nvPr/>
        </p:nvSpPr>
        <p:spPr>
          <a:xfrm>
            <a:off x="-1143217" y="5064656"/>
            <a:ext cx="6664036" cy="18090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6" name="Google Shape;316;p9"/>
          <p:cNvSpPr/>
          <p:nvPr/>
        </p:nvSpPr>
        <p:spPr>
          <a:xfrm>
            <a:off x="5610379" y="4156781"/>
            <a:ext cx="6664036" cy="18090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7" name="Google Shape;317;p9"/>
          <p:cNvSpPr/>
          <p:nvPr/>
        </p:nvSpPr>
        <p:spPr>
          <a:xfrm>
            <a:off x="3237400" y="4383750"/>
            <a:ext cx="6664036" cy="18090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8" name="Google Shape;318;p9"/>
          <p:cNvSpPr/>
          <p:nvPr/>
        </p:nvSpPr>
        <p:spPr>
          <a:xfrm>
            <a:off x="61251" y="4610719"/>
            <a:ext cx="6664036" cy="18090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9" name="Google Shape;319;p9"/>
          <p:cNvSpPr/>
          <p:nvPr/>
        </p:nvSpPr>
        <p:spPr>
          <a:xfrm>
            <a:off x="1471998" y="4837688"/>
            <a:ext cx="6664036" cy="18090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8"/>
                                        </p:tgtEl>
                                        <p:attrNameLst>
                                          <p:attrName>style.visibility</p:attrName>
                                        </p:attrNameLst>
                                      </p:cBhvr>
                                      <p:to>
                                        <p:strVal val="visible"/>
                                      </p:to>
                                    </p:set>
                                    <p:animEffect transition="in" filter="fade">
                                      <p:cBhvr>
                                        <p:cTn id="7" dur="500"/>
                                        <p:tgtEl>
                                          <p:spTgt spid="2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9"/>
                                        </p:tgtEl>
                                        <p:attrNameLst>
                                          <p:attrName>style.visibility</p:attrName>
                                        </p:attrNameLst>
                                      </p:cBhvr>
                                      <p:to>
                                        <p:strVal val="visible"/>
                                      </p:to>
                                    </p:set>
                                    <p:animEffect transition="in" filter="fade">
                                      <p:cBhvr>
                                        <p:cTn id="12" dur="500"/>
                                        <p:tgtEl>
                                          <p:spTgt spid="269"/>
                                        </p:tgtEl>
                                      </p:cBhvr>
                                    </p:animEffect>
                                  </p:childTnLst>
                                </p:cTn>
                              </p:par>
                              <p:par>
                                <p:cTn id="13" presetID="10" presetClass="entr" presetSubtype="0" fill="hold" nodeType="withEffect">
                                  <p:stCondLst>
                                    <p:cond delay="0"/>
                                  </p:stCondLst>
                                  <p:childTnLst>
                                    <p:set>
                                      <p:cBhvr>
                                        <p:cTn id="14" dur="1" fill="hold">
                                          <p:stCondLst>
                                            <p:cond delay="0"/>
                                          </p:stCondLst>
                                        </p:cTn>
                                        <p:tgtEl>
                                          <p:spTgt spid="270"/>
                                        </p:tgtEl>
                                        <p:attrNameLst>
                                          <p:attrName>style.visibility</p:attrName>
                                        </p:attrNameLst>
                                      </p:cBhvr>
                                      <p:to>
                                        <p:strVal val="visible"/>
                                      </p:to>
                                    </p:set>
                                    <p:animEffect transition="in" filter="fade">
                                      <p:cBhvr>
                                        <p:cTn id="15" dur="500"/>
                                        <p:tgtEl>
                                          <p:spTgt spid="270"/>
                                        </p:tgtEl>
                                      </p:cBhvr>
                                    </p:animEffect>
                                  </p:childTnLst>
                                </p:cTn>
                              </p:par>
                              <p:par>
                                <p:cTn id="16" presetID="10" presetClass="entr" presetSubtype="0" fill="hold" nodeType="withEffect">
                                  <p:stCondLst>
                                    <p:cond delay="0"/>
                                  </p:stCondLst>
                                  <p:childTnLst>
                                    <p:set>
                                      <p:cBhvr>
                                        <p:cTn id="17" dur="1" fill="hold">
                                          <p:stCondLst>
                                            <p:cond delay="0"/>
                                          </p:stCondLst>
                                        </p:cTn>
                                        <p:tgtEl>
                                          <p:spTgt spid="271"/>
                                        </p:tgtEl>
                                        <p:attrNameLst>
                                          <p:attrName>style.visibility</p:attrName>
                                        </p:attrNameLst>
                                      </p:cBhvr>
                                      <p:to>
                                        <p:strVal val="visible"/>
                                      </p:to>
                                    </p:set>
                                    <p:animEffect transition="in" filter="fade">
                                      <p:cBhvr>
                                        <p:cTn id="18" dur="500"/>
                                        <p:tgtEl>
                                          <p:spTgt spid="271"/>
                                        </p:tgtEl>
                                      </p:cBhvr>
                                    </p:animEffect>
                                  </p:childTnLst>
                                </p:cTn>
                              </p:par>
                              <p:par>
                                <p:cTn id="19" presetID="10" presetClass="entr" presetSubtype="0" fill="hold" nodeType="withEffect">
                                  <p:stCondLst>
                                    <p:cond delay="0"/>
                                  </p:stCondLst>
                                  <p:childTnLst>
                                    <p:set>
                                      <p:cBhvr>
                                        <p:cTn id="20" dur="1" fill="hold">
                                          <p:stCondLst>
                                            <p:cond delay="0"/>
                                          </p:stCondLst>
                                        </p:cTn>
                                        <p:tgtEl>
                                          <p:spTgt spid="272"/>
                                        </p:tgtEl>
                                        <p:attrNameLst>
                                          <p:attrName>style.visibility</p:attrName>
                                        </p:attrNameLst>
                                      </p:cBhvr>
                                      <p:to>
                                        <p:strVal val="visible"/>
                                      </p:to>
                                    </p:set>
                                    <p:animEffect transition="in" filter="fade">
                                      <p:cBhvr>
                                        <p:cTn id="21" dur="500"/>
                                        <p:tgtEl>
                                          <p:spTgt spid="272"/>
                                        </p:tgtEl>
                                      </p:cBhvr>
                                    </p:animEffect>
                                  </p:childTnLst>
                                </p:cTn>
                              </p:par>
                              <p:par>
                                <p:cTn id="22" presetID="10" presetClass="entr" presetSubtype="0" fill="hold" nodeType="withEffect">
                                  <p:stCondLst>
                                    <p:cond delay="0"/>
                                  </p:stCondLst>
                                  <p:childTnLst>
                                    <p:set>
                                      <p:cBhvr>
                                        <p:cTn id="23" dur="1" fill="hold">
                                          <p:stCondLst>
                                            <p:cond delay="0"/>
                                          </p:stCondLst>
                                        </p:cTn>
                                        <p:tgtEl>
                                          <p:spTgt spid="273"/>
                                        </p:tgtEl>
                                        <p:attrNameLst>
                                          <p:attrName>style.visibility</p:attrName>
                                        </p:attrNameLst>
                                      </p:cBhvr>
                                      <p:to>
                                        <p:strVal val="visible"/>
                                      </p:to>
                                    </p:set>
                                    <p:animEffect transition="in" filter="fade">
                                      <p:cBhvr>
                                        <p:cTn id="24" dur="500"/>
                                        <p:tgtEl>
                                          <p:spTgt spid="273"/>
                                        </p:tgtEl>
                                      </p:cBhvr>
                                    </p:animEffect>
                                  </p:childTnLst>
                                </p:cTn>
                              </p:par>
                              <p:par>
                                <p:cTn id="25" presetID="10" presetClass="entr" presetSubtype="0" fill="hold" nodeType="withEffect">
                                  <p:stCondLst>
                                    <p:cond delay="0"/>
                                  </p:stCondLst>
                                  <p:childTnLst>
                                    <p:set>
                                      <p:cBhvr>
                                        <p:cTn id="26" dur="1" fill="hold">
                                          <p:stCondLst>
                                            <p:cond delay="0"/>
                                          </p:stCondLst>
                                        </p:cTn>
                                        <p:tgtEl>
                                          <p:spTgt spid="274"/>
                                        </p:tgtEl>
                                        <p:attrNameLst>
                                          <p:attrName>style.visibility</p:attrName>
                                        </p:attrNameLst>
                                      </p:cBhvr>
                                      <p:to>
                                        <p:strVal val="visible"/>
                                      </p:to>
                                    </p:set>
                                    <p:animEffect transition="in" filter="fade">
                                      <p:cBhvr>
                                        <p:cTn id="27" dur="500"/>
                                        <p:tgtEl>
                                          <p:spTgt spid="274"/>
                                        </p:tgtEl>
                                      </p:cBhvr>
                                    </p:animEffect>
                                  </p:childTnLst>
                                </p:cTn>
                              </p:par>
                              <p:par>
                                <p:cTn id="28" presetID="10" presetClass="entr" presetSubtype="0" fill="hold" nodeType="withEffect">
                                  <p:stCondLst>
                                    <p:cond delay="0"/>
                                  </p:stCondLst>
                                  <p:childTnLst>
                                    <p:set>
                                      <p:cBhvr>
                                        <p:cTn id="29" dur="1" fill="hold">
                                          <p:stCondLst>
                                            <p:cond delay="0"/>
                                          </p:stCondLst>
                                        </p:cTn>
                                        <p:tgtEl>
                                          <p:spTgt spid="275"/>
                                        </p:tgtEl>
                                        <p:attrNameLst>
                                          <p:attrName>style.visibility</p:attrName>
                                        </p:attrNameLst>
                                      </p:cBhvr>
                                      <p:to>
                                        <p:strVal val="visible"/>
                                      </p:to>
                                    </p:set>
                                    <p:animEffect transition="in" filter="fade">
                                      <p:cBhvr>
                                        <p:cTn id="30" dur="500"/>
                                        <p:tgtEl>
                                          <p:spTgt spid="275"/>
                                        </p:tgtEl>
                                      </p:cBhvr>
                                    </p:animEffect>
                                  </p:childTnLst>
                                </p:cTn>
                              </p:par>
                              <p:par>
                                <p:cTn id="31" presetID="10" presetClass="entr" presetSubtype="0" fill="hold" nodeType="withEffect">
                                  <p:stCondLst>
                                    <p:cond delay="0"/>
                                  </p:stCondLst>
                                  <p:childTnLst>
                                    <p:set>
                                      <p:cBhvr>
                                        <p:cTn id="32" dur="1" fill="hold">
                                          <p:stCondLst>
                                            <p:cond delay="0"/>
                                          </p:stCondLst>
                                        </p:cTn>
                                        <p:tgtEl>
                                          <p:spTgt spid="276"/>
                                        </p:tgtEl>
                                        <p:attrNameLst>
                                          <p:attrName>style.visibility</p:attrName>
                                        </p:attrNameLst>
                                      </p:cBhvr>
                                      <p:to>
                                        <p:strVal val="visible"/>
                                      </p:to>
                                    </p:set>
                                    <p:animEffect transition="in" filter="fade">
                                      <p:cBhvr>
                                        <p:cTn id="33" dur="500"/>
                                        <p:tgtEl>
                                          <p:spTgt spid="276"/>
                                        </p:tgtEl>
                                      </p:cBhvr>
                                    </p:animEffect>
                                  </p:childTnLst>
                                </p:cTn>
                              </p:par>
                              <p:par>
                                <p:cTn id="34" presetID="10" presetClass="entr" presetSubtype="0" fill="hold" nodeType="withEffect">
                                  <p:stCondLst>
                                    <p:cond delay="0"/>
                                  </p:stCondLst>
                                  <p:childTnLst>
                                    <p:set>
                                      <p:cBhvr>
                                        <p:cTn id="35" dur="1" fill="hold">
                                          <p:stCondLst>
                                            <p:cond delay="0"/>
                                          </p:stCondLst>
                                        </p:cTn>
                                        <p:tgtEl>
                                          <p:spTgt spid="277"/>
                                        </p:tgtEl>
                                        <p:attrNameLst>
                                          <p:attrName>style.visibility</p:attrName>
                                        </p:attrNameLst>
                                      </p:cBhvr>
                                      <p:to>
                                        <p:strVal val="visible"/>
                                      </p:to>
                                    </p:set>
                                    <p:animEffect transition="in" filter="fade">
                                      <p:cBhvr>
                                        <p:cTn id="36" dur="500"/>
                                        <p:tgtEl>
                                          <p:spTgt spid="277"/>
                                        </p:tgtEl>
                                      </p:cBhvr>
                                    </p:animEffect>
                                  </p:childTnLst>
                                </p:cTn>
                              </p:par>
                              <p:par>
                                <p:cTn id="37" presetID="10" presetClass="entr" presetSubtype="0" fill="hold" nodeType="withEffect">
                                  <p:stCondLst>
                                    <p:cond delay="0"/>
                                  </p:stCondLst>
                                  <p:childTnLst>
                                    <p:set>
                                      <p:cBhvr>
                                        <p:cTn id="38" dur="1" fill="hold">
                                          <p:stCondLst>
                                            <p:cond delay="0"/>
                                          </p:stCondLst>
                                        </p:cTn>
                                        <p:tgtEl>
                                          <p:spTgt spid="278"/>
                                        </p:tgtEl>
                                        <p:attrNameLst>
                                          <p:attrName>style.visibility</p:attrName>
                                        </p:attrNameLst>
                                      </p:cBhvr>
                                      <p:to>
                                        <p:strVal val="visible"/>
                                      </p:to>
                                    </p:set>
                                    <p:animEffect transition="in" filter="fade">
                                      <p:cBhvr>
                                        <p:cTn id="39" dur="500"/>
                                        <p:tgtEl>
                                          <p:spTgt spid="278"/>
                                        </p:tgtEl>
                                      </p:cBhvr>
                                    </p:animEffect>
                                  </p:childTnLst>
                                </p:cTn>
                              </p:par>
                              <p:par>
                                <p:cTn id="40" presetID="10" presetClass="entr" presetSubtype="0" fill="hold" nodeType="withEffect">
                                  <p:stCondLst>
                                    <p:cond delay="0"/>
                                  </p:stCondLst>
                                  <p:childTnLst>
                                    <p:set>
                                      <p:cBhvr>
                                        <p:cTn id="41" dur="1" fill="hold">
                                          <p:stCondLst>
                                            <p:cond delay="0"/>
                                          </p:stCondLst>
                                        </p:cTn>
                                        <p:tgtEl>
                                          <p:spTgt spid="279"/>
                                        </p:tgtEl>
                                        <p:attrNameLst>
                                          <p:attrName>style.visibility</p:attrName>
                                        </p:attrNameLst>
                                      </p:cBhvr>
                                      <p:to>
                                        <p:strVal val="visible"/>
                                      </p:to>
                                    </p:set>
                                    <p:animEffect transition="in" filter="fade">
                                      <p:cBhvr>
                                        <p:cTn id="42" dur="500"/>
                                        <p:tgtEl>
                                          <p:spTgt spid="279"/>
                                        </p:tgtEl>
                                      </p:cBhvr>
                                    </p:animEffect>
                                  </p:childTnLst>
                                </p:cTn>
                              </p:par>
                              <p:par>
                                <p:cTn id="43" presetID="10" presetClass="entr" presetSubtype="0" fill="hold" nodeType="withEffect">
                                  <p:stCondLst>
                                    <p:cond delay="0"/>
                                  </p:stCondLst>
                                  <p:childTnLst>
                                    <p:set>
                                      <p:cBhvr>
                                        <p:cTn id="44" dur="1" fill="hold">
                                          <p:stCondLst>
                                            <p:cond delay="0"/>
                                          </p:stCondLst>
                                        </p:cTn>
                                        <p:tgtEl>
                                          <p:spTgt spid="280"/>
                                        </p:tgtEl>
                                        <p:attrNameLst>
                                          <p:attrName>style.visibility</p:attrName>
                                        </p:attrNameLst>
                                      </p:cBhvr>
                                      <p:to>
                                        <p:strVal val="visible"/>
                                      </p:to>
                                    </p:set>
                                    <p:animEffect transition="in" filter="fade">
                                      <p:cBhvr>
                                        <p:cTn id="45" dur="500"/>
                                        <p:tgtEl>
                                          <p:spTgt spid="280"/>
                                        </p:tgtEl>
                                      </p:cBhvr>
                                    </p:animEffect>
                                  </p:childTnLst>
                                </p:cTn>
                              </p:par>
                              <p:par>
                                <p:cTn id="46" presetID="10" presetClass="entr" presetSubtype="0" fill="hold" nodeType="withEffect">
                                  <p:stCondLst>
                                    <p:cond delay="0"/>
                                  </p:stCondLst>
                                  <p:childTnLst>
                                    <p:set>
                                      <p:cBhvr>
                                        <p:cTn id="47" dur="1" fill="hold">
                                          <p:stCondLst>
                                            <p:cond delay="0"/>
                                          </p:stCondLst>
                                        </p:cTn>
                                        <p:tgtEl>
                                          <p:spTgt spid="281"/>
                                        </p:tgtEl>
                                        <p:attrNameLst>
                                          <p:attrName>style.visibility</p:attrName>
                                        </p:attrNameLst>
                                      </p:cBhvr>
                                      <p:to>
                                        <p:strVal val="visible"/>
                                      </p:to>
                                    </p:set>
                                    <p:animEffect transition="in" filter="fade">
                                      <p:cBhvr>
                                        <p:cTn id="48" dur="500"/>
                                        <p:tgtEl>
                                          <p:spTgt spid="281"/>
                                        </p:tgtEl>
                                      </p:cBhvr>
                                    </p:animEffect>
                                  </p:childTnLst>
                                </p:cTn>
                              </p:par>
                              <p:par>
                                <p:cTn id="49" presetID="10" presetClass="entr" presetSubtype="0" fill="hold" nodeType="withEffect">
                                  <p:stCondLst>
                                    <p:cond delay="0"/>
                                  </p:stCondLst>
                                  <p:childTnLst>
                                    <p:set>
                                      <p:cBhvr>
                                        <p:cTn id="50" dur="1" fill="hold">
                                          <p:stCondLst>
                                            <p:cond delay="0"/>
                                          </p:stCondLst>
                                        </p:cTn>
                                        <p:tgtEl>
                                          <p:spTgt spid="282"/>
                                        </p:tgtEl>
                                        <p:attrNameLst>
                                          <p:attrName>style.visibility</p:attrName>
                                        </p:attrNameLst>
                                      </p:cBhvr>
                                      <p:to>
                                        <p:strVal val="visible"/>
                                      </p:to>
                                    </p:set>
                                    <p:animEffect transition="in" filter="fade">
                                      <p:cBhvr>
                                        <p:cTn id="51" dur="500"/>
                                        <p:tgtEl>
                                          <p:spTgt spid="282"/>
                                        </p:tgtEl>
                                      </p:cBhvr>
                                    </p:animEffect>
                                  </p:childTnLst>
                                </p:cTn>
                              </p:par>
                              <p:par>
                                <p:cTn id="52" presetID="10" presetClass="entr" presetSubtype="0" fill="hold" nodeType="withEffect">
                                  <p:stCondLst>
                                    <p:cond delay="0"/>
                                  </p:stCondLst>
                                  <p:childTnLst>
                                    <p:set>
                                      <p:cBhvr>
                                        <p:cTn id="53" dur="1" fill="hold">
                                          <p:stCondLst>
                                            <p:cond delay="0"/>
                                          </p:stCondLst>
                                        </p:cTn>
                                        <p:tgtEl>
                                          <p:spTgt spid="283"/>
                                        </p:tgtEl>
                                        <p:attrNameLst>
                                          <p:attrName>style.visibility</p:attrName>
                                        </p:attrNameLst>
                                      </p:cBhvr>
                                      <p:to>
                                        <p:strVal val="visible"/>
                                      </p:to>
                                    </p:set>
                                    <p:animEffect transition="in" filter="fade">
                                      <p:cBhvr>
                                        <p:cTn id="54" dur="500"/>
                                        <p:tgtEl>
                                          <p:spTgt spid="283"/>
                                        </p:tgtEl>
                                      </p:cBhvr>
                                    </p:animEffect>
                                  </p:childTnLst>
                                </p:cTn>
                              </p:par>
                              <p:par>
                                <p:cTn id="55" presetID="10" presetClass="entr" presetSubtype="0" fill="hold" nodeType="withEffect">
                                  <p:stCondLst>
                                    <p:cond delay="0"/>
                                  </p:stCondLst>
                                  <p:childTnLst>
                                    <p:set>
                                      <p:cBhvr>
                                        <p:cTn id="56" dur="1" fill="hold">
                                          <p:stCondLst>
                                            <p:cond delay="0"/>
                                          </p:stCondLst>
                                        </p:cTn>
                                        <p:tgtEl>
                                          <p:spTgt spid="284"/>
                                        </p:tgtEl>
                                        <p:attrNameLst>
                                          <p:attrName>style.visibility</p:attrName>
                                        </p:attrNameLst>
                                      </p:cBhvr>
                                      <p:to>
                                        <p:strVal val="visible"/>
                                      </p:to>
                                    </p:set>
                                    <p:animEffect transition="in" filter="fade">
                                      <p:cBhvr>
                                        <p:cTn id="57" dur="500"/>
                                        <p:tgtEl>
                                          <p:spTgt spid="284"/>
                                        </p:tgtEl>
                                      </p:cBhvr>
                                    </p:animEffect>
                                  </p:childTnLst>
                                </p:cTn>
                              </p:par>
                              <p:par>
                                <p:cTn id="58" presetID="10" presetClass="entr" presetSubtype="0" fill="hold" nodeType="withEffect">
                                  <p:stCondLst>
                                    <p:cond delay="0"/>
                                  </p:stCondLst>
                                  <p:childTnLst>
                                    <p:set>
                                      <p:cBhvr>
                                        <p:cTn id="59" dur="1" fill="hold">
                                          <p:stCondLst>
                                            <p:cond delay="0"/>
                                          </p:stCondLst>
                                        </p:cTn>
                                        <p:tgtEl>
                                          <p:spTgt spid="285"/>
                                        </p:tgtEl>
                                        <p:attrNameLst>
                                          <p:attrName>style.visibility</p:attrName>
                                        </p:attrNameLst>
                                      </p:cBhvr>
                                      <p:to>
                                        <p:strVal val="visible"/>
                                      </p:to>
                                    </p:set>
                                    <p:animEffect transition="in" filter="fade">
                                      <p:cBhvr>
                                        <p:cTn id="60" dur="500"/>
                                        <p:tgtEl>
                                          <p:spTgt spid="285"/>
                                        </p:tgtEl>
                                      </p:cBhvr>
                                    </p:animEffect>
                                  </p:childTnLst>
                                </p:cTn>
                              </p:par>
                              <p:par>
                                <p:cTn id="61" presetID="10" presetClass="entr" presetSubtype="0" fill="hold" nodeType="withEffect">
                                  <p:stCondLst>
                                    <p:cond delay="0"/>
                                  </p:stCondLst>
                                  <p:childTnLst>
                                    <p:set>
                                      <p:cBhvr>
                                        <p:cTn id="62" dur="1" fill="hold">
                                          <p:stCondLst>
                                            <p:cond delay="0"/>
                                          </p:stCondLst>
                                        </p:cTn>
                                        <p:tgtEl>
                                          <p:spTgt spid="286"/>
                                        </p:tgtEl>
                                        <p:attrNameLst>
                                          <p:attrName>style.visibility</p:attrName>
                                        </p:attrNameLst>
                                      </p:cBhvr>
                                      <p:to>
                                        <p:strVal val="visible"/>
                                      </p:to>
                                    </p:set>
                                    <p:animEffect transition="in" filter="fade">
                                      <p:cBhvr>
                                        <p:cTn id="63" dur="500"/>
                                        <p:tgtEl>
                                          <p:spTgt spid="286"/>
                                        </p:tgtEl>
                                      </p:cBhvr>
                                    </p:animEffect>
                                  </p:childTnLst>
                                </p:cTn>
                              </p:par>
                              <p:par>
                                <p:cTn id="64" presetID="10" presetClass="entr" presetSubtype="0" fill="hold" nodeType="withEffect">
                                  <p:stCondLst>
                                    <p:cond delay="0"/>
                                  </p:stCondLst>
                                  <p:childTnLst>
                                    <p:set>
                                      <p:cBhvr>
                                        <p:cTn id="65" dur="1" fill="hold">
                                          <p:stCondLst>
                                            <p:cond delay="0"/>
                                          </p:stCondLst>
                                        </p:cTn>
                                        <p:tgtEl>
                                          <p:spTgt spid="287"/>
                                        </p:tgtEl>
                                        <p:attrNameLst>
                                          <p:attrName>style.visibility</p:attrName>
                                        </p:attrNameLst>
                                      </p:cBhvr>
                                      <p:to>
                                        <p:strVal val="visible"/>
                                      </p:to>
                                    </p:set>
                                    <p:animEffect transition="in" filter="fade">
                                      <p:cBhvr>
                                        <p:cTn id="66" dur="500"/>
                                        <p:tgtEl>
                                          <p:spTgt spid="287"/>
                                        </p:tgtEl>
                                      </p:cBhvr>
                                    </p:animEffect>
                                  </p:childTnLst>
                                </p:cTn>
                              </p:par>
                              <p:par>
                                <p:cTn id="67" presetID="10" presetClass="entr" presetSubtype="0" fill="hold" nodeType="withEffect">
                                  <p:stCondLst>
                                    <p:cond delay="0"/>
                                  </p:stCondLst>
                                  <p:childTnLst>
                                    <p:set>
                                      <p:cBhvr>
                                        <p:cTn id="68" dur="1" fill="hold">
                                          <p:stCondLst>
                                            <p:cond delay="0"/>
                                          </p:stCondLst>
                                        </p:cTn>
                                        <p:tgtEl>
                                          <p:spTgt spid="288"/>
                                        </p:tgtEl>
                                        <p:attrNameLst>
                                          <p:attrName>style.visibility</p:attrName>
                                        </p:attrNameLst>
                                      </p:cBhvr>
                                      <p:to>
                                        <p:strVal val="visible"/>
                                      </p:to>
                                    </p:set>
                                    <p:animEffect transition="in" filter="fade">
                                      <p:cBhvr>
                                        <p:cTn id="69" dur="500"/>
                                        <p:tgtEl>
                                          <p:spTgt spid="288"/>
                                        </p:tgtEl>
                                      </p:cBhvr>
                                    </p:animEffect>
                                  </p:childTnLst>
                                </p:cTn>
                              </p:par>
                              <p:par>
                                <p:cTn id="70" presetID="10" presetClass="entr" presetSubtype="0" fill="hold" nodeType="withEffect">
                                  <p:stCondLst>
                                    <p:cond delay="0"/>
                                  </p:stCondLst>
                                  <p:childTnLst>
                                    <p:set>
                                      <p:cBhvr>
                                        <p:cTn id="71" dur="1" fill="hold">
                                          <p:stCondLst>
                                            <p:cond delay="0"/>
                                          </p:stCondLst>
                                        </p:cTn>
                                        <p:tgtEl>
                                          <p:spTgt spid="289"/>
                                        </p:tgtEl>
                                        <p:attrNameLst>
                                          <p:attrName>style.visibility</p:attrName>
                                        </p:attrNameLst>
                                      </p:cBhvr>
                                      <p:to>
                                        <p:strVal val="visible"/>
                                      </p:to>
                                    </p:set>
                                    <p:animEffect transition="in" filter="fade">
                                      <p:cBhvr>
                                        <p:cTn id="72" dur="500"/>
                                        <p:tgtEl>
                                          <p:spTgt spid="289"/>
                                        </p:tgtEl>
                                      </p:cBhvr>
                                    </p:animEffect>
                                  </p:childTnLst>
                                </p:cTn>
                              </p:par>
                              <p:par>
                                <p:cTn id="73" presetID="10" presetClass="entr" presetSubtype="0" fill="hold" nodeType="withEffect">
                                  <p:stCondLst>
                                    <p:cond delay="0"/>
                                  </p:stCondLst>
                                  <p:childTnLst>
                                    <p:set>
                                      <p:cBhvr>
                                        <p:cTn id="74" dur="1" fill="hold">
                                          <p:stCondLst>
                                            <p:cond delay="0"/>
                                          </p:stCondLst>
                                        </p:cTn>
                                        <p:tgtEl>
                                          <p:spTgt spid="290"/>
                                        </p:tgtEl>
                                        <p:attrNameLst>
                                          <p:attrName>style.visibility</p:attrName>
                                        </p:attrNameLst>
                                      </p:cBhvr>
                                      <p:to>
                                        <p:strVal val="visible"/>
                                      </p:to>
                                    </p:set>
                                    <p:animEffect transition="in" filter="fade">
                                      <p:cBhvr>
                                        <p:cTn id="75" dur="500"/>
                                        <p:tgtEl>
                                          <p:spTgt spid="290"/>
                                        </p:tgtEl>
                                      </p:cBhvr>
                                    </p:animEffect>
                                  </p:childTnLst>
                                </p:cTn>
                              </p:par>
                              <p:par>
                                <p:cTn id="76" presetID="10" presetClass="entr" presetSubtype="0" fill="hold" nodeType="withEffect">
                                  <p:stCondLst>
                                    <p:cond delay="0"/>
                                  </p:stCondLst>
                                  <p:childTnLst>
                                    <p:set>
                                      <p:cBhvr>
                                        <p:cTn id="77" dur="1" fill="hold">
                                          <p:stCondLst>
                                            <p:cond delay="0"/>
                                          </p:stCondLst>
                                        </p:cTn>
                                        <p:tgtEl>
                                          <p:spTgt spid="291"/>
                                        </p:tgtEl>
                                        <p:attrNameLst>
                                          <p:attrName>style.visibility</p:attrName>
                                        </p:attrNameLst>
                                      </p:cBhvr>
                                      <p:to>
                                        <p:strVal val="visible"/>
                                      </p:to>
                                    </p:set>
                                    <p:animEffect transition="in" filter="fade">
                                      <p:cBhvr>
                                        <p:cTn id="78" dur="500"/>
                                        <p:tgtEl>
                                          <p:spTgt spid="291"/>
                                        </p:tgtEl>
                                      </p:cBhvr>
                                    </p:animEffect>
                                  </p:childTnLst>
                                </p:cTn>
                              </p:par>
                              <p:par>
                                <p:cTn id="79" presetID="10" presetClass="entr" presetSubtype="0" fill="hold" nodeType="withEffect">
                                  <p:stCondLst>
                                    <p:cond delay="0"/>
                                  </p:stCondLst>
                                  <p:childTnLst>
                                    <p:set>
                                      <p:cBhvr>
                                        <p:cTn id="80" dur="1" fill="hold">
                                          <p:stCondLst>
                                            <p:cond delay="0"/>
                                          </p:stCondLst>
                                        </p:cTn>
                                        <p:tgtEl>
                                          <p:spTgt spid="292"/>
                                        </p:tgtEl>
                                        <p:attrNameLst>
                                          <p:attrName>style.visibility</p:attrName>
                                        </p:attrNameLst>
                                      </p:cBhvr>
                                      <p:to>
                                        <p:strVal val="visible"/>
                                      </p:to>
                                    </p:set>
                                    <p:animEffect transition="in" filter="fade">
                                      <p:cBhvr>
                                        <p:cTn id="81" dur="500"/>
                                        <p:tgtEl>
                                          <p:spTgt spid="292"/>
                                        </p:tgtEl>
                                      </p:cBhvr>
                                    </p:animEffect>
                                  </p:childTnLst>
                                </p:cTn>
                              </p:par>
                              <p:par>
                                <p:cTn id="82" presetID="10" presetClass="entr" presetSubtype="0" fill="hold" nodeType="withEffect">
                                  <p:stCondLst>
                                    <p:cond delay="0"/>
                                  </p:stCondLst>
                                  <p:childTnLst>
                                    <p:set>
                                      <p:cBhvr>
                                        <p:cTn id="83" dur="1" fill="hold">
                                          <p:stCondLst>
                                            <p:cond delay="0"/>
                                          </p:stCondLst>
                                        </p:cTn>
                                        <p:tgtEl>
                                          <p:spTgt spid="293"/>
                                        </p:tgtEl>
                                        <p:attrNameLst>
                                          <p:attrName>style.visibility</p:attrName>
                                        </p:attrNameLst>
                                      </p:cBhvr>
                                      <p:to>
                                        <p:strVal val="visible"/>
                                      </p:to>
                                    </p:set>
                                    <p:animEffect transition="in" filter="fade">
                                      <p:cBhvr>
                                        <p:cTn id="84" dur="500"/>
                                        <p:tgtEl>
                                          <p:spTgt spid="293"/>
                                        </p:tgtEl>
                                      </p:cBhvr>
                                    </p:animEffect>
                                  </p:childTnLst>
                                </p:cTn>
                              </p:par>
                              <p:par>
                                <p:cTn id="85" presetID="10" presetClass="entr" presetSubtype="0" fill="hold" nodeType="withEffect">
                                  <p:stCondLst>
                                    <p:cond delay="0"/>
                                  </p:stCondLst>
                                  <p:childTnLst>
                                    <p:set>
                                      <p:cBhvr>
                                        <p:cTn id="86" dur="1" fill="hold">
                                          <p:stCondLst>
                                            <p:cond delay="0"/>
                                          </p:stCondLst>
                                        </p:cTn>
                                        <p:tgtEl>
                                          <p:spTgt spid="294"/>
                                        </p:tgtEl>
                                        <p:attrNameLst>
                                          <p:attrName>style.visibility</p:attrName>
                                        </p:attrNameLst>
                                      </p:cBhvr>
                                      <p:to>
                                        <p:strVal val="visible"/>
                                      </p:to>
                                    </p:set>
                                    <p:animEffect transition="in" filter="fade">
                                      <p:cBhvr>
                                        <p:cTn id="87" dur="500"/>
                                        <p:tgtEl>
                                          <p:spTgt spid="294"/>
                                        </p:tgtEl>
                                      </p:cBhvr>
                                    </p:animEffect>
                                  </p:childTnLst>
                                </p:cTn>
                              </p:par>
                              <p:par>
                                <p:cTn id="88" presetID="10" presetClass="entr" presetSubtype="0" fill="hold" nodeType="withEffect">
                                  <p:stCondLst>
                                    <p:cond delay="0"/>
                                  </p:stCondLst>
                                  <p:childTnLst>
                                    <p:set>
                                      <p:cBhvr>
                                        <p:cTn id="89" dur="1" fill="hold">
                                          <p:stCondLst>
                                            <p:cond delay="0"/>
                                          </p:stCondLst>
                                        </p:cTn>
                                        <p:tgtEl>
                                          <p:spTgt spid="295"/>
                                        </p:tgtEl>
                                        <p:attrNameLst>
                                          <p:attrName>style.visibility</p:attrName>
                                        </p:attrNameLst>
                                      </p:cBhvr>
                                      <p:to>
                                        <p:strVal val="visible"/>
                                      </p:to>
                                    </p:set>
                                    <p:animEffect transition="in" filter="fade">
                                      <p:cBhvr>
                                        <p:cTn id="90" dur="500"/>
                                        <p:tgtEl>
                                          <p:spTgt spid="295"/>
                                        </p:tgtEl>
                                      </p:cBhvr>
                                    </p:animEffect>
                                  </p:childTnLst>
                                </p:cTn>
                              </p:par>
                              <p:par>
                                <p:cTn id="91" presetID="10" presetClass="entr" presetSubtype="0" fill="hold" nodeType="withEffect">
                                  <p:stCondLst>
                                    <p:cond delay="0"/>
                                  </p:stCondLst>
                                  <p:childTnLst>
                                    <p:set>
                                      <p:cBhvr>
                                        <p:cTn id="92" dur="1" fill="hold">
                                          <p:stCondLst>
                                            <p:cond delay="0"/>
                                          </p:stCondLst>
                                        </p:cTn>
                                        <p:tgtEl>
                                          <p:spTgt spid="296"/>
                                        </p:tgtEl>
                                        <p:attrNameLst>
                                          <p:attrName>style.visibility</p:attrName>
                                        </p:attrNameLst>
                                      </p:cBhvr>
                                      <p:to>
                                        <p:strVal val="visible"/>
                                      </p:to>
                                    </p:set>
                                    <p:animEffect transition="in" filter="fade">
                                      <p:cBhvr>
                                        <p:cTn id="93" dur="500"/>
                                        <p:tgtEl>
                                          <p:spTgt spid="296"/>
                                        </p:tgtEl>
                                      </p:cBhvr>
                                    </p:animEffect>
                                  </p:childTnLst>
                                </p:cTn>
                              </p:par>
                              <p:par>
                                <p:cTn id="94" presetID="10" presetClass="entr" presetSubtype="0" fill="hold" nodeType="withEffect">
                                  <p:stCondLst>
                                    <p:cond delay="0"/>
                                  </p:stCondLst>
                                  <p:childTnLst>
                                    <p:set>
                                      <p:cBhvr>
                                        <p:cTn id="95" dur="1" fill="hold">
                                          <p:stCondLst>
                                            <p:cond delay="0"/>
                                          </p:stCondLst>
                                        </p:cTn>
                                        <p:tgtEl>
                                          <p:spTgt spid="297"/>
                                        </p:tgtEl>
                                        <p:attrNameLst>
                                          <p:attrName>style.visibility</p:attrName>
                                        </p:attrNameLst>
                                      </p:cBhvr>
                                      <p:to>
                                        <p:strVal val="visible"/>
                                      </p:to>
                                    </p:set>
                                    <p:animEffect transition="in" filter="fade">
                                      <p:cBhvr>
                                        <p:cTn id="96" dur="500"/>
                                        <p:tgtEl>
                                          <p:spTgt spid="297"/>
                                        </p:tgtEl>
                                      </p:cBhvr>
                                    </p:animEffect>
                                  </p:childTnLst>
                                </p:cTn>
                              </p:par>
                              <p:par>
                                <p:cTn id="97" presetID="10" presetClass="entr" presetSubtype="0" fill="hold" nodeType="withEffect">
                                  <p:stCondLst>
                                    <p:cond delay="0"/>
                                  </p:stCondLst>
                                  <p:childTnLst>
                                    <p:set>
                                      <p:cBhvr>
                                        <p:cTn id="98" dur="1" fill="hold">
                                          <p:stCondLst>
                                            <p:cond delay="0"/>
                                          </p:stCondLst>
                                        </p:cTn>
                                        <p:tgtEl>
                                          <p:spTgt spid="298"/>
                                        </p:tgtEl>
                                        <p:attrNameLst>
                                          <p:attrName>style.visibility</p:attrName>
                                        </p:attrNameLst>
                                      </p:cBhvr>
                                      <p:to>
                                        <p:strVal val="visible"/>
                                      </p:to>
                                    </p:set>
                                    <p:animEffect transition="in" filter="fade">
                                      <p:cBhvr>
                                        <p:cTn id="99" dur="500"/>
                                        <p:tgtEl>
                                          <p:spTgt spid="298"/>
                                        </p:tgtEl>
                                      </p:cBhvr>
                                    </p:animEffect>
                                  </p:childTnLst>
                                </p:cTn>
                              </p:par>
                              <p:par>
                                <p:cTn id="100" presetID="10" presetClass="entr" presetSubtype="0" fill="hold" nodeType="withEffect">
                                  <p:stCondLst>
                                    <p:cond delay="0"/>
                                  </p:stCondLst>
                                  <p:childTnLst>
                                    <p:set>
                                      <p:cBhvr>
                                        <p:cTn id="101" dur="1" fill="hold">
                                          <p:stCondLst>
                                            <p:cond delay="0"/>
                                          </p:stCondLst>
                                        </p:cTn>
                                        <p:tgtEl>
                                          <p:spTgt spid="299"/>
                                        </p:tgtEl>
                                        <p:attrNameLst>
                                          <p:attrName>style.visibility</p:attrName>
                                        </p:attrNameLst>
                                      </p:cBhvr>
                                      <p:to>
                                        <p:strVal val="visible"/>
                                      </p:to>
                                    </p:set>
                                    <p:animEffect transition="in" filter="fade">
                                      <p:cBhvr>
                                        <p:cTn id="102" dur="500"/>
                                        <p:tgtEl>
                                          <p:spTgt spid="299"/>
                                        </p:tgtEl>
                                      </p:cBhvr>
                                    </p:animEffect>
                                  </p:childTnLst>
                                </p:cTn>
                              </p:par>
                              <p:par>
                                <p:cTn id="103" presetID="10" presetClass="entr" presetSubtype="0" fill="hold" nodeType="withEffect">
                                  <p:stCondLst>
                                    <p:cond delay="0"/>
                                  </p:stCondLst>
                                  <p:childTnLst>
                                    <p:set>
                                      <p:cBhvr>
                                        <p:cTn id="104" dur="1" fill="hold">
                                          <p:stCondLst>
                                            <p:cond delay="0"/>
                                          </p:stCondLst>
                                        </p:cTn>
                                        <p:tgtEl>
                                          <p:spTgt spid="300"/>
                                        </p:tgtEl>
                                        <p:attrNameLst>
                                          <p:attrName>style.visibility</p:attrName>
                                        </p:attrNameLst>
                                      </p:cBhvr>
                                      <p:to>
                                        <p:strVal val="visible"/>
                                      </p:to>
                                    </p:set>
                                    <p:animEffect transition="in" filter="fade">
                                      <p:cBhvr>
                                        <p:cTn id="105" dur="500"/>
                                        <p:tgtEl>
                                          <p:spTgt spid="300"/>
                                        </p:tgtEl>
                                      </p:cBhvr>
                                    </p:animEffect>
                                  </p:childTnLst>
                                </p:cTn>
                              </p:par>
                              <p:par>
                                <p:cTn id="106" presetID="10" presetClass="entr" presetSubtype="0" fill="hold" nodeType="withEffect">
                                  <p:stCondLst>
                                    <p:cond delay="0"/>
                                  </p:stCondLst>
                                  <p:childTnLst>
                                    <p:set>
                                      <p:cBhvr>
                                        <p:cTn id="107" dur="1" fill="hold">
                                          <p:stCondLst>
                                            <p:cond delay="0"/>
                                          </p:stCondLst>
                                        </p:cTn>
                                        <p:tgtEl>
                                          <p:spTgt spid="301"/>
                                        </p:tgtEl>
                                        <p:attrNameLst>
                                          <p:attrName>style.visibility</p:attrName>
                                        </p:attrNameLst>
                                      </p:cBhvr>
                                      <p:to>
                                        <p:strVal val="visible"/>
                                      </p:to>
                                    </p:set>
                                    <p:animEffect transition="in" filter="fade">
                                      <p:cBhvr>
                                        <p:cTn id="108" dur="500"/>
                                        <p:tgtEl>
                                          <p:spTgt spid="301"/>
                                        </p:tgtEl>
                                      </p:cBhvr>
                                    </p:animEffect>
                                  </p:childTnLst>
                                </p:cTn>
                              </p:par>
                              <p:par>
                                <p:cTn id="109" presetID="10" presetClass="entr" presetSubtype="0" fill="hold" nodeType="withEffect">
                                  <p:stCondLst>
                                    <p:cond delay="0"/>
                                  </p:stCondLst>
                                  <p:childTnLst>
                                    <p:set>
                                      <p:cBhvr>
                                        <p:cTn id="110" dur="1" fill="hold">
                                          <p:stCondLst>
                                            <p:cond delay="0"/>
                                          </p:stCondLst>
                                        </p:cTn>
                                        <p:tgtEl>
                                          <p:spTgt spid="302"/>
                                        </p:tgtEl>
                                        <p:attrNameLst>
                                          <p:attrName>style.visibility</p:attrName>
                                        </p:attrNameLst>
                                      </p:cBhvr>
                                      <p:to>
                                        <p:strVal val="visible"/>
                                      </p:to>
                                    </p:set>
                                    <p:animEffect transition="in" filter="fade">
                                      <p:cBhvr>
                                        <p:cTn id="111" dur="500"/>
                                        <p:tgtEl>
                                          <p:spTgt spid="302"/>
                                        </p:tgtEl>
                                      </p:cBhvr>
                                    </p:animEffect>
                                  </p:childTnLst>
                                </p:cTn>
                              </p:par>
                              <p:par>
                                <p:cTn id="112" presetID="10" presetClass="entr" presetSubtype="0" fill="hold" nodeType="withEffect">
                                  <p:stCondLst>
                                    <p:cond delay="0"/>
                                  </p:stCondLst>
                                  <p:childTnLst>
                                    <p:set>
                                      <p:cBhvr>
                                        <p:cTn id="113" dur="1" fill="hold">
                                          <p:stCondLst>
                                            <p:cond delay="0"/>
                                          </p:stCondLst>
                                        </p:cTn>
                                        <p:tgtEl>
                                          <p:spTgt spid="303"/>
                                        </p:tgtEl>
                                        <p:attrNameLst>
                                          <p:attrName>style.visibility</p:attrName>
                                        </p:attrNameLst>
                                      </p:cBhvr>
                                      <p:to>
                                        <p:strVal val="visible"/>
                                      </p:to>
                                    </p:set>
                                    <p:animEffect transition="in" filter="fade">
                                      <p:cBhvr>
                                        <p:cTn id="114" dur="500"/>
                                        <p:tgtEl>
                                          <p:spTgt spid="303"/>
                                        </p:tgtEl>
                                      </p:cBhvr>
                                    </p:animEffect>
                                  </p:childTnLst>
                                </p:cTn>
                              </p:par>
                              <p:par>
                                <p:cTn id="115" presetID="10" presetClass="entr" presetSubtype="0" fill="hold" nodeType="withEffect">
                                  <p:stCondLst>
                                    <p:cond delay="0"/>
                                  </p:stCondLst>
                                  <p:childTnLst>
                                    <p:set>
                                      <p:cBhvr>
                                        <p:cTn id="116" dur="1" fill="hold">
                                          <p:stCondLst>
                                            <p:cond delay="0"/>
                                          </p:stCondLst>
                                        </p:cTn>
                                        <p:tgtEl>
                                          <p:spTgt spid="304"/>
                                        </p:tgtEl>
                                        <p:attrNameLst>
                                          <p:attrName>style.visibility</p:attrName>
                                        </p:attrNameLst>
                                      </p:cBhvr>
                                      <p:to>
                                        <p:strVal val="visible"/>
                                      </p:to>
                                    </p:set>
                                    <p:animEffect transition="in" filter="fade">
                                      <p:cBhvr>
                                        <p:cTn id="117" dur="500"/>
                                        <p:tgtEl>
                                          <p:spTgt spid="304"/>
                                        </p:tgtEl>
                                      </p:cBhvr>
                                    </p:animEffect>
                                  </p:childTnLst>
                                </p:cTn>
                              </p:par>
                              <p:par>
                                <p:cTn id="118" presetID="10" presetClass="entr" presetSubtype="0" fill="hold" nodeType="withEffect">
                                  <p:stCondLst>
                                    <p:cond delay="0"/>
                                  </p:stCondLst>
                                  <p:childTnLst>
                                    <p:set>
                                      <p:cBhvr>
                                        <p:cTn id="119" dur="1" fill="hold">
                                          <p:stCondLst>
                                            <p:cond delay="0"/>
                                          </p:stCondLst>
                                        </p:cTn>
                                        <p:tgtEl>
                                          <p:spTgt spid="305"/>
                                        </p:tgtEl>
                                        <p:attrNameLst>
                                          <p:attrName>style.visibility</p:attrName>
                                        </p:attrNameLst>
                                      </p:cBhvr>
                                      <p:to>
                                        <p:strVal val="visible"/>
                                      </p:to>
                                    </p:set>
                                    <p:animEffect transition="in" filter="fade">
                                      <p:cBhvr>
                                        <p:cTn id="120" dur="500"/>
                                        <p:tgtEl>
                                          <p:spTgt spid="305"/>
                                        </p:tgtEl>
                                      </p:cBhvr>
                                    </p:animEffect>
                                  </p:childTnLst>
                                </p:cTn>
                              </p:par>
                              <p:par>
                                <p:cTn id="121" presetID="10" presetClass="entr" presetSubtype="0" fill="hold" nodeType="withEffect">
                                  <p:stCondLst>
                                    <p:cond delay="0"/>
                                  </p:stCondLst>
                                  <p:childTnLst>
                                    <p:set>
                                      <p:cBhvr>
                                        <p:cTn id="122" dur="1" fill="hold">
                                          <p:stCondLst>
                                            <p:cond delay="0"/>
                                          </p:stCondLst>
                                        </p:cTn>
                                        <p:tgtEl>
                                          <p:spTgt spid="306"/>
                                        </p:tgtEl>
                                        <p:attrNameLst>
                                          <p:attrName>style.visibility</p:attrName>
                                        </p:attrNameLst>
                                      </p:cBhvr>
                                      <p:to>
                                        <p:strVal val="visible"/>
                                      </p:to>
                                    </p:set>
                                    <p:animEffect transition="in" filter="fade">
                                      <p:cBhvr>
                                        <p:cTn id="123" dur="500"/>
                                        <p:tgtEl>
                                          <p:spTgt spid="306"/>
                                        </p:tgtEl>
                                      </p:cBhvr>
                                    </p:animEffect>
                                  </p:childTnLst>
                                </p:cTn>
                              </p:par>
                              <p:par>
                                <p:cTn id="124" presetID="10" presetClass="entr" presetSubtype="0" fill="hold" nodeType="withEffect">
                                  <p:stCondLst>
                                    <p:cond delay="0"/>
                                  </p:stCondLst>
                                  <p:childTnLst>
                                    <p:set>
                                      <p:cBhvr>
                                        <p:cTn id="125" dur="1" fill="hold">
                                          <p:stCondLst>
                                            <p:cond delay="0"/>
                                          </p:stCondLst>
                                        </p:cTn>
                                        <p:tgtEl>
                                          <p:spTgt spid="307"/>
                                        </p:tgtEl>
                                        <p:attrNameLst>
                                          <p:attrName>style.visibility</p:attrName>
                                        </p:attrNameLst>
                                      </p:cBhvr>
                                      <p:to>
                                        <p:strVal val="visible"/>
                                      </p:to>
                                    </p:set>
                                    <p:animEffect transition="in" filter="fade">
                                      <p:cBhvr>
                                        <p:cTn id="126" dur="500"/>
                                        <p:tgtEl>
                                          <p:spTgt spid="307"/>
                                        </p:tgtEl>
                                      </p:cBhvr>
                                    </p:animEffect>
                                  </p:childTnLst>
                                </p:cTn>
                              </p:par>
                              <p:par>
                                <p:cTn id="127" presetID="10" presetClass="entr" presetSubtype="0" fill="hold" nodeType="withEffect">
                                  <p:stCondLst>
                                    <p:cond delay="0"/>
                                  </p:stCondLst>
                                  <p:childTnLst>
                                    <p:set>
                                      <p:cBhvr>
                                        <p:cTn id="128" dur="1" fill="hold">
                                          <p:stCondLst>
                                            <p:cond delay="0"/>
                                          </p:stCondLst>
                                        </p:cTn>
                                        <p:tgtEl>
                                          <p:spTgt spid="308"/>
                                        </p:tgtEl>
                                        <p:attrNameLst>
                                          <p:attrName>style.visibility</p:attrName>
                                        </p:attrNameLst>
                                      </p:cBhvr>
                                      <p:to>
                                        <p:strVal val="visible"/>
                                      </p:to>
                                    </p:set>
                                    <p:animEffect transition="in" filter="fade">
                                      <p:cBhvr>
                                        <p:cTn id="129" dur="500"/>
                                        <p:tgtEl>
                                          <p:spTgt spid="308"/>
                                        </p:tgtEl>
                                      </p:cBhvr>
                                    </p:animEffect>
                                  </p:childTnLst>
                                </p:cTn>
                              </p:par>
                              <p:par>
                                <p:cTn id="130" presetID="10" presetClass="entr" presetSubtype="0" fill="hold" nodeType="withEffect">
                                  <p:stCondLst>
                                    <p:cond delay="0"/>
                                  </p:stCondLst>
                                  <p:childTnLst>
                                    <p:set>
                                      <p:cBhvr>
                                        <p:cTn id="131" dur="1" fill="hold">
                                          <p:stCondLst>
                                            <p:cond delay="0"/>
                                          </p:stCondLst>
                                        </p:cTn>
                                        <p:tgtEl>
                                          <p:spTgt spid="309"/>
                                        </p:tgtEl>
                                        <p:attrNameLst>
                                          <p:attrName>style.visibility</p:attrName>
                                        </p:attrNameLst>
                                      </p:cBhvr>
                                      <p:to>
                                        <p:strVal val="visible"/>
                                      </p:to>
                                    </p:set>
                                    <p:animEffect transition="in" filter="fade">
                                      <p:cBhvr>
                                        <p:cTn id="132" dur="500"/>
                                        <p:tgtEl>
                                          <p:spTgt spid="309"/>
                                        </p:tgtEl>
                                      </p:cBhvr>
                                    </p:animEffect>
                                  </p:childTnLst>
                                </p:cTn>
                              </p:par>
                              <p:par>
                                <p:cTn id="133" presetID="10" presetClass="entr" presetSubtype="0" fill="hold" nodeType="withEffect">
                                  <p:stCondLst>
                                    <p:cond delay="0"/>
                                  </p:stCondLst>
                                  <p:childTnLst>
                                    <p:set>
                                      <p:cBhvr>
                                        <p:cTn id="134" dur="1" fill="hold">
                                          <p:stCondLst>
                                            <p:cond delay="0"/>
                                          </p:stCondLst>
                                        </p:cTn>
                                        <p:tgtEl>
                                          <p:spTgt spid="310"/>
                                        </p:tgtEl>
                                        <p:attrNameLst>
                                          <p:attrName>style.visibility</p:attrName>
                                        </p:attrNameLst>
                                      </p:cBhvr>
                                      <p:to>
                                        <p:strVal val="visible"/>
                                      </p:to>
                                    </p:set>
                                    <p:animEffect transition="in" filter="fade">
                                      <p:cBhvr>
                                        <p:cTn id="135" dur="500"/>
                                        <p:tgtEl>
                                          <p:spTgt spid="310"/>
                                        </p:tgtEl>
                                      </p:cBhvr>
                                    </p:animEffect>
                                  </p:childTnLst>
                                </p:cTn>
                              </p:par>
                              <p:par>
                                <p:cTn id="136" presetID="10" presetClass="entr" presetSubtype="0" fill="hold" nodeType="withEffect">
                                  <p:stCondLst>
                                    <p:cond delay="0"/>
                                  </p:stCondLst>
                                  <p:childTnLst>
                                    <p:set>
                                      <p:cBhvr>
                                        <p:cTn id="137" dur="1" fill="hold">
                                          <p:stCondLst>
                                            <p:cond delay="0"/>
                                          </p:stCondLst>
                                        </p:cTn>
                                        <p:tgtEl>
                                          <p:spTgt spid="311"/>
                                        </p:tgtEl>
                                        <p:attrNameLst>
                                          <p:attrName>style.visibility</p:attrName>
                                        </p:attrNameLst>
                                      </p:cBhvr>
                                      <p:to>
                                        <p:strVal val="visible"/>
                                      </p:to>
                                    </p:set>
                                    <p:animEffect transition="in" filter="fade">
                                      <p:cBhvr>
                                        <p:cTn id="138" dur="500"/>
                                        <p:tgtEl>
                                          <p:spTgt spid="311"/>
                                        </p:tgtEl>
                                      </p:cBhvr>
                                    </p:animEffect>
                                  </p:childTnLst>
                                </p:cTn>
                              </p:par>
                              <p:par>
                                <p:cTn id="139" presetID="10" presetClass="entr" presetSubtype="0" fill="hold" nodeType="withEffect">
                                  <p:stCondLst>
                                    <p:cond delay="0"/>
                                  </p:stCondLst>
                                  <p:childTnLst>
                                    <p:set>
                                      <p:cBhvr>
                                        <p:cTn id="140" dur="1" fill="hold">
                                          <p:stCondLst>
                                            <p:cond delay="0"/>
                                          </p:stCondLst>
                                        </p:cTn>
                                        <p:tgtEl>
                                          <p:spTgt spid="312"/>
                                        </p:tgtEl>
                                        <p:attrNameLst>
                                          <p:attrName>style.visibility</p:attrName>
                                        </p:attrNameLst>
                                      </p:cBhvr>
                                      <p:to>
                                        <p:strVal val="visible"/>
                                      </p:to>
                                    </p:set>
                                    <p:animEffect transition="in" filter="fade">
                                      <p:cBhvr>
                                        <p:cTn id="141" dur="500"/>
                                        <p:tgtEl>
                                          <p:spTgt spid="312"/>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313"/>
                                        </p:tgtEl>
                                        <p:attrNameLst>
                                          <p:attrName>style.visibility</p:attrName>
                                        </p:attrNameLst>
                                      </p:cBhvr>
                                      <p:to>
                                        <p:strVal val="visible"/>
                                      </p:to>
                                    </p:set>
                                    <p:animEffect transition="in" filter="fade">
                                      <p:cBhvr>
                                        <p:cTn id="146" dur="500"/>
                                        <p:tgtEl>
                                          <p:spTgt spid="313"/>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314"/>
                                        </p:tgtEl>
                                        <p:attrNameLst>
                                          <p:attrName>style.visibility</p:attrName>
                                        </p:attrNameLst>
                                      </p:cBhvr>
                                      <p:to>
                                        <p:strVal val="visible"/>
                                      </p:to>
                                    </p:set>
                                    <p:animEffect transition="in" filter="fade">
                                      <p:cBhvr>
                                        <p:cTn id="151" dur="500"/>
                                        <p:tgtEl>
                                          <p:spTgt spid="314"/>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316"/>
                                        </p:tgtEl>
                                        <p:attrNameLst>
                                          <p:attrName>style.visibility</p:attrName>
                                        </p:attrNameLst>
                                      </p:cBhvr>
                                      <p:to>
                                        <p:strVal val="visible"/>
                                      </p:to>
                                    </p:set>
                                    <p:animEffect transition="in" filter="fade">
                                      <p:cBhvr>
                                        <p:cTn id="156" dur="500"/>
                                        <p:tgtEl>
                                          <p:spTgt spid="316"/>
                                        </p:tgtEl>
                                      </p:cBhvr>
                                    </p:animEffect>
                                  </p:childTnLst>
                                </p:cTn>
                              </p:par>
                              <p:par>
                                <p:cTn id="157" presetID="10" presetClass="entr" presetSubtype="0" fill="hold" nodeType="withEffect">
                                  <p:stCondLst>
                                    <p:cond delay="0"/>
                                  </p:stCondLst>
                                  <p:childTnLst>
                                    <p:set>
                                      <p:cBhvr>
                                        <p:cTn id="158" dur="1" fill="hold">
                                          <p:stCondLst>
                                            <p:cond delay="0"/>
                                          </p:stCondLst>
                                        </p:cTn>
                                        <p:tgtEl>
                                          <p:spTgt spid="317"/>
                                        </p:tgtEl>
                                        <p:attrNameLst>
                                          <p:attrName>style.visibility</p:attrName>
                                        </p:attrNameLst>
                                      </p:cBhvr>
                                      <p:to>
                                        <p:strVal val="visible"/>
                                      </p:to>
                                    </p:set>
                                    <p:animEffect transition="in" filter="fade">
                                      <p:cBhvr>
                                        <p:cTn id="159" dur="500"/>
                                        <p:tgtEl>
                                          <p:spTgt spid="317"/>
                                        </p:tgtEl>
                                      </p:cBhvr>
                                    </p:animEffect>
                                  </p:childTnLst>
                                </p:cTn>
                              </p:par>
                              <p:par>
                                <p:cTn id="160" presetID="10" presetClass="entr" presetSubtype="0" fill="hold" nodeType="withEffect">
                                  <p:stCondLst>
                                    <p:cond delay="0"/>
                                  </p:stCondLst>
                                  <p:childTnLst>
                                    <p:set>
                                      <p:cBhvr>
                                        <p:cTn id="161" dur="1" fill="hold">
                                          <p:stCondLst>
                                            <p:cond delay="0"/>
                                          </p:stCondLst>
                                        </p:cTn>
                                        <p:tgtEl>
                                          <p:spTgt spid="318"/>
                                        </p:tgtEl>
                                        <p:attrNameLst>
                                          <p:attrName>style.visibility</p:attrName>
                                        </p:attrNameLst>
                                      </p:cBhvr>
                                      <p:to>
                                        <p:strVal val="visible"/>
                                      </p:to>
                                    </p:set>
                                    <p:animEffect transition="in" filter="fade">
                                      <p:cBhvr>
                                        <p:cTn id="162" dur="500"/>
                                        <p:tgtEl>
                                          <p:spTgt spid="318"/>
                                        </p:tgtEl>
                                      </p:cBhvr>
                                    </p:animEffect>
                                  </p:childTnLst>
                                </p:cTn>
                              </p:par>
                              <p:par>
                                <p:cTn id="163" presetID="10" presetClass="entr" presetSubtype="0" fill="hold" nodeType="withEffect">
                                  <p:stCondLst>
                                    <p:cond delay="0"/>
                                  </p:stCondLst>
                                  <p:childTnLst>
                                    <p:set>
                                      <p:cBhvr>
                                        <p:cTn id="164" dur="1" fill="hold">
                                          <p:stCondLst>
                                            <p:cond delay="0"/>
                                          </p:stCondLst>
                                        </p:cTn>
                                        <p:tgtEl>
                                          <p:spTgt spid="319"/>
                                        </p:tgtEl>
                                        <p:attrNameLst>
                                          <p:attrName>style.visibility</p:attrName>
                                        </p:attrNameLst>
                                      </p:cBhvr>
                                      <p:to>
                                        <p:strVal val="visible"/>
                                      </p:to>
                                    </p:set>
                                    <p:animEffect transition="in" filter="fade">
                                      <p:cBhvr>
                                        <p:cTn id="165" dur="500"/>
                                        <p:tgtEl>
                                          <p:spTgt spid="319"/>
                                        </p:tgtEl>
                                      </p:cBhvr>
                                    </p:animEffect>
                                  </p:childTnLst>
                                </p:cTn>
                              </p:par>
                              <p:par>
                                <p:cTn id="166" presetID="10" presetClass="entr" presetSubtype="0" fill="hold" nodeType="withEffect">
                                  <p:stCondLst>
                                    <p:cond delay="0"/>
                                  </p:stCondLst>
                                  <p:childTnLst>
                                    <p:set>
                                      <p:cBhvr>
                                        <p:cTn id="167" dur="1" fill="hold">
                                          <p:stCondLst>
                                            <p:cond delay="0"/>
                                          </p:stCondLst>
                                        </p:cTn>
                                        <p:tgtEl>
                                          <p:spTgt spid="315"/>
                                        </p:tgtEl>
                                        <p:attrNameLst>
                                          <p:attrName>style.visibility</p:attrName>
                                        </p:attrNameLst>
                                      </p:cBhvr>
                                      <p:to>
                                        <p:strVal val="visible"/>
                                      </p:to>
                                    </p:set>
                                    <p:animEffect transition="in" filter="fade">
                                      <p:cBhvr>
                                        <p:cTn id="168" dur="500"/>
                                        <p:tgtEl>
                                          <p:spTgt spid="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706</Words>
  <Application>Microsoft Macintosh PowerPoint</Application>
  <PresentationFormat>Widescreen</PresentationFormat>
  <Paragraphs>168</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The Sequencing Revolution</vt:lpstr>
      <vt:lpstr>Next Generation Sequencing (NGS)</vt:lpstr>
      <vt:lpstr>Next Generation Sequencing (NGS)</vt:lpstr>
      <vt:lpstr>Next Generation Sequencing (NGS)</vt:lpstr>
      <vt:lpstr>Next Generation Sequencing (NGS)</vt:lpstr>
      <vt:lpstr>Next Generation Sequencing (NGS)</vt:lpstr>
      <vt:lpstr>PowerPoint Presentation</vt:lpstr>
      <vt:lpstr>PowerPoint Presentation</vt:lpstr>
      <vt:lpstr>PowerPoint Presentation</vt:lpstr>
      <vt:lpstr>Core Principles</vt:lpstr>
      <vt:lpstr>PowerPoint Presentation</vt:lpstr>
      <vt:lpstr>PowerPoint Presentation</vt:lpstr>
      <vt:lpstr>PowerPoint Presentation</vt:lpstr>
      <vt:lpstr>Illumina Short Reads</vt:lpstr>
      <vt:lpstr>NGS Flavors - single molecule</vt:lpstr>
      <vt:lpstr>PowerPoint Presentation</vt:lpstr>
      <vt:lpstr>PowerPoint Presentation</vt:lpstr>
      <vt:lpstr>Applications</vt:lpstr>
      <vt:lpstr>Next Generation Sequencing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Sequencing Revolution</dc:title>
  <dc:creator>Nicole Garrison</dc:creator>
  <cp:lastModifiedBy>Nicole Garrison</cp:lastModifiedBy>
  <cp:revision>1</cp:revision>
  <dcterms:created xsi:type="dcterms:W3CDTF">2020-02-25T15:54:34Z</dcterms:created>
  <dcterms:modified xsi:type="dcterms:W3CDTF">2023-06-13T19:00:18Z</dcterms:modified>
</cp:coreProperties>
</file>