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WbVzeBfiMO2VKYaHNqQSdMpvC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B5F90E-252D-431A-8B76-58300407449D}">
  <a:tblStyle styleId="{CDB5F90E-252D-431A-8B76-583004074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howGuides="1">
      <p:cViewPr varScale="1">
        <p:scale>
          <a:sx n="115" d="100"/>
          <a:sy n="115" d="100"/>
        </p:scale>
        <p:origin x="37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`` = command substitution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${} = parameter (variable) expansion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`` = command substitution</a:t>
            </a: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7" name="Google Shape;2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7" name="Google Shape;2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4" name="Google Shape;2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1" name="Google Shape;3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4" name="Google Shape;3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1" name="Google Shape;3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66f654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366f654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3366f6546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3703870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37038704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337038704b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3703870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37038704b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337038704b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Bash scripting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script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written text of a play, movie, or broadcast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by interpreted computer languages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 executed at run-time by program	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Shells (i.e., Bash), Julia, Lua, Perl, Python, R, Ruby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Human-readable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one to dissect the “action”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1787525" y="1600200"/>
            <a:ext cx="865981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</a:t>
            </a:r>
            <a:r>
              <a:rPr lang="en-US"/>
              <a:t>static variable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_dir=/blah/blah/blah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dynamically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filename_${MTHYR}.tab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809750" y="3394076"/>
            <a:ext cx="8636000" cy="3317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1787525" y="1600200"/>
            <a:ext cx="865981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</a:t>
            </a:r>
            <a:r>
              <a:rPr lang="en-US"/>
              <a:t>static variable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_dir=/blah/blah/blah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set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filename_${mthyr}.t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variable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1787525" y="1600200"/>
            <a:ext cx="865981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directly (i.e., </a:t>
            </a:r>
            <a:r>
              <a:rPr lang="en-US"/>
              <a:t>static variable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_dir=/blah/blah/blah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_dir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set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mthyr=`date | awk '{print ($2$6)}'`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filename_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{mthyr}.t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73" name="Google Shape;173;p13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cxnSp>
        <p:nvCxnSpPr>
          <p:cNvPr id="174" name="Google Shape;174;p13"/>
          <p:cNvCxnSpPr/>
          <p:nvPr/>
        </p:nvCxnSpPr>
        <p:spPr>
          <a:xfrm rot="10800000">
            <a:off x="3376612" y="2771776"/>
            <a:ext cx="1701800" cy="17541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75" name="Google Shape;175;p13"/>
          <p:cNvSpPr txBox="1"/>
          <p:nvPr/>
        </p:nvSpPr>
        <p:spPr>
          <a:xfrm>
            <a:off x="3529013" y="4640262"/>
            <a:ext cx="7286625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command calls to be executed: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anything you’ve been running line-by-line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added as-is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2500291" y="2401875"/>
            <a:ext cx="1621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2500297" y="1347775"/>
            <a:ext cx="3358636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my_name=drgarrison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83" name="Google Shape;183;p14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84" name="Google Shape;184;p14"/>
          <p:cNvSpPr txBox="1"/>
          <p:nvPr/>
        </p:nvSpPr>
        <p:spPr>
          <a:xfrm>
            <a:off x="2500293" y="2401875"/>
            <a:ext cx="1469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2503488" y="3429001"/>
            <a:ext cx="60023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comments to someone reading the 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2500297" y="1347775"/>
            <a:ext cx="342637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my_name=drgarrison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  <a:endParaRPr/>
          </a:p>
        </p:txBody>
      </p:sp>
      <p:cxnSp>
        <p:nvCxnSpPr>
          <p:cNvPr id="192" name="Google Shape;192;p15"/>
          <p:cNvCxnSpPr/>
          <p:nvPr/>
        </p:nvCxnSpPr>
        <p:spPr>
          <a:xfrm flipH="1">
            <a:off x="2809876" y="1384300"/>
            <a:ext cx="15875" cy="247491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93" name="Google Shape;193;p15"/>
          <p:cNvSpPr txBox="1"/>
          <p:nvPr/>
        </p:nvSpPr>
        <p:spPr>
          <a:xfrm>
            <a:off x="2500312" y="1347788"/>
            <a:ext cx="46672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time=`date | awk '{print $4}'`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500312" y="2401888"/>
            <a:ext cx="55610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2503488" y="2917825"/>
            <a:ext cx="73882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Is this the real life? Is this just fantasy?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# Caught in a landslide. No escape from reality.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2832101" y="4718050"/>
            <a:ext cx="67087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script,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script and execute with: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./script_name.sh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  <a:endParaRPr/>
          </a:p>
        </p:txBody>
      </p:sp>
      <p:cxnSp>
        <p:nvCxnSpPr>
          <p:cNvPr id="202" name="Google Shape;202;p16"/>
          <p:cNvCxnSpPr/>
          <p:nvPr/>
        </p:nvCxnSpPr>
        <p:spPr>
          <a:xfrm flipH="1">
            <a:off x="2809850" y="1384300"/>
            <a:ext cx="15900" cy="2475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03" name="Google Shape;203;p16"/>
          <p:cNvSpPr txBox="1"/>
          <p:nvPr/>
        </p:nvSpPr>
        <p:spPr>
          <a:xfrm>
            <a:off x="2500312" y="1347787"/>
            <a:ext cx="4667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time=`date | awk '{print $4}'`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2500312" y="2401887"/>
            <a:ext cx="5561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2503487" y="2917825"/>
            <a:ext cx="73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Is this the real life? Is this just fantasy?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# Caught in a landslide. No escape from reality.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331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  <a:endParaRPr sz="3000"/>
          </a:p>
          <a:p>
            <a:pPr marL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is a dynamic example since it will change at runtime.  In contrast, below is static: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trinity_home=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/usr/local/genome/trinityrnaseq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>
            <a:off x="1712912" y="5772151"/>
            <a:ext cx="8845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dynamic or static variables “better”?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1666875" y="274637"/>
            <a:ext cx="884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331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  <a:endParaRPr sz="3000"/>
          </a:p>
          <a:p>
            <a:pPr marL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is a dynamic example since it will change at runtime.  In contrast, below is static: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trinity_home=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/usr/local/genome/trinityrnaseq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double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single quote behave the same in the above context, but that’s not always the case…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666876" y="3760787"/>
            <a:ext cx="8543925" cy="26400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double OR single quote behave the same in the above context, but that’s not always the case…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 flipH="1">
            <a:off x="2809850" y="1384300"/>
            <a:ext cx="15900" cy="2475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38" name="Google Shape;238;p21"/>
          <p:cNvSpPr txBox="1"/>
          <p:nvPr/>
        </p:nvSpPr>
        <p:spPr>
          <a:xfrm>
            <a:off x="2500312" y="1347787"/>
            <a:ext cx="46674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500312" y="2401887"/>
            <a:ext cx="5561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2503487" y="2917825"/>
            <a:ext cx="73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Is this the real life? Is this just fantasy?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# Caught in a landslide. No escape from reality.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  <a:endParaRPr/>
          </a:p>
        </p:txBody>
      </p:sp>
      <p:cxnSp>
        <p:nvCxnSpPr>
          <p:cNvPr id="246" name="Google Shape;246;p22"/>
          <p:cNvCxnSpPr/>
          <p:nvPr/>
        </p:nvCxnSpPr>
        <p:spPr>
          <a:xfrm flipH="1">
            <a:off x="2809876" y="1384301"/>
            <a:ext cx="15875" cy="301942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247" name="Google Shape;247;p22"/>
          <p:cNvSpPr txBox="1"/>
          <p:nvPr/>
        </p:nvSpPr>
        <p:spPr>
          <a:xfrm>
            <a:off x="2500313" y="1347788"/>
            <a:ext cx="48037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2500312" y="2401888"/>
            <a:ext cx="54229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2503487" y="3594101"/>
            <a:ext cx="54229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printf 'The time is ${time}. Bye.\n'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2"/>
          <p:cNvCxnSpPr/>
          <p:nvPr/>
        </p:nvCxnSpPr>
        <p:spPr>
          <a:xfrm rot="10800000">
            <a:off x="3090862" y="4059238"/>
            <a:ext cx="792162" cy="68897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251" name="Google Shape;251;p22"/>
          <p:cNvSpPr txBox="1"/>
          <p:nvPr/>
        </p:nvSpPr>
        <p:spPr>
          <a:xfrm>
            <a:off x="3816351" y="4635500"/>
            <a:ext cx="577532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add this 6</a:t>
            </a:r>
            <a:r>
              <a:rPr lang="en-US" sz="2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to your script;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line is nearly the same 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</a:t>
            </a:r>
            <a:r>
              <a:rPr lang="en-US" sz="2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EXCEPT double quotes 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SINGLE QUOTE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2503487" y="2917825"/>
            <a:ext cx="73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Is this the real life? Is this just fantasy?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# Caught in a landslide. No escape from reality.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script - time.sh</a:t>
            </a:r>
            <a:endParaRPr/>
          </a:p>
        </p:txBody>
      </p:sp>
      <p:cxnSp>
        <p:nvCxnSpPr>
          <p:cNvPr id="258" name="Google Shape;258;p23"/>
          <p:cNvCxnSpPr/>
          <p:nvPr/>
        </p:nvCxnSpPr>
        <p:spPr>
          <a:xfrm flipH="1">
            <a:off x="2809876" y="1384301"/>
            <a:ext cx="15875" cy="301942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259" name="Google Shape;259;p23"/>
          <p:cNvSpPr txBox="1"/>
          <p:nvPr/>
        </p:nvSpPr>
        <p:spPr>
          <a:xfrm>
            <a:off x="2500312" y="1347788"/>
            <a:ext cx="466725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time=`date | awk '{print $4}'`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500312" y="2401888"/>
            <a:ext cx="54229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printf “The time is ${time}. Bye.\n”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2503487" y="3594101"/>
            <a:ext cx="54229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printf 'The time is ${time}. Bye.\n'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4230687" y="4718050"/>
            <a:ext cx="3911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script and execute with: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./script_name.sh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1898650" y="5791200"/>
            <a:ext cx="83867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big difference between “ and ‘?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2503487" y="2917825"/>
            <a:ext cx="738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# Is this the real life? Is this just fantasy?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# Caught in a landslide. No escape from reality.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</a:t>
            </a:r>
            <a:r>
              <a:rPr lang="en-US" sz="2800" b="1" i="1">
                <a:solidFill>
                  <a:schemeClr val="dk1"/>
                </a:solidFill>
              </a:rPr>
              <a:t>almost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$, `, \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1787526" y="2803526"/>
            <a:ext cx="8231187" cy="35464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</a:t>
            </a:r>
            <a:r>
              <a:rPr lang="en-US" sz="2800" b="1" i="1">
                <a:solidFill>
                  <a:schemeClr val="dk1"/>
                </a:solidFill>
              </a:rPr>
              <a:t>almost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1787526" y="3644900"/>
            <a:ext cx="8231187" cy="270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1666876" y="27463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Bracket, ticks and quote use in scripts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“some text to screen”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</a:t>
            </a:r>
            <a:r>
              <a:rPr lang="en-US" sz="2800" b="1" i="1">
                <a:solidFill>
                  <a:schemeClr val="dk1"/>
                </a:solidFill>
              </a:rPr>
              <a:t>almost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‘some text to screen’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 the literal value of all characters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1981200" y="-138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1"/>
          </p:nvPr>
        </p:nvSpPr>
        <p:spPr>
          <a:xfrm>
            <a:off x="1981200" y="9080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 &amp; good names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troubleshooting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1836737" y="908050"/>
            <a:ext cx="8247062" cy="58213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1981200" y="-138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1981200" y="9080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to add comments &amp; good names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troubleshooting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1836737" y="2374900"/>
            <a:ext cx="8247062" cy="4354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1981200" y="-138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1981200" y="908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pseudocode!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 comments/use good variable names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rather than longer scripts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when troubleshooting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1836737" y="4568825"/>
            <a:ext cx="8247000" cy="216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00" name="Google Shape;100;p3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01" name="Google Shape;101;p3"/>
          <p:cNvSpPr txBox="1"/>
          <p:nvPr/>
        </p:nvSpPr>
        <p:spPr>
          <a:xfrm>
            <a:off x="2943225" y="3382962"/>
            <a:ext cx="57642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in top-&gt;bottom, left-&gt;right fashion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-5400000" flipH="1">
            <a:off x="5363369" y="-90566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cxnSp>
        <p:nvCxnSpPr>
          <p:cNvPr id="103" name="Google Shape;103;p3"/>
          <p:cNvCxnSpPr/>
          <p:nvPr/>
        </p:nvCxnSpPr>
        <p:spPr>
          <a:xfrm rot="-5400000" flipH="1">
            <a:off x="5363369" y="-551656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cxnSp>
        <p:nvCxnSpPr>
          <p:cNvPr id="104" name="Google Shape;104;p3"/>
          <p:cNvCxnSpPr/>
          <p:nvPr/>
        </p:nvCxnSpPr>
        <p:spPr>
          <a:xfrm rot="-5400000" flipH="1">
            <a:off x="5363369" y="-211931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1981200" y="-138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body" idx="1"/>
          </p:nvPr>
        </p:nvSpPr>
        <p:spPr>
          <a:xfrm>
            <a:off x="1981200" y="9080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out your script before coding 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you are -&gt; where you want to go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pseudocode!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 comments/use good variable names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“play-by-play” of what script is doing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comments like notebook/data management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/>
              <a:t> scripts are good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dissect, especially when troubleshooting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Modular; link together with another script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LEGOS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your friend….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scripts already out there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READ/UNDERSTAND HOW THEY WORK BEFORE EXECUTING THEM!!!!! (Why?)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biologist training when scripting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-&gt; test -&gt; modify -&gt; test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only a single variable at a time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1787526" y="4222750"/>
            <a:ext cx="8231187" cy="21272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Scripting good practices</a:t>
            </a:r>
            <a:endParaRPr/>
          </a:p>
        </p:txBody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your friend….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scripts already out there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READ/UNDERSTAND HOW THEY WORK BEFORE EXECUTING THEM!!!!! (Why?)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biologist training when scripting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-&gt; test -&gt; modify -&gt; test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only a single facet of a script at a time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366f6546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Exercises!</a:t>
            </a:r>
            <a:endParaRPr/>
          </a:p>
        </p:txBody>
      </p:sp>
      <p:sp>
        <p:nvSpPr>
          <p:cNvPr id="331" name="Google Shape;331;g13366f65466_0_0"/>
          <p:cNvSpPr txBox="1">
            <a:spLocks noGrp="1"/>
          </p:cNvSpPr>
          <p:nvPr>
            <p:ph type="body" idx="1"/>
          </p:nvPr>
        </p:nvSpPr>
        <p:spPr>
          <a:xfrm>
            <a:off x="838200" y="1438800"/>
            <a:ext cx="10515600" cy="719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/>
              <a:t>Often it is necessary or helpful to have a sample table for NGS datasets, can be modified/parsed to aid downstream analysis.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/>
              <a:t>	</a:t>
            </a:r>
            <a:r>
              <a:rPr lang="en-US" sz="2100" dirty="0"/>
              <a:t>-&gt; how long are your sequences, paired end (PE) or single end (SE)?</a:t>
            </a:r>
            <a:endParaRPr sz="21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/>
              <a:t>In the </a:t>
            </a:r>
            <a:r>
              <a:rPr lang="en-US" sz="2500" dirty="0">
                <a:solidFill>
                  <a:srgbClr val="1155CC"/>
                </a:solidFill>
              </a:rPr>
              <a:t>~/data/bootcamp/</a:t>
            </a:r>
            <a:r>
              <a:rPr lang="en-US" sz="2500" dirty="0" err="1">
                <a:solidFill>
                  <a:srgbClr val="1155CC"/>
                </a:solidFill>
              </a:rPr>
              <a:t>Francisella_tularensis_experiment</a:t>
            </a:r>
            <a:r>
              <a:rPr lang="en-US" sz="2500" dirty="0"/>
              <a:t> directory we have a series of </a:t>
            </a:r>
            <a:r>
              <a:rPr lang="en-US" sz="2500" dirty="0" err="1"/>
              <a:t>fastq</a:t>
            </a:r>
            <a:r>
              <a:rPr lang="en-US" sz="2500" dirty="0"/>
              <a:t> files…use any tools that you have learned so far to create a .</a:t>
            </a:r>
            <a:r>
              <a:rPr lang="en-US" sz="2500" dirty="0" err="1"/>
              <a:t>tsv</a:t>
            </a:r>
            <a:r>
              <a:rPr lang="en-US" sz="2500" dirty="0"/>
              <a:t> with the following columns of data:</a:t>
            </a: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i="1" dirty="0"/>
              <a:t>Only rule is that you cannot use a text editor to do this, only commands you have learned, pipes etc.</a:t>
            </a:r>
            <a:endParaRPr sz="2500" b="1" i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32" name="Google Shape;332;g13366f65466_0_0"/>
          <p:cNvGraphicFramePr/>
          <p:nvPr>
            <p:extLst>
              <p:ext uri="{D42A27DB-BD31-4B8C-83A1-F6EECF244321}">
                <p14:modId xmlns:p14="http://schemas.microsoft.com/office/powerpoint/2010/main" val="4130238922"/>
              </p:ext>
            </p:extLst>
          </p:nvPr>
        </p:nvGraphicFramePr>
        <p:xfrm>
          <a:off x="952475" y="4002875"/>
          <a:ext cx="9531650" cy="1314910"/>
        </p:xfrm>
        <a:graphic>
          <a:graphicData uri="http://schemas.openxmlformats.org/drawingml/2006/table">
            <a:tbl>
              <a:tblPr>
                <a:noFill/>
                <a:tableStyleId>{CDB5F90E-252D-431A-8B76-58300407449D}</a:tableStyleId>
              </a:tblPr>
              <a:tblGrid>
                <a:gridCol w="16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1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Sample Number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Strain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Timepoint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Replicate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File Name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S35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Culturable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Culturable-T8-5_S35_L001_R1_001.fastq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038704b_0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Exercises!</a:t>
            </a:r>
            <a:endParaRPr/>
          </a:p>
        </p:txBody>
      </p:sp>
      <p:sp>
        <p:nvSpPr>
          <p:cNvPr id="339" name="Google Shape;339;g1337038704b_0_2"/>
          <p:cNvSpPr txBox="1">
            <a:spLocks noGrp="1"/>
          </p:cNvSpPr>
          <p:nvPr>
            <p:ph type="body" idx="1"/>
          </p:nvPr>
        </p:nvSpPr>
        <p:spPr>
          <a:xfrm>
            <a:off x="838200" y="14633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Now that you have your handy </a:t>
            </a:r>
            <a:r>
              <a:rPr lang="en-US" dirty="0" err="1"/>
              <a:t>tsv</a:t>
            </a:r>
            <a:r>
              <a:rPr lang="en-US" dirty="0"/>
              <a:t>, try some data transformations: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convert to csv and save as a different file (same name, different file extension)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dirty="0"/>
              <a:t> to make these changes permanent (look at -</a:t>
            </a:r>
            <a:r>
              <a:rPr lang="en-US" dirty="0" err="1"/>
              <a:t>i</a:t>
            </a:r>
            <a:r>
              <a:rPr lang="en-US" dirty="0"/>
              <a:t> option)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 dirty="0"/>
              <a:t>see if you can make a script that will do the entire workflow from start to finish (list of files from a directory to csv file of sample data)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37038704b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Exercises!</a:t>
            </a:r>
            <a:endParaRPr/>
          </a:p>
        </p:txBody>
      </p:sp>
      <p:sp>
        <p:nvSpPr>
          <p:cNvPr id="346" name="Google Shape;346;g1337038704b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Now we need you to add lines to your script that </a:t>
            </a:r>
            <a:r>
              <a:rPr lang="en-US" u="sng" dirty="0"/>
              <a:t>calculate the number of reads</a:t>
            </a:r>
            <a:r>
              <a:rPr lang="en-US" dirty="0"/>
              <a:t> for each file in </a:t>
            </a:r>
            <a:r>
              <a:rPr lang="en-US" dirty="0">
                <a:solidFill>
                  <a:srgbClr val="1155CC"/>
                </a:solidFill>
              </a:rPr>
              <a:t>~/data/bootcamp/</a:t>
            </a:r>
            <a:r>
              <a:rPr lang="en-US" dirty="0" err="1">
                <a:solidFill>
                  <a:srgbClr val="1155CC"/>
                </a:solidFill>
              </a:rPr>
              <a:t>Francisella_tularensis_experiment</a:t>
            </a:r>
            <a:r>
              <a:rPr lang="en-US" dirty="0">
                <a:solidFill>
                  <a:srgbClr val="1155CC"/>
                </a:solidFill>
              </a:rPr>
              <a:t> </a:t>
            </a:r>
            <a:r>
              <a:rPr lang="en-US" dirty="0"/>
              <a:t>and </a:t>
            </a:r>
            <a:r>
              <a:rPr lang="en-US" u="sng" dirty="0"/>
              <a:t>adds that column of data</a:t>
            </a:r>
            <a:r>
              <a:rPr lang="en-US" dirty="0"/>
              <a:t> to your </a:t>
            </a:r>
            <a:r>
              <a:rPr lang="en-US" dirty="0" err="1"/>
              <a:t>tsv</a:t>
            </a:r>
            <a:r>
              <a:rPr lang="en-US" dirty="0"/>
              <a:t> or csv file (your choice)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Again do this without using your text editor! Your script should work on any directory full of </a:t>
            </a:r>
            <a:r>
              <a:rPr lang="en-US" dirty="0" err="1"/>
              <a:t>fastq</a:t>
            </a:r>
            <a:r>
              <a:rPr lang="en-US" dirty="0"/>
              <a:t> files…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10" name="Google Shape;110;p4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11" name="Google Shape;111;p4"/>
          <p:cNvSpPr txBox="1"/>
          <p:nvPr/>
        </p:nvSpPr>
        <p:spPr>
          <a:xfrm>
            <a:off x="2500297" y="1347775"/>
            <a:ext cx="28389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17" name="Google Shape;117;p5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cxnSp>
        <p:nvCxnSpPr>
          <p:cNvPr id="118" name="Google Shape;118;p5"/>
          <p:cNvCxnSpPr/>
          <p:nvPr/>
        </p:nvCxnSpPr>
        <p:spPr>
          <a:xfrm rot="10800000">
            <a:off x="4278313" y="1717676"/>
            <a:ext cx="808037" cy="8715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19" name="Google Shape;119;p5"/>
          <p:cNvSpPr txBox="1"/>
          <p:nvPr/>
        </p:nvSpPr>
        <p:spPr>
          <a:xfrm>
            <a:off x="4278312" y="2589212"/>
            <a:ext cx="608806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“shebang” line: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shell the absolute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the interpreted language binary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should be utilized to read the 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execute its 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2500297" y="1347775"/>
            <a:ext cx="28389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Anatomy of a script</a:t>
            </a:r>
            <a:endParaRPr/>
          </a:p>
        </p:txBody>
      </p:sp>
      <p:cxnSp>
        <p:nvCxnSpPr>
          <p:cNvPr id="126" name="Google Shape;126;p6"/>
          <p:cNvCxnSpPr/>
          <p:nvPr/>
        </p:nvCxnSpPr>
        <p:spPr>
          <a:xfrm flipH="1">
            <a:off x="2809876" y="1417638"/>
            <a:ext cx="15875" cy="497998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27" name="Google Shape;127;p6"/>
          <p:cNvSpPr txBox="1"/>
          <p:nvPr/>
        </p:nvSpPr>
        <p:spPr>
          <a:xfrm>
            <a:off x="2500297" y="1347775"/>
            <a:ext cx="3358636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my_name=drgarrison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"/>
          <p:cNvCxnSpPr/>
          <p:nvPr/>
        </p:nvCxnSpPr>
        <p:spPr>
          <a:xfrm rot="10800000">
            <a:off x="4435476" y="2282826"/>
            <a:ext cx="642937" cy="7572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  <a:effectLst>
            <a:outerShdw blurRad="63500" dist="20000" dir="5400000">
              <a:srgbClr val="808080">
                <a:alpha val="37254"/>
              </a:srgbClr>
            </a:outerShdw>
          </a:effectLst>
        </p:spPr>
      </p:cxnSp>
      <p:sp>
        <p:nvSpPr>
          <p:cNvPr id="129" name="Google Shape;129;p6"/>
          <p:cNvSpPr txBox="1"/>
          <p:nvPr/>
        </p:nvSpPr>
        <p:spPr>
          <a:xfrm>
            <a:off x="3529012" y="3155950"/>
            <a:ext cx="681831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variable(s) early since you want them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prior to being calling, same for other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commands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</a:t>
            </a:r>
            <a:r>
              <a:rPr lang="en-US" sz="28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XXXXX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variables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variables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object containing data used by one or more applications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$HOME,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$PATH,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$SHELL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printenv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User-set variables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anything, but best to not use names associated with env variables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 is typically use UPPER CASE letters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804987" y="3925887"/>
            <a:ext cx="8405812" cy="2457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variables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variables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object containing data used by one or more applications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$HOME, $PATH, $SHELL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printenv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User-set variables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anything, but DO NOT use names associated with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you think this is the case?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“Rules” when creating variables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using all UPPERCASE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HOME, PATH, SHELL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start variables with numbers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1, 2, etc)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onetime vs. 1time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special characters other than </a:t>
            </a: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$, @, %, &amp;, *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characters have language-specific meanings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https://google.github.io/styleguide/shell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1870</Words>
  <Application>Microsoft Macintosh PowerPoint</Application>
  <PresentationFormat>Widescreen</PresentationFormat>
  <Paragraphs>293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Basic Bash scripting</vt:lpstr>
      <vt:lpstr>Anatomy of a script</vt:lpstr>
      <vt:lpstr>Anatomy of a script</vt:lpstr>
      <vt:lpstr>Anatomy of a script</vt:lpstr>
      <vt:lpstr>Anatomy of a script</vt:lpstr>
      <vt:lpstr>Anatomy of a script</vt:lpstr>
      <vt:lpstr>Examples of variables</vt:lpstr>
      <vt:lpstr>Examples of variables</vt:lpstr>
      <vt:lpstr>“Rules” when creating variables</vt:lpstr>
      <vt:lpstr>Creating a variable</vt:lpstr>
      <vt:lpstr>Creating a variable</vt:lpstr>
      <vt:lpstr>Creating a variable</vt:lpstr>
      <vt:lpstr>Anatomy of a script</vt:lpstr>
      <vt:lpstr>Anatomy of a script</vt:lpstr>
      <vt:lpstr>Example script - time.sh</vt:lpstr>
      <vt:lpstr>Example script - time.sh</vt:lpstr>
      <vt:lpstr>Bracket, ticks and quote use in scripts</vt:lpstr>
      <vt:lpstr>Bracket, ticks and quote use in scripts</vt:lpstr>
      <vt:lpstr>Bracket, ticks and quote use in scripts</vt:lpstr>
      <vt:lpstr>Bracket, ticks and quote use in scripts</vt:lpstr>
      <vt:lpstr>Example script - time.sh</vt:lpstr>
      <vt:lpstr>Example script - time.sh</vt:lpstr>
      <vt:lpstr>Example script - time.sh</vt:lpstr>
      <vt:lpstr>Bracket, ticks and quote use in scripts</vt:lpstr>
      <vt:lpstr>Bracket, ticks and quote use in scripts</vt:lpstr>
      <vt:lpstr>Bracket, ticks and quote use in scripts</vt:lpstr>
      <vt:lpstr>Scripting good practices</vt:lpstr>
      <vt:lpstr>Scripting good practices</vt:lpstr>
      <vt:lpstr>Scripting good practices</vt:lpstr>
      <vt:lpstr>Scripting good practices</vt:lpstr>
      <vt:lpstr>Scripting good practices</vt:lpstr>
      <vt:lpstr>Scripting good practices</vt:lpstr>
      <vt:lpstr>Exercises!</vt:lpstr>
      <vt:lpstr>Exercises!</vt:lpstr>
      <vt:lpstr>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Bash scripting</dc:title>
  <dc:creator>Nicole Garrison</dc:creator>
  <cp:lastModifiedBy>Nicole Garrison</cp:lastModifiedBy>
  <cp:revision>2</cp:revision>
  <dcterms:created xsi:type="dcterms:W3CDTF">2021-07-08T11:20:08Z</dcterms:created>
  <dcterms:modified xsi:type="dcterms:W3CDTF">2023-06-14T19:33:19Z</dcterms:modified>
</cp:coreProperties>
</file>