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h9xt/4LTjNhZODWFvZr6Fzd0YG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e3f164521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e3f164521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3f164521c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e3f164521c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3400a705c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3400a705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3400a705cf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3400a705c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3400a705cf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3400a705c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3f164521c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e3f164521c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3400a705cf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3400a705c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3400a705cf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3400a705c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3"/>
          <p:cNvSpPr/>
          <p:nvPr>
            <p:ph idx="2" type="pic"/>
          </p:nvPr>
        </p:nvSpPr>
        <p:spPr>
          <a:xfrm>
            <a:off x="5183188" y="987425"/>
            <a:ext cx="6172200" cy="4873625"/>
          </a:xfrm>
          <a:prstGeom prst="rect">
            <a:avLst/>
          </a:prstGeom>
          <a:noFill/>
          <a:ln>
            <a:noFill/>
          </a:ln>
        </p:spPr>
      </p:sp>
      <p:sp>
        <p:nvSpPr>
          <p:cNvPr id="64" name="Google Shape;64;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docs.python.org/3/library/exceptions.html#ValueErro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Python</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Strings can be glued together…</a:t>
            </a:r>
            <a:endParaRPr/>
          </a:p>
        </p:txBody>
      </p:sp>
      <p:sp>
        <p:nvSpPr>
          <p:cNvPr id="139" name="Google Shape;13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US"/>
              <a:t>&gt;&gt;&gt; 3 * 'un' + 'ium’</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&gt;&gt;&gt; 'some text' ' appearing next' 'to each other'</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&gt;&gt;&gt; 'Py' 'thon</a:t>
            </a:r>
            <a:r>
              <a:rPr lang="en-US">
                <a:solidFill>
                  <a:srgbClr val="000000"/>
                </a:solidFill>
              </a:rPr>
              <a:t>’</a:t>
            </a:r>
            <a:endParaRPr/>
          </a:p>
          <a:p>
            <a:pPr indent="0" lvl="0" marL="0" rtl="0" algn="l">
              <a:lnSpc>
                <a:spcPct val="90000"/>
              </a:lnSpc>
              <a:spcBef>
                <a:spcPts val="1000"/>
              </a:spcBef>
              <a:spcAft>
                <a:spcPts val="0"/>
              </a:spcAft>
              <a:buClr>
                <a:schemeClr val="dk1"/>
              </a:buClr>
              <a:buSzPct val="100000"/>
              <a:buNone/>
            </a:pPr>
            <a:r>
              <a:t/>
            </a:r>
            <a:endParaRPr>
              <a:solidFill>
                <a:srgbClr val="000000"/>
              </a:solidFill>
            </a:endParaRPr>
          </a:p>
          <a:p>
            <a:pPr indent="0" lvl="0" marL="0" rtl="0" algn="l">
              <a:lnSpc>
                <a:spcPct val="90000"/>
              </a:lnSpc>
              <a:spcBef>
                <a:spcPts val="1000"/>
              </a:spcBef>
              <a:spcAft>
                <a:spcPts val="0"/>
              </a:spcAft>
              <a:buClr>
                <a:schemeClr val="dk1"/>
              </a:buClr>
              <a:buSzPct val="100000"/>
              <a:buNone/>
            </a:pPr>
            <a:r>
              <a:rPr lang="en-US"/>
              <a:t>&gt;&gt;&gt; text = ('Put several strings within parentheses ' ... 'to have them joined together.’)</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To concatenate string </a:t>
            </a:r>
            <a:r>
              <a:rPr lang="en-US" u="sng"/>
              <a:t>variables</a:t>
            </a:r>
            <a:r>
              <a:rPr lang="en-US"/>
              <a:t> and literals use a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Indexing and Slicing</a:t>
            </a:r>
            <a:endParaRPr/>
          </a:p>
        </p:txBody>
      </p:sp>
      <p:sp>
        <p:nvSpPr>
          <p:cNvPr id="145" name="Google Shape;145;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&gt;&gt;&gt; word = 'Python’</a:t>
            </a:r>
            <a:endParaRPr/>
          </a:p>
          <a:p>
            <a:pPr indent="0" lvl="0" marL="0" rtl="0" algn="l">
              <a:lnSpc>
                <a:spcPct val="90000"/>
              </a:lnSpc>
              <a:spcBef>
                <a:spcPts val="1000"/>
              </a:spcBef>
              <a:spcAft>
                <a:spcPts val="0"/>
              </a:spcAft>
              <a:buClr>
                <a:schemeClr val="dk1"/>
              </a:buClr>
              <a:buSzPts val="2800"/>
              <a:buNone/>
            </a:pPr>
            <a:r>
              <a:rPr lang="en-US"/>
              <a:t>&gt;&gt;&gt; word[0] 		# character in position 0 'P’</a:t>
            </a:r>
            <a:endParaRPr/>
          </a:p>
          <a:p>
            <a:pPr indent="0" lvl="0" marL="0" rtl="0" algn="l">
              <a:lnSpc>
                <a:spcPct val="90000"/>
              </a:lnSpc>
              <a:spcBef>
                <a:spcPts val="1000"/>
              </a:spcBef>
              <a:spcAft>
                <a:spcPts val="0"/>
              </a:spcAft>
              <a:buClr>
                <a:schemeClr val="dk1"/>
              </a:buClr>
              <a:buSzPts val="2800"/>
              <a:buNone/>
            </a:pPr>
            <a:r>
              <a:rPr lang="en-US"/>
              <a:t>&gt;&gt;&gt; word[5] 		# character in position 5 ‘n’</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&gt;&gt;&gt; word[-1] 		# last character 'n’</a:t>
            </a:r>
            <a:endParaRPr/>
          </a:p>
          <a:p>
            <a:pPr indent="0" lvl="0" marL="0" rtl="0" algn="l">
              <a:lnSpc>
                <a:spcPct val="90000"/>
              </a:lnSpc>
              <a:spcBef>
                <a:spcPts val="1000"/>
              </a:spcBef>
              <a:spcAft>
                <a:spcPts val="0"/>
              </a:spcAft>
              <a:buClr>
                <a:schemeClr val="dk1"/>
              </a:buClr>
              <a:buSzPts val="2800"/>
              <a:buNone/>
            </a:pPr>
            <a:r>
              <a:rPr lang="en-US"/>
              <a:t>&gt;&gt;&gt; word[-2] 		# second-last character 'o’</a:t>
            </a:r>
            <a:endParaRPr/>
          </a:p>
          <a:p>
            <a:pPr indent="0" lvl="0" marL="0" rtl="0" algn="l">
              <a:lnSpc>
                <a:spcPct val="90000"/>
              </a:lnSpc>
              <a:spcBef>
                <a:spcPts val="1000"/>
              </a:spcBef>
              <a:spcAft>
                <a:spcPts val="0"/>
              </a:spcAft>
              <a:buClr>
                <a:schemeClr val="dk1"/>
              </a:buClr>
              <a:buSzPts val="2800"/>
              <a:buNone/>
            </a:pPr>
            <a:r>
              <a:rPr lang="en-US"/>
              <a:t>&gt;&gt;&gt; word[-6]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Indexing and Slicing</a:t>
            </a:r>
            <a:endParaRPr/>
          </a:p>
        </p:txBody>
      </p:sp>
      <p:sp>
        <p:nvSpPr>
          <p:cNvPr id="151" name="Google Shape;15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US"/>
              <a:t>&gt;&gt;&gt; word[0:2]</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&gt;&gt;&gt; word[2:5]</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&gt;&gt;&gt; word[:2]</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&gt;&gt;&gt; word[4:]</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&gt;&gt;&gt; word[-2:]</a:t>
            </a:r>
            <a:endParaRPr/>
          </a:p>
          <a:p>
            <a:pPr indent="0" lvl="0" marL="0" rtl="0" algn="l">
              <a:lnSpc>
                <a:spcPct val="90000"/>
              </a:lnSpc>
              <a:spcBef>
                <a:spcPts val="1000"/>
              </a:spcBef>
              <a:spcAft>
                <a:spcPts val="0"/>
              </a:spcAft>
              <a:buClr>
                <a:schemeClr val="dk1"/>
              </a:buClr>
              <a:buSzPct val="100000"/>
              <a:buNone/>
            </a:pPr>
            <a:r>
              <a:rPr lang="en-US"/>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Very Common Error…</a:t>
            </a:r>
            <a:endParaRPr/>
          </a:p>
        </p:txBody>
      </p:sp>
      <p:sp>
        <p:nvSpPr>
          <p:cNvPr id="157" name="Google Shape;15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&gt;&gt;&gt; word[42] </a:t>
            </a:r>
            <a:endParaRPr/>
          </a:p>
          <a:p>
            <a:pPr indent="0" lvl="0" marL="0" rtl="0" algn="l">
              <a:lnSpc>
                <a:spcPct val="90000"/>
              </a:lnSpc>
              <a:spcBef>
                <a:spcPts val="1000"/>
              </a:spcBef>
              <a:spcAft>
                <a:spcPts val="0"/>
              </a:spcAft>
              <a:buClr>
                <a:schemeClr val="dk1"/>
              </a:buClr>
              <a:buSzPts val="2800"/>
              <a:buNone/>
            </a:pPr>
            <a:r>
              <a:rPr lang="en-US"/>
              <a:t># the word only has 6 characters </a:t>
            </a:r>
            <a:endParaRPr/>
          </a:p>
          <a:p>
            <a:pPr indent="0" lvl="0" marL="0" rtl="0" algn="l">
              <a:lnSpc>
                <a:spcPct val="90000"/>
              </a:lnSpc>
              <a:spcBef>
                <a:spcPts val="1000"/>
              </a:spcBef>
              <a:spcAft>
                <a:spcPts val="0"/>
              </a:spcAft>
              <a:buClr>
                <a:schemeClr val="dk1"/>
              </a:buClr>
              <a:buSzPts val="2800"/>
              <a:buNone/>
            </a:pPr>
            <a:r>
              <a:rPr lang="en-US">
                <a:highlight>
                  <a:srgbClr val="FFFF00"/>
                </a:highlight>
              </a:rPr>
              <a:t>Traceback (most recent call last): File "&lt;stdin&gt;", line 1, in &lt;module&gt; IndexError: string index out of range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Common string operation…len</a:t>
            </a:r>
            <a:endParaRPr/>
          </a:p>
        </p:txBody>
      </p:sp>
      <p:sp>
        <p:nvSpPr>
          <p:cNvPr id="163" name="Google Shape;16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&gt;&gt;&gt; s = 'supercalifragilisticexpialidocious’</a:t>
            </a:r>
            <a:endParaRPr/>
          </a:p>
          <a:p>
            <a:pPr indent="0" lvl="0" marL="0" rtl="0" algn="l">
              <a:lnSpc>
                <a:spcPct val="90000"/>
              </a:lnSpc>
              <a:spcBef>
                <a:spcPts val="1000"/>
              </a:spcBef>
              <a:spcAft>
                <a:spcPts val="0"/>
              </a:spcAft>
              <a:buClr>
                <a:schemeClr val="dk1"/>
              </a:buClr>
              <a:buSzPts val="2800"/>
              <a:buNone/>
            </a:pPr>
            <a:r>
              <a:rPr lang="en-US"/>
              <a:t>&gt;&gt;&gt; len(s)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[Lists]</a:t>
            </a:r>
            <a:endParaRPr/>
          </a:p>
        </p:txBody>
      </p:sp>
      <p:sp>
        <p:nvSpPr>
          <p:cNvPr id="169" name="Google Shape;16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&gt;&gt;&gt; squares = [1, 4, 9, 16, 25]</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&gt;&gt;&gt; squares</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can use indexing, slicing, concatenating</a:t>
            </a:r>
            <a:endParaRPr/>
          </a:p>
          <a:p>
            <a:pPr indent="-228600" lvl="0" marL="228600" rtl="0" algn="l">
              <a:lnSpc>
                <a:spcPct val="90000"/>
              </a:lnSpc>
              <a:spcBef>
                <a:spcPts val="1000"/>
              </a:spcBef>
              <a:spcAft>
                <a:spcPts val="0"/>
              </a:spcAft>
              <a:buClr>
                <a:schemeClr val="dk1"/>
              </a:buClr>
              <a:buSzPts val="2800"/>
              <a:buChar char="•"/>
            </a:pPr>
            <a:r>
              <a:rPr lang="en-US"/>
              <a:t>lists are </a:t>
            </a:r>
            <a:r>
              <a:rPr i="1" lang="en-US"/>
              <a:t>mutable – </a:t>
            </a:r>
            <a:r>
              <a:rPr lang="en-US"/>
              <a:t>try setting the value of the third list item to something else</a:t>
            </a:r>
            <a:endParaRPr/>
          </a:p>
          <a:p>
            <a:pPr indent="-228600" lvl="0" marL="228600" rtl="0" algn="l">
              <a:lnSpc>
                <a:spcPct val="90000"/>
              </a:lnSpc>
              <a:spcBef>
                <a:spcPts val="1000"/>
              </a:spcBef>
              <a:spcAft>
                <a:spcPts val="0"/>
              </a:spcAft>
              <a:buClr>
                <a:schemeClr val="dk1"/>
              </a:buClr>
              <a:buSzPts val="2800"/>
              <a:buChar char="•"/>
            </a:pPr>
            <a:r>
              <a:rPr lang="en-US"/>
              <a:t>you can also append things to lists…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Lists</a:t>
            </a:r>
            <a:endParaRPr/>
          </a:p>
        </p:txBody>
      </p:sp>
      <p:sp>
        <p:nvSpPr>
          <p:cNvPr id="175" name="Google Shape;175;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you can also append things to lists – uses the append </a:t>
            </a:r>
            <a:r>
              <a:rPr lang="en-US" u="sng"/>
              <a:t>method</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&gt;&gt;&gt; squares.append(16)</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&gt;&gt;&gt; squares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You can add and subtract from lists…</a:t>
            </a:r>
            <a:endParaRPr/>
          </a:p>
        </p:txBody>
      </p:sp>
      <p:sp>
        <p:nvSpPr>
          <p:cNvPr id="181" name="Google Shape;181;p17"/>
          <p:cNvSpPr txBox="1"/>
          <p:nvPr>
            <p:ph idx="1" type="body"/>
          </p:nvPr>
        </p:nvSpPr>
        <p:spPr>
          <a:xfrm>
            <a:off x="838200" y="1554626"/>
            <a:ext cx="10515600" cy="4622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&gt;&gt;&gt; letters = ['a', 'b', 'c', 'd', 'e', 'f', 'g’]</a:t>
            </a:r>
            <a:endParaRPr/>
          </a:p>
          <a:p>
            <a:pPr indent="0" lvl="0" marL="0" rtl="0" algn="l">
              <a:lnSpc>
                <a:spcPct val="90000"/>
              </a:lnSpc>
              <a:spcBef>
                <a:spcPts val="1000"/>
              </a:spcBef>
              <a:spcAft>
                <a:spcPts val="0"/>
              </a:spcAft>
              <a:buClr>
                <a:schemeClr val="dk1"/>
              </a:buClr>
              <a:buSzPts val="2800"/>
              <a:buNone/>
            </a:pPr>
            <a:r>
              <a:rPr lang="en-US"/>
              <a:t>&gt;&gt;&gt; letters[2:5] = ['C', 'D', 'E’]</a:t>
            </a:r>
            <a:endParaRPr/>
          </a:p>
          <a:p>
            <a:pPr indent="0" lvl="0" marL="0" rtl="0" algn="l">
              <a:lnSpc>
                <a:spcPct val="90000"/>
              </a:lnSpc>
              <a:spcBef>
                <a:spcPts val="1000"/>
              </a:spcBef>
              <a:spcAft>
                <a:spcPts val="0"/>
              </a:spcAft>
              <a:buClr>
                <a:schemeClr val="dk1"/>
              </a:buClr>
              <a:buSzPts val="2800"/>
              <a:buNone/>
            </a:pPr>
            <a:r>
              <a:rPr lang="en-US"/>
              <a:t># now remove them</a:t>
            </a:r>
            <a:endParaRPr/>
          </a:p>
          <a:p>
            <a:pPr indent="0" lvl="0" marL="0" rtl="0" algn="l">
              <a:lnSpc>
                <a:spcPct val="90000"/>
              </a:lnSpc>
              <a:spcBef>
                <a:spcPts val="1000"/>
              </a:spcBef>
              <a:spcAft>
                <a:spcPts val="0"/>
              </a:spcAft>
              <a:buClr>
                <a:schemeClr val="dk1"/>
              </a:buClr>
              <a:buSzPts val="2800"/>
              <a:buNone/>
            </a:pPr>
            <a:r>
              <a:rPr lang="en-US"/>
              <a:t>&gt;&gt;&gt; letters[2:5] = []</a:t>
            </a:r>
            <a:endParaRPr/>
          </a:p>
          <a:p>
            <a:pPr indent="0" lvl="0" marL="0" rtl="0" algn="l">
              <a:lnSpc>
                <a:spcPct val="90000"/>
              </a:lnSpc>
              <a:spcBef>
                <a:spcPts val="1000"/>
              </a:spcBef>
              <a:spcAft>
                <a:spcPts val="0"/>
              </a:spcAft>
              <a:buClr>
                <a:schemeClr val="dk1"/>
              </a:buClr>
              <a:buSzPts val="2800"/>
              <a:buNone/>
            </a:pPr>
            <a:r>
              <a:rPr lang="en-US"/>
              <a:t># clear the list by replacing all the elements with an empty list</a:t>
            </a:r>
            <a:endParaRPr/>
          </a:p>
          <a:p>
            <a:pPr indent="0" lvl="0" marL="0" rtl="0" algn="l">
              <a:lnSpc>
                <a:spcPct val="90000"/>
              </a:lnSpc>
              <a:spcBef>
                <a:spcPts val="1000"/>
              </a:spcBef>
              <a:spcAft>
                <a:spcPts val="0"/>
              </a:spcAft>
              <a:buClr>
                <a:schemeClr val="dk1"/>
              </a:buClr>
              <a:buSzPts val="2800"/>
              <a:buNone/>
            </a:pPr>
            <a:r>
              <a:rPr lang="en-US"/>
              <a:t>&gt;&gt;&gt; letters[:] = []</a:t>
            </a:r>
            <a:endParaRPr/>
          </a:p>
          <a:p>
            <a:pPr indent="0" lvl="0" marL="0" rtl="0" algn="l">
              <a:lnSpc>
                <a:spcPct val="90000"/>
              </a:lnSpc>
              <a:spcBef>
                <a:spcPts val="1000"/>
              </a:spcBef>
              <a:spcAft>
                <a:spcPts val="0"/>
              </a:spcAft>
              <a:buClr>
                <a:schemeClr val="dk1"/>
              </a:buClr>
              <a:buSzPts val="2800"/>
              <a:buNone/>
            </a:pPr>
            <a:r>
              <a:rPr lang="en-US"/>
              <a:t># remove the list entirely!</a:t>
            </a:r>
            <a:endParaRPr/>
          </a:p>
          <a:p>
            <a:pPr indent="0" lvl="0" marL="0" rtl="0" algn="l">
              <a:lnSpc>
                <a:spcPct val="90000"/>
              </a:lnSpc>
              <a:spcBef>
                <a:spcPts val="1000"/>
              </a:spcBef>
              <a:spcAft>
                <a:spcPts val="0"/>
              </a:spcAft>
              <a:buClr>
                <a:schemeClr val="dk1"/>
              </a:buClr>
              <a:buSzPts val="2800"/>
              <a:buNone/>
            </a:pPr>
            <a:r>
              <a:rPr lang="en-US"/>
              <a:t>&gt;&gt;&gt; del(letters)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Other list methods…</a:t>
            </a:r>
            <a:endParaRPr/>
          </a:p>
        </p:txBody>
      </p:sp>
      <p:sp>
        <p:nvSpPr>
          <p:cNvPr id="187" name="Google Shape;187;p18"/>
          <p:cNvSpPr txBox="1"/>
          <p:nvPr>
            <p:ph idx="1" type="body"/>
          </p:nvPr>
        </p:nvSpPr>
        <p:spPr>
          <a:xfrm>
            <a:off x="838200" y="1528011"/>
            <a:ext cx="10515600" cy="51976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list.insert(</a:t>
            </a:r>
            <a:r>
              <a:rPr b="1" i="1" lang="en-US"/>
              <a:t>i</a:t>
            </a:r>
            <a:r>
              <a:rPr b="1" lang="en-US"/>
              <a:t>, </a:t>
            </a:r>
            <a:r>
              <a:rPr b="1" i="1" lang="en-US"/>
              <a:t>x</a:t>
            </a:r>
            <a:r>
              <a:rPr b="1" lang="en-US"/>
              <a:t>) </a:t>
            </a:r>
            <a:r>
              <a:rPr lang="en-US"/>
              <a:t>Insert an item at a given position. The first argument is the index of the element before which to insert, so a.insert(0, x) inserts at the front of the list, and a.insert(len(a), x) is equivalent to a.append(x).</a:t>
            </a:r>
            <a:endParaRPr/>
          </a:p>
          <a:p>
            <a:pPr indent="-228600" lvl="0" marL="228600" rtl="0" algn="l">
              <a:lnSpc>
                <a:spcPct val="90000"/>
              </a:lnSpc>
              <a:spcBef>
                <a:spcPts val="1000"/>
              </a:spcBef>
              <a:spcAft>
                <a:spcPts val="0"/>
              </a:spcAft>
              <a:buClr>
                <a:schemeClr val="dk1"/>
              </a:buClr>
              <a:buSzPts val="2800"/>
              <a:buChar char="•"/>
            </a:pPr>
            <a:r>
              <a:rPr b="1" lang="en-US"/>
              <a:t>list.remove(</a:t>
            </a:r>
            <a:r>
              <a:rPr b="1" i="1" lang="en-US"/>
              <a:t>x</a:t>
            </a:r>
            <a:r>
              <a:rPr b="1" lang="en-US"/>
              <a:t>) </a:t>
            </a:r>
            <a:r>
              <a:rPr lang="en-US"/>
              <a:t>Remove the first item from the list whose value is equal to </a:t>
            </a:r>
            <a:r>
              <a:rPr i="1" lang="en-US"/>
              <a:t>x</a:t>
            </a:r>
            <a:r>
              <a:rPr lang="en-US"/>
              <a:t>. It raises a </a:t>
            </a:r>
            <a:r>
              <a:rPr lang="en-US" u="sng">
                <a:solidFill>
                  <a:schemeClr val="hlink"/>
                </a:solidFill>
                <a:hlinkClick r:id="rId3"/>
              </a:rPr>
              <a:t>ValueError</a:t>
            </a:r>
            <a:r>
              <a:rPr lang="en-US"/>
              <a:t> if there is no such item.</a:t>
            </a:r>
            <a:endParaRPr/>
          </a:p>
          <a:p>
            <a:pPr indent="-228600" lvl="0" marL="228600" rtl="0" algn="l">
              <a:lnSpc>
                <a:spcPct val="90000"/>
              </a:lnSpc>
              <a:spcBef>
                <a:spcPts val="1000"/>
              </a:spcBef>
              <a:spcAft>
                <a:spcPts val="0"/>
              </a:spcAft>
              <a:buClr>
                <a:schemeClr val="dk1"/>
              </a:buClr>
              <a:buSzPts val="2800"/>
              <a:buChar char="•"/>
            </a:pPr>
            <a:r>
              <a:rPr b="1" lang="en-US"/>
              <a:t>list.clear() </a:t>
            </a:r>
            <a:r>
              <a:rPr lang="en-US"/>
              <a:t>Remove all items from the list. Equivalent to del a[:].</a:t>
            </a:r>
            <a:endParaRPr/>
          </a:p>
          <a:p>
            <a:pPr indent="-228600" lvl="0" marL="228600" rtl="0" algn="l">
              <a:lnSpc>
                <a:spcPct val="90000"/>
              </a:lnSpc>
              <a:spcBef>
                <a:spcPts val="1000"/>
              </a:spcBef>
              <a:spcAft>
                <a:spcPts val="0"/>
              </a:spcAft>
              <a:buClr>
                <a:schemeClr val="dk1"/>
              </a:buClr>
              <a:buSzPts val="2800"/>
              <a:buChar char="•"/>
            </a:pPr>
            <a:r>
              <a:rPr b="1" lang="en-US"/>
              <a:t>list.count(</a:t>
            </a:r>
            <a:r>
              <a:rPr b="1" i="1" lang="en-US"/>
              <a:t>x</a:t>
            </a:r>
            <a:r>
              <a:rPr b="1" lang="en-US"/>
              <a:t>) </a:t>
            </a:r>
            <a:r>
              <a:rPr lang="en-US"/>
              <a:t>Return the number of times </a:t>
            </a:r>
            <a:r>
              <a:rPr i="1" lang="en-US"/>
              <a:t>x</a:t>
            </a:r>
            <a:r>
              <a:rPr lang="en-US"/>
              <a:t> appears in the list.</a:t>
            </a:r>
            <a:endParaRPr/>
          </a:p>
          <a:p>
            <a:pPr indent="-228600" lvl="0" marL="228600" rtl="0" algn="l">
              <a:lnSpc>
                <a:spcPct val="90000"/>
              </a:lnSpc>
              <a:spcBef>
                <a:spcPts val="1000"/>
              </a:spcBef>
              <a:spcAft>
                <a:spcPts val="0"/>
              </a:spcAft>
              <a:buClr>
                <a:schemeClr val="dk1"/>
              </a:buClr>
              <a:buSzPts val="2800"/>
              <a:buChar char="•"/>
            </a:pPr>
            <a:r>
              <a:rPr b="1" lang="en-US"/>
              <a:t>list.sort() </a:t>
            </a:r>
            <a:r>
              <a:rPr lang="en-US"/>
              <a:t>Sort the items of the list in place</a:t>
            </a:r>
            <a:endParaRPr/>
          </a:p>
          <a:p>
            <a:pPr indent="-228600" lvl="0" marL="228600" rtl="0" algn="l">
              <a:lnSpc>
                <a:spcPct val="90000"/>
              </a:lnSpc>
              <a:spcBef>
                <a:spcPts val="1000"/>
              </a:spcBef>
              <a:spcAft>
                <a:spcPts val="0"/>
              </a:spcAft>
              <a:buClr>
                <a:schemeClr val="dk1"/>
              </a:buClr>
              <a:buSzPts val="2800"/>
              <a:buChar char="•"/>
            </a:pPr>
            <a:r>
              <a:rPr b="1" lang="en-US"/>
              <a:t>list.reverse() </a:t>
            </a:r>
            <a:r>
              <a:rPr lang="en-US"/>
              <a:t>Reverse the elements of the list in place.</a:t>
            </a:r>
            <a:endParaRPr/>
          </a:p>
          <a:p>
            <a:pPr indent="-228600" lvl="0" marL="228600" rtl="0" algn="l">
              <a:lnSpc>
                <a:spcPct val="90000"/>
              </a:lnSpc>
              <a:spcBef>
                <a:spcPts val="1000"/>
              </a:spcBef>
              <a:spcAft>
                <a:spcPts val="0"/>
              </a:spcAft>
              <a:buClr>
                <a:schemeClr val="dk1"/>
              </a:buClr>
              <a:buSzPts val="2800"/>
              <a:buChar char="•"/>
            </a:pPr>
            <a:r>
              <a:rPr b="1" lang="en-US"/>
              <a:t>list.copy() </a:t>
            </a:r>
            <a:r>
              <a:rPr lang="en-US"/>
              <a:t>Return a shallow copy of the list. Equivalent to 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You can create nested lists…</a:t>
            </a:r>
            <a:endParaRPr/>
          </a:p>
        </p:txBody>
      </p:sp>
      <p:sp>
        <p:nvSpPr>
          <p:cNvPr id="193" name="Google Shape;19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&gt;&gt;&gt; a = ['a', 'b', 'c’]</a:t>
            </a:r>
            <a:endParaRPr/>
          </a:p>
          <a:p>
            <a:pPr indent="0" lvl="0" marL="0" rtl="0" algn="l">
              <a:lnSpc>
                <a:spcPct val="90000"/>
              </a:lnSpc>
              <a:spcBef>
                <a:spcPts val="1000"/>
              </a:spcBef>
              <a:spcAft>
                <a:spcPts val="0"/>
              </a:spcAft>
              <a:buClr>
                <a:schemeClr val="dk1"/>
              </a:buClr>
              <a:buSzPts val="2800"/>
              <a:buNone/>
            </a:pPr>
            <a:r>
              <a:rPr lang="en-US"/>
              <a:t>&gt;&gt;&gt; n = [1, 2, 3]</a:t>
            </a:r>
            <a:endParaRPr/>
          </a:p>
          <a:p>
            <a:pPr indent="0" lvl="0" marL="0" rtl="0" algn="l">
              <a:lnSpc>
                <a:spcPct val="90000"/>
              </a:lnSpc>
              <a:spcBef>
                <a:spcPts val="1000"/>
              </a:spcBef>
              <a:spcAft>
                <a:spcPts val="0"/>
              </a:spcAft>
              <a:buClr>
                <a:schemeClr val="dk1"/>
              </a:buClr>
              <a:buSzPts val="2800"/>
              <a:buNone/>
            </a:pPr>
            <a:r>
              <a:rPr lang="en-US"/>
              <a:t>&gt;&gt;&gt; x = [a, n]</a:t>
            </a:r>
            <a:endParaRPr/>
          </a:p>
          <a:p>
            <a:pPr indent="0" lvl="0" marL="0" rtl="0" algn="l">
              <a:lnSpc>
                <a:spcPct val="90000"/>
              </a:lnSpc>
              <a:spcBef>
                <a:spcPts val="1000"/>
              </a:spcBef>
              <a:spcAft>
                <a:spcPts val="0"/>
              </a:spcAft>
              <a:buClr>
                <a:schemeClr val="dk1"/>
              </a:buClr>
              <a:buSzPts val="2800"/>
              <a:buNone/>
            </a:pPr>
            <a:r>
              <a:rPr lang="en-US"/>
              <a:t>&gt;&gt;&gt; x</a:t>
            </a:r>
            <a:endParaRPr/>
          </a:p>
          <a:p>
            <a:pPr indent="0" lvl="0" marL="0" rtl="0" algn="l">
              <a:lnSpc>
                <a:spcPct val="90000"/>
              </a:lnSpc>
              <a:spcBef>
                <a:spcPts val="1000"/>
              </a:spcBef>
              <a:spcAft>
                <a:spcPts val="0"/>
              </a:spcAft>
              <a:buClr>
                <a:schemeClr val="dk1"/>
              </a:buClr>
              <a:buSzPts val="2800"/>
              <a:buNone/>
            </a:pPr>
            <a:r>
              <a:rPr lang="en-US"/>
              <a:t>&gt;&gt;&gt; x[0]</a:t>
            </a:r>
            <a:endParaRPr/>
          </a:p>
          <a:p>
            <a:pPr indent="0" lvl="0" marL="0" rtl="0" algn="l">
              <a:lnSpc>
                <a:spcPct val="90000"/>
              </a:lnSpc>
              <a:spcBef>
                <a:spcPts val="1000"/>
              </a:spcBef>
              <a:spcAft>
                <a:spcPts val="0"/>
              </a:spcAft>
              <a:buClr>
                <a:schemeClr val="dk1"/>
              </a:buClr>
              <a:buSzPts val="2800"/>
              <a:buNone/>
            </a:pPr>
            <a:r>
              <a:rPr lang="en-US"/>
              <a:t>&gt;&gt;&gt; x[0][1]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Python is a programming language</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modular</a:t>
            </a:r>
            <a:endParaRPr/>
          </a:p>
          <a:p>
            <a:pPr indent="-228600" lvl="0" marL="228600" rtl="0" algn="l">
              <a:lnSpc>
                <a:spcPct val="90000"/>
              </a:lnSpc>
              <a:spcBef>
                <a:spcPts val="1000"/>
              </a:spcBef>
              <a:spcAft>
                <a:spcPts val="0"/>
              </a:spcAft>
              <a:buClr>
                <a:schemeClr val="dk1"/>
              </a:buClr>
              <a:buSzPts val="2800"/>
              <a:buChar char="•"/>
            </a:pPr>
            <a:r>
              <a:rPr lang="en-US"/>
              <a:t>high-level data types</a:t>
            </a:r>
            <a:endParaRPr/>
          </a:p>
          <a:p>
            <a:pPr indent="-228600" lvl="0" marL="228600" rtl="0" algn="l">
              <a:lnSpc>
                <a:spcPct val="90000"/>
              </a:lnSpc>
              <a:spcBef>
                <a:spcPts val="1000"/>
              </a:spcBef>
              <a:spcAft>
                <a:spcPts val="0"/>
              </a:spcAft>
              <a:buClr>
                <a:schemeClr val="dk1"/>
              </a:buClr>
              <a:buSzPts val="2800"/>
              <a:buChar char="•"/>
            </a:pPr>
            <a:r>
              <a:rPr lang="en-US"/>
              <a:t>can create complex statements in a single line</a:t>
            </a:r>
            <a:endParaRPr/>
          </a:p>
          <a:p>
            <a:pPr indent="-228600" lvl="0" marL="228600" rtl="0" algn="l">
              <a:lnSpc>
                <a:spcPct val="90000"/>
              </a:lnSpc>
              <a:spcBef>
                <a:spcPts val="1000"/>
              </a:spcBef>
              <a:spcAft>
                <a:spcPts val="0"/>
              </a:spcAft>
              <a:buClr>
                <a:schemeClr val="dk1"/>
              </a:buClr>
              <a:buSzPts val="2800"/>
              <a:buChar char="•"/>
            </a:pPr>
            <a:r>
              <a:rPr lang="en-US"/>
              <a:t>many packages available for bioinformatics!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for statements</a:t>
            </a:r>
            <a:endParaRPr/>
          </a:p>
        </p:txBody>
      </p:sp>
      <p:sp>
        <p:nvSpPr>
          <p:cNvPr id="199" name="Google Shape;19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&gt;&gt;&gt; words = ['cat', 'window', 'defenestrate’]</a:t>
            </a:r>
            <a:endParaRPr/>
          </a:p>
          <a:p>
            <a:pPr indent="0" lvl="0" marL="0" rtl="0" algn="l">
              <a:lnSpc>
                <a:spcPct val="90000"/>
              </a:lnSpc>
              <a:spcBef>
                <a:spcPts val="1000"/>
              </a:spcBef>
              <a:spcAft>
                <a:spcPts val="0"/>
              </a:spcAft>
              <a:buClr>
                <a:schemeClr val="dk1"/>
              </a:buClr>
              <a:buSzPts val="2800"/>
              <a:buNone/>
            </a:pPr>
            <a:r>
              <a:rPr lang="en-US"/>
              <a:t>&gt;&gt;&gt; for w in words:</a:t>
            </a:r>
            <a:endParaRPr/>
          </a:p>
          <a:p>
            <a:pPr indent="0" lvl="0" marL="0" rtl="0" algn="l">
              <a:lnSpc>
                <a:spcPct val="90000"/>
              </a:lnSpc>
              <a:spcBef>
                <a:spcPts val="1000"/>
              </a:spcBef>
              <a:spcAft>
                <a:spcPts val="0"/>
              </a:spcAft>
              <a:buClr>
                <a:schemeClr val="dk1"/>
              </a:buClr>
              <a:buSzPts val="2800"/>
              <a:buNone/>
            </a:pPr>
            <a:r>
              <a:rPr lang="en-US"/>
              <a:t> &gt;&gt;&gt;	print(w, len(w))</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&gt;&gt;&gt; for i in range(5):</a:t>
            </a:r>
            <a:endParaRPr/>
          </a:p>
          <a:p>
            <a:pPr indent="0" lvl="0" marL="0" rtl="0" algn="l">
              <a:lnSpc>
                <a:spcPct val="90000"/>
              </a:lnSpc>
              <a:spcBef>
                <a:spcPts val="1000"/>
              </a:spcBef>
              <a:spcAft>
                <a:spcPts val="0"/>
              </a:spcAft>
              <a:buClr>
                <a:schemeClr val="dk1"/>
              </a:buClr>
              <a:buSzPts val="2800"/>
              <a:buNone/>
            </a:pPr>
            <a:r>
              <a:rPr lang="en-US"/>
              <a:t>&gt;&gt;&gt;	print(i)</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Fibonacci series: a simple script!</a:t>
            </a:r>
            <a:br>
              <a:rPr lang="en-US"/>
            </a:br>
            <a:endParaRPr/>
          </a:p>
        </p:txBody>
      </p:sp>
      <p:sp>
        <p:nvSpPr>
          <p:cNvPr id="205" name="Google Shape;205;p20"/>
          <p:cNvSpPr txBox="1"/>
          <p:nvPr>
            <p:ph idx="1" type="body"/>
          </p:nvPr>
        </p:nvSpPr>
        <p:spPr>
          <a:xfrm>
            <a:off x="838200" y="1371600"/>
            <a:ext cx="10515600" cy="48053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&gt;&gt;&gt; a, b = 0, 1</a:t>
            </a:r>
            <a:endParaRPr/>
          </a:p>
          <a:p>
            <a:pPr indent="0" lvl="0" marL="0" rtl="0" algn="l">
              <a:lnSpc>
                <a:spcPct val="90000"/>
              </a:lnSpc>
              <a:spcBef>
                <a:spcPts val="1000"/>
              </a:spcBef>
              <a:spcAft>
                <a:spcPts val="0"/>
              </a:spcAft>
              <a:buClr>
                <a:schemeClr val="dk1"/>
              </a:buClr>
              <a:buSzPts val="2800"/>
              <a:buNone/>
            </a:pPr>
            <a:r>
              <a:rPr lang="en-US"/>
              <a:t>&gt;&gt;&gt; while a &lt; 10:</a:t>
            </a:r>
            <a:endParaRPr/>
          </a:p>
          <a:p>
            <a:pPr indent="0" lvl="0" marL="0" rtl="0" algn="l">
              <a:lnSpc>
                <a:spcPct val="90000"/>
              </a:lnSpc>
              <a:spcBef>
                <a:spcPts val="1000"/>
              </a:spcBef>
              <a:spcAft>
                <a:spcPts val="0"/>
              </a:spcAft>
              <a:buClr>
                <a:schemeClr val="dk1"/>
              </a:buClr>
              <a:buSzPts val="2800"/>
              <a:buNone/>
            </a:pPr>
            <a:r>
              <a:rPr lang="en-US"/>
              <a:t>&gt;&gt;&gt;	 print(a)</a:t>
            </a:r>
            <a:endParaRPr/>
          </a:p>
          <a:p>
            <a:pPr indent="0" lvl="0" marL="0" rtl="0" algn="l">
              <a:lnSpc>
                <a:spcPct val="90000"/>
              </a:lnSpc>
              <a:spcBef>
                <a:spcPts val="1000"/>
              </a:spcBef>
              <a:spcAft>
                <a:spcPts val="0"/>
              </a:spcAft>
              <a:buClr>
                <a:schemeClr val="dk1"/>
              </a:buClr>
              <a:buSzPts val="2800"/>
              <a:buNone/>
            </a:pPr>
            <a:r>
              <a:rPr lang="en-US"/>
              <a:t>&gt;&gt;&gt;	a, b = b, a+b</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if statements</a:t>
            </a:r>
            <a:endParaRPr/>
          </a:p>
        </p:txBody>
      </p:sp>
      <p:sp>
        <p:nvSpPr>
          <p:cNvPr id="211" name="Google Shape;21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if </a:t>
            </a:r>
            <a:r>
              <a:rPr i="1" lang="en-US"/>
              <a:t>condition is met </a:t>
            </a:r>
            <a:r>
              <a:rPr lang="en-US"/>
              <a:t>:</a:t>
            </a:r>
            <a:endParaRPr/>
          </a:p>
          <a:p>
            <a:pPr indent="0" lvl="0" marL="0" rtl="0" algn="l">
              <a:lnSpc>
                <a:spcPct val="90000"/>
              </a:lnSpc>
              <a:spcBef>
                <a:spcPts val="1000"/>
              </a:spcBef>
              <a:spcAft>
                <a:spcPts val="0"/>
              </a:spcAft>
              <a:buClr>
                <a:schemeClr val="dk1"/>
              </a:buClr>
              <a:buSzPts val="2800"/>
              <a:buNone/>
            </a:pPr>
            <a:r>
              <a:rPr lang="en-US"/>
              <a:t>	   do this thing</a:t>
            </a:r>
            <a:endParaRPr/>
          </a:p>
          <a:p>
            <a:pPr indent="0" lvl="0" marL="0" rtl="0" algn="l">
              <a:lnSpc>
                <a:spcPct val="90000"/>
              </a:lnSpc>
              <a:spcBef>
                <a:spcPts val="1000"/>
              </a:spcBef>
              <a:spcAft>
                <a:spcPts val="0"/>
              </a:spcAft>
              <a:buClr>
                <a:schemeClr val="dk1"/>
              </a:buClr>
              <a:buSzPts val="2800"/>
              <a:buNone/>
            </a:pPr>
            <a:r>
              <a:rPr lang="en-US"/>
              <a:t>elif </a:t>
            </a:r>
            <a:r>
              <a:rPr i="1" lang="en-US"/>
              <a:t>some other condition is met</a:t>
            </a:r>
            <a:r>
              <a:rPr lang="en-US"/>
              <a:t>:</a:t>
            </a:r>
            <a:endParaRPr/>
          </a:p>
          <a:p>
            <a:pPr indent="0" lvl="0" marL="0" rtl="0" algn="l">
              <a:lnSpc>
                <a:spcPct val="90000"/>
              </a:lnSpc>
              <a:spcBef>
                <a:spcPts val="1000"/>
              </a:spcBef>
              <a:spcAft>
                <a:spcPts val="0"/>
              </a:spcAft>
              <a:buClr>
                <a:schemeClr val="dk1"/>
              </a:buClr>
              <a:buSzPts val="2800"/>
              <a:buNone/>
            </a:pPr>
            <a:r>
              <a:rPr lang="en-US"/>
              <a:t>	do this other thing</a:t>
            </a:r>
            <a:endParaRPr/>
          </a:p>
          <a:p>
            <a:pPr indent="0" lvl="0" marL="0" rtl="0" algn="l">
              <a:lnSpc>
                <a:spcPct val="90000"/>
              </a:lnSpc>
              <a:spcBef>
                <a:spcPts val="1000"/>
              </a:spcBef>
              <a:spcAft>
                <a:spcPts val="0"/>
              </a:spcAft>
              <a:buClr>
                <a:schemeClr val="dk1"/>
              </a:buClr>
              <a:buSzPts val="2800"/>
              <a:buNone/>
            </a:pPr>
            <a:r>
              <a:rPr lang="en-US"/>
              <a:t>else:</a:t>
            </a:r>
            <a:endParaRPr/>
          </a:p>
          <a:p>
            <a:pPr indent="0" lvl="0" marL="0" rtl="0" algn="l">
              <a:lnSpc>
                <a:spcPct val="90000"/>
              </a:lnSpc>
              <a:spcBef>
                <a:spcPts val="1000"/>
              </a:spcBef>
              <a:spcAft>
                <a:spcPts val="0"/>
              </a:spcAft>
              <a:buClr>
                <a:schemeClr val="dk1"/>
              </a:buClr>
              <a:buSzPts val="2800"/>
              <a:buNone/>
            </a:pPr>
            <a:r>
              <a:rPr lang="en-US"/>
              <a:t>	do this</a:t>
            </a:r>
            <a:endParaRPr/>
          </a:p>
        </p:txBody>
      </p:sp>
      <p:sp>
        <p:nvSpPr>
          <p:cNvPr id="212" name="Google Shape;212;p21"/>
          <p:cNvSpPr/>
          <p:nvPr/>
        </p:nvSpPr>
        <p:spPr>
          <a:xfrm>
            <a:off x="3509377" y="1888950"/>
            <a:ext cx="212400" cy="336900"/>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3" name="Google Shape;213;p21"/>
          <p:cNvSpPr/>
          <p:nvPr/>
        </p:nvSpPr>
        <p:spPr>
          <a:xfrm>
            <a:off x="5442285" y="2919661"/>
            <a:ext cx="132300" cy="336900"/>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4" name="Google Shape;214;p21"/>
          <p:cNvSpPr/>
          <p:nvPr/>
        </p:nvSpPr>
        <p:spPr>
          <a:xfrm>
            <a:off x="1499937" y="3929102"/>
            <a:ext cx="132347" cy="336884"/>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15" name="Google Shape;215;p21"/>
          <p:cNvCxnSpPr/>
          <p:nvPr/>
        </p:nvCxnSpPr>
        <p:spPr>
          <a:xfrm>
            <a:off x="962526" y="2590736"/>
            <a:ext cx="669758" cy="0"/>
          </a:xfrm>
          <a:prstGeom prst="straightConnector1">
            <a:avLst/>
          </a:prstGeom>
          <a:noFill/>
          <a:ln cap="flat" cmpd="sng" w="38100">
            <a:solidFill>
              <a:srgbClr val="FF0000"/>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functions</a:t>
            </a:r>
            <a:endParaRPr/>
          </a:p>
        </p:txBody>
      </p:sp>
      <p:sp>
        <p:nvSpPr>
          <p:cNvPr id="221" name="Google Shape;22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US"/>
              <a:t>&gt;&gt;&gt; def fib(n): </a:t>
            </a:r>
            <a:endParaRPr/>
          </a:p>
          <a:p>
            <a:pPr indent="0" lvl="0" marL="0" rtl="0" algn="l">
              <a:lnSpc>
                <a:spcPct val="90000"/>
              </a:lnSpc>
              <a:spcBef>
                <a:spcPts val="1000"/>
              </a:spcBef>
              <a:spcAft>
                <a:spcPts val="0"/>
              </a:spcAft>
              <a:buClr>
                <a:schemeClr val="dk1"/>
              </a:buClr>
              <a:buSzPts val="2800"/>
              <a:buNone/>
            </a:pPr>
            <a:r>
              <a:rPr lang="en-US"/>
              <a:t>&gt;&gt;&gt; """Print a Fibonacci series up to n.""”</a:t>
            </a:r>
            <a:endParaRPr/>
          </a:p>
          <a:p>
            <a:pPr indent="0" lvl="0" marL="0" rtl="0" algn="l">
              <a:lnSpc>
                <a:spcPct val="90000"/>
              </a:lnSpc>
              <a:spcBef>
                <a:spcPts val="1000"/>
              </a:spcBef>
              <a:spcAft>
                <a:spcPts val="0"/>
              </a:spcAft>
              <a:buClr>
                <a:schemeClr val="dk1"/>
              </a:buClr>
              <a:buSzPts val="2800"/>
              <a:buNone/>
            </a:pPr>
            <a:r>
              <a:rPr lang="en-US"/>
              <a:t>&gt;&gt;&gt; a, b = 0, 1</a:t>
            </a:r>
            <a:endParaRPr/>
          </a:p>
          <a:p>
            <a:pPr indent="0" lvl="0" marL="0" rtl="0" algn="l">
              <a:lnSpc>
                <a:spcPct val="90000"/>
              </a:lnSpc>
              <a:spcBef>
                <a:spcPts val="1000"/>
              </a:spcBef>
              <a:spcAft>
                <a:spcPts val="0"/>
              </a:spcAft>
              <a:buClr>
                <a:schemeClr val="dk1"/>
              </a:buClr>
              <a:buSzPts val="2800"/>
              <a:buNone/>
            </a:pPr>
            <a:r>
              <a:rPr lang="en-US"/>
              <a:t>        while a &lt; n:</a:t>
            </a:r>
            <a:endParaRPr/>
          </a:p>
          <a:p>
            <a:pPr indent="0" lvl="0" marL="0" rtl="0" algn="l">
              <a:lnSpc>
                <a:spcPct val="90000"/>
              </a:lnSpc>
              <a:spcBef>
                <a:spcPts val="1000"/>
              </a:spcBef>
              <a:spcAft>
                <a:spcPts val="0"/>
              </a:spcAft>
              <a:buClr>
                <a:schemeClr val="dk1"/>
              </a:buClr>
              <a:buSzPts val="2800"/>
              <a:buNone/>
            </a:pPr>
            <a:r>
              <a:rPr lang="en-US"/>
              <a:t>	  	print(a, end=' ‘)</a:t>
            </a:r>
            <a:endParaRPr/>
          </a:p>
          <a:p>
            <a:pPr indent="0" lvl="0" marL="0" rtl="0" algn="l">
              <a:lnSpc>
                <a:spcPct val="90000"/>
              </a:lnSpc>
              <a:spcBef>
                <a:spcPts val="1000"/>
              </a:spcBef>
              <a:spcAft>
                <a:spcPts val="0"/>
              </a:spcAft>
              <a:buClr>
                <a:schemeClr val="dk1"/>
              </a:buClr>
              <a:buSzPts val="2800"/>
              <a:buNone/>
            </a:pPr>
            <a:r>
              <a:rPr lang="en-US"/>
              <a:t>	 	a, b = b, a+b</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&gt;&gt;&gt;fib(2000)</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e3f164521c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{Dictionaries}</a:t>
            </a:r>
            <a:endParaRPr/>
          </a:p>
        </p:txBody>
      </p:sp>
      <p:sp>
        <p:nvSpPr>
          <p:cNvPr id="227" name="Google Shape;227;ge3f164521c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b="1" lang="en-US"/>
              <a:t>A list is a collection of items indexed by integers</a:t>
            </a:r>
            <a:endParaRPr b="1"/>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n-US"/>
              <a:t>You can think of a dictionary as a collection of items indexed by </a:t>
            </a:r>
            <a:r>
              <a:rPr b="1" lang="en-US"/>
              <a:t>arbitrary other items</a:t>
            </a:r>
            <a:endParaRPr b="1"/>
          </a:p>
          <a:p>
            <a:pPr indent="-342900" lvl="0" marL="457200" rtl="0" algn="l">
              <a:lnSpc>
                <a:spcPct val="90000"/>
              </a:lnSpc>
              <a:spcBef>
                <a:spcPts val="1000"/>
              </a:spcBef>
              <a:spcAft>
                <a:spcPts val="0"/>
              </a:spcAft>
              <a:buSzPts val="1800"/>
              <a:buChar char="➔"/>
            </a:pPr>
            <a:r>
              <a:rPr lang="en-US"/>
              <a:t>The references are called “keys”</a:t>
            </a:r>
            <a:endParaRPr/>
          </a:p>
          <a:p>
            <a:pPr indent="-342900" lvl="0" marL="457200" rtl="0" algn="l">
              <a:lnSpc>
                <a:spcPct val="90000"/>
              </a:lnSpc>
              <a:spcBef>
                <a:spcPts val="0"/>
              </a:spcBef>
              <a:spcAft>
                <a:spcPts val="0"/>
              </a:spcAft>
              <a:buSzPts val="1800"/>
              <a:buChar char="➔"/>
            </a:pPr>
            <a:r>
              <a:rPr lang="en-US"/>
              <a:t>The items to which they refer are called “values”</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e3f164521c_2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Create a Dictionary</a:t>
            </a:r>
            <a:endParaRPr/>
          </a:p>
        </p:txBody>
      </p:sp>
      <p:sp>
        <p:nvSpPr>
          <p:cNvPr id="233" name="Google Shape;233;ge3f164521c_2_0"/>
          <p:cNvSpPr txBox="1"/>
          <p:nvPr>
            <p:ph idx="1" type="body"/>
          </p:nvPr>
        </p:nvSpPr>
        <p:spPr>
          <a:xfrm>
            <a:off x="838200" y="1546850"/>
            <a:ext cx="10515600" cy="4629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 keys: ‘January’, ‘February’, ‘March’</a:t>
            </a:r>
            <a:endParaRPr/>
          </a:p>
          <a:p>
            <a:pPr indent="0" lvl="0" marL="0" rtl="0" algn="l">
              <a:lnSpc>
                <a:spcPct val="90000"/>
              </a:lnSpc>
              <a:spcBef>
                <a:spcPts val="1000"/>
              </a:spcBef>
              <a:spcAft>
                <a:spcPts val="0"/>
              </a:spcAft>
              <a:buSzPts val="1800"/>
              <a:buNone/>
            </a:pPr>
            <a:r>
              <a:rPr lang="en-US"/>
              <a:t># corresponding values: 1, 2, 3</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n-US"/>
              <a:t>numericMonths = { ‘January’:1, ‘February’:2, ‘March’:3}</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n-US"/>
              <a:t># retrieve values by using keys dictionary[‘key’] → dictionary[‘value’]</a:t>
            </a:r>
            <a:endParaRPr/>
          </a:p>
          <a:p>
            <a:pPr indent="0" lvl="0" marL="0" rtl="0" algn="l">
              <a:lnSpc>
                <a:spcPct val="90000"/>
              </a:lnSpc>
              <a:spcBef>
                <a:spcPts val="1000"/>
              </a:spcBef>
              <a:spcAft>
                <a:spcPts val="0"/>
              </a:spcAft>
              <a:buSzPts val="1800"/>
              <a:buNone/>
            </a:pPr>
            <a:r>
              <a:rPr lang="en-US"/>
              <a:t>numericMonths[‘January’]</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rPr lang="en-US"/>
              <a:t>** dict(zip()) can be used to create a dictionary out of two lists**</a:t>
            </a:r>
            <a:endParaRPr/>
          </a:p>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3400a705cf_0_0"/>
          <p:cNvSpPr txBox="1"/>
          <p:nvPr>
            <p:ph idx="1" type="body"/>
          </p:nvPr>
        </p:nvSpPr>
        <p:spPr>
          <a:xfrm>
            <a:off x="838200" y="408900"/>
            <a:ext cx="10515600" cy="60402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Clr>
                <a:schemeClr val="dk1"/>
              </a:buClr>
              <a:buSzPts val="1100"/>
              <a:buFont typeface="Arial"/>
              <a:buNone/>
            </a:pPr>
            <a:r>
              <a:rPr lang="en-US"/>
              <a:t># creating a new dictionary</a:t>
            </a:r>
            <a:endParaRPr/>
          </a:p>
          <a:p>
            <a:pPr indent="0" lvl="0" marL="0" rtl="0" algn="l">
              <a:spcBef>
                <a:spcPts val="1000"/>
              </a:spcBef>
              <a:spcAft>
                <a:spcPts val="0"/>
              </a:spcAft>
              <a:buClr>
                <a:schemeClr val="dk1"/>
              </a:buClr>
              <a:buSzPts val="1100"/>
              <a:buFont typeface="Arial"/>
              <a:buNone/>
            </a:pPr>
            <a:r>
              <a:rPr lang="en-US"/>
              <a:t>&gt;&gt;&gt; my_dict ={"first item":128, "second item":4848, "third item":898}</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 list out keys and values separately</a:t>
            </a:r>
            <a:endParaRPr/>
          </a:p>
          <a:p>
            <a:pPr indent="0" lvl="0" marL="0" rtl="0" algn="l">
              <a:spcBef>
                <a:spcPts val="1000"/>
              </a:spcBef>
              <a:spcAft>
                <a:spcPts val="0"/>
              </a:spcAft>
              <a:buClr>
                <a:schemeClr val="dk1"/>
              </a:buClr>
              <a:buSzPts val="1100"/>
              <a:buFont typeface="Arial"/>
              <a:buNone/>
            </a:pPr>
            <a:r>
              <a:rPr lang="en-US"/>
              <a:t>&gt;&gt;&gt; key_list = list(my_dict.keys())</a:t>
            </a:r>
            <a:endParaRPr/>
          </a:p>
          <a:p>
            <a:pPr indent="0" lvl="0" marL="0" rtl="0" algn="l">
              <a:spcBef>
                <a:spcPts val="1000"/>
              </a:spcBef>
              <a:spcAft>
                <a:spcPts val="0"/>
              </a:spcAft>
              <a:buClr>
                <a:schemeClr val="dk1"/>
              </a:buClr>
              <a:buSzPts val="1100"/>
              <a:buFont typeface="Arial"/>
              <a:buNone/>
            </a:pPr>
            <a:r>
              <a:rPr lang="en-US"/>
              <a:t>&gt;&gt;&gt; val_list = list(my_dict.values())</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 print key with val 128</a:t>
            </a:r>
            <a:endParaRPr/>
          </a:p>
          <a:p>
            <a:pPr indent="0" lvl="0" marL="0" rtl="0" algn="l">
              <a:spcBef>
                <a:spcPts val="1000"/>
              </a:spcBef>
              <a:spcAft>
                <a:spcPts val="0"/>
              </a:spcAft>
              <a:buClr>
                <a:schemeClr val="dk1"/>
              </a:buClr>
              <a:buSzPts val="1100"/>
              <a:buFont typeface="Arial"/>
              <a:buNone/>
            </a:pPr>
            <a:r>
              <a:rPr lang="en-US"/>
              <a:t>&gt;&gt;&gt; position = val_list.index(128)</a:t>
            </a:r>
            <a:endParaRPr/>
          </a:p>
          <a:p>
            <a:pPr indent="0" lvl="0" marL="0" rtl="0" algn="l">
              <a:spcBef>
                <a:spcPts val="1000"/>
              </a:spcBef>
              <a:spcAft>
                <a:spcPts val="0"/>
              </a:spcAft>
              <a:buClr>
                <a:schemeClr val="dk1"/>
              </a:buClr>
              <a:buSzPts val="1100"/>
              <a:buFont typeface="Arial"/>
              <a:buNone/>
            </a:pPr>
            <a:r>
              <a:rPr lang="en-US"/>
              <a:t>&gt;&gt;&gt; print(key_list[position])</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a:t># one-liner</a:t>
            </a:r>
            <a:endParaRPr/>
          </a:p>
          <a:p>
            <a:pPr indent="0" lvl="0" marL="0" rtl="0" algn="l">
              <a:spcBef>
                <a:spcPts val="1000"/>
              </a:spcBef>
              <a:spcAft>
                <a:spcPts val="0"/>
              </a:spcAft>
              <a:buNone/>
            </a:pPr>
            <a:r>
              <a:rPr lang="en-US"/>
              <a:t>&gt;&gt;&gt; print(list(my_dict.keys())[list(my_dict.values()).index(128)])</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13400a705cf_0_1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Exercise</a:t>
            </a:r>
            <a:endParaRPr/>
          </a:p>
        </p:txBody>
      </p:sp>
      <p:sp>
        <p:nvSpPr>
          <p:cNvPr id="244" name="Google Shape;244;g13400a705cf_0_1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Write a simple DNA calculator in python - return the % A, C, G, and T for a DNA string…</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DNAstring = ‘ACGTTTTTTTAGTAAAACCGT’</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3400a705cf_0_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Exercise</a:t>
            </a:r>
            <a:endParaRPr/>
          </a:p>
        </p:txBody>
      </p:sp>
      <p:sp>
        <p:nvSpPr>
          <p:cNvPr id="250" name="Google Shape;250;g13400a705cf_0_2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Write a simple DNA calculator in python - return the % A, C, G, and T for a DNA string…</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Now let’s write a function that reverse complements the sequence</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e3f164521c_2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Complementing DNA sequences</a:t>
            </a:r>
            <a:endParaRPr/>
          </a:p>
        </p:txBody>
      </p:sp>
      <p:sp>
        <p:nvSpPr>
          <p:cNvPr id="256" name="Google Shape;256;ge3f164521c_2_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1000"/>
              </a:spcBef>
              <a:spcAft>
                <a:spcPts val="0"/>
              </a:spcAft>
              <a:buSzPct val="82949"/>
              <a:buNone/>
            </a:pPr>
            <a:r>
              <a:rPr lang="en-US"/>
              <a:t>compBases = {‘A’:’T’, ‘C’:’G’, ‘G’:’C’, ‘T’:’A’}</a:t>
            </a:r>
            <a:endParaRPr/>
          </a:p>
          <a:p>
            <a:pPr indent="0" lvl="0" marL="0" rtl="0" algn="l">
              <a:lnSpc>
                <a:spcPct val="90000"/>
              </a:lnSpc>
              <a:spcBef>
                <a:spcPts val="1000"/>
              </a:spcBef>
              <a:spcAft>
                <a:spcPts val="0"/>
              </a:spcAft>
              <a:buSzPct val="82949"/>
              <a:buNone/>
            </a:pPr>
            <a:r>
              <a:rPr lang="en-US"/>
              <a:t>compBases[‘A’]</a:t>
            </a:r>
            <a:endParaRPr/>
          </a:p>
          <a:p>
            <a:pPr indent="0" lvl="0" marL="0" rtl="0" algn="l">
              <a:lnSpc>
                <a:spcPct val="90000"/>
              </a:lnSpc>
              <a:spcBef>
                <a:spcPts val="1000"/>
              </a:spcBef>
              <a:spcAft>
                <a:spcPts val="0"/>
              </a:spcAft>
              <a:buSzPct val="82949"/>
              <a:buNone/>
            </a:pPr>
            <a:r>
              <a:t/>
            </a:r>
            <a:endParaRPr/>
          </a:p>
          <a:p>
            <a:pPr indent="0" lvl="0" marL="0" rtl="0" algn="l">
              <a:lnSpc>
                <a:spcPct val="90000"/>
              </a:lnSpc>
              <a:spcBef>
                <a:spcPts val="1000"/>
              </a:spcBef>
              <a:spcAft>
                <a:spcPts val="0"/>
              </a:spcAft>
              <a:buSzPct val="82949"/>
              <a:buNone/>
            </a:pPr>
            <a:r>
              <a:rPr lang="en-US"/>
              <a:t>def reverseComplement(seq):</a:t>
            </a:r>
            <a:endParaRPr/>
          </a:p>
          <a:p>
            <a:pPr indent="457200" lvl="0" marL="0" rtl="0" algn="l">
              <a:lnSpc>
                <a:spcPct val="90000"/>
              </a:lnSpc>
              <a:spcBef>
                <a:spcPts val="1000"/>
              </a:spcBef>
              <a:spcAft>
                <a:spcPts val="0"/>
              </a:spcAft>
              <a:buClr>
                <a:schemeClr val="dk1"/>
              </a:buClr>
              <a:buSzPct val="39285"/>
              <a:buFont typeface="Arial"/>
              <a:buNone/>
            </a:pPr>
            <a:r>
              <a:rPr lang="en-US"/>
              <a:t>compBases = {‘A’:’T’, ‘C’:’G’, ‘G’:’C’, ‘T’:’A’}</a:t>
            </a:r>
            <a:endParaRPr/>
          </a:p>
          <a:p>
            <a:pPr indent="0" lvl="0" marL="0" rtl="0" algn="l">
              <a:lnSpc>
                <a:spcPct val="90000"/>
              </a:lnSpc>
              <a:spcBef>
                <a:spcPts val="1000"/>
              </a:spcBef>
              <a:spcAft>
                <a:spcPts val="0"/>
              </a:spcAft>
              <a:buSzPct val="82949"/>
              <a:buNone/>
            </a:pPr>
            <a:r>
              <a:rPr lang="en-US"/>
              <a:t>	complements = []</a:t>
            </a:r>
            <a:endParaRPr/>
          </a:p>
          <a:p>
            <a:pPr indent="0" lvl="0" marL="0" rtl="0" algn="l">
              <a:lnSpc>
                <a:spcPct val="90000"/>
              </a:lnSpc>
              <a:spcBef>
                <a:spcPts val="1000"/>
              </a:spcBef>
              <a:spcAft>
                <a:spcPts val="0"/>
              </a:spcAft>
              <a:buSzPct val="82949"/>
              <a:buNone/>
            </a:pPr>
            <a:r>
              <a:rPr lang="en-US"/>
              <a:t>	for s in seq:</a:t>
            </a:r>
            <a:endParaRPr/>
          </a:p>
          <a:p>
            <a:pPr indent="0" lvl="0" marL="0" rtl="0" algn="l">
              <a:lnSpc>
                <a:spcPct val="90000"/>
              </a:lnSpc>
              <a:spcBef>
                <a:spcPts val="1000"/>
              </a:spcBef>
              <a:spcAft>
                <a:spcPts val="0"/>
              </a:spcAft>
              <a:buSzPct val="82949"/>
              <a:buNone/>
            </a:pPr>
            <a:r>
              <a:rPr lang="en-US"/>
              <a:t>		complements.append(compBases[s])</a:t>
            </a:r>
            <a:endParaRPr/>
          </a:p>
          <a:p>
            <a:pPr indent="0" lvl="0" marL="0" rtl="0" algn="l">
              <a:lnSpc>
                <a:spcPct val="90000"/>
              </a:lnSpc>
              <a:spcBef>
                <a:spcPts val="1000"/>
              </a:spcBef>
              <a:spcAft>
                <a:spcPts val="0"/>
              </a:spcAft>
              <a:buSzPct val="82949"/>
              <a:buNone/>
            </a:pPr>
            <a:r>
              <a:rPr lang="en-US"/>
              <a:t>	revComps = complements[::-1]</a:t>
            </a:r>
            <a:endParaRPr/>
          </a:p>
          <a:p>
            <a:pPr indent="0" lvl="0" marL="0" rtl="0" algn="l">
              <a:lnSpc>
                <a:spcPct val="90000"/>
              </a:lnSpc>
              <a:spcBef>
                <a:spcPts val="1000"/>
              </a:spcBef>
              <a:spcAft>
                <a:spcPts val="0"/>
              </a:spcAft>
              <a:buSzPct val="82949"/>
              <a:buNone/>
            </a:pPr>
            <a:r>
              <a:rPr lang="en-US"/>
              <a:t>	return  ‘’.join(revComps)</a:t>
            </a:r>
            <a:endParaRPr/>
          </a:p>
          <a:p>
            <a:pPr indent="0" lvl="0" marL="0" rtl="0" algn="l">
              <a:lnSpc>
                <a:spcPct val="90000"/>
              </a:lnSpc>
              <a:spcBef>
                <a:spcPts val="1000"/>
              </a:spcBef>
              <a:spcAft>
                <a:spcPts val="0"/>
              </a:spcAft>
              <a:buSzPct val="82949"/>
              <a:buNone/>
            </a:pPr>
            <a:r>
              <a:t/>
            </a:r>
            <a:endParaRPr/>
          </a:p>
          <a:p>
            <a:pPr indent="0" lvl="0" marL="0" rtl="0" algn="l">
              <a:lnSpc>
                <a:spcPct val="90000"/>
              </a:lnSpc>
              <a:spcBef>
                <a:spcPts val="1000"/>
              </a:spcBef>
              <a:spcAft>
                <a:spcPts val="0"/>
              </a:spcAft>
              <a:buSzPct val="82949"/>
              <a:buNone/>
            </a:pPr>
            <a:r>
              <a:rPr lang="en-US"/>
              <a:t>reverseComplement(‘ATCCCG’)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Start the interpreter…</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you can try </a:t>
            </a:r>
            <a:r>
              <a:rPr b="1" lang="en-US">
                <a:solidFill>
                  <a:srgbClr val="FF0000"/>
                </a:solidFill>
                <a:latin typeface="Courier New"/>
                <a:ea typeface="Courier New"/>
                <a:cs typeface="Courier New"/>
                <a:sym typeface="Courier New"/>
              </a:rPr>
              <a:t>which</a:t>
            </a:r>
            <a:r>
              <a:rPr lang="en-US"/>
              <a:t> python to make sure it is installed already</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try </a:t>
            </a:r>
            <a:r>
              <a:rPr b="1" lang="en-US">
                <a:solidFill>
                  <a:srgbClr val="FF0000"/>
                </a:solidFill>
                <a:latin typeface="Courier New"/>
                <a:ea typeface="Courier New"/>
                <a:cs typeface="Courier New"/>
                <a:sym typeface="Courier New"/>
              </a:rPr>
              <a:t>python</a:t>
            </a:r>
            <a:r>
              <a:rPr lang="en-US">
                <a:solidFill>
                  <a:srgbClr val="FF0000"/>
                </a:solidFill>
                <a:latin typeface="Courier New"/>
                <a:ea typeface="Courier New"/>
                <a:cs typeface="Courier New"/>
                <a:sym typeface="Courier New"/>
              </a:rPr>
              <a:t> --version </a:t>
            </a:r>
            <a:r>
              <a:rPr lang="en-US"/>
              <a:t>to see which version you have by default</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we want </a:t>
            </a:r>
            <a:r>
              <a:rPr b="1" lang="en-US">
                <a:solidFill>
                  <a:srgbClr val="FF0000"/>
                </a:solidFill>
                <a:latin typeface="Courier New"/>
                <a:ea typeface="Courier New"/>
                <a:cs typeface="Courier New"/>
                <a:sym typeface="Courier New"/>
              </a:rPr>
              <a:t>python3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5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5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5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500"/>
                                        <p:tgtEl>
                                          <p:spTgt spid="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500"/>
                                        <p:tgtEl>
                                          <p:spTgt spid="9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13400a705cf_0_1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Exercise</a:t>
            </a:r>
            <a:endParaRPr/>
          </a:p>
        </p:txBody>
      </p:sp>
      <p:sp>
        <p:nvSpPr>
          <p:cNvPr id="262" name="Google Shape;262;g13400a705cf_0_1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Write a simple DNA calculator in python - return the % A, C, G, and T for a DNA string…</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Now let’s write a function that reverse complements the sequence</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en-US"/>
              <a:t>How about translating?</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3400a705cf_0_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Exercise</a:t>
            </a:r>
            <a:endParaRPr/>
          </a:p>
        </p:txBody>
      </p:sp>
      <p:sp>
        <p:nvSpPr>
          <p:cNvPr id="268" name="Google Shape;268;g13400a705cf_0_21"/>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Write a simple DNA calculator in python - return the % A, C, G, and T for a DNA string…</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Now let’s write a function that reverse complements the sequence</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How about translating?</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What about the other 5 reading frames?</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We can do math operations…</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&gt;&gt;&gt; 2 + 2 4</a:t>
            </a:r>
            <a:endParaRPr/>
          </a:p>
          <a:p>
            <a:pPr indent="0" lvl="0" marL="0" rtl="0" algn="l">
              <a:lnSpc>
                <a:spcPct val="90000"/>
              </a:lnSpc>
              <a:spcBef>
                <a:spcPts val="1000"/>
              </a:spcBef>
              <a:spcAft>
                <a:spcPts val="0"/>
              </a:spcAft>
              <a:buClr>
                <a:schemeClr val="dk1"/>
              </a:buClr>
              <a:buSzPts val="2800"/>
              <a:buNone/>
            </a:pPr>
            <a:r>
              <a:rPr lang="en-US"/>
              <a:t>&gt;&gt;&gt; 50 - 5*6</a:t>
            </a:r>
            <a:endParaRPr/>
          </a:p>
          <a:p>
            <a:pPr indent="0" lvl="0" marL="0" rtl="0" algn="l">
              <a:lnSpc>
                <a:spcPct val="90000"/>
              </a:lnSpc>
              <a:spcBef>
                <a:spcPts val="1000"/>
              </a:spcBef>
              <a:spcAft>
                <a:spcPts val="0"/>
              </a:spcAft>
              <a:buClr>
                <a:schemeClr val="dk1"/>
              </a:buClr>
              <a:buSzPts val="2800"/>
              <a:buNone/>
            </a:pPr>
            <a:r>
              <a:rPr lang="en-US"/>
              <a:t>&gt;&gt;&gt; (50 - 5*6) / 4</a:t>
            </a:r>
            <a:endParaRPr/>
          </a:p>
          <a:p>
            <a:pPr indent="0" lvl="0" marL="0" rtl="0" algn="l">
              <a:lnSpc>
                <a:spcPct val="90000"/>
              </a:lnSpc>
              <a:spcBef>
                <a:spcPts val="1000"/>
              </a:spcBef>
              <a:spcAft>
                <a:spcPts val="0"/>
              </a:spcAft>
              <a:buClr>
                <a:schemeClr val="dk1"/>
              </a:buClr>
              <a:buSzPts val="2800"/>
              <a:buNone/>
            </a:pPr>
            <a:r>
              <a:rPr lang="en-US"/>
              <a:t>&gt;&gt;&gt; 8 / 5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Two types of numbers, </a:t>
            </a:r>
            <a:r>
              <a:rPr i="1" lang="en-US"/>
              <a:t>float</a:t>
            </a:r>
            <a:r>
              <a:rPr lang="en-US"/>
              <a:t> and </a:t>
            </a:r>
            <a:r>
              <a:rPr i="1" lang="en-US"/>
              <a:t>int</a:t>
            </a:r>
            <a:endParaRPr/>
          </a:p>
          <a:p>
            <a:pPr indent="-228600" lvl="1" marL="685800" rtl="0" algn="l">
              <a:lnSpc>
                <a:spcPct val="90000"/>
              </a:lnSpc>
              <a:spcBef>
                <a:spcPts val="500"/>
              </a:spcBef>
              <a:spcAft>
                <a:spcPts val="0"/>
              </a:spcAft>
              <a:buClr>
                <a:schemeClr val="dk1"/>
              </a:buClr>
              <a:buSzPts val="2400"/>
              <a:buChar char="•"/>
            </a:pPr>
            <a:r>
              <a:rPr lang="en-US"/>
              <a:t>division always returns a floating point number!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More numbers!</a:t>
            </a: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&gt;&gt;&gt; 17 / 3 			# classic division returns a float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&gt;&gt;&gt; 17 // 3 			# floor division discards the fractional part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&gt;&gt;&gt; 17 % 3 			# % returns the remainder of the division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5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500"/>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500"/>
                                        <p:tgtEl>
                                          <p:spTgt spid="1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500"/>
                                        <p:tgtEl>
                                          <p:spTgt spid="1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animEffect filter="fade" transition="in">
                                      <p:cBhvr>
                                        <p:cTn dur="500"/>
                                        <p:tgtEl>
                                          <p:spTgt spid="10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More numbers!</a:t>
            </a: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&gt;&gt;&gt; 5 ** 2 					# 5 squared</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&gt;&gt;&gt; 2 ** 7					# 2 to the power of 7</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More numbers!</a:t>
            </a:r>
            <a:endParaRPr/>
          </a:p>
        </p:txBody>
      </p:sp>
      <p:sp>
        <p:nvSpPr>
          <p:cNvPr id="121" name="Google Shape;12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There is full support for floating point; operators with mixed type operands convert the integer operand to floating point: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&gt;&gt;&gt; 4 * 3.75 - 1</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Basic Calculator</a:t>
            </a:r>
            <a:endParaRPr/>
          </a:p>
        </p:txBody>
      </p:sp>
      <p:sp>
        <p:nvSpPr>
          <p:cNvPr id="127" name="Google Shape;12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&gt;&gt;&gt; tax = 12.5 / 100</a:t>
            </a:r>
            <a:endParaRPr/>
          </a:p>
          <a:p>
            <a:pPr indent="0" lvl="0" marL="0" rtl="0" algn="l">
              <a:lnSpc>
                <a:spcPct val="90000"/>
              </a:lnSpc>
              <a:spcBef>
                <a:spcPts val="1000"/>
              </a:spcBef>
              <a:spcAft>
                <a:spcPts val="0"/>
              </a:spcAft>
              <a:buClr>
                <a:schemeClr val="dk1"/>
              </a:buClr>
              <a:buSzPts val="2800"/>
              <a:buNone/>
            </a:pPr>
            <a:r>
              <a:rPr lang="en-US"/>
              <a:t>&gt;&gt;&gt; price = 100.50</a:t>
            </a:r>
            <a:endParaRPr/>
          </a:p>
          <a:p>
            <a:pPr indent="0" lvl="0" marL="0" rtl="0" algn="l">
              <a:lnSpc>
                <a:spcPct val="90000"/>
              </a:lnSpc>
              <a:spcBef>
                <a:spcPts val="1000"/>
              </a:spcBef>
              <a:spcAft>
                <a:spcPts val="0"/>
              </a:spcAft>
              <a:buClr>
                <a:schemeClr val="dk1"/>
              </a:buClr>
              <a:buSzPts val="2800"/>
              <a:buNone/>
            </a:pPr>
            <a:r>
              <a:rPr lang="en-US"/>
              <a:t>&gt;&gt;&gt; price * tax</a:t>
            </a:r>
            <a:endParaRPr/>
          </a:p>
          <a:p>
            <a:pPr indent="0" lvl="0" marL="0" rtl="0" algn="l">
              <a:lnSpc>
                <a:spcPct val="90000"/>
              </a:lnSpc>
              <a:spcBef>
                <a:spcPts val="1000"/>
              </a:spcBef>
              <a:spcAft>
                <a:spcPts val="0"/>
              </a:spcAft>
              <a:buClr>
                <a:schemeClr val="dk1"/>
              </a:buClr>
              <a:buSzPts val="2800"/>
              <a:buNone/>
            </a:pPr>
            <a:r>
              <a:rPr lang="en-US"/>
              <a:t>&gt;&gt;&gt; price + _ </a:t>
            </a:r>
            <a:endParaRPr/>
          </a:p>
          <a:p>
            <a:pPr indent="0" lvl="0" marL="0" rtl="0" algn="l">
              <a:lnSpc>
                <a:spcPct val="90000"/>
              </a:lnSpc>
              <a:spcBef>
                <a:spcPts val="1000"/>
              </a:spcBef>
              <a:spcAft>
                <a:spcPts val="0"/>
              </a:spcAft>
              <a:buClr>
                <a:schemeClr val="dk1"/>
              </a:buClr>
              <a:buSzPts val="2800"/>
              <a:buNone/>
            </a:pPr>
            <a:r>
              <a:rPr lang="en-US"/>
              <a:t>&gt;&gt;&gt; round(_, 2)</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Use _ to represent the last calculation result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Strings</a:t>
            </a:r>
            <a:endParaRPr/>
          </a:p>
        </p:txBody>
      </p:sp>
      <p:sp>
        <p:nvSpPr>
          <p:cNvPr id="133" name="Google Shape;13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characters strung together, i.e. words, sentences, DNA sequences etc.</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&gt;&gt;&gt; s = ‘First line.\nSecond line.’                            # \n means newline</a:t>
            </a:r>
            <a:endParaRPr/>
          </a:p>
          <a:p>
            <a:pPr indent="0" lvl="0" marL="0" rtl="0" algn="l">
              <a:lnSpc>
                <a:spcPct val="90000"/>
              </a:lnSpc>
              <a:spcBef>
                <a:spcPts val="1000"/>
              </a:spcBef>
              <a:spcAft>
                <a:spcPts val="0"/>
              </a:spcAft>
              <a:buClr>
                <a:schemeClr val="dk1"/>
              </a:buClr>
              <a:buSzPts val="2800"/>
              <a:buNone/>
            </a:pPr>
            <a:r>
              <a:rPr lang="en-US"/>
              <a:t>&gt;&gt;&gt; s </a:t>
            </a:r>
            <a:endParaRPr/>
          </a:p>
          <a:p>
            <a:pPr indent="0" lvl="0" marL="0" rtl="0" algn="l">
              <a:lnSpc>
                <a:spcPct val="90000"/>
              </a:lnSpc>
              <a:spcBef>
                <a:spcPts val="1000"/>
              </a:spcBef>
              <a:spcAft>
                <a:spcPts val="0"/>
              </a:spcAft>
              <a:buClr>
                <a:schemeClr val="dk1"/>
              </a:buClr>
              <a:buSzPts val="2800"/>
              <a:buNone/>
            </a:pPr>
            <a:r>
              <a:rPr lang="en-US"/>
              <a:t>&gt;&gt;&gt; print(s)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5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500"/>
                                        <p:tgtEl>
                                          <p:spTgt spid="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500"/>
                                        <p:tgtEl>
                                          <p:spTgt spid="1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animEffect filter="fade" transition="in">
                                      <p:cBhvr>
                                        <p:cTn dur="500"/>
                                        <p:tgtEl>
                                          <p:spTgt spid="1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animEffect filter="fade" transition="in">
                                      <p:cBhvr>
                                        <p:cTn dur="500"/>
                                        <p:tgtEl>
                                          <p:spTgt spid="13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2021-07-09T09:59:37Z</dcterms:created>
  <dc:creator>Nicole Garrison</dc:creator>
</cp:coreProperties>
</file>