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JetBrains Mono" panose="02000009000000000000"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8uIzndyMIzn4sIGTPrBdZyTBI5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howGuides="1">
      <p:cViewPr varScale="1">
        <p:scale>
          <a:sx n="103" d="100"/>
          <a:sy n="103" d="100"/>
        </p:scale>
        <p:origin x="80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4da37309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e4da3730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4da37309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e4da37309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5"/>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25"/>
          <p:cNvSpPr txBox="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Marshall University Joan C. Edwards School of Medicine</a:t>
            </a:r>
            <a:endParaRPr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5"/>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6"/>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7"/>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8"/>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8"/>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1"/>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2"/>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3"/>
          <p:cNvSpPr>
            <a:spLocks noGrp="1"/>
          </p:cNvSpPr>
          <p:nvPr>
            <p:ph type="pic" idx="2"/>
          </p:nvPr>
        </p:nvSpPr>
        <p:spPr>
          <a:xfrm>
            <a:off x="5183188" y="987425"/>
            <a:ext cx="6172200" cy="4873625"/>
          </a:xfrm>
          <a:prstGeom prst="rect">
            <a:avLst/>
          </a:prstGeom>
          <a:noFill/>
          <a:ln>
            <a:noFill/>
          </a:ln>
        </p:spPr>
      </p:sp>
      <p:sp>
        <p:nvSpPr>
          <p:cNvPr id="66" name="Google Shape;66;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3"/>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solidFill>
            <a:srgbClr val="00AF41"/>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solidFill>
            <a:srgbClr val="00AF41"/>
          </a:solid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4"/>
          <p:cNvSpPr/>
          <p:nvPr/>
        </p:nvSpPr>
        <p:spPr>
          <a:xfrm>
            <a:off x="221381" y="1184031"/>
            <a:ext cx="385011" cy="5537443"/>
          </a:xfrm>
          <a:prstGeom prst="rect">
            <a:avLst/>
          </a:prstGeom>
          <a:solidFill>
            <a:srgbClr val="00AF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 name="Google Shape;12;p24"/>
          <p:cNvPicPr preferRelativeResize="0"/>
          <p:nvPr/>
        </p:nvPicPr>
        <p:blipFill rotWithShape="1">
          <a:blip r:embed="rId13">
            <a:alphaModFix/>
          </a:blip>
          <a:srcRect r="77036"/>
          <a:stretch/>
        </p:blipFill>
        <p:spPr>
          <a:xfrm>
            <a:off x="127596" y="365125"/>
            <a:ext cx="622681" cy="6613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ran.r-project.org/mirror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tudio.com/products/rstudio/downloa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Introduction to R and tidyverse</a:t>
            </a:r>
            <a:endParaRPr/>
          </a:p>
        </p:txBody>
      </p:sp>
      <p:sp>
        <p:nvSpPr>
          <p:cNvPr id="87" name="Google Shape;87;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WV-INBRE Bioinformatics Bootcamp</a:t>
            </a:r>
            <a:endParaRPr dirty="0"/>
          </a:p>
          <a:p>
            <a:pPr marL="0" lvl="0" indent="0" algn="ctr" rtl="0">
              <a:lnSpc>
                <a:spcPct val="90000"/>
              </a:lnSpc>
              <a:spcBef>
                <a:spcPts val="1000"/>
              </a:spcBef>
              <a:spcAft>
                <a:spcPts val="0"/>
              </a:spcAft>
              <a:buClr>
                <a:schemeClr val="dk1"/>
              </a:buClr>
              <a:buSzPts val="2400"/>
              <a:buNone/>
            </a:pPr>
            <a:r>
              <a:rPr lang="en-US" dirty="0"/>
              <a:t>Summer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Tidyverse</a:t>
            </a:r>
            <a:endParaRPr/>
          </a:p>
        </p:txBody>
      </p:sp>
      <p:sp>
        <p:nvSpPr>
          <p:cNvPr id="143" name="Google Shape;14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It’s common to find that a large portion of the time you spend in data analysis is in getting the data into a form where the software can perform the analysis</a:t>
            </a:r>
            <a:endParaRPr/>
          </a:p>
          <a:p>
            <a:pPr marL="228600" lvl="0" indent="-228600" algn="l" rtl="0">
              <a:lnSpc>
                <a:spcPct val="90000"/>
              </a:lnSpc>
              <a:spcBef>
                <a:spcPts val="1000"/>
              </a:spcBef>
              <a:spcAft>
                <a:spcPts val="0"/>
              </a:spcAft>
              <a:buClr>
                <a:schemeClr val="dk1"/>
              </a:buClr>
              <a:buSzPts val="2800"/>
              <a:buChar char="•"/>
            </a:pPr>
            <a:r>
              <a:rPr lang="en-US"/>
              <a:t>Informally known as </a:t>
            </a:r>
            <a:r>
              <a:rPr lang="en-US" i="1"/>
              <a:t>“data wrangling”</a:t>
            </a:r>
            <a:endParaRPr/>
          </a:p>
          <a:p>
            <a:pPr marL="228600" lvl="0" indent="-228600" algn="l" rtl="0">
              <a:lnSpc>
                <a:spcPct val="90000"/>
              </a:lnSpc>
              <a:spcBef>
                <a:spcPts val="1000"/>
              </a:spcBef>
              <a:spcAft>
                <a:spcPts val="0"/>
              </a:spcAft>
              <a:buClr>
                <a:schemeClr val="dk1"/>
              </a:buClr>
              <a:buSzPts val="2800"/>
              <a:buChar char="•"/>
            </a:pPr>
            <a:r>
              <a:rPr lang="en-US"/>
              <a:t>Can be a frustrating, time-consuming, boring part of data analysis…</a:t>
            </a:r>
            <a:endParaRPr/>
          </a:p>
          <a:p>
            <a:pPr marL="228600" lvl="0" indent="-228600" algn="l" rtl="0">
              <a:lnSpc>
                <a:spcPct val="90000"/>
              </a:lnSpc>
              <a:spcBef>
                <a:spcPts val="1000"/>
              </a:spcBef>
              <a:spcAft>
                <a:spcPts val="0"/>
              </a:spcAft>
              <a:buClr>
                <a:schemeClr val="dk1"/>
              </a:buClr>
              <a:buSzPts val="2800"/>
              <a:buChar char="•"/>
            </a:pPr>
            <a:r>
              <a:rPr lang="en-US"/>
              <a:t>Recently, Hadley Wickham, a statistician from New Zealand, developed a collection of R </a:t>
            </a:r>
            <a:r>
              <a:rPr lang="en-US" i="1"/>
              <a:t>packages </a:t>
            </a:r>
            <a:r>
              <a:rPr lang="en-US"/>
              <a:t>for data wrangling, collectively known as the </a:t>
            </a:r>
            <a:r>
              <a:rPr lang="en-US" i="1"/>
              <a:t>tidyverse</a:t>
            </a:r>
            <a:endParaRPr/>
          </a:p>
          <a:p>
            <a:pPr marL="685800" lvl="1" indent="-228600" algn="l" rtl="0">
              <a:lnSpc>
                <a:spcPct val="90000"/>
              </a:lnSpc>
              <a:spcBef>
                <a:spcPts val="500"/>
              </a:spcBef>
              <a:spcAft>
                <a:spcPts val="0"/>
              </a:spcAft>
              <a:buClr>
                <a:schemeClr val="dk1"/>
              </a:buClr>
              <a:buSzPts val="2400"/>
              <a:buChar char="•"/>
            </a:pPr>
            <a:r>
              <a:rPr lang="en-US"/>
              <a:t>Make your data </a:t>
            </a:r>
            <a:r>
              <a:rPr lang="en-US" i="1"/>
              <a:t>tidy</a:t>
            </a:r>
            <a:r>
              <a:rPr lang="en-US"/>
              <a: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Installing tidyverse</a:t>
            </a:r>
            <a:endParaRPr/>
          </a:p>
        </p:txBody>
      </p:sp>
      <p:sp>
        <p:nvSpPr>
          <p:cNvPr id="149" name="Google Shape;14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Open R studio</a:t>
            </a:r>
            <a:endParaRPr dirty="0"/>
          </a:p>
          <a:p>
            <a:pPr marL="228600" lvl="0" indent="-228600" algn="l" rtl="0">
              <a:lnSpc>
                <a:spcPct val="90000"/>
              </a:lnSpc>
              <a:spcBef>
                <a:spcPts val="1000"/>
              </a:spcBef>
              <a:spcAft>
                <a:spcPts val="0"/>
              </a:spcAft>
              <a:buClr>
                <a:schemeClr val="dk1"/>
              </a:buClr>
              <a:buSzPts val="2800"/>
              <a:buChar char="•"/>
            </a:pPr>
            <a:r>
              <a:rPr lang="en-US" dirty="0"/>
              <a:t>Under the “Tools” menu, choose “Install Packages”</a:t>
            </a:r>
            <a:endParaRPr dirty="0"/>
          </a:p>
          <a:p>
            <a:pPr marL="228600" lvl="0" indent="-228600" algn="l" rtl="0">
              <a:lnSpc>
                <a:spcPct val="90000"/>
              </a:lnSpc>
              <a:spcBef>
                <a:spcPts val="1000"/>
              </a:spcBef>
              <a:spcAft>
                <a:spcPts val="0"/>
              </a:spcAft>
              <a:buClr>
                <a:schemeClr val="dk1"/>
              </a:buClr>
              <a:buSzPts val="2800"/>
              <a:buChar char="•"/>
            </a:pPr>
            <a:r>
              <a:rPr lang="en-US" dirty="0"/>
              <a:t>In the “Packages” field, type “</a:t>
            </a:r>
            <a:r>
              <a:rPr lang="en-US" dirty="0" err="1"/>
              <a:t>tidyverse</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Leave the other fields as the default values and press “Install”</a:t>
            </a:r>
            <a:endParaRPr dirty="0"/>
          </a:p>
          <a:p>
            <a:pPr marL="228600" lvl="0" indent="-228600" algn="l" rtl="0">
              <a:lnSpc>
                <a:spcPct val="90000"/>
              </a:lnSpc>
              <a:spcBef>
                <a:spcPts val="1000"/>
              </a:spcBef>
              <a:spcAft>
                <a:spcPts val="0"/>
              </a:spcAft>
              <a:buClr>
                <a:schemeClr val="dk1"/>
              </a:buClr>
              <a:buSzPts val="2800"/>
              <a:buChar char="•"/>
            </a:pPr>
            <a:r>
              <a:rPr lang="en-US" dirty="0"/>
              <a:t>This will install the </a:t>
            </a:r>
            <a:r>
              <a:rPr lang="en-US" i="1" dirty="0" err="1"/>
              <a:t>tidyverse</a:t>
            </a:r>
            <a:r>
              <a:rPr lang="en-US" dirty="0"/>
              <a:t> package</a:t>
            </a:r>
            <a:endParaRPr dirty="0"/>
          </a:p>
          <a:p>
            <a:pPr marL="228600" lvl="0" indent="-228600" algn="l" rtl="0">
              <a:lnSpc>
                <a:spcPct val="90000"/>
              </a:lnSpc>
              <a:spcBef>
                <a:spcPts val="1000"/>
              </a:spcBef>
              <a:spcAft>
                <a:spcPts val="0"/>
              </a:spcAft>
              <a:buClr>
                <a:schemeClr val="dk1"/>
              </a:buClr>
              <a:buSzPts val="2800"/>
              <a:buChar char="•"/>
            </a:pPr>
            <a:r>
              <a:rPr lang="en-US" dirty="0"/>
              <a:t>You only need to do this step once; if you exit R and restart, the package will still be installed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Starting RStudio</a:t>
            </a:r>
            <a:endParaRPr/>
          </a:p>
        </p:txBody>
      </p:sp>
      <p:sp>
        <p:nvSpPr>
          <p:cNvPr id="155" name="Google Shape;15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dk1"/>
              </a:buClr>
              <a:buSzPts val="2800"/>
              <a:buChar char="•"/>
            </a:pPr>
            <a:r>
              <a:rPr lang="en-US" dirty="0"/>
              <a:t>Open RStudio</a:t>
            </a:r>
            <a:endParaRPr dirty="0"/>
          </a:p>
          <a:p>
            <a:pPr marL="228600" lvl="0" indent="-228600" algn="l" rtl="0">
              <a:lnSpc>
                <a:spcPct val="90000"/>
              </a:lnSpc>
              <a:spcBef>
                <a:spcPts val="1000"/>
              </a:spcBef>
              <a:spcAft>
                <a:spcPts val="0"/>
              </a:spcAft>
              <a:buClr>
                <a:schemeClr val="dk1"/>
              </a:buClr>
              <a:buSzPts val="2800"/>
              <a:buChar char="•"/>
            </a:pPr>
            <a:r>
              <a:rPr lang="en-US" dirty="0"/>
              <a:t>In the console, set the Working Directory to your sars-cov-2-reads directory by typing</a:t>
            </a:r>
            <a:br>
              <a:rPr lang="en-US" dirty="0"/>
            </a:br>
            <a:r>
              <a:rPr lang="en-US" dirty="0" err="1">
                <a:highlight>
                  <a:srgbClr val="FFE599"/>
                </a:highlight>
                <a:latin typeface="JetBrains Mono"/>
                <a:ea typeface="JetBrains Mono"/>
                <a:cs typeface="JetBrains Mono"/>
                <a:sym typeface="JetBrains Mono"/>
              </a:rPr>
              <a:t>setwd</a:t>
            </a:r>
            <a:r>
              <a:rPr lang="en-US" dirty="0">
                <a:highlight>
                  <a:srgbClr val="FFE599"/>
                </a:highlight>
                <a:latin typeface="JetBrains Mono"/>
                <a:ea typeface="JetBrains Mono"/>
                <a:cs typeface="JetBrains Mono"/>
                <a:sym typeface="JetBrains Mono"/>
              </a:rPr>
              <a:t>("/Volumes/…/</a:t>
            </a:r>
            <a:r>
              <a:rPr lang="en-US" dirty="0" err="1">
                <a:highlight>
                  <a:srgbClr val="FFE599"/>
                </a:highlight>
                <a:latin typeface="JetBrains Mono"/>
                <a:ea typeface="JetBrains Mono"/>
                <a:cs typeface="JetBrains Mono"/>
                <a:sym typeface="JetBrains Mono"/>
              </a:rPr>
              <a:t>SarsSamples</a:t>
            </a:r>
            <a:r>
              <a:rPr lang="en-US" dirty="0">
                <a:highlight>
                  <a:srgbClr val="FFE599"/>
                </a:highlight>
                <a:latin typeface="JetBrains Mono"/>
                <a:ea typeface="JetBrains Mono"/>
                <a:cs typeface="JetBrains Mono"/>
                <a:sym typeface="JetBrains Mono"/>
              </a:rPr>
              <a:t>")</a:t>
            </a:r>
            <a:br>
              <a:rPr lang="en-US" dirty="0"/>
            </a:br>
            <a:r>
              <a:rPr lang="en-US" dirty="0" err="1">
                <a:highlight>
                  <a:srgbClr val="FFF2CC"/>
                </a:highlight>
                <a:latin typeface="JetBrains Mono"/>
                <a:ea typeface="JetBrains Mono"/>
                <a:cs typeface="JetBrains Mono"/>
                <a:sym typeface="JetBrains Mono"/>
              </a:rPr>
              <a:t>setwd</a:t>
            </a:r>
            <a:r>
              <a:rPr lang="en-US" dirty="0">
                <a:highlight>
                  <a:srgbClr val="FFF2CC"/>
                </a:highlight>
                <a:latin typeface="JetBrains Mono"/>
                <a:ea typeface="JetBrains Mono"/>
                <a:cs typeface="JetBrains Mono"/>
                <a:sym typeface="JetBrains Mono"/>
              </a:rPr>
              <a:t>("Z:\\...\\</a:t>
            </a:r>
            <a:r>
              <a:rPr lang="en-US" dirty="0" err="1">
                <a:highlight>
                  <a:srgbClr val="FFF2CC"/>
                </a:highlight>
                <a:latin typeface="JetBrains Mono"/>
                <a:ea typeface="JetBrains Mono"/>
                <a:cs typeface="JetBrains Mono"/>
                <a:sym typeface="JetBrains Mono"/>
              </a:rPr>
              <a:t>SarsSamples</a:t>
            </a:r>
            <a:r>
              <a:rPr lang="en-US" dirty="0">
                <a:highlight>
                  <a:srgbClr val="FFF2CC"/>
                </a:highlight>
                <a:latin typeface="JetBrains Mono"/>
                <a:ea typeface="JetBrains Mono"/>
                <a:cs typeface="JetBrains Mono"/>
                <a:sym typeface="JetBrains Mono"/>
              </a:rPr>
              <a:t>") </a:t>
            </a:r>
            <a:endParaRPr dirty="0">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dirty="0"/>
              <a:t>We’ll put the code for today’s work in a script</a:t>
            </a:r>
            <a:endParaRPr dirty="0"/>
          </a:p>
          <a:p>
            <a:pPr marL="228600" lvl="0" indent="-228600" algn="l" rtl="0">
              <a:lnSpc>
                <a:spcPct val="90000"/>
              </a:lnSpc>
              <a:spcBef>
                <a:spcPts val="1000"/>
              </a:spcBef>
              <a:spcAft>
                <a:spcPts val="0"/>
              </a:spcAft>
              <a:buClr>
                <a:schemeClr val="dk1"/>
              </a:buClr>
              <a:buSzPts val="2800"/>
              <a:buChar char="•"/>
            </a:pPr>
            <a:r>
              <a:rPr lang="en-US" dirty="0"/>
              <a:t>This means we can easily save our work, and redo the same analysis later</a:t>
            </a:r>
            <a:endParaRPr dirty="0"/>
          </a:p>
          <a:p>
            <a:pPr marL="228600" lvl="0" indent="-228600" algn="l" rtl="0">
              <a:lnSpc>
                <a:spcPct val="90000"/>
              </a:lnSpc>
              <a:spcBef>
                <a:spcPts val="1000"/>
              </a:spcBef>
              <a:spcAft>
                <a:spcPts val="0"/>
              </a:spcAft>
              <a:buClr>
                <a:schemeClr val="dk1"/>
              </a:buClr>
              <a:buSzPts val="2800"/>
              <a:buChar char="•"/>
            </a:pPr>
            <a:r>
              <a:rPr lang="en-US" dirty="0"/>
              <a:t>In RStudio, select “File”, “New File”, and “R Script”</a:t>
            </a:r>
            <a:endParaRPr dirty="0"/>
          </a:p>
          <a:p>
            <a:pPr marL="228600" lvl="0" indent="-228600" algn="l" rtl="0">
              <a:lnSpc>
                <a:spcPct val="90000"/>
              </a:lnSpc>
              <a:spcBef>
                <a:spcPts val="1000"/>
              </a:spcBef>
              <a:spcAft>
                <a:spcPts val="0"/>
              </a:spcAft>
              <a:buClr>
                <a:schemeClr val="dk1"/>
              </a:buClr>
              <a:buSzPts val="2800"/>
              <a:buChar char="•"/>
            </a:pPr>
            <a:r>
              <a:rPr lang="en-US" dirty="0"/>
              <a:t>This will create a new tab in the top left, labelled “Untitled”</a:t>
            </a:r>
            <a:endParaRPr dirty="0"/>
          </a:p>
          <a:p>
            <a:pPr marL="685800" lvl="1" indent="-240030" algn="l" rtl="0">
              <a:lnSpc>
                <a:spcPct val="90000"/>
              </a:lnSpc>
              <a:spcBef>
                <a:spcPts val="500"/>
              </a:spcBef>
              <a:spcAft>
                <a:spcPts val="0"/>
              </a:spcAft>
              <a:buClr>
                <a:schemeClr val="dk1"/>
              </a:buClr>
              <a:buSzPts val="2400"/>
              <a:buChar char="•"/>
            </a:pPr>
            <a:r>
              <a:rPr lang="en-US" dirty="0"/>
              <a:t>You can save it with a meaningful name in a folder of your choosing at any time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Loading the library</a:t>
            </a:r>
            <a:endParaRPr/>
          </a:p>
        </p:txBody>
      </p:sp>
      <p:sp>
        <p:nvSpPr>
          <p:cNvPr id="161" name="Google Shape;16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the new script, enter the code</a:t>
            </a:r>
            <a:br>
              <a:rPr lang="en-US"/>
            </a:br>
            <a:r>
              <a:rPr lang="en-US">
                <a:highlight>
                  <a:srgbClr val="FFF2CC"/>
                </a:highlight>
                <a:latin typeface="JetBrains Mono"/>
                <a:ea typeface="JetBrains Mono"/>
                <a:cs typeface="JetBrains Mono"/>
                <a:sym typeface="JetBrains Mono"/>
              </a:rPr>
              <a:t>library(tidyverse)</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This will load the library into the current session, so its functionality will be available</a:t>
            </a:r>
            <a:endParaRPr/>
          </a:p>
          <a:p>
            <a:pPr marL="685800" lvl="1" indent="-228600" algn="l" rtl="0">
              <a:lnSpc>
                <a:spcPct val="90000"/>
              </a:lnSpc>
              <a:spcBef>
                <a:spcPts val="500"/>
              </a:spcBef>
              <a:spcAft>
                <a:spcPts val="0"/>
              </a:spcAft>
              <a:buClr>
                <a:schemeClr val="dk1"/>
              </a:buClr>
              <a:buSzPts val="2400"/>
              <a:buChar char="•"/>
            </a:pPr>
            <a:r>
              <a:rPr lang="en-US"/>
              <a:t>We need to do this once per session in which we need the library</a:t>
            </a:r>
            <a:endParaRPr/>
          </a:p>
          <a:p>
            <a:pPr marL="228600" lvl="0" indent="-228600" algn="l" rtl="0">
              <a:lnSpc>
                <a:spcPct val="90000"/>
              </a:lnSpc>
              <a:spcBef>
                <a:spcPts val="1000"/>
              </a:spcBef>
              <a:spcAft>
                <a:spcPts val="0"/>
              </a:spcAft>
              <a:buClr>
                <a:schemeClr val="dk1"/>
              </a:buClr>
              <a:buSzPts val="2800"/>
              <a:buChar char="•"/>
            </a:pPr>
            <a:r>
              <a:rPr lang="en-US"/>
              <a:t>Click next to this command in the script, and press the “Run” button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Loading data</a:t>
            </a:r>
            <a:endParaRPr/>
          </a:p>
        </p:txBody>
      </p:sp>
      <p:sp>
        <p:nvSpPr>
          <p:cNvPr id="167" name="Google Shape;16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can load the lineage report we generated for our SARS-CoV-2 data.</a:t>
            </a:r>
            <a:endParaRPr/>
          </a:p>
          <a:p>
            <a:pPr marL="685800" lvl="1" indent="-228600" algn="l" rtl="0">
              <a:lnSpc>
                <a:spcPct val="90000"/>
              </a:lnSpc>
              <a:spcBef>
                <a:spcPts val="500"/>
              </a:spcBef>
              <a:spcAft>
                <a:spcPts val="0"/>
              </a:spcAft>
              <a:buClr>
                <a:schemeClr val="dk1"/>
              </a:buClr>
              <a:buSzPts val="2400"/>
              <a:buChar char="•"/>
            </a:pPr>
            <a:r>
              <a:rPr lang="en-US"/>
              <a:t>Since this is a CSV file, we can use the tidyverse function </a:t>
            </a:r>
            <a:r>
              <a:rPr lang="en-US">
                <a:latin typeface="JetBrains Mono"/>
                <a:ea typeface="JetBrains Mono"/>
                <a:cs typeface="JetBrains Mono"/>
                <a:sym typeface="JetBrains Mono"/>
              </a:rPr>
              <a:t>read_csv</a:t>
            </a:r>
            <a:endParaRPr>
              <a:latin typeface="JetBrains Mono"/>
              <a:ea typeface="JetBrains Mono"/>
              <a:cs typeface="JetBrains Mono"/>
              <a:sym typeface="JetBrains Mono"/>
            </a:endParaRPr>
          </a:p>
          <a:p>
            <a:pPr marL="228600" lvl="0" indent="-228600" algn="l" rtl="0">
              <a:lnSpc>
                <a:spcPct val="90000"/>
              </a:lnSpc>
              <a:spcBef>
                <a:spcPts val="1000"/>
              </a:spcBef>
              <a:spcAft>
                <a:spcPts val="0"/>
              </a:spcAft>
              <a:buClr>
                <a:schemeClr val="dk1"/>
              </a:buClr>
              <a:buSzPts val="2800"/>
              <a:buChar char="•"/>
            </a:pPr>
            <a:r>
              <a:rPr lang="en-US"/>
              <a:t>Enter the following in your script and run it with the "Run" button:</a:t>
            </a:r>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lin &lt;- read_csv("lineage_report.csv")</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This will read the CSV file and store its contents in a tidyverse table (called a "tibble") with the variable name </a:t>
            </a:r>
            <a:r>
              <a:rPr lang="en-US">
                <a:highlight>
                  <a:srgbClr val="FFF2CC"/>
                </a:highlight>
                <a:latin typeface="JetBrains Mono"/>
                <a:ea typeface="JetBrains Mono"/>
                <a:cs typeface="JetBrains Mono"/>
                <a:sym typeface="JetBrains Mono"/>
              </a:rPr>
              <a:t>lin</a:t>
            </a:r>
            <a:endParaRPr>
              <a:highlight>
                <a:srgbClr val="FFF2CC"/>
              </a:highlight>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Tidyverse tables</a:t>
            </a:r>
            <a:endParaRPr/>
          </a:p>
        </p:txBody>
      </p:sp>
      <p:sp>
        <p:nvSpPr>
          <p:cNvPr id="173" name="Google Shape;17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RStudio, the table appears in the “Environment” tab under “Data”</a:t>
            </a:r>
            <a:endParaRPr/>
          </a:p>
          <a:p>
            <a:pPr marL="228600" lvl="0" indent="-228600" algn="l" rtl="0">
              <a:lnSpc>
                <a:spcPct val="90000"/>
              </a:lnSpc>
              <a:spcBef>
                <a:spcPts val="1000"/>
              </a:spcBef>
              <a:spcAft>
                <a:spcPts val="0"/>
              </a:spcAft>
              <a:buClr>
                <a:schemeClr val="dk1"/>
              </a:buClr>
              <a:buSzPts val="2800"/>
              <a:buChar char="•"/>
            </a:pPr>
            <a:r>
              <a:rPr lang="en-US"/>
              <a:t>Click on “lin” in the environment tab to view the data</a:t>
            </a:r>
            <a:endParaRPr/>
          </a:p>
          <a:p>
            <a:pPr marL="228600" lvl="0" indent="-228600" algn="l" rtl="0">
              <a:lnSpc>
                <a:spcPct val="90000"/>
              </a:lnSpc>
              <a:spcBef>
                <a:spcPts val="1000"/>
              </a:spcBef>
              <a:spcAft>
                <a:spcPts val="0"/>
              </a:spcAft>
              <a:buClr>
                <a:schemeClr val="dk1"/>
              </a:buClr>
              <a:buSzPts val="2800"/>
              <a:buChar char="•"/>
            </a:pPr>
            <a:r>
              <a:rPr lang="en-US"/>
              <a:t>This appears as a table in a tab next to your script</a:t>
            </a:r>
            <a:endParaRPr/>
          </a:p>
          <a:p>
            <a:pPr marL="685800" lvl="1" indent="-228600" algn="l" rtl="0">
              <a:lnSpc>
                <a:spcPct val="90000"/>
              </a:lnSpc>
              <a:spcBef>
                <a:spcPts val="500"/>
              </a:spcBef>
              <a:spcAft>
                <a:spcPts val="0"/>
              </a:spcAft>
              <a:buClr>
                <a:schemeClr val="dk1"/>
              </a:buClr>
              <a:buSzPts val="2400"/>
              <a:buChar char="•"/>
            </a:pPr>
            <a:r>
              <a:rPr lang="en-US"/>
              <a:t>In tidyverse, this data type is called a “tibble”</a:t>
            </a:r>
            <a:endParaRPr/>
          </a:p>
          <a:p>
            <a:pPr marL="228600" lvl="0" indent="-228600" algn="l" rtl="0">
              <a:lnSpc>
                <a:spcPct val="90000"/>
              </a:lnSpc>
              <a:spcBef>
                <a:spcPts val="1000"/>
              </a:spcBef>
              <a:spcAft>
                <a:spcPts val="0"/>
              </a:spcAft>
              <a:buClr>
                <a:schemeClr val="dk1"/>
              </a:buClr>
              <a:buSzPts val="2800"/>
              <a:buChar char="•"/>
            </a:pPr>
            <a:r>
              <a:rPr lang="en-US"/>
              <a:t>In “Environment”, expand met by clicking on the small arrow next to the name</a:t>
            </a:r>
            <a:endParaRPr/>
          </a:p>
          <a:p>
            <a:pPr marL="685800" lvl="1" indent="-228600" algn="l" rtl="0">
              <a:lnSpc>
                <a:spcPct val="90000"/>
              </a:lnSpc>
              <a:spcBef>
                <a:spcPts val="500"/>
              </a:spcBef>
              <a:spcAft>
                <a:spcPts val="0"/>
              </a:spcAft>
              <a:buClr>
                <a:schemeClr val="dk1"/>
              </a:buClr>
              <a:buSzPts val="2400"/>
              <a:buChar char="•"/>
            </a:pPr>
            <a:r>
              <a:rPr lang="en-US"/>
              <a:t>Note how it describes the types of each column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grep in R</a:t>
            </a:r>
            <a:endParaRPr/>
          </a:p>
        </p:txBody>
      </p:sp>
      <p:sp>
        <p:nvSpPr>
          <p:cNvPr id="179" name="Google Shape;17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R supports forms of the grep function</a:t>
            </a:r>
            <a:endParaRPr/>
          </a:p>
          <a:p>
            <a:pPr marL="228600" lvl="0" indent="-228600" algn="l" rtl="0">
              <a:lnSpc>
                <a:spcPct val="90000"/>
              </a:lnSpc>
              <a:spcBef>
                <a:spcPts val="1000"/>
              </a:spcBef>
              <a:spcAft>
                <a:spcPts val="0"/>
              </a:spcAft>
              <a:buClr>
                <a:schemeClr val="dk1"/>
              </a:buClr>
              <a:buSzPts val="2800"/>
              <a:buChar char="•"/>
            </a:pPr>
            <a:r>
              <a:rPr lang="en-US"/>
              <a:t>Examine the "qc_status" column of lineage in the data view</a:t>
            </a:r>
            <a:endParaRPr/>
          </a:p>
          <a:p>
            <a:pPr marL="228600" lvl="0" indent="-228600" algn="l" rtl="0">
              <a:lnSpc>
                <a:spcPct val="90000"/>
              </a:lnSpc>
              <a:spcBef>
                <a:spcPts val="1000"/>
              </a:spcBef>
              <a:spcAft>
                <a:spcPts val="0"/>
              </a:spcAft>
              <a:buClr>
                <a:schemeClr val="dk1"/>
              </a:buClr>
              <a:buSzPts val="2800"/>
              <a:buChar char="•"/>
            </a:pPr>
            <a:r>
              <a:rPr lang="en-US"/>
              <a:t>We can access individual columns of a data table in R using the </a:t>
            </a:r>
            <a:r>
              <a:rPr lang="en-US">
                <a:highlight>
                  <a:srgbClr val="FFF2CC"/>
                </a:highlight>
                <a:latin typeface="JetBrains Mono"/>
                <a:ea typeface="JetBrains Mono"/>
                <a:cs typeface="JetBrains Mono"/>
                <a:sym typeface="JetBrains Mono"/>
              </a:rPr>
              <a:t>$</a:t>
            </a:r>
            <a:r>
              <a:rPr lang="en-US"/>
              <a:t> operator</a:t>
            </a:r>
            <a:endParaRPr/>
          </a:p>
          <a:p>
            <a:pPr marL="228600" lvl="0" indent="-228600" algn="l" rtl="0">
              <a:lnSpc>
                <a:spcPct val="90000"/>
              </a:lnSpc>
              <a:spcBef>
                <a:spcPts val="1000"/>
              </a:spcBef>
              <a:spcAft>
                <a:spcPts val="0"/>
              </a:spcAft>
              <a:buClr>
                <a:schemeClr val="dk1"/>
              </a:buClr>
              <a:buSzPts val="2800"/>
              <a:buChar char="•"/>
            </a:pPr>
            <a:r>
              <a:rPr lang="en-US"/>
              <a:t>In the console, enter</a:t>
            </a:r>
            <a:endParaRPr/>
          </a:p>
          <a:p>
            <a:pPr marL="0" lvl="0" indent="0" algn="l" rtl="0">
              <a:lnSpc>
                <a:spcPct val="90000"/>
              </a:lnSpc>
              <a:spcBef>
                <a:spcPts val="1000"/>
              </a:spcBef>
              <a:spcAft>
                <a:spcPts val="0"/>
              </a:spcAft>
              <a:buClr>
                <a:schemeClr val="dk1"/>
              </a:buClr>
              <a:buSzPts val="2800"/>
              <a:buNone/>
            </a:pPr>
            <a:r>
              <a:rPr lang="en-US">
                <a:highlight>
                  <a:srgbClr val="FFF2CC"/>
                </a:highlight>
              </a:rPr>
              <a:t>lin$qc_status</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Try the following (in the console):</a:t>
            </a:r>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grep("pass", lin$qc_status)</a:t>
            </a:r>
            <a:endParaRPr>
              <a:highlight>
                <a:srgbClr val="FFF2CC"/>
              </a:highlight>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grepl("pass", lin$qc_status)</a:t>
            </a:r>
            <a:endParaRPr>
              <a:highlight>
                <a:srgbClr val="FFF2CC"/>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Filtering in tidyverse</a:t>
            </a:r>
            <a:endParaRPr/>
          </a:p>
        </p:txBody>
      </p:sp>
      <p:sp>
        <p:nvSpPr>
          <p:cNvPr id="185" name="Google Shape;18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Tidyverse has a filter function for filtering tibbles</a:t>
            </a:r>
            <a:endParaRPr/>
          </a:p>
          <a:p>
            <a:pPr marL="228600" lvl="0" indent="-228600" algn="l" rtl="0">
              <a:lnSpc>
                <a:spcPct val="90000"/>
              </a:lnSpc>
              <a:spcBef>
                <a:spcPts val="1000"/>
              </a:spcBef>
              <a:spcAft>
                <a:spcPts val="0"/>
              </a:spcAft>
              <a:buClr>
                <a:schemeClr val="dk1"/>
              </a:buClr>
              <a:buSzPts val="2800"/>
              <a:buChar char="•"/>
            </a:pPr>
            <a:r>
              <a:rPr lang="en-US"/>
              <a:t>Provide a tibble and a logical (i.e. </a:t>
            </a:r>
            <a:r>
              <a:rPr lang="en-US">
                <a:highlight>
                  <a:srgbClr val="FFF2CC"/>
                </a:highlight>
                <a:latin typeface="JetBrains Mono"/>
                <a:ea typeface="JetBrains Mono"/>
                <a:cs typeface="JetBrains Mono"/>
                <a:sym typeface="JetBrains Mono"/>
              </a:rPr>
              <a:t>TRUE</a:t>
            </a:r>
            <a:r>
              <a:rPr lang="en-US"/>
              <a:t> or </a:t>
            </a:r>
            <a:r>
              <a:rPr lang="en-US">
                <a:highlight>
                  <a:srgbClr val="FFF2CC"/>
                </a:highlight>
                <a:latin typeface="JetBrains Mono"/>
                <a:ea typeface="JetBrains Mono"/>
                <a:cs typeface="JetBrains Mono"/>
                <a:sym typeface="JetBrains Mono"/>
              </a:rPr>
              <a:t>FALSE</a:t>
            </a:r>
            <a:r>
              <a:rPr lang="en-US"/>
              <a:t>) vector</a:t>
            </a:r>
            <a:endParaRPr/>
          </a:p>
          <a:p>
            <a:pPr marL="228600" lvl="0" indent="-228600" algn="l" rtl="0">
              <a:lnSpc>
                <a:spcPct val="90000"/>
              </a:lnSpc>
              <a:spcBef>
                <a:spcPts val="1000"/>
              </a:spcBef>
              <a:spcAft>
                <a:spcPts val="0"/>
              </a:spcAft>
              <a:buClr>
                <a:schemeClr val="dk1"/>
              </a:buClr>
              <a:buSzPts val="2800"/>
              <a:buChar char="•"/>
            </a:pPr>
            <a:r>
              <a:rPr lang="en-US"/>
              <a:t>Enter the following in the script:</a:t>
            </a:r>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lin &lt;- filter(lin, grepl("pass", qc_status))</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Run that line and view the </a:t>
            </a:r>
            <a:r>
              <a:rPr lang="en-US">
                <a:highlight>
                  <a:srgbClr val="FFF2CC"/>
                </a:highlight>
                <a:latin typeface="JetBrains Mono"/>
                <a:ea typeface="JetBrains Mono"/>
                <a:cs typeface="JetBrains Mono"/>
                <a:sym typeface="JetBrains Mono"/>
              </a:rPr>
              <a:t>lin</a:t>
            </a:r>
            <a:r>
              <a:rPr lang="en-US"/>
              <a:t> tibble again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Piping in tidyverse</a:t>
            </a:r>
            <a:endParaRPr/>
          </a:p>
        </p:txBody>
      </p:sp>
      <p:sp>
        <p:nvSpPr>
          <p:cNvPr id="191" name="Google Shape;19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Tidyverse supports a "pipe" operator</a:t>
            </a:r>
            <a:endParaRPr/>
          </a:p>
          <a:p>
            <a:pPr marL="685800" lvl="1" indent="-228600" algn="l" rtl="0">
              <a:lnSpc>
                <a:spcPct val="90000"/>
              </a:lnSpc>
              <a:spcBef>
                <a:spcPts val="500"/>
              </a:spcBef>
              <a:spcAft>
                <a:spcPts val="0"/>
              </a:spcAft>
              <a:buClr>
                <a:schemeClr val="dk1"/>
              </a:buClr>
              <a:buSzPts val="2400"/>
              <a:buChar char="•"/>
            </a:pPr>
            <a:r>
              <a:rPr lang="en-US"/>
              <a:t>Works similarly to </a:t>
            </a:r>
            <a:r>
              <a:rPr lang="en-US">
                <a:highlight>
                  <a:srgbClr val="FFF2CC"/>
                </a:highlight>
                <a:latin typeface="JetBrains Mono"/>
                <a:ea typeface="JetBrains Mono"/>
                <a:cs typeface="JetBrains Mono"/>
                <a:sym typeface="JetBrains Mono"/>
              </a:rPr>
              <a:t>|</a:t>
            </a:r>
            <a:r>
              <a:rPr lang="en-US"/>
              <a:t> in bash</a:t>
            </a:r>
            <a:endParaRPr/>
          </a:p>
          <a:p>
            <a:pPr marL="228600" lvl="0" indent="-228600" algn="l" rtl="0">
              <a:lnSpc>
                <a:spcPct val="90000"/>
              </a:lnSpc>
              <a:spcBef>
                <a:spcPts val="1000"/>
              </a:spcBef>
              <a:spcAft>
                <a:spcPts val="0"/>
              </a:spcAft>
              <a:buClr>
                <a:schemeClr val="dk1"/>
              </a:buClr>
              <a:buSzPts val="2800"/>
              <a:buChar char="•"/>
            </a:pPr>
            <a:r>
              <a:rPr lang="en-US"/>
              <a:t>The tidyverse pipe operator is </a:t>
            </a:r>
            <a:r>
              <a:rPr lang="en-US">
                <a:highlight>
                  <a:srgbClr val="FFF2CC"/>
                </a:highlight>
                <a:latin typeface="JetBrains Mono"/>
                <a:ea typeface="JetBrains Mono"/>
                <a:cs typeface="JetBrains Mono"/>
                <a:sym typeface="JetBrains Mono"/>
              </a:rPr>
              <a:t>%&gt;%</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Essentially treats the output of the previous command as the first argument to the next command</a:t>
            </a:r>
            <a:endParaRPr/>
          </a:p>
          <a:p>
            <a:pPr marL="228600" lvl="0" indent="-228600" algn="l" rtl="0">
              <a:lnSpc>
                <a:spcPct val="90000"/>
              </a:lnSpc>
              <a:spcBef>
                <a:spcPts val="1000"/>
              </a:spcBef>
              <a:spcAft>
                <a:spcPts val="0"/>
              </a:spcAft>
              <a:buClr>
                <a:schemeClr val="dk1"/>
              </a:buClr>
              <a:buSzPts val="2800"/>
              <a:buChar char="•"/>
            </a:pPr>
            <a:r>
              <a:rPr lang="en-US"/>
              <a:t>We can rewrite our script as:</a:t>
            </a:r>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lin &lt;- read_csv("lineage_report.csv") %&gt;%</a:t>
            </a:r>
            <a:endParaRPr>
              <a:highlight>
                <a:srgbClr val="FFF2CC"/>
              </a:highlight>
            </a:endParaRPr>
          </a:p>
          <a:p>
            <a:pPr marL="0" lvl="0" indent="0" algn="l" rtl="0">
              <a:lnSpc>
                <a:spcPct val="90000"/>
              </a:lnSpc>
              <a:spcBef>
                <a:spcPts val="1000"/>
              </a:spcBef>
              <a:spcAft>
                <a:spcPts val="0"/>
              </a:spcAft>
              <a:buClr>
                <a:schemeClr val="dk1"/>
              </a:buClr>
              <a:buSzPts val="2800"/>
              <a:buNone/>
            </a:pPr>
            <a:r>
              <a:rPr lang="en-US">
                <a:highlight>
                  <a:srgbClr val="FFF2CC"/>
                </a:highlight>
                <a:latin typeface="JetBrains Mono"/>
                <a:ea typeface="JetBrains Mono"/>
                <a:cs typeface="JetBrains Mono"/>
                <a:sym typeface="JetBrains Mono"/>
              </a:rPr>
              <a:t>	filter(grepl("passed", status))</a:t>
            </a:r>
            <a:endParaRPr>
              <a:highlight>
                <a:srgbClr val="FFF2CC"/>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Counting lineage</a:t>
            </a:r>
            <a:endParaRPr/>
          </a:p>
        </p:txBody>
      </p:sp>
      <p:sp>
        <p:nvSpPr>
          <p:cNvPr id="197" name="Google Shape;19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The tidyverse </a:t>
            </a:r>
            <a:r>
              <a:rPr lang="en-US">
                <a:highlight>
                  <a:srgbClr val="FFF2CC"/>
                </a:highlight>
                <a:latin typeface="JetBrains Mono"/>
                <a:ea typeface="JetBrains Mono"/>
                <a:cs typeface="JetBrains Mono"/>
                <a:sym typeface="JetBrains Mono"/>
              </a:rPr>
              <a:t>pull(…)</a:t>
            </a:r>
            <a:r>
              <a:rPr lang="en-US">
                <a:latin typeface="JetBrains Mono"/>
                <a:ea typeface="JetBrains Mono"/>
                <a:cs typeface="JetBrains Mono"/>
                <a:sym typeface="JetBrains Mono"/>
              </a:rPr>
              <a:t> </a:t>
            </a:r>
            <a:r>
              <a:rPr lang="en-US"/>
              <a:t>function extracts (pulls) a column from a tibble</a:t>
            </a:r>
            <a:endParaRPr/>
          </a:p>
          <a:p>
            <a:pPr marL="228600" lvl="0" indent="-228600" algn="l" rtl="0">
              <a:lnSpc>
                <a:spcPct val="90000"/>
              </a:lnSpc>
              <a:spcBef>
                <a:spcPts val="1000"/>
              </a:spcBef>
              <a:spcAft>
                <a:spcPts val="0"/>
              </a:spcAft>
              <a:buClr>
                <a:schemeClr val="dk1"/>
              </a:buClr>
              <a:buSzPct val="100000"/>
              <a:buChar char="•"/>
            </a:pPr>
            <a:r>
              <a:rPr lang="en-US"/>
              <a:t>In the console, try</a:t>
            </a:r>
            <a:endParaRPr/>
          </a:p>
          <a:p>
            <a:pPr marL="0" lvl="0" indent="0" algn="l" rtl="0">
              <a:lnSpc>
                <a:spcPct val="90000"/>
              </a:lnSpc>
              <a:spcBef>
                <a:spcPts val="1000"/>
              </a:spcBef>
              <a:spcAft>
                <a:spcPts val="0"/>
              </a:spcAft>
              <a:buClr>
                <a:schemeClr val="dk1"/>
              </a:buClr>
              <a:buSzPct val="100000"/>
              <a:buNone/>
            </a:pPr>
            <a:r>
              <a:rPr lang="en-US">
                <a:highlight>
                  <a:srgbClr val="FFF2CC"/>
                </a:highlight>
                <a:latin typeface="JetBrains Mono"/>
                <a:ea typeface="JetBrains Mono"/>
                <a:cs typeface="JetBrains Mono"/>
                <a:sym typeface="JetBrains Mono"/>
              </a:rPr>
              <a:t>pull(lin, lineage)</a:t>
            </a:r>
            <a:endParaRPr>
              <a:highlight>
                <a:srgbClr val="FFF2CC"/>
              </a:highlight>
            </a:endParaRPr>
          </a:p>
          <a:p>
            <a:pPr marL="228600" lvl="0" indent="-228600" algn="l" rtl="0">
              <a:lnSpc>
                <a:spcPct val="90000"/>
              </a:lnSpc>
              <a:spcBef>
                <a:spcPts val="1000"/>
              </a:spcBef>
              <a:spcAft>
                <a:spcPts val="0"/>
              </a:spcAft>
              <a:buClr>
                <a:schemeClr val="dk1"/>
              </a:buClr>
              <a:buSzPct val="100000"/>
              <a:buChar char="•"/>
            </a:pPr>
            <a:r>
              <a:rPr lang="en-US"/>
              <a:t>The plain R function </a:t>
            </a:r>
            <a:r>
              <a:rPr lang="en-US">
                <a:highlight>
                  <a:srgbClr val="FFF2CC"/>
                </a:highlight>
                <a:latin typeface="JetBrains Mono"/>
                <a:ea typeface="JetBrains Mono"/>
                <a:cs typeface="JetBrains Mono"/>
                <a:sym typeface="JetBrains Mono"/>
              </a:rPr>
              <a:t>table</a:t>
            </a:r>
            <a:r>
              <a:rPr lang="en-US"/>
              <a:t> counts occurrences of each value in a vector or list</a:t>
            </a:r>
            <a:endParaRPr/>
          </a:p>
          <a:p>
            <a:pPr marL="228600" lvl="0" indent="-228600" algn="l" rtl="0">
              <a:lnSpc>
                <a:spcPct val="90000"/>
              </a:lnSpc>
              <a:spcBef>
                <a:spcPts val="1000"/>
              </a:spcBef>
              <a:spcAft>
                <a:spcPts val="0"/>
              </a:spcAft>
              <a:buClr>
                <a:schemeClr val="dk1"/>
              </a:buClr>
              <a:buSzPct val="100000"/>
              <a:buChar char="•"/>
            </a:pPr>
            <a:r>
              <a:rPr lang="en-US"/>
              <a:t>Try</a:t>
            </a:r>
            <a:endParaRPr/>
          </a:p>
          <a:p>
            <a:pPr marL="0" lvl="0" indent="0" algn="l" rtl="0">
              <a:lnSpc>
                <a:spcPct val="90000"/>
              </a:lnSpc>
              <a:spcBef>
                <a:spcPts val="1000"/>
              </a:spcBef>
              <a:spcAft>
                <a:spcPts val="0"/>
              </a:spcAft>
              <a:buClr>
                <a:schemeClr val="dk1"/>
              </a:buClr>
              <a:buSzPct val="100000"/>
              <a:buNone/>
            </a:pPr>
            <a:r>
              <a:rPr lang="en-US">
                <a:highlight>
                  <a:srgbClr val="FFF2CC"/>
                </a:highlight>
                <a:latin typeface="JetBrains Mono"/>
                <a:ea typeface="JetBrains Mono"/>
                <a:cs typeface="JetBrains Mono"/>
                <a:sym typeface="JetBrains Mono"/>
              </a:rPr>
              <a:t>table(pull(lin, lineage))</a:t>
            </a:r>
            <a:endParaRPr>
              <a:highlight>
                <a:srgbClr val="FFF2CC"/>
              </a:highlight>
            </a:endParaRPr>
          </a:p>
          <a:p>
            <a:pPr marL="228600" lvl="0" indent="-228600" algn="l" rtl="0">
              <a:lnSpc>
                <a:spcPct val="90000"/>
              </a:lnSpc>
              <a:spcBef>
                <a:spcPts val="1000"/>
              </a:spcBef>
              <a:spcAft>
                <a:spcPts val="0"/>
              </a:spcAft>
              <a:buClr>
                <a:schemeClr val="dk1"/>
              </a:buClr>
              <a:buSzPct val="100000"/>
              <a:buChar char="•"/>
            </a:pPr>
            <a:r>
              <a:rPr lang="en-US"/>
              <a:t>or</a:t>
            </a:r>
            <a:endParaRPr/>
          </a:p>
          <a:p>
            <a:pPr marL="0" lvl="0" indent="0" algn="l" rtl="0">
              <a:lnSpc>
                <a:spcPct val="90000"/>
              </a:lnSpc>
              <a:spcBef>
                <a:spcPts val="1000"/>
              </a:spcBef>
              <a:spcAft>
                <a:spcPts val="0"/>
              </a:spcAft>
              <a:buClr>
                <a:schemeClr val="dk1"/>
              </a:buClr>
              <a:buSzPct val="100000"/>
              <a:buNone/>
            </a:pPr>
            <a:r>
              <a:rPr lang="en-US">
                <a:highlight>
                  <a:srgbClr val="FFF2CC"/>
                </a:highlight>
                <a:latin typeface="JetBrains Mono"/>
                <a:ea typeface="JetBrains Mono"/>
                <a:cs typeface="JetBrains Mono"/>
                <a:sym typeface="JetBrains Mono"/>
              </a:rPr>
              <a:t>pull(lin, lineage) %&gt;% table</a:t>
            </a:r>
            <a:endParaRPr>
              <a:highlight>
                <a:srgbClr val="FFF2CC"/>
              </a:highlight>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R?</a:t>
            </a:r>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 is a programming language and statistical computing environment</a:t>
            </a:r>
            <a:endParaRPr/>
          </a:p>
          <a:p>
            <a:pPr marL="228600" lvl="0" indent="-228600" algn="l" rtl="0">
              <a:lnSpc>
                <a:spcPct val="90000"/>
              </a:lnSpc>
              <a:spcBef>
                <a:spcPts val="1000"/>
              </a:spcBef>
              <a:spcAft>
                <a:spcPts val="0"/>
              </a:spcAft>
              <a:buClr>
                <a:schemeClr val="dk1"/>
              </a:buClr>
              <a:buSzPts val="2800"/>
              <a:buChar char="•"/>
            </a:pPr>
            <a:r>
              <a:rPr lang="en-US"/>
              <a:t>Why another language?</a:t>
            </a:r>
            <a:endParaRPr/>
          </a:p>
          <a:p>
            <a:pPr marL="685800" lvl="1" indent="-228600" algn="l" rtl="0">
              <a:lnSpc>
                <a:spcPct val="90000"/>
              </a:lnSpc>
              <a:spcBef>
                <a:spcPts val="500"/>
              </a:spcBef>
              <a:spcAft>
                <a:spcPts val="0"/>
              </a:spcAft>
              <a:buClr>
                <a:schemeClr val="dk1"/>
              </a:buClr>
              <a:buSzPts val="2400"/>
              <a:buChar char="•"/>
            </a:pPr>
            <a:r>
              <a:rPr lang="en-US"/>
              <a:t>Different programming languages are designed with specific use cases in mind</a:t>
            </a:r>
            <a:endParaRPr/>
          </a:p>
          <a:p>
            <a:pPr marL="685800" lvl="1" indent="-228600" algn="l" rtl="0">
              <a:lnSpc>
                <a:spcPct val="90000"/>
              </a:lnSpc>
              <a:spcBef>
                <a:spcPts val="500"/>
              </a:spcBef>
              <a:spcAft>
                <a:spcPts val="0"/>
              </a:spcAft>
              <a:buClr>
                <a:schemeClr val="dk1"/>
              </a:buClr>
              <a:buSzPts val="2400"/>
              <a:buChar char="•"/>
            </a:pPr>
            <a:r>
              <a:rPr lang="en-US"/>
              <a:t>Bash is a shell scripting language</a:t>
            </a:r>
            <a:endParaRPr/>
          </a:p>
          <a:p>
            <a:pPr marL="1143000" lvl="2" indent="-228600" algn="l" rtl="0">
              <a:lnSpc>
                <a:spcPct val="90000"/>
              </a:lnSpc>
              <a:spcBef>
                <a:spcPts val="500"/>
              </a:spcBef>
              <a:spcAft>
                <a:spcPts val="0"/>
              </a:spcAft>
              <a:buClr>
                <a:schemeClr val="dk1"/>
              </a:buClr>
              <a:buSzPts val="2000"/>
              <a:buChar char="•"/>
            </a:pPr>
            <a:r>
              <a:rPr lang="en-US"/>
              <a:t>Useful for invoking executables in UNIX/Linux and for automating system administration tasks</a:t>
            </a:r>
            <a:endParaRPr/>
          </a:p>
          <a:p>
            <a:pPr marL="685800" lvl="1" indent="-228600" algn="l" rtl="0">
              <a:lnSpc>
                <a:spcPct val="90000"/>
              </a:lnSpc>
              <a:spcBef>
                <a:spcPts val="500"/>
              </a:spcBef>
              <a:spcAft>
                <a:spcPts val="0"/>
              </a:spcAft>
              <a:buClr>
                <a:schemeClr val="dk1"/>
              </a:buClr>
              <a:buSzPts val="2400"/>
              <a:buChar char="•"/>
            </a:pPr>
            <a:r>
              <a:rPr lang="en-US"/>
              <a:t>Python is a general-purpose programming language</a:t>
            </a:r>
            <a:endParaRPr/>
          </a:p>
          <a:p>
            <a:pPr marL="1143000" lvl="2" indent="-228600" algn="l" rtl="0">
              <a:lnSpc>
                <a:spcPct val="90000"/>
              </a:lnSpc>
              <a:spcBef>
                <a:spcPts val="500"/>
              </a:spcBef>
              <a:spcAft>
                <a:spcPts val="0"/>
              </a:spcAft>
              <a:buClr>
                <a:schemeClr val="dk1"/>
              </a:buClr>
              <a:buSzPts val="2000"/>
              <a:buChar char="•"/>
            </a:pPr>
            <a:r>
              <a:rPr lang="en-US"/>
              <a:t>Good for processing data, implementing complex algorithms</a:t>
            </a:r>
            <a:endParaRPr/>
          </a:p>
          <a:p>
            <a:pPr marL="685800" lvl="1" indent="-228600" algn="l" rtl="0">
              <a:lnSpc>
                <a:spcPct val="90000"/>
              </a:lnSpc>
              <a:spcBef>
                <a:spcPts val="500"/>
              </a:spcBef>
              <a:spcAft>
                <a:spcPts val="0"/>
              </a:spcAft>
              <a:buClr>
                <a:schemeClr val="dk1"/>
              </a:buClr>
              <a:buSzPts val="2400"/>
              <a:buChar char="•"/>
            </a:pPr>
            <a:r>
              <a:rPr lang="en-US"/>
              <a:t>R is a statistical computing language</a:t>
            </a:r>
            <a:endParaRPr/>
          </a:p>
          <a:p>
            <a:pPr marL="1143000" lvl="2" indent="-228600" algn="l" rtl="0">
              <a:lnSpc>
                <a:spcPct val="90000"/>
              </a:lnSpc>
              <a:spcBef>
                <a:spcPts val="500"/>
              </a:spcBef>
              <a:spcAft>
                <a:spcPts val="0"/>
              </a:spcAft>
              <a:buClr>
                <a:schemeClr val="dk1"/>
              </a:buClr>
              <a:buSzPts val="2000"/>
              <a:buChar char="•"/>
            </a:pPr>
            <a:r>
              <a:rPr lang="en-US"/>
              <a:t>Designed to make it easy to perform statistical analyses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Analyzing low coverage samples</a:t>
            </a:r>
            <a:endParaRPr/>
          </a:p>
        </p:txBody>
      </p:sp>
      <p:sp>
        <p:nvSpPr>
          <p:cNvPr id="203" name="Google Shape;20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Recall the pileup files we generated</a:t>
            </a:r>
            <a:endParaRPr dirty="0"/>
          </a:p>
          <a:p>
            <a:pPr marL="685800" lvl="1" indent="-228600" algn="l" rtl="0">
              <a:lnSpc>
                <a:spcPct val="90000"/>
              </a:lnSpc>
              <a:spcBef>
                <a:spcPts val="500"/>
              </a:spcBef>
              <a:spcAft>
                <a:spcPts val="0"/>
              </a:spcAft>
              <a:buClr>
                <a:schemeClr val="dk1"/>
              </a:buClr>
              <a:buSzPts val="2400"/>
              <a:buChar char="•"/>
            </a:pPr>
            <a:r>
              <a:rPr lang="en-US" dirty="0"/>
              <a:t>Tab-separated value files with </a:t>
            </a:r>
            <a:r>
              <a:rPr lang="en-US" dirty="0" err="1"/>
              <a:t>SequenceID</a:t>
            </a:r>
            <a:r>
              <a:rPr lang="en-US" dirty="0"/>
              <a:t>, Position, Reference </a:t>
            </a:r>
            <a:r>
              <a:rPr lang="en-US" dirty="0" err="1"/>
              <a:t>alllele</a:t>
            </a:r>
            <a:r>
              <a:rPr lang="en-US" dirty="0"/>
              <a:t>, read depth, and two other columns</a:t>
            </a:r>
            <a:endParaRPr dirty="0"/>
          </a:p>
          <a:p>
            <a:pPr marL="228600" lvl="0" indent="-228600" algn="l" rtl="0">
              <a:lnSpc>
                <a:spcPct val="90000"/>
              </a:lnSpc>
              <a:spcBef>
                <a:spcPts val="1000"/>
              </a:spcBef>
              <a:spcAft>
                <a:spcPts val="0"/>
              </a:spcAft>
              <a:buClr>
                <a:schemeClr val="dk1"/>
              </a:buClr>
              <a:buSzPts val="2800"/>
              <a:buChar char="•"/>
            </a:pPr>
            <a:r>
              <a:rPr lang="en-US" dirty="0"/>
              <a:t>Choose one of your samples and, in the console, run</a:t>
            </a:r>
            <a:endParaRPr dirty="0"/>
          </a:p>
          <a:p>
            <a:pPr marL="0" lvl="0" indent="0" algn="l" rtl="0">
              <a:lnSpc>
                <a:spcPct val="90000"/>
              </a:lnSpc>
              <a:spcBef>
                <a:spcPts val="1000"/>
              </a:spcBef>
              <a:spcAft>
                <a:spcPts val="0"/>
              </a:spcAft>
              <a:buClr>
                <a:schemeClr val="dk1"/>
              </a:buClr>
              <a:buSzPts val="2400"/>
              <a:buNone/>
            </a:pPr>
            <a:r>
              <a:rPr lang="en-US" sz="2400" dirty="0" err="1">
                <a:highlight>
                  <a:srgbClr val="FFF2CC"/>
                </a:highlight>
                <a:latin typeface="JetBrains Mono"/>
                <a:ea typeface="JetBrains Mono"/>
                <a:cs typeface="JetBrains Mono"/>
                <a:sym typeface="JetBrains Mono"/>
              </a:rPr>
              <a:t>SRRxxxxxx_pileup</a:t>
            </a:r>
            <a:r>
              <a:rPr lang="en-US" sz="2400" dirty="0">
                <a:highlight>
                  <a:srgbClr val="FFF2CC"/>
                </a:highlight>
                <a:latin typeface="JetBrains Mono"/>
                <a:ea typeface="JetBrains Mono"/>
                <a:cs typeface="JetBrains Mono"/>
                <a:sym typeface="JetBrains Mono"/>
              </a:rPr>
              <a:t> &lt;- </a:t>
            </a:r>
            <a:r>
              <a:rPr lang="en-US" sz="2400" dirty="0" err="1">
                <a:highlight>
                  <a:srgbClr val="FFF2CC"/>
                </a:highlight>
                <a:latin typeface="JetBrains Mono"/>
                <a:ea typeface="JetBrains Mono"/>
                <a:cs typeface="JetBrains Mono"/>
                <a:sym typeface="JetBrains Mono"/>
              </a:rPr>
              <a:t>read_tsv</a:t>
            </a:r>
            <a:r>
              <a:rPr lang="en-US" sz="2400" dirty="0">
                <a:highlight>
                  <a:srgbClr val="FFF2CC"/>
                </a:highlight>
                <a:latin typeface="JetBrains Mono"/>
                <a:ea typeface="JetBrains Mono"/>
                <a:cs typeface="JetBrains Mono"/>
                <a:sym typeface="JetBrains Mono"/>
              </a:rPr>
              <a:t>(”SRRxxxxxx_R1.pileup")</a:t>
            </a:r>
            <a:endParaRPr dirty="0">
              <a:highlight>
                <a:srgbClr val="FFF2CC"/>
              </a:highlight>
            </a:endParaRPr>
          </a:p>
          <a:p>
            <a:pPr marL="685800" lvl="1" indent="-228600" algn="l" rtl="0">
              <a:lnSpc>
                <a:spcPct val="90000"/>
              </a:lnSpc>
              <a:spcBef>
                <a:spcPts val="500"/>
              </a:spcBef>
              <a:spcAft>
                <a:spcPts val="0"/>
              </a:spcAft>
              <a:buClr>
                <a:schemeClr val="dk1"/>
              </a:buClr>
              <a:buSzPts val="2400"/>
              <a:buChar char="•"/>
            </a:pPr>
            <a:r>
              <a:rPr lang="en-US" dirty="0"/>
              <a:t>Check the file name and adjust accordingly</a:t>
            </a:r>
            <a:endParaRPr dirty="0"/>
          </a:p>
          <a:p>
            <a:pPr marL="228600" lvl="0" indent="-228600" algn="l" rtl="0">
              <a:lnSpc>
                <a:spcPct val="90000"/>
              </a:lnSpc>
              <a:spcBef>
                <a:spcPts val="1000"/>
              </a:spcBef>
              <a:spcAft>
                <a:spcPts val="0"/>
              </a:spcAft>
              <a:buClr>
                <a:schemeClr val="dk1"/>
              </a:buClr>
              <a:buSzPts val="2800"/>
              <a:buChar char="•"/>
            </a:pPr>
            <a:r>
              <a:rPr lang="en-US" dirty="0"/>
              <a:t>We're only interested in the first four columns, so we can do</a:t>
            </a:r>
            <a:endParaRPr dirty="0"/>
          </a:p>
          <a:p>
            <a:pPr marL="0" lvl="0" indent="0" algn="l" rtl="0">
              <a:lnSpc>
                <a:spcPct val="90000"/>
              </a:lnSpc>
              <a:spcBef>
                <a:spcPts val="1000"/>
              </a:spcBef>
              <a:spcAft>
                <a:spcPts val="0"/>
              </a:spcAft>
              <a:buClr>
                <a:schemeClr val="dk1"/>
              </a:buClr>
              <a:buSzPts val="2400"/>
              <a:buNone/>
            </a:pPr>
            <a:r>
              <a:rPr lang="en-US" sz="2400" dirty="0" err="1">
                <a:highlight>
                  <a:srgbClr val="FFF2CC"/>
                </a:highlight>
                <a:latin typeface="JetBrains Mono"/>
                <a:ea typeface="JetBrains Mono"/>
                <a:cs typeface="JetBrains Mono"/>
                <a:sym typeface="JetBrains Mono"/>
              </a:rPr>
              <a:t>SRRxxxxxx_pileup</a:t>
            </a:r>
            <a:r>
              <a:rPr lang="en-US" sz="2400" dirty="0">
                <a:highlight>
                  <a:srgbClr val="FFF2CC"/>
                </a:highlight>
                <a:latin typeface="JetBrains Mono"/>
                <a:ea typeface="JetBrains Mono"/>
                <a:cs typeface="JetBrains Mono"/>
                <a:sym typeface="JetBrains Mono"/>
              </a:rPr>
              <a:t> &lt;- select(</a:t>
            </a:r>
            <a:r>
              <a:rPr lang="en-US" sz="2400" dirty="0" err="1">
                <a:highlight>
                  <a:srgbClr val="FFF2CC"/>
                </a:highlight>
                <a:latin typeface="JetBrains Mono"/>
                <a:ea typeface="JetBrains Mono"/>
                <a:cs typeface="JetBrains Mono"/>
                <a:sym typeface="JetBrains Mono"/>
              </a:rPr>
              <a:t>SRRxxxxxx_pileup</a:t>
            </a:r>
            <a:r>
              <a:rPr lang="en-US" sz="2400" dirty="0">
                <a:highlight>
                  <a:srgbClr val="FFF2CC"/>
                </a:highlight>
                <a:latin typeface="JetBrains Mono"/>
                <a:ea typeface="JetBrains Mono"/>
                <a:cs typeface="JetBrains Mono"/>
                <a:sym typeface="JetBrains Mono"/>
              </a:rPr>
              <a:t>, 1:4)</a:t>
            </a:r>
            <a:endParaRPr dirty="0">
              <a:highlight>
                <a:srgbClr val="FFF2CC"/>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Analyzing low coverage samples</a:t>
            </a:r>
            <a:endParaRPr/>
          </a:p>
        </p:txBody>
      </p:sp>
      <p:sp>
        <p:nvSpPr>
          <p:cNvPr id="209" name="Google Shape;209;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Load the same for a second sample:</a:t>
            </a:r>
            <a:endParaRPr dirty="0"/>
          </a:p>
          <a:p>
            <a:pPr marL="0" lvl="0" indent="0" algn="l" rtl="0">
              <a:lnSpc>
                <a:spcPct val="90000"/>
              </a:lnSpc>
              <a:spcBef>
                <a:spcPts val="1000"/>
              </a:spcBef>
              <a:spcAft>
                <a:spcPts val="0"/>
              </a:spcAft>
              <a:buClr>
                <a:schemeClr val="dk1"/>
              </a:buClr>
              <a:buSzPts val="2400"/>
              <a:buNone/>
            </a:pPr>
            <a:r>
              <a:rPr lang="en-US" sz="2400" dirty="0" err="1">
                <a:highlight>
                  <a:srgbClr val="FFF2CC"/>
                </a:highlight>
                <a:latin typeface="JetBrains Mono"/>
                <a:ea typeface="JetBrains Mono"/>
                <a:cs typeface="JetBrains Mono"/>
                <a:sym typeface="JetBrains Mono"/>
              </a:rPr>
              <a:t>SRRxxxxx_pileup</a:t>
            </a:r>
            <a:r>
              <a:rPr lang="en-US" sz="2400" dirty="0">
                <a:highlight>
                  <a:srgbClr val="FFF2CC"/>
                </a:highlight>
                <a:latin typeface="JetBrains Mono"/>
                <a:ea typeface="JetBrains Mono"/>
                <a:cs typeface="JetBrains Mono"/>
                <a:sym typeface="JetBrains Mono"/>
              </a:rPr>
              <a:t> &lt;- </a:t>
            </a:r>
            <a:r>
              <a:rPr lang="en-US" sz="2400" dirty="0" err="1">
                <a:highlight>
                  <a:srgbClr val="FFF2CC"/>
                </a:highlight>
                <a:latin typeface="JetBrains Mono"/>
                <a:ea typeface="JetBrains Mono"/>
                <a:cs typeface="JetBrains Mono"/>
                <a:sym typeface="JetBrains Mono"/>
              </a:rPr>
              <a:t>read_tsv</a:t>
            </a:r>
            <a:r>
              <a:rPr lang="en-US" sz="2400" dirty="0">
                <a:highlight>
                  <a:srgbClr val="FFF2CC"/>
                </a:highlight>
                <a:latin typeface="JetBrains Mono"/>
                <a:ea typeface="JetBrains Mono"/>
                <a:cs typeface="JetBrains Mono"/>
                <a:sym typeface="JetBrains Mono"/>
              </a:rPr>
              <a:t>(”SRRxxxxx_R1.pileup") %&gt;%</a:t>
            </a:r>
            <a:endParaRPr dirty="0">
              <a:highlight>
                <a:srgbClr val="FFF2CC"/>
              </a:highlight>
            </a:endParaRPr>
          </a:p>
          <a:p>
            <a:pPr marL="0" lvl="0" indent="0" algn="l" rtl="0">
              <a:lnSpc>
                <a:spcPct val="90000"/>
              </a:lnSpc>
              <a:spcBef>
                <a:spcPts val="1000"/>
              </a:spcBef>
              <a:spcAft>
                <a:spcPts val="0"/>
              </a:spcAft>
              <a:buClr>
                <a:schemeClr val="dk1"/>
              </a:buClr>
              <a:buSzPts val="2400"/>
              <a:buNone/>
            </a:pPr>
            <a:r>
              <a:rPr lang="en-US" sz="2400" dirty="0">
                <a:highlight>
                  <a:srgbClr val="FFF2CC"/>
                </a:highlight>
                <a:latin typeface="JetBrains Mono"/>
                <a:ea typeface="JetBrains Mono"/>
                <a:cs typeface="JetBrains Mono"/>
                <a:sym typeface="JetBrains Mono"/>
              </a:rPr>
              <a:t>	select(1:4)</a:t>
            </a:r>
            <a:endParaRPr dirty="0">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dirty="0"/>
              <a:t>View each of these </a:t>
            </a:r>
            <a:r>
              <a:rPr lang="en-US" dirty="0" err="1"/>
              <a:t>tibbles</a:t>
            </a:r>
            <a:endParaRPr dirty="0">
              <a:highlight>
                <a:srgbClr val="FFF2CC"/>
              </a:highlight>
            </a:endParaRPr>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Analyzing low coverage samples</a:t>
            </a:r>
            <a:endParaRPr/>
          </a:p>
        </p:txBody>
      </p:sp>
      <p:sp>
        <p:nvSpPr>
          <p:cNvPr id="215" name="Google Shape;21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can use the same idea to combine all samples</a:t>
            </a:r>
            <a:endParaRPr/>
          </a:p>
          <a:p>
            <a:pPr marL="228600" lvl="0" indent="-228600" algn="l" rtl="0">
              <a:lnSpc>
                <a:spcPct val="90000"/>
              </a:lnSpc>
              <a:spcBef>
                <a:spcPts val="1000"/>
              </a:spcBef>
              <a:spcAft>
                <a:spcPts val="0"/>
              </a:spcAft>
              <a:buClr>
                <a:schemeClr val="dk1"/>
              </a:buClr>
              <a:buSzPts val="2800"/>
              <a:buChar char="•"/>
            </a:pPr>
            <a:r>
              <a:rPr lang="en-US"/>
              <a:t>Do the following in the script</a:t>
            </a:r>
            <a:endParaRPr/>
          </a:p>
          <a:p>
            <a:pPr marL="685800" lvl="1" indent="-228600" algn="l" rtl="0">
              <a:lnSpc>
                <a:spcPct val="90000"/>
              </a:lnSpc>
              <a:spcBef>
                <a:spcPts val="500"/>
              </a:spcBef>
              <a:spcAft>
                <a:spcPts val="0"/>
              </a:spcAft>
              <a:buClr>
                <a:schemeClr val="dk1"/>
              </a:buClr>
              <a:buSzPts val="2400"/>
              <a:buChar char="•"/>
            </a:pPr>
            <a:r>
              <a:rPr lang="en-US"/>
              <a:t>Check the values of each variable you create or change as you run each line</a:t>
            </a:r>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files &lt;- list.files(pattern="\\.pileup")</a:t>
            </a:r>
            <a:endParaRPr>
              <a:highlight>
                <a:srgbClr val="FFF2CC"/>
              </a:highlight>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pileups &lt;- lapply(files, function(f) </a:t>
            </a:r>
            <a:endParaRPr>
              <a:highlight>
                <a:srgbClr val="FFF2CC"/>
              </a:highlight>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  read_tsv(f, col_names=c("Seq","Pos","Ref",gsub("\\.pileup","",f),"X1","X2")) %&gt;% </a:t>
            </a:r>
            <a:endParaRPr>
              <a:highlight>
                <a:srgbClr val="FFF2CC"/>
              </a:highlight>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  select(1:4)</a:t>
            </a:r>
            <a:endParaRPr>
              <a:highlight>
                <a:srgbClr val="FFF2CC"/>
              </a:highlight>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a:t>
            </a:r>
            <a:endParaRPr>
              <a:highlight>
                <a:srgbClr val="FFF2CC"/>
              </a:highlight>
            </a:endParaRPr>
          </a:p>
          <a:p>
            <a:pPr marL="0" lvl="0" indent="0" algn="l" rtl="0">
              <a:lnSpc>
                <a:spcPct val="90000"/>
              </a:lnSpc>
              <a:spcBef>
                <a:spcPts val="1000"/>
              </a:spcBef>
              <a:spcAft>
                <a:spcPts val="0"/>
              </a:spcAft>
              <a:buClr>
                <a:schemeClr val="dk1"/>
              </a:buClr>
              <a:buSzPts val="1600"/>
              <a:buNone/>
            </a:pPr>
            <a:r>
              <a:rPr lang="en-US" sz="1600">
                <a:highlight>
                  <a:srgbClr val="FFF2CC"/>
                </a:highlight>
                <a:latin typeface="JetBrains Mono"/>
                <a:ea typeface="JetBrains Mono"/>
                <a:cs typeface="JetBrains Mono"/>
                <a:sym typeface="JetBrains Mono"/>
              </a:rPr>
              <a:t>pileups &lt;- reduce(pileups, inner_join)</a:t>
            </a:r>
            <a:endParaRPr>
              <a:highlight>
                <a:srgbClr val="FFF2CC"/>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Analyzing low coverage samples</a:t>
            </a:r>
            <a:endParaRPr/>
          </a:p>
        </p:txBody>
      </p:sp>
      <p:sp>
        <p:nvSpPr>
          <p:cNvPr id="221" name="Google Shape;22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call a single base for a single sample "low coverage" if it has fewer than 10 reads</a:t>
            </a:r>
            <a:endParaRPr/>
          </a:p>
          <a:p>
            <a:pPr marL="228600" lvl="0" indent="-228600" algn="l" rtl="0">
              <a:lnSpc>
                <a:spcPct val="90000"/>
              </a:lnSpc>
              <a:spcBef>
                <a:spcPts val="1000"/>
              </a:spcBef>
              <a:spcAft>
                <a:spcPts val="0"/>
              </a:spcAft>
              <a:buClr>
                <a:schemeClr val="dk1"/>
              </a:buClr>
              <a:buSzPts val="2800"/>
              <a:buChar char="•"/>
            </a:pPr>
            <a:r>
              <a:rPr lang="en-US"/>
              <a:t>We want to count the number of low coverage bases for each sample</a:t>
            </a:r>
            <a:endParaRPr/>
          </a:p>
          <a:p>
            <a:pPr marL="0" lvl="0" indent="0" algn="l" rtl="0">
              <a:lnSpc>
                <a:spcPct val="90000"/>
              </a:lnSpc>
              <a:spcBef>
                <a:spcPts val="1000"/>
              </a:spcBef>
              <a:spcAft>
                <a:spcPts val="0"/>
              </a:spcAft>
              <a:buClr>
                <a:schemeClr val="dk1"/>
              </a:buClr>
              <a:buSzPts val="2000"/>
              <a:buNone/>
            </a:pPr>
            <a:r>
              <a:rPr lang="en-US" sz="2000">
                <a:highlight>
                  <a:srgbClr val="FFF2CC"/>
                </a:highlight>
                <a:latin typeface="JetBrains Mono"/>
                <a:ea typeface="JetBrains Mono"/>
                <a:cs typeface="JetBrains Mono"/>
                <a:sym typeface="JetBrains Mono"/>
              </a:rPr>
              <a:t>lowCovBases &lt;- pileups[,4:(3+length(files))]&lt;10</a:t>
            </a:r>
            <a:endParaRPr>
              <a:highlight>
                <a:srgbClr val="FFF2CC"/>
              </a:highlight>
            </a:endParaRPr>
          </a:p>
          <a:p>
            <a:pPr marL="0" lvl="0" indent="0" algn="l" rtl="0">
              <a:lnSpc>
                <a:spcPct val="90000"/>
              </a:lnSpc>
              <a:spcBef>
                <a:spcPts val="1000"/>
              </a:spcBef>
              <a:spcAft>
                <a:spcPts val="0"/>
              </a:spcAft>
              <a:buClr>
                <a:schemeClr val="dk1"/>
              </a:buClr>
              <a:buSzPts val="2000"/>
              <a:buNone/>
            </a:pPr>
            <a:r>
              <a:rPr lang="en-US" sz="2000">
                <a:highlight>
                  <a:srgbClr val="FFF2CC"/>
                </a:highlight>
                <a:latin typeface="JetBrains Mono"/>
                <a:ea typeface="JetBrains Mono"/>
                <a:cs typeface="JetBrains Mono"/>
                <a:sym typeface="JetBrains Mono"/>
              </a:rPr>
              <a:t>numDropoutBases &lt;- colSums(lowCovBases)</a:t>
            </a:r>
            <a:endParaRPr>
              <a:highlight>
                <a:srgbClr val="FFF2CC"/>
              </a:highlight>
            </a:endParaRPr>
          </a:p>
          <a:p>
            <a:pPr marL="0" lvl="0" indent="0" algn="l" rtl="0">
              <a:lnSpc>
                <a:spcPct val="90000"/>
              </a:lnSpc>
              <a:spcBef>
                <a:spcPts val="1000"/>
              </a:spcBef>
              <a:spcAft>
                <a:spcPts val="0"/>
              </a:spcAft>
              <a:buClr>
                <a:schemeClr val="dk1"/>
              </a:buClr>
              <a:buSzPts val="2000"/>
              <a:buNone/>
            </a:pPr>
            <a:r>
              <a:rPr lang="en-US" sz="2000">
                <a:highlight>
                  <a:srgbClr val="FFF2CC"/>
                </a:highlight>
                <a:latin typeface="JetBrains Mono"/>
                <a:ea typeface="JetBrains Mono"/>
                <a:cs typeface="JetBrains Mono"/>
                <a:sym typeface="JetBrains Mono"/>
              </a:rPr>
              <a:t>numDropoutBases &lt;- tibble(SampleID=names(numDropoutBases),         	NumberOfLowCoverageBases=numDropoutBases)</a:t>
            </a:r>
            <a:endParaRPr>
              <a:highlight>
                <a:srgbClr val="FFF2CC"/>
              </a:highlight>
            </a:endParaRPr>
          </a:p>
          <a:p>
            <a:pPr marL="0" lvl="0" indent="0" algn="l" rtl="0">
              <a:lnSpc>
                <a:spcPct val="90000"/>
              </a:lnSpc>
              <a:spcBef>
                <a:spcPts val="1000"/>
              </a:spcBef>
              <a:spcAft>
                <a:spcPts val="0"/>
              </a:spcAft>
              <a:buClr>
                <a:schemeClr val="dk1"/>
              </a:buClr>
              <a:buSzPts val="2000"/>
              <a:buNone/>
            </a:pPr>
            <a:r>
              <a:rPr lang="en-US" sz="2000">
                <a:highlight>
                  <a:srgbClr val="FFF2CC"/>
                </a:highlight>
                <a:latin typeface="JetBrains Mono"/>
                <a:ea typeface="JetBrains Mono"/>
                <a:cs typeface="JetBrains Mono"/>
                <a:sym typeface="JetBrains Mono"/>
              </a:rPr>
              <a:t>write_csv(numDropoutBases, "LowCoverageBasesBySample.csv")</a:t>
            </a:r>
            <a:endParaRPr sz="2000">
              <a:highlight>
                <a:srgbClr val="FFF2CC"/>
              </a:highlight>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e4da37309e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Using R on the Server</a:t>
            </a:r>
            <a:endParaRPr/>
          </a:p>
        </p:txBody>
      </p:sp>
      <p:sp>
        <p:nvSpPr>
          <p:cNvPr id="227" name="Google Shape;227;ge4da37309e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Our server has no user interface</a:t>
            </a:r>
            <a:endParaRPr/>
          </a:p>
          <a:p>
            <a:pPr marL="457200" lvl="0" indent="-342900" algn="l" rtl="0">
              <a:lnSpc>
                <a:spcPct val="90000"/>
              </a:lnSpc>
              <a:spcBef>
                <a:spcPts val="0"/>
              </a:spcBef>
              <a:spcAft>
                <a:spcPts val="0"/>
              </a:spcAft>
              <a:buSzPts val="1800"/>
              <a:buChar char="●"/>
            </a:pPr>
            <a:r>
              <a:rPr lang="en-US"/>
              <a:t>We can start a text-based console</a:t>
            </a:r>
            <a:endParaRPr/>
          </a:p>
          <a:p>
            <a:pPr marL="457200" lvl="0" indent="-342900" algn="l" rtl="0">
              <a:lnSpc>
                <a:spcPct val="90000"/>
              </a:lnSpc>
              <a:spcBef>
                <a:spcPts val="0"/>
              </a:spcBef>
              <a:spcAft>
                <a:spcPts val="0"/>
              </a:spcAft>
              <a:buSzPts val="1800"/>
              <a:buChar char="●"/>
            </a:pPr>
            <a:r>
              <a:rPr lang="en-US"/>
              <a:t>From your terminal, log into the server and just enter</a:t>
            </a:r>
            <a:endParaRPr/>
          </a:p>
          <a:p>
            <a:pPr marL="0" lvl="0" indent="0" algn="l" rtl="0">
              <a:lnSpc>
                <a:spcPct val="90000"/>
              </a:lnSpc>
              <a:spcBef>
                <a:spcPts val="1000"/>
              </a:spcBef>
              <a:spcAft>
                <a:spcPts val="0"/>
              </a:spcAft>
              <a:buSzPts val="1800"/>
              <a:buNone/>
            </a:pPr>
            <a:r>
              <a:rPr lang="en-US">
                <a:highlight>
                  <a:srgbClr val="FFF2CC"/>
                </a:highlight>
                <a:latin typeface="JetBrains Mono"/>
                <a:ea typeface="JetBrains Mono"/>
                <a:cs typeface="JetBrains Mono"/>
                <a:sym typeface="JetBrains Mono"/>
              </a:rPr>
              <a:t>R</a:t>
            </a:r>
            <a:endParaRPr>
              <a:highlight>
                <a:srgbClr val="FFF2CC"/>
              </a:highlight>
              <a:latin typeface="JetBrains Mono"/>
              <a:ea typeface="JetBrains Mono"/>
              <a:cs typeface="JetBrains Mono"/>
              <a:sym typeface="JetBrains Mono"/>
            </a:endParaRPr>
          </a:p>
          <a:p>
            <a:pPr marL="457200" lvl="0" indent="-342900" algn="l" rtl="0">
              <a:lnSpc>
                <a:spcPct val="90000"/>
              </a:lnSpc>
              <a:spcBef>
                <a:spcPts val="1000"/>
              </a:spcBef>
              <a:spcAft>
                <a:spcPts val="0"/>
              </a:spcAft>
              <a:buSzPts val="1800"/>
              <a:buChar char="●"/>
            </a:pPr>
            <a:r>
              <a:rPr lang="en-US"/>
              <a:t>You can enter commands here</a:t>
            </a:r>
            <a:endParaRPr/>
          </a:p>
          <a:p>
            <a:pPr marL="457200" lvl="0" indent="-342900" algn="l" rtl="0">
              <a:lnSpc>
                <a:spcPct val="90000"/>
              </a:lnSpc>
              <a:spcBef>
                <a:spcPts val="0"/>
              </a:spcBef>
              <a:spcAft>
                <a:spcPts val="0"/>
              </a:spcAft>
              <a:buSzPts val="1800"/>
              <a:buChar char="●"/>
            </a:pPr>
            <a:r>
              <a:rPr lang="en-US"/>
              <a:t>R scripts can be run with the </a:t>
            </a:r>
            <a:r>
              <a:rPr lang="en-US">
                <a:highlight>
                  <a:srgbClr val="FFF2CC"/>
                </a:highlight>
                <a:latin typeface="JetBrains Mono"/>
                <a:ea typeface="JetBrains Mono"/>
                <a:cs typeface="JetBrains Mono"/>
                <a:sym typeface="JetBrains Mono"/>
              </a:rPr>
              <a:t>/usr/local/bin/Rscript</a:t>
            </a:r>
            <a:r>
              <a:rPr lang="en-US"/>
              <a:t> executable</a:t>
            </a:r>
            <a:endParaRPr/>
          </a:p>
          <a:p>
            <a:pPr marL="457200" lvl="0" indent="0" algn="l" rtl="0">
              <a:lnSpc>
                <a:spcPct val="90000"/>
              </a:lnSpc>
              <a:spcBef>
                <a:spcPts val="1000"/>
              </a:spcBef>
              <a:spcAft>
                <a:spcPts val="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e4da37309e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Running your script on the server</a:t>
            </a:r>
            <a:endParaRPr/>
          </a:p>
        </p:txBody>
      </p:sp>
      <p:sp>
        <p:nvSpPr>
          <p:cNvPr id="233" name="Google Shape;233;ge4da37309e_0_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Enter a shebang at the top of your script:</a:t>
            </a:r>
            <a:endParaRPr/>
          </a:p>
          <a:p>
            <a:pPr marL="457200" lvl="0" indent="0" algn="l" rtl="0">
              <a:lnSpc>
                <a:spcPct val="90000"/>
              </a:lnSpc>
              <a:spcBef>
                <a:spcPts val="1000"/>
              </a:spcBef>
              <a:spcAft>
                <a:spcPts val="0"/>
              </a:spcAft>
              <a:buSzPts val="1800"/>
              <a:buNone/>
            </a:pPr>
            <a:r>
              <a:rPr lang="en-US">
                <a:highlight>
                  <a:srgbClr val="FFF2CC"/>
                </a:highlight>
                <a:latin typeface="JetBrains Mono"/>
                <a:ea typeface="JetBrains Mono"/>
                <a:cs typeface="JetBrains Mono"/>
                <a:sym typeface="JetBrains Mono"/>
              </a:rPr>
              <a:t>#! /usr/local/bin/Rscript</a:t>
            </a:r>
            <a:endParaRPr>
              <a:highlight>
                <a:srgbClr val="FFF2CC"/>
              </a:highlight>
              <a:latin typeface="JetBrains Mono"/>
              <a:ea typeface="JetBrains Mono"/>
              <a:cs typeface="JetBrains Mono"/>
              <a:sym typeface="JetBrains Mono"/>
            </a:endParaRPr>
          </a:p>
          <a:p>
            <a:pPr marL="457200" lvl="0" indent="-342900" algn="l" rtl="0">
              <a:lnSpc>
                <a:spcPct val="90000"/>
              </a:lnSpc>
              <a:spcBef>
                <a:spcPts val="1000"/>
              </a:spcBef>
              <a:spcAft>
                <a:spcPts val="0"/>
              </a:spcAft>
              <a:buSzPts val="1800"/>
              <a:buChar char="●"/>
            </a:pPr>
            <a:r>
              <a:rPr lang="en-US"/>
              <a:t>Save the script into your sars-cov-2-reads on the server</a:t>
            </a:r>
            <a:endParaRPr/>
          </a:p>
          <a:p>
            <a:pPr marL="914400" lvl="0" indent="-342900" algn="l" rtl="0">
              <a:lnSpc>
                <a:spcPct val="90000"/>
              </a:lnSpc>
              <a:spcBef>
                <a:spcPts val="0"/>
              </a:spcBef>
              <a:spcAft>
                <a:spcPts val="0"/>
              </a:spcAft>
              <a:buSzPts val="1800"/>
              <a:buChar char="●"/>
            </a:pPr>
            <a:r>
              <a:rPr lang="en-US"/>
              <a:t>Use the mapped Z drive</a:t>
            </a:r>
            <a:endParaRPr/>
          </a:p>
          <a:p>
            <a:pPr marL="914400" lvl="0" indent="-342900" algn="l" rtl="0">
              <a:lnSpc>
                <a:spcPct val="90000"/>
              </a:lnSpc>
              <a:spcBef>
                <a:spcPts val="0"/>
              </a:spcBef>
              <a:spcAft>
                <a:spcPts val="0"/>
              </a:spcAft>
              <a:buSzPts val="1800"/>
              <a:buChar char="●"/>
            </a:pPr>
            <a:r>
              <a:rPr lang="en-US"/>
              <a:t>Log into the server and run your Rscript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Installing R</a:t>
            </a:r>
            <a:endParaRPr/>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Navigate to </a:t>
            </a:r>
            <a:r>
              <a:rPr lang="en-US" u="sng">
                <a:solidFill>
                  <a:schemeClr val="hlink"/>
                </a:solidFill>
                <a:hlinkClick r:id="rId3"/>
              </a:rPr>
              <a:t>https://www.r-project.org</a:t>
            </a:r>
            <a:r>
              <a:rPr lang="en-US"/>
              <a:t>.</a:t>
            </a:r>
            <a:endParaRPr/>
          </a:p>
          <a:p>
            <a:pPr marL="228600" lvl="0" indent="-228600" algn="l" rtl="0">
              <a:lnSpc>
                <a:spcPct val="90000"/>
              </a:lnSpc>
              <a:spcBef>
                <a:spcPts val="1000"/>
              </a:spcBef>
              <a:spcAft>
                <a:spcPts val="0"/>
              </a:spcAft>
              <a:buClr>
                <a:schemeClr val="dk1"/>
              </a:buClr>
              <a:buSzPct val="100000"/>
              <a:buChar char="•"/>
            </a:pPr>
            <a:r>
              <a:rPr lang="en-US"/>
              <a:t>Click on the </a:t>
            </a:r>
            <a:r>
              <a:rPr lang="en-US" u="sng">
                <a:solidFill>
                  <a:schemeClr val="hlink"/>
                </a:solidFill>
                <a:hlinkClick r:id="rId4"/>
              </a:rPr>
              <a:t>download R</a:t>
            </a:r>
            <a:r>
              <a:rPr lang="en-US"/>
              <a:t> link.</a:t>
            </a:r>
            <a:endParaRPr/>
          </a:p>
          <a:p>
            <a:pPr marL="228600" lvl="0" indent="-228600" algn="l" rtl="0">
              <a:lnSpc>
                <a:spcPct val="90000"/>
              </a:lnSpc>
              <a:spcBef>
                <a:spcPts val="1000"/>
              </a:spcBef>
              <a:spcAft>
                <a:spcPts val="0"/>
              </a:spcAft>
              <a:buClr>
                <a:schemeClr val="dk1"/>
              </a:buClr>
              <a:buSzPct val="100000"/>
              <a:buChar char="•"/>
            </a:pPr>
            <a:r>
              <a:rPr lang="en-US"/>
              <a:t>This provides a list of mirror sites from which you can install R. It doesn't really matter which mirror you pick, but I usually choose the geographically closest one. Choose a mirror and click on the link.</a:t>
            </a:r>
            <a:endParaRPr/>
          </a:p>
          <a:p>
            <a:pPr marL="228600" lvl="0" indent="-228600" algn="l" rtl="0">
              <a:lnSpc>
                <a:spcPct val="90000"/>
              </a:lnSpc>
              <a:spcBef>
                <a:spcPts val="1000"/>
              </a:spcBef>
              <a:spcAft>
                <a:spcPts val="0"/>
              </a:spcAft>
              <a:buClr>
                <a:schemeClr val="dk1"/>
              </a:buClr>
              <a:buSzPct val="100000"/>
              <a:buChar char="•"/>
            </a:pPr>
            <a:r>
              <a:rPr lang="en-US"/>
              <a:t>In the first box at the top, click on the "Download R for (your operating system)" link.</a:t>
            </a:r>
            <a:endParaRPr/>
          </a:p>
          <a:p>
            <a:pPr marL="685800" lvl="1" indent="-228600" algn="l" rtl="0">
              <a:lnSpc>
                <a:spcPct val="90000"/>
              </a:lnSpc>
              <a:spcBef>
                <a:spcPts val="500"/>
              </a:spcBef>
              <a:spcAft>
                <a:spcPts val="0"/>
              </a:spcAft>
              <a:buClr>
                <a:schemeClr val="dk1"/>
              </a:buClr>
              <a:buSzPct val="100000"/>
              <a:buChar char="•"/>
            </a:pPr>
            <a:r>
              <a:rPr lang="en-US" b="1"/>
              <a:t>For Mac users:</a:t>
            </a:r>
            <a:r>
              <a:rPr lang="en-US"/>
              <a:t> click on the R pkg file for the latest version.</a:t>
            </a:r>
            <a:endParaRPr/>
          </a:p>
          <a:p>
            <a:pPr marL="685800" lvl="1" indent="-228600" algn="l" rtl="0">
              <a:lnSpc>
                <a:spcPct val="90000"/>
              </a:lnSpc>
              <a:spcBef>
                <a:spcPts val="500"/>
              </a:spcBef>
              <a:spcAft>
                <a:spcPts val="0"/>
              </a:spcAft>
              <a:buClr>
                <a:schemeClr val="dk1"/>
              </a:buClr>
              <a:buSzPct val="100000"/>
              <a:buChar char="•"/>
            </a:pPr>
            <a:r>
              <a:rPr lang="en-US" b="1"/>
              <a:t>For Windows users:</a:t>
            </a:r>
            <a:r>
              <a:rPr lang="en-US"/>
              <a:t> click on the "install R for the first time" link, and then click on the "Download R for windows" link for the current version.</a:t>
            </a:r>
            <a:endParaRPr/>
          </a:p>
          <a:p>
            <a:pPr marL="228600" lvl="0" indent="-228600" algn="l" rtl="0">
              <a:lnSpc>
                <a:spcPct val="90000"/>
              </a:lnSpc>
              <a:spcBef>
                <a:spcPts val="1000"/>
              </a:spcBef>
              <a:spcAft>
                <a:spcPts val="0"/>
              </a:spcAft>
              <a:buClr>
                <a:schemeClr val="dk1"/>
              </a:buClr>
              <a:buSzPct val="100000"/>
              <a:buChar char="•"/>
            </a:pPr>
            <a:r>
              <a:rPr lang="en-US"/>
              <a:t>When your download is complete, open it. Click through the default options, which will install R.</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Testing the R installation</a:t>
            </a:r>
            <a:endParaRPr/>
          </a:p>
        </p:txBody>
      </p:sp>
      <p:sp>
        <p:nvSpPr>
          <p:cNvPr id="105" name="Google Shape;10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b="1"/>
              <a:t>For Mac users:</a:t>
            </a:r>
            <a:r>
              <a:rPr lang="en-US" sz="2200"/>
              <a:t> Open R either by clicking on the R app icon under Applications in Finder, or by finding the R app in LaunchPad</a:t>
            </a:r>
            <a:endParaRPr sz="2200"/>
          </a:p>
          <a:p>
            <a:pPr marL="228600" lvl="0" indent="-228600" algn="l" rtl="0">
              <a:lnSpc>
                <a:spcPct val="90000"/>
              </a:lnSpc>
              <a:spcBef>
                <a:spcPts val="1000"/>
              </a:spcBef>
              <a:spcAft>
                <a:spcPts val="0"/>
              </a:spcAft>
              <a:buClr>
                <a:schemeClr val="dk1"/>
              </a:buClr>
              <a:buSzPts val="2200"/>
              <a:buChar char="•"/>
            </a:pPr>
            <a:r>
              <a:rPr lang="en-US" sz="2200" b="1"/>
              <a:t>For Windows users:</a:t>
            </a:r>
            <a:r>
              <a:rPr lang="en-US" sz="2200"/>
              <a:t> Click on the start (windows) menu and find R under programs. There will be two versions: a 32-bit version and a 64-bit version. Choose the version appropriate for your operating system (which is almost certainly the 64-bit version, "x64").</a:t>
            </a:r>
            <a:endParaRPr/>
          </a:p>
          <a:p>
            <a:pPr marL="228600" lvl="0" indent="-228600" algn="l" rtl="0">
              <a:lnSpc>
                <a:spcPct val="90000"/>
              </a:lnSpc>
              <a:spcBef>
                <a:spcPts val="1000"/>
              </a:spcBef>
              <a:spcAft>
                <a:spcPts val="0"/>
              </a:spcAft>
              <a:buClr>
                <a:schemeClr val="dk1"/>
              </a:buClr>
              <a:buSzPts val="2200"/>
              <a:buChar char="•"/>
            </a:pPr>
            <a:r>
              <a:rPr lang="en-US" sz="2200"/>
              <a:t>You should see an application like the one shown</a:t>
            </a:r>
            <a:endParaRPr/>
          </a:p>
          <a:p>
            <a:pPr marL="228600" lvl="0" indent="-88900" algn="l" rtl="0">
              <a:lnSpc>
                <a:spcPct val="90000"/>
              </a:lnSpc>
              <a:spcBef>
                <a:spcPts val="1000"/>
              </a:spcBef>
              <a:spcAft>
                <a:spcPts val="0"/>
              </a:spcAft>
              <a:buClr>
                <a:schemeClr val="dk1"/>
              </a:buClr>
              <a:buSzPts val="2200"/>
              <a:buNone/>
            </a:pPr>
            <a:endParaRPr sz="2200"/>
          </a:p>
        </p:txBody>
      </p:sp>
      <p:pic>
        <p:nvPicPr>
          <p:cNvPr id="106" name="Google Shape;106;p4"/>
          <p:cNvPicPr preferRelativeResize="0"/>
          <p:nvPr/>
        </p:nvPicPr>
        <p:blipFill rotWithShape="1">
          <a:blip r:embed="rId3">
            <a:alphaModFix/>
          </a:blip>
          <a:srcRect/>
          <a:stretch/>
        </p:blipFill>
        <p:spPr>
          <a:xfrm>
            <a:off x="6172200" y="2382044"/>
            <a:ext cx="5181600" cy="3238500"/>
          </a:xfrm>
          <a:prstGeom prst="rect">
            <a:avLst/>
          </a:prstGeom>
          <a:solidFill>
            <a:srgbClr val="FFFFFF"/>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Using R</a:t>
            </a:r>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R console is a Read-Evaluate-Print Loop (REPL)</a:t>
            </a:r>
            <a:endParaRPr/>
          </a:p>
          <a:p>
            <a:pPr marL="228600" lvl="0" indent="-228600" algn="l" rtl="0">
              <a:lnSpc>
                <a:spcPct val="90000"/>
              </a:lnSpc>
              <a:spcBef>
                <a:spcPts val="1000"/>
              </a:spcBef>
              <a:spcAft>
                <a:spcPts val="0"/>
              </a:spcAft>
              <a:buClr>
                <a:schemeClr val="dk1"/>
              </a:buClr>
              <a:buSzPts val="2800"/>
              <a:buChar char="•"/>
            </a:pPr>
            <a:r>
              <a:rPr lang="en-US"/>
              <a:t>The &gt; symbol is a prompt</a:t>
            </a:r>
            <a:endParaRPr/>
          </a:p>
          <a:p>
            <a:pPr marL="228600" lvl="0" indent="-228600" algn="l" rtl="0">
              <a:lnSpc>
                <a:spcPct val="90000"/>
              </a:lnSpc>
              <a:spcBef>
                <a:spcPts val="1000"/>
              </a:spcBef>
              <a:spcAft>
                <a:spcPts val="0"/>
              </a:spcAft>
              <a:buClr>
                <a:schemeClr val="dk1"/>
              </a:buClr>
              <a:buSzPts val="2800"/>
              <a:buChar char="•"/>
            </a:pPr>
            <a:r>
              <a:rPr lang="en-US"/>
              <a:t>Try typing </a:t>
            </a:r>
            <a:br>
              <a:rPr lang="en-US"/>
            </a:br>
            <a:r>
              <a:rPr lang="en-US">
                <a:highlight>
                  <a:srgbClr val="FFF2CC"/>
                </a:highlight>
                <a:latin typeface="JetBrains Mono"/>
                <a:ea typeface="JetBrains Mono"/>
                <a:cs typeface="JetBrains Mono"/>
                <a:sym typeface="JetBrains Mono"/>
              </a:rPr>
              <a:t>6 * 7</a:t>
            </a:r>
            <a:br>
              <a:rPr lang="en-US">
                <a:latin typeface="JetBrains Mono"/>
                <a:ea typeface="JetBrains Mono"/>
                <a:cs typeface="JetBrains Mono"/>
                <a:sym typeface="JetBrains Mono"/>
              </a:rPr>
            </a:br>
            <a:r>
              <a:rPr lang="en-US"/>
              <a:t>at the prompt</a:t>
            </a:r>
            <a:endParaRPr/>
          </a:p>
          <a:p>
            <a:pPr marL="228600" lvl="0" indent="-228600" algn="l" rtl="0">
              <a:lnSpc>
                <a:spcPct val="90000"/>
              </a:lnSpc>
              <a:spcBef>
                <a:spcPts val="1000"/>
              </a:spcBef>
              <a:spcAft>
                <a:spcPts val="0"/>
              </a:spcAft>
              <a:buClr>
                <a:schemeClr val="dk1"/>
              </a:buClr>
              <a:buSzPts val="2800"/>
              <a:buChar char="•"/>
            </a:pPr>
            <a:r>
              <a:rPr lang="en-US"/>
              <a:t>Since R is designed to do statistics, every data type in R represents a </a:t>
            </a:r>
            <a:r>
              <a:rPr lang="en-US" i="1"/>
              <a:t>collection</a:t>
            </a:r>
            <a:r>
              <a:rPr lang="en-US"/>
              <a:t> of values (similar to a list in python)</a:t>
            </a:r>
            <a:endParaRPr/>
          </a:p>
          <a:p>
            <a:pPr marL="685800" lvl="1" indent="-228600" algn="l" rtl="0">
              <a:lnSpc>
                <a:spcPct val="90000"/>
              </a:lnSpc>
              <a:spcBef>
                <a:spcPts val="500"/>
              </a:spcBef>
              <a:spcAft>
                <a:spcPts val="0"/>
              </a:spcAft>
              <a:buClr>
                <a:schemeClr val="dk1"/>
              </a:buClr>
              <a:buSzPts val="2400"/>
              <a:buChar char="•"/>
            </a:pPr>
            <a:r>
              <a:rPr lang="en-US" i="1"/>
              <a:t>Vectors </a:t>
            </a:r>
            <a:r>
              <a:rPr lang="en-US"/>
              <a:t>contain values all of the same type</a:t>
            </a:r>
            <a:endParaRPr/>
          </a:p>
          <a:p>
            <a:pPr marL="685800" lvl="1" indent="-228600" algn="l" rtl="0">
              <a:lnSpc>
                <a:spcPct val="90000"/>
              </a:lnSpc>
              <a:spcBef>
                <a:spcPts val="500"/>
              </a:spcBef>
              <a:spcAft>
                <a:spcPts val="0"/>
              </a:spcAft>
              <a:buClr>
                <a:schemeClr val="dk1"/>
              </a:buClr>
              <a:buSzPts val="2400"/>
              <a:buChar char="•"/>
            </a:pPr>
            <a:r>
              <a:rPr lang="en-US" i="1"/>
              <a:t>Lists</a:t>
            </a:r>
            <a:r>
              <a:rPr lang="en-US"/>
              <a:t> contain values that may be different types</a:t>
            </a:r>
            <a:endParaRPr i="1"/>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Creating a vector of values</a:t>
            </a:r>
            <a:endParaRPr/>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Try </a:t>
            </a:r>
            <a:br>
              <a:rPr lang="en-US"/>
            </a:br>
            <a:r>
              <a:rPr lang="en-US">
                <a:highlight>
                  <a:srgbClr val="FFF2CC"/>
                </a:highlight>
                <a:latin typeface="JetBrains Mono"/>
                <a:ea typeface="JetBrains Mono"/>
                <a:cs typeface="JetBrains Mono"/>
                <a:sym typeface="JetBrains Mono"/>
              </a:rPr>
              <a:t>x &lt;- c(2, 3, 5, 7, 8)</a:t>
            </a:r>
            <a:endParaRPr>
              <a:highlight>
                <a:srgbClr val="FFF2CC"/>
              </a:highlight>
            </a:endParaRPr>
          </a:p>
          <a:p>
            <a:pPr marL="228600" lvl="0" indent="-228600" algn="l" rtl="0">
              <a:lnSpc>
                <a:spcPct val="90000"/>
              </a:lnSpc>
              <a:spcBef>
                <a:spcPts val="1000"/>
              </a:spcBef>
              <a:spcAft>
                <a:spcPts val="0"/>
              </a:spcAft>
              <a:buClr>
                <a:schemeClr val="dk1"/>
              </a:buClr>
              <a:buSzPts val="2800"/>
              <a:buChar char="•"/>
            </a:pPr>
            <a:r>
              <a:rPr lang="en-US"/>
              <a:t>The </a:t>
            </a:r>
            <a:r>
              <a:rPr lang="en-US">
                <a:latin typeface="JetBrains Mono"/>
                <a:ea typeface="JetBrains Mono"/>
                <a:cs typeface="JetBrains Mono"/>
                <a:sym typeface="JetBrains Mono"/>
              </a:rPr>
              <a:t>c</a:t>
            </a:r>
            <a:r>
              <a:rPr lang="en-US"/>
              <a:t> function is "combine"</a:t>
            </a:r>
            <a:endParaRPr/>
          </a:p>
          <a:p>
            <a:pPr marL="685800" lvl="1" indent="-228600" algn="l" rtl="0">
              <a:lnSpc>
                <a:spcPct val="90000"/>
              </a:lnSpc>
              <a:spcBef>
                <a:spcPts val="500"/>
              </a:spcBef>
              <a:spcAft>
                <a:spcPts val="0"/>
              </a:spcAft>
              <a:buClr>
                <a:schemeClr val="dk1"/>
              </a:buClr>
              <a:buSzPts val="2400"/>
              <a:buChar char="•"/>
            </a:pPr>
            <a:r>
              <a:rPr lang="en-US"/>
              <a:t>Combines values into a vector</a:t>
            </a:r>
            <a:endParaRPr/>
          </a:p>
          <a:p>
            <a:pPr marL="685800" lvl="1" indent="-190500" algn="l" rtl="0">
              <a:lnSpc>
                <a:spcPct val="90000"/>
              </a:lnSpc>
              <a:spcBef>
                <a:spcPts val="500"/>
              </a:spcBef>
              <a:spcAft>
                <a:spcPts val="0"/>
              </a:spcAft>
              <a:buSzPts val="1800"/>
              <a:buChar char="•"/>
            </a:pPr>
            <a:r>
              <a:rPr lang="en-US">
                <a:highlight>
                  <a:srgbClr val="FFF2CC"/>
                </a:highlight>
                <a:latin typeface="JetBrains Mono"/>
                <a:ea typeface="JetBrains Mono"/>
                <a:cs typeface="JetBrains Mono"/>
                <a:sym typeface="JetBrains Mono"/>
              </a:rPr>
              <a:t>&lt;-</a:t>
            </a:r>
            <a:r>
              <a:rPr lang="en-US"/>
              <a:t> is a combination of the less than (</a:t>
            </a:r>
            <a:r>
              <a:rPr lang="en-US">
                <a:highlight>
                  <a:srgbClr val="FFF2CC"/>
                </a:highlight>
                <a:latin typeface="JetBrains Mono"/>
                <a:ea typeface="JetBrains Mono"/>
                <a:cs typeface="JetBrains Mono"/>
                <a:sym typeface="JetBrains Mono"/>
              </a:rPr>
              <a:t>&lt;</a:t>
            </a:r>
            <a:r>
              <a:rPr lang="en-US"/>
              <a:t>) character and the minus sign (</a:t>
            </a:r>
            <a:r>
              <a:rPr lang="en-US">
                <a:highlight>
                  <a:srgbClr val="FFF2CC"/>
                </a:highlight>
                <a:latin typeface="JetBrains Mono"/>
                <a:ea typeface="JetBrains Mono"/>
                <a:cs typeface="JetBrains Mono"/>
                <a:sym typeface="JetBrains Mono"/>
              </a:rPr>
              <a:t>-</a:t>
            </a:r>
            <a:r>
              <a:rPr lang="en-US"/>
              <a:t>)</a:t>
            </a:r>
            <a:endParaRPr/>
          </a:p>
          <a:p>
            <a:pPr marL="228600" lvl="0" indent="-228600" algn="l" rtl="0">
              <a:lnSpc>
                <a:spcPct val="90000"/>
              </a:lnSpc>
              <a:spcBef>
                <a:spcPts val="1000"/>
              </a:spcBef>
              <a:spcAft>
                <a:spcPts val="0"/>
              </a:spcAft>
              <a:buClr>
                <a:schemeClr val="dk1"/>
              </a:buClr>
              <a:buSzPts val="2800"/>
              <a:buChar char="•"/>
            </a:pPr>
            <a:r>
              <a:rPr lang="en-US"/>
              <a:t>The </a:t>
            </a:r>
            <a:r>
              <a:rPr lang="en-US">
                <a:highlight>
                  <a:srgbClr val="FFF2CC"/>
                </a:highlight>
                <a:latin typeface="JetBrains Mono"/>
                <a:ea typeface="JetBrains Mono"/>
                <a:cs typeface="JetBrains Mono"/>
                <a:sym typeface="JetBrains Mono"/>
              </a:rPr>
              <a:t>&lt;-</a:t>
            </a:r>
            <a:r>
              <a:rPr lang="en-US"/>
              <a:t> combination of characters is an assignment operator</a:t>
            </a:r>
            <a:endParaRPr/>
          </a:p>
          <a:p>
            <a:pPr marL="685800" lvl="1" indent="-228600" algn="l" rtl="0">
              <a:lnSpc>
                <a:spcPct val="90000"/>
              </a:lnSpc>
              <a:spcBef>
                <a:spcPts val="500"/>
              </a:spcBef>
              <a:spcAft>
                <a:spcPts val="0"/>
              </a:spcAft>
              <a:buClr>
                <a:schemeClr val="dk1"/>
              </a:buClr>
              <a:buSzPts val="2400"/>
              <a:buChar char="•"/>
            </a:pPr>
            <a:r>
              <a:rPr lang="en-US"/>
              <a:t>Assign the vector to the variable </a:t>
            </a:r>
            <a:r>
              <a:rPr lang="en-US">
                <a:highlight>
                  <a:srgbClr val="FFF2CC"/>
                </a:highlight>
                <a:latin typeface="JetBrains Mono"/>
                <a:ea typeface="JetBrains Mono"/>
                <a:cs typeface="JetBrains Mono"/>
                <a:sym typeface="JetBrains Mono"/>
              </a:rPr>
              <a:t>x</a:t>
            </a:r>
            <a:endParaRPr>
              <a:highlight>
                <a:srgbClr val="FFF2CC"/>
              </a:highlight>
            </a:endParaRPr>
          </a:p>
          <a:p>
            <a:pPr marL="685800" lvl="1" indent="-228600" algn="l" rtl="0">
              <a:lnSpc>
                <a:spcPct val="90000"/>
              </a:lnSpc>
              <a:spcBef>
                <a:spcPts val="500"/>
              </a:spcBef>
              <a:spcAft>
                <a:spcPts val="0"/>
              </a:spcAft>
              <a:buClr>
                <a:schemeClr val="dk1"/>
              </a:buClr>
              <a:buSzPts val="2400"/>
              <a:buChar char="•"/>
            </a:pPr>
            <a:r>
              <a:rPr lang="en-US"/>
              <a:t>You can also use </a:t>
            </a:r>
            <a:r>
              <a:rPr lang="en-US">
                <a:latin typeface="JetBrains Mono"/>
                <a:ea typeface="JetBrains Mono"/>
                <a:cs typeface="JetBrains Mono"/>
                <a:sym typeface="JetBrains Mono"/>
              </a:rPr>
              <a:t>=</a:t>
            </a:r>
            <a:r>
              <a:rPr lang="en-US"/>
              <a:t> (I find </a:t>
            </a:r>
            <a:r>
              <a:rPr lang="en-US">
                <a:highlight>
                  <a:srgbClr val="FFF2CC"/>
                </a:highlight>
                <a:latin typeface="JetBrains Mono"/>
                <a:ea typeface="JetBrains Mono"/>
                <a:cs typeface="JetBrains Mono"/>
                <a:sym typeface="JetBrains Mono"/>
              </a:rPr>
              <a:t>&lt;-</a:t>
            </a:r>
            <a:r>
              <a:rPr lang="en-US"/>
              <a:t> more descriptive)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Installing R Studio</a:t>
            </a:r>
            <a:endParaRPr/>
          </a:p>
        </p:txBody>
      </p:sp>
      <p:sp>
        <p:nvSpPr>
          <p:cNvPr id="124" name="Google Shape;124;p7"/>
          <p:cNvSpPr/>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marR="0" lvl="0" indent="-9525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Using the console on its own is not very user friendly. Here, we'll install RStudio, which will make things easier going forward. Note we'll still be typing commands, but RStudio will give us lots of useful functionality for managing those commands.</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To download RStudio, navigate to </a:t>
            </a:r>
            <a:r>
              <a:rPr lang="en-US" sz="15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https://rstudio.com/products/rstudio/download/</a:t>
            </a:r>
            <a:endParaRPr sz="1500" b="0" i="0" u="none" strike="noStrike" cap="none">
              <a:solidFill>
                <a:schemeClr val="dk1"/>
              </a:solidFill>
              <a:latin typeface="Calibri"/>
              <a:ea typeface="Calibri"/>
              <a:cs typeface="Calibri"/>
              <a:sym typeface="Calibri"/>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Scroll down and press the "Download" button under the free "RStudio Desktop" version.</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You have already installed R, so under step 2, click on the "Download RStudio" for your operating system (which should be automatically detected).</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When the file has downloaded, open it and install RStudio.</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Open RStudio, which should now appear in the Start Menu (windows) or in LaunchPad or the Applications folder (Mac).</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You should see a screen similar to this:            </a:t>
            </a:r>
            <a:endParaRPr sz="1400" b="0" i="0" u="none" strike="noStrike" cap="none">
              <a:solidFill>
                <a:srgbClr val="000000"/>
              </a:solidFill>
              <a:latin typeface="Arial"/>
              <a:ea typeface="Arial"/>
              <a:cs typeface="Arial"/>
              <a:sym typeface="Arial"/>
            </a:endParaRPr>
          </a:p>
          <a:p>
            <a:pPr marL="0" marR="0" lvl="0" indent="95250" algn="l" rtl="0">
              <a:lnSpc>
                <a:spcPct val="90000"/>
              </a:lnSpc>
              <a:spcBef>
                <a:spcPts val="60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p:txBody>
      </p:sp>
      <p:pic>
        <p:nvPicPr>
          <p:cNvPr id="125" name="Google Shape;125;p7"/>
          <p:cNvPicPr preferRelativeResize="0"/>
          <p:nvPr/>
        </p:nvPicPr>
        <p:blipFill rotWithShape="1">
          <a:blip r:embed="rId4">
            <a:alphaModFix/>
          </a:blip>
          <a:srcRect/>
          <a:stretch/>
        </p:blipFill>
        <p:spPr>
          <a:xfrm>
            <a:off x="6172200" y="2356136"/>
            <a:ext cx="5181600" cy="3290315"/>
          </a:xfrm>
          <a:prstGeom prst="rect">
            <a:avLst/>
          </a:prstGeom>
          <a:solidFill>
            <a:srgbClr val="FFFFFF"/>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Using R Studio</a:t>
            </a:r>
            <a:endParaRPr/>
          </a:p>
        </p:txBody>
      </p:sp>
      <p:sp>
        <p:nvSpPr>
          <p:cNvPr id="131" name="Google Shape;13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In the "console" area on the left, we can do something similar to the work we did before. Type</a:t>
            </a:r>
            <a:br>
              <a:rPr lang="en-US"/>
            </a:br>
            <a:r>
              <a:rPr lang="en-US">
                <a:highlight>
                  <a:srgbClr val="FFF2CC"/>
                </a:highlight>
                <a:latin typeface="JetBrains Mono"/>
                <a:ea typeface="JetBrains Mono"/>
                <a:cs typeface="JetBrains Mono"/>
                <a:sym typeface="JetBrains Mono"/>
              </a:rPr>
              <a:t>x &lt;- c(2,3,5,7,8)</a:t>
            </a:r>
            <a:endParaRPr>
              <a:highlight>
                <a:srgbClr val="FFF2CC"/>
              </a:highlight>
            </a:endParaRPr>
          </a:p>
          <a:p>
            <a:pPr marL="228600" lvl="0" indent="-228600" algn="l" rtl="0">
              <a:lnSpc>
                <a:spcPct val="90000"/>
              </a:lnSpc>
              <a:spcBef>
                <a:spcPts val="1000"/>
              </a:spcBef>
              <a:spcAft>
                <a:spcPts val="0"/>
              </a:spcAft>
              <a:buClr>
                <a:schemeClr val="dk1"/>
              </a:buClr>
              <a:buSzPct val="100000"/>
              <a:buChar char="•"/>
            </a:pPr>
            <a:r>
              <a:rPr lang="en-US"/>
              <a:t>If you look in the "Environment" tab in the top right, you'll see that </a:t>
            </a:r>
            <a:r>
              <a:rPr lang="en-US">
                <a:highlight>
                  <a:srgbClr val="FFF2CC"/>
                </a:highlight>
                <a:latin typeface="JetBrains Mono"/>
                <a:ea typeface="JetBrains Mono"/>
                <a:cs typeface="JetBrains Mono"/>
                <a:sym typeface="JetBrains Mono"/>
              </a:rPr>
              <a:t>x</a:t>
            </a:r>
            <a:r>
              <a:rPr lang="en-US">
                <a:highlight>
                  <a:srgbClr val="FFF2CC"/>
                </a:highlight>
              </a:rPr>
              <a:t> </a:t>
            </a:r>
            <a:r>
              <a:rPr lang="en-US"/>
              <a:t>is displayed there, with its current value.</a:t>
            </a:r>
            <a:endParaRPr/>
          </a:p>
          <a:p>
            <a:pPr marL="228600" lvl="0" indent="-228600" algn="l" rtl="0">
              <a:lnSpc>
                <a:spcPct val="90000"/>
              </a:lnSpc>
              <a:spcBef>
                <a:spcPts val="1000"/>
              </a:spcBef>
              <a:spcAft>
                <a:spcPts val="0"/>
              </a:spcAft>
              <a:buClr>
                <a:schemeClr val="dk1"/>
              </a:buClr>
              <a:buSzPct val="100000"/>
              <a:buChar char="•"/>
            </a:pPr>
            <a:r>
              <a:rPr lang="en-US"/>
              <a:t>You can find the average of the five values in </a:t>
            </a:r>
            <a:r>
              <a:rPr lang="en-US">
                <a:highlight>
                  <a:srgbClr val="FFF2CC"/>
                </a:highlight>
                <a:latin typeface="JetBrains Mono"/>
                <a:ea typeface="JetBrains Mono"/>
                <a:cs typeface="JetBrains Mono"/>
                <a:sym typeface="JetBrains Mono"/>
              </a:rPr>
              <a:t>x</a:t>
            </a:r>
            <a:r>
              <a:rPr lang="en-US"/>
              <a:t> using the mean function:</a:t>
            </a:r>
            <a:br>
              <a:rPr lang="en-US"/>
            </a:br>
            <a:r>
              <a:rPr lang="en-US">
                <a:highlight>
                  <a:srgbClr val="FFF2CC"/>
                </a:highlight>
                <a:latin typeface="JetBrains Mono"/>
                <a:ea typeface="JetBrains Mono"/>
                <a:cs typeface="JetBrains Mono"/>
                <a:sym typeface="JetBrains Mono"/>
              </a:rPr>
              <a:t>mean(x)</a:t>
            </a:r>
            <a:endParaRPr>
              <a:highlight>
                <a:srgbClr val="FFF2CC"/>
              </a:highlight>
            </a:endParaRPr>
          </a:p>
          <a:p>
            <a:pPr marL="228600" lvl="0" indent="-228600" algn="l" rtl="0">
              <a:lnSpc>
                <a:spcPct val="90000"/>
              </a:lnSpc>
              <a:spcBef>
                <a:spcPts val="1000"/>
              </a:spcBef>
              <a:spcAft>
                <a:spcPts val="0"/>
              </a:spcAft>
              <a:buClr>
                <a:schemeClr val="dk1"/>
              </a:buClr>
              <a:buSzPct val="100000"/>
              <a:buChar char="•"/>
            </a:pPr>
            <a:r>
              <a:rPr lang="en-US"/>
              <a:t>Try to find the standard deviation of the values in </a:t>
            </a:r>
            <a:r>
              <a:rPr lang="en-US">
                <a:highlight>
                  <a:srgbClr val="FFF2CC"/>
                </a:highlight>
              </a:rPr>
              <a:t>x</a:t>
            </a:r>
            <a:r>
              <a:rPr lang="en-US"/>
              <a:t>, using the </a:t>
            </a:r>
            <a:r>
              <a:rPr lang="en-US">
                <a:highlight>
                  <a:srgbClr val="FFF2CC"/>
                </a:highlight>
                <a:latin typeface="JetBrains Mono"/>
                <a:ea typeface="JetBrains Mono"/>
                <a:cs typeface="JetBrains Mono"/>
                <a:sym typeface="JetBrains Mono"/>
              </a:rPr>
              <a:t>sd</a:t>
            </a:r>
            <a:r>
              <a:rPr lang="en-US"/>
              <a:t> function.</a:t>
            </a:r>
            <a:endParaRPr/>
          </a:p>
          <a:p>
            <a:pPr marL="228600" lvl="0" indent="-228600" algn="l" rtl="0">
              <a:lnSpc>
                <a:spcPct val="90000"/>
              </a:lnSpc>
              <a:spcBef>
                <a:spcPts val="1000"/>
              </a:spcBef>
              <a:spcAft>
                <a:spcPts val="0"/>
              </a:spcAft>
              <a:buClr>
                <a:schemeClr val="dk1"/>
              </a:buClr>
              <a:buSzPct val="100000"/>
              <a:buChar char="•"/>
            </a:pPr>
            <a:r>
              <a:rPr lang="en-US"/>
              <a:t>Try the following:</a:t>
            </a:r>
            <a:br>
              <a:rPr lang="en-US"/>
            </a:br>
            <a:r>
              <a:rPr lang="en-US">
                <a:highlight>
                  <a:srgbClr val="FFF2CC"/>
                </a:highlight>
                <a:latin typeface="JetBrains Mono"/>
                <a:ea typeface="JetBrains Mono"/>
                <a:cs typeface="JetBrains Mono"/>
                <a:sym typeface="JetBrains Mono"/>
              </a:rPr>
              <a:t>boxplot(x)</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 packages</a:t>
            </a:r>
            <a:endParaRPr/>
          </a:p>
        </p:txBody>
      </p:sp>
      <p:sp>
        <p:nvSpPr>
          <p:cNvPr id="137" name="Google Shape;13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 is modular: it's possible to write </a:t>
            </a:r>
            <a:r>
              <a:rPr lang="en-US" i="1"/>
              <a:t>packages</a:t>
            </a:r>
            <a:r>
              <a:rPr lang="en-US"/>
              <a:t> in R to solve related tasks</a:t>
            </a:r>
            <a:endParaRPr/>
          </a:p>
          <a:p>
            <a:pPr marL="228600" lvl="0" indent="-228600" algn="l" rtl="0">
              <a:lnSpc>
                <a:spcPct val="90000"/>
              </a:lnSpc>
              <a:spcBef>
                <a:spcPts val="1000"/>
              </a:spcBef>
              <a:spcAft>
                <a:spcPts val="0"/>
              </a:spcAft>
              <a:buClr>
                <a:schemeClr val="dk1"/>
              </a:buClr>
              <a:buSzPts val="2800"/>
              <a:buChar char="•"/>
            </a:pPr>
            <a:r>
              <a:rPr lang="en-US"/>
              <a:t>Many packages ("libraries") exist for R, including packages designed for bioinformatics</a:t>
            </a:r>
            <a:endParaRPr/>
          </a:p>
          <a:p>
            <a:pPr marL="228600" lvl="0" indent="-228600" algn="l" rtl="0">
              <a:lnSpc>
                <a:spcPct val="90000"/>
              </a:lnSpc>
              <a:spcBef>
                <a:spcPts val="1000"/>
              </a:spcBef>
              <a:spcAft>
                <a:spcPts val="0"/>
              </a:spcAft>
              <a:buClr>
                <a:schemeClr val="dk1"/>
              </a:buClr>
              <a:buSzPts val="2800"/>
              <a:buChar char="•"/>
            </a:pPr>
            <a:r>
              <a:rPr lang="en-US"/>
              <a:t>To use an R package it needs to be installed</a:t>
            </a:r>
            <a:endParaRPr/>
          </a:p>
          <a:p>
            <a:pPr marL="685800" lvl="1" indent="-228600" algn="l" rtl="0">
              <a:lnSpc>
                <a:spcPct val="90000"/>
              </a:lnSpc>
              <a:spcBef>
                <a:spcPts val="500"/>
              </a:spcBef>
              <a:spcAft>
                <a:spcPts val="0"/>
              </a:spcAft>
              <a:buClr>
                <a:schemeClr val="dk1"/>
              </a:buClr>
              <a:buSzPts val="2400"/>
              <a:buChar char="•"/>
            </a:pPr>
            <a:r>
              <a:rPr lang="en-US"/>
              <a:t>Installation needs to happen only once</a:t>
            </a:r>
            <a:endParaRPr/>
          </a:p>
          <a:p>
            <a:pPr marL="228600" lvl="0" indent="-228600" algn="l" rtl="0">
              <a:lnSpc>
                <a:spcPct val="90000"/>
              </a:lnSpc>
              <a:spcBef>
                <a:spcPts val="1000"/>
              </a:spcBef>
              <a:spcAft>
                <a:spcPts val="0"/>
              </a:spcAft>
              <a:buClr>
                <a:schemeClr val="dk1"/>
              </a:buClr>
              <a:buSzPts val="2800"/>
              <a:buChar char="•"/>
            </a:pPr>
            <a:r>
              <a:rPr lang="en-US"/>
              <a:t>And then loaded</a:t>
            </a:r>
            <a:endParaRPr/>
          </a:p>
          <a:p>
            <a:pPr marL="685800" lvl="1" indent="-228600" algn="l" rtl="0">
              <a:lnSpc>
                <a:spcPct val="90000"/>
              </a:lnSpc>
              <a:spcBef>
                <a:spcPts val="500"/>
              </a:spcBef>
              <a:spcAft>
                <a:spcPts val="0"/>
              </a:spcAft>
              <a:buClr>
                <a:schemeClr val="dk1"/>
              </a:buClr>
              <a:buSzPts val="2400"/>
              <a:buChar char="•"/>
            </a:pPr>
            <a:r>
              <a:rPr lang="en-US"/>
              <a:t>Loading needs to happen every session in which the library is used</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theme/theme1.xml><?xml version="1.0" encoding="utf-8"?>
<a:theme xmlns:a="http://schemas.openxmlformats.org/drawingml/2006/main" name="MUSOM">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1817</TotalTime>
  <Words>1952</Words>
  <Application>Microsoft Macintosh PowerPoint</Application>
  <PresentationFormat>Widescreen</PresentationFormat>
  <Paragraphs>175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JetBrains Mono</vt:lpstr>
      <vt:lpstr>Arial</vt:lpstr>
      <vt:lpstr>MUSOM</vt:lpstr>
      <vt:lpstr>Introduction to R and tidyverse</vt:lpstr>
      <vt:lpstr>What is R?</vt:lpstr>
      <vt:lpstr>Installing R</vt:lpstr>
      <vt:lpstr>Testing the R installation</vt:lpstr>
      <vt:lpstr>Using R</vt:lpstr>
      <vt:lpstr>Creating a vector of values</vt:lpstr>
      <vt:lpstr>Installing R Studio</vt:lpstr>
      <vt:lpstr>Using R Studio</vt:lpstr>
      <vt:lpstr>R packages</vt:lpstr>
      <vt:lpstr>Tidyverse</vt:lpstr>
      <vt:lpstr>Installing tidyverse</vt:lpstr>
      <vt:lpstr>Starting RStudio</vt:lpstr>
      <vt:lpstr>Loading the library</vt:lpstr>
      <vt:lpstr>Loading data</vt:lpstr>
      <vt:lpstr>Tidyverse tables</vt:lpstr>
      <vt:lpstr>grep in R</vt:lpstr>
      <vt:lpstr>Filtering in tidyverse</vt:lpstr>
      <vt:lpstr>Piping in tidyverse</vt:lpstr>
      <vt:lpstr>Counting lineage</vt:lpstr>
      <vt:lpstr>Analyzing low coverage samples</vt:lpstr>
      <vt:lpstr>Analyzing low coverage samples</vt:lpstr>
      <vt:lpstr>Analyzing low coverage samples</vt:lpstr>
      <vt:lpstr>Analyzing low coverage samples</vt:lpstr>
      <vt:lpstr>Using R on the Server</vt:lpstr>
      <vt:lpstr>Running your script on the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and tidyverse</dc:title>
  <dc:creator>Denvir, James</dc:creator>
  <cp:lastModifiedBy>Nicole Garrison</cp:lastModifiedBy>
  <cp:revision>5</cp:revision>
  <dcterms:created xsi:type="dcterms:W3CDTF">2021-07-14T17:48:27Z</dcterms:created>
  <dcterms:modified xsi:type="dcterms:W3CDTF">2023-07-07T15:21:39Z</dcterms:modified>
</cp:coreProperties>
</file>