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JetBrains Mono" panose="02000009000000000000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N8r8VaZZ1NCOPCNoEL9tfiOSR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howGuides="1">
      <p:cViewPr varScale="1">
        <p:scale>
          <a:sx n="100" d="100"/>
          <a:sy n="100" d="100"/>
        </p:scale>
        <p:origin x="9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47e68476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47e68476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47e68476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47e68476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9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Marshall University Joan C. Edwards School of Medicine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8"/>
          <p:cNvSpPr/>
          <p:nvPr/>
        </p:nvSpPr>
        <p:spPr>
          <a:xfrm>
            <a:off x="221381" y="1184031"/>
            <a:ext cx="385011" cy="5537443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8"/>
          <p:cNvPicPr preferRelativeResize="0"/>
          <p:nvPr/>
        </p:nvPicPr>
        <p:blipFill rotWithShape="1">
          <a:blip r:embed="rId13">
            <a:alphaModFix/>
          </a:blip>
          <a:srcRect r="77036"/>
          <a:stretch/>
        </p:blipFill>
        <p:spPr>
          <a:xfrm>
            <a:off x="127596" y="365125"/>
            <a:ext cx="622681" cy="6613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The HISAT2 Aligner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WV-INBRE Bioinformatics Bootcamp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Summer 2023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HISAT2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HISAT2 is a spliced aligner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Developed by the Salzberg lab at the University of Maryland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Based on an earlier spliced aligner called TopHat, developed by the same group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HISAT2 just adds some more advanced alignment techniques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Spliced alignment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HISAT2 is a spliced aligner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Takes raw fastq files and aligns them to a reference genome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Like BWA, but…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Assumes the reads may have come from splicing of exons on the reference genome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So we expect to potentially find big gaps in the alignment for some of the reads</a:t>
            </a:r>
            <a:endParaRPr/>
          </a:p>
        </p:txBody>
      </p:sp>
      <p:pic>
        <p:nvPicPr>
          <p:cNvPr id="100" name="Google Shape;100;p3" descr="A picture containing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2200" y="3385979"/>
            <a:ext cx="5181600" cy="123062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6651320" y="4960307"/>
            <a:ext cx="4594078" cy="369332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Adapted from Kim et al., Genome Biology 2013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strategy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HISAT2 will chop the reads into shorter lengths (usually 25nts)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shorter lengths are less likely to hit a splice junction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most of these will align without worrying about splicing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reads should align only to exons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Provides a way to guess the splice junctions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Reads that don't align are then aligned assuming they span one of the junctions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Finally the 25nt chunks are recombined back to the original reads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HISAT2 indexes</a:t>
            </a: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Like BWA, HISAT relies on indexing the genome for the alignment of the read fragments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indexes for the mouse genome are already computed and are on the server at </a:t>
            </a:r>
            <a:br>
              <a:rPr lang="en-US" dirty="0"/>
            </a:b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/data/bootcamp/HISAT-indexes/genome.*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>
              <a:latin typeface="JetBrains Mono"/>
              <a:cs typeface="JetBrains Mono"/>
              <a:sym typeface="JetBrains Mon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JetBrains Mono"/>
                <a:cs typeface="JetBrains Mono"/>
                <a:sym typeface="JetBrains Mono"/>
              </a:rPr>
              <a:t>hisat2-build </a:t>
            </a:r>
            <a:r>
              <a:rPr lang="en-US" dirty="0" err="1">
                <a:latin typeface="JetBrains Mono"/>
                <a:cs typeface="JetBrains Mono"/>
                <a:sym typeface="JetBrains Mono"/>
              </a:rPr>
              <a:t>genome.fa</a:t>
            </a:r>
            <a:r>
              <a:rPr lang="en-US" dirty="0">
                <a:latin typeface="JetBrains Mono"/>
                <a:cs typeface="JetBrains Mono"/>
                <a:sym typeface="JetBrains Mono"/>
              </a:rPr>
              <a:t> genome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Running HISAT2</a:t>
            </a:r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run HISAT2, use</a:t>
            </a:r>
            <a:endParaRPr dirty="0"/>
          </a:p>
          <a:p>
            <a:pPr marL="0" indent="0">
              <a:buSzPts val="2000"/>
              <a:buNone/>
            </a:pPr>
            <a:r>
              <a:rPr lang="en-US" sz="2000" dirty="0" err="1">
                <a:latin typeface="JetBrains Mono"/>
                <a:ea typeface="JetBrains Mono"/>
                <a:cs typeface="JetBrains Mono"/>
                <a:sym typeface="JetBrains Mono"/>
              </a:rPr>
              <a:t>nohup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US" sz="2000" dirty="0">
                <a:latin typeface="JetBrains Mono"/>
                <a:cs typeface="JetBrains Mono"/>
              </a:rPr>
              <a:t>/software/anaconda3/bin/hisat2 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--phred33 \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-x /data/bootcamp/HISAT-indexes/genome \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-1 ${sample}_R1_001.fq \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-2 ${sample}_R2_001.fq \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2&gt;</a:t>
            </a:r>
            <a:r>
              <a:rPr lang="en-US" sz="2000" dirty="0" err="1">
                <a:latin typeface="JetBrains Mono"/>
                <a:ea typeface="JetBrains Mono"/>
                <a:cs typeface="JetBrains Mono"/>
                <a:sym typeface="JetBrains Mono"/>
              </a:rPr>
              <a:t>xxx_align.log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 \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| </a:t>
            </a:r>
            <a:r>
              <a:rPr lang="en-US" sz="2000" dirty="0" err="1">
                <a:latin typeface="JetBrains Mono"/>
                <a:ea typeface="JetBrains Mono"/>
                <a:cs typeface="JetBrains Mono"/>
                <a:sym typeface="JetBrains Mono"/>
              </a:rPr>
              <a:t>samtools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 sort -o ${sample}.bam - 2&gt;${sample}_</a:t>
            </a:r>
            <a:r>
              <a:rPr lang="en-US" sz="2000" dirty="0" err="1">
                <a:latin typeface="JetBrains Mono"/>
                <a:ea typeface="JetBrains Mono"/>
                <a:cs typeface="JetBrains Mono"/>
                <a:sym typeface="JetBrains Mono"/>
              </a:rPr>
              <a:t>sort.log</a:t>
            </a:r>
            <a:r>
              <a:rPr lang="en-US" sz="2000" dirty="0">
                <a:latin typeface="JetBrains Mono"/>
                <a:ea typeface="JetBrains Mono"/>
                <a:cs typeface="JetBrains Mono"/>
                <a:sym typeface="JetBrains Mono"/>
              </a:rPr>
              <a:t> &amp;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options are: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-x : the genome index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-1 </a:t>
            </a:r>
            <a:r>
              <a:rPr lang="en-US" dirty="0" err="1"/>
              <a:t>Fastq</a:t>
            </a:r>
            <a:r>
              <a:rPr lang="en-US" dirty="0"/>
              <a:t> file with forward reads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-2 </a:t>
            </a:r>
            <a:r>
              <a:rPr lang="en-US" dirty="0" err="1"/>
              <a:t>Fastq</a:t>
            </a:r>
            <a:r>
              <a:rPr lang="en-US" dirty="0"/>
              <a:t> file with reverse reads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47e684762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HISAT to the script</a:t>
            </a:r>
            <a:endParaRPr/>
          </a:p>
        </p:txBody>
      </p:sp>
      <p:sp>
        <p:nvSpPr>
          <p:cNvPr id="125" name="Google Shape;125;g1347e684762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r>
              <a:rPr lang="en-US" dirty="0"/>
              <a:t>In your script file, define the following variables:</a:t>
            </a:r>
            <a:br>
              <a:rPr lang="en-US" dirty="0"/>
            </a:br>
            <a:r>
              <a:rPr lang="en-US" sz="2400" dirty="0" err="1">
                <a:latin typeface="JetBrains Mono"/>
                <a:ea typeface="JetBrains Mono"/>
                <a:cs typeface="JetBrains Mono"/>
                <a:sym typeface="JetBrains Mono"/>
              </a:rPr>
              <a:t>hisat</a:t>
            </a:r>
            <a:r>
              <a:rPr lang="en-US" sz="2400" dirty="0">
                <a:latin typeface="JetBrains Mono"/>
                <a:cs typeface="JetBrains Mono"/>
                <a:sym typeface="JetBrains Mono"/>
              </a:rPr>
              <a:t>=</a:t>
            </a:r>
            <a:r>
              <a:rPr lang="en-US" sz="2400" dirty="0">
                <a:latin typeface="JetBrains Mono"/>
                <a:cs typeface="JetBrains Mono"/>
              </a:rPr>
              <a:t>/software/anaconda3/bin/hisat2</a:t>
            </a:r>
            <a:b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2400" dirty="0" err="1">
                <a:latin typeface="JetBrains Mono"/>
                <a:ea typeface="JetBrains Mono"/>
                <a:cs typeface="JetBrains Mono"/>
                <a:sym typeface="JetBrains Mono"/>
              </a:rPr>
              <a:t>refGenome</a:t>
            </a:r>
            <a: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  <a:t>=/data/bootcamp/HISAT-indexes/genome</a:t>
            </a:r>
          </a:p>
          <a:p>
            <a:pPr marL="114300" indent="0">
              <a:buNone/>
            </a:pPr>
            <a:endParaRPr sz="2000"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And make the following folders:</a:t>
            </a:r>
            <a:br>
              <a:rPr lang="en-US" dirty="0"/>
            </a:br>
            <a:r>
              <a:rPr lang="en-US" sz="2400" dirty="0" err="1">
                <a:latin typeface="JetBrains Mono"/>
                <a:cs typeface="JetBrains Mono"/>
              </a:rPr>
              <a:t>mkdir</a:t>
            </a:r>
            <a:r>
              <a:rPr lang="en-US" sz="2400" dirty="0">
                <a:latin typeface="JetBrains Mono"/>
                <a:cs typeface="JetBrains Mono"/>
              </a:rPr>
              <a:t> aligned logs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JetBrains Mono"/>
              <a:cs typeface="JetBrains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And then use this to run HISAT:</a:t>
            </a:r>
            <a:br>
              <a:rPr lang="en-US" dirty="0"/>
            </a:br>
            <a: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  <a:t>${</a:t>
            </a:r>
            <a:r>
              <a:rPr lang="en-US" sz="2400" dirty="0" err="1">
                <a:latin typeface="JetBrains Mono"/>
                <a:ea typeface="JetBrains Mono"/>
                <a:cs typeface="JetBrains Mono"/>
                <a:sym typeface="JetBrains Mono"/>
              </a:rPr>
              <a:t>hisat</a:t>
            </a:r>
            <a: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  <a:t>} -x ${</a:t>
            </a:r>
            <a:r>
              <a:rPr lang="en-US" sz="2400" dirty="0" err="1">
                <a:latin typeface="JetBrains Mono"/>
                <a:ea typeface="JetBrains Mono"/>
                <a:cs typeface="JetBrains Mono"/>
                <a:sym typeface="JetBrains Mono"/>
              </a:rPr>
              <a:t>refGenome</a:t>
            </a:r>
            <a: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  <a:t>} \</a:t>
            </a:r>
            <a:b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  <a:t>-1 trimmed/${sample}_R1.fastq.gz \</a:t>
            </a:r>
            <a:b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  <a:t>-2 trimmed/${sample}_R2.fastq.gz \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  <a:t>  2&gt; logs/4{sample}_</a:t>
            </a:r>
            <a:r>
              <a:rPr lang="en-US" sz="2400" dirty="0" err="1">
                <a:latin typeface="JetBrains Mono"/>
                <a:ea typeface="JetBrains Mono"/>
                <a:cs typeface="JetBrains Mono"/>
                <a:sym typeface="JetBrains Mono"/>
              </a:rPr>
              <a:t>align.log</a:t>
            </a:r>
            <a: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  <a:t> \</a:t>
            </a:r>
            <a:b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  <a:t>  | </a:t>
            </a:r>
            <a:r>
              <a:rPr lang="en-US" sz="2400" dirty="0" err="1">
                <a:latin typeface="JetBrains Mono"/>
                <a:ea typeface="JetBrains Mono"/>
                <a:cs typeface="JetBrains Mono"/>
                <a:sym typeface="JetBrains Mono"/>
              </a:rPr>
              <a:t>samtools</a:t>
            </a:r>
            <a: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  <a:t> sort -o aligned/${sample}.bam \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latin typeface="JetBrains Mono"/>
                <a:ea typeface="JetBrains Mono"/>
                <a:cs typeface="JetBrains Mono"/>
                <a:sym typeface="JetBrains Mono"/>
              </a:rPr>
              <a:t>  2&gt;logs/${sample}_</a:t>
            </a:r>
            <a:r>
              <a:rPr lang="en-US" sz="2400" dirty="0" err="1">
                <a:latin typeface="JetBrains Mono"/>
                <a:ea typeface="JetBrains Mono"/>
                <a:cs typeface="JetBrains Mono"/>
                <a:sym typeface="JetBrains Mono"/>
              </a:rPr>
              <a:t>sort.log</a:t>
            </a:r>
            <a:endParaRPr sz="2000" dirty="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47e684762_1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HISAT</a:t>
            </a:r>
            <a:endParaRPr/>
          </a:p>
        </p:txBody>
      </p:sp>
      <p:sp>
        <p:nvSpPr>
          <p:cNvPr id="131" name="Google Shape;131;g1347e684762_1_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From the terminal, run the same code, except run HISAT in the background with</a:t>
            </a:r>
            <a:br>
              <a:rPr lang="en-US" dirty="0"/>
            </a:br>
            <a:r>
              <a:rPr lang="en-US" dirty="0" err="1">
                <a:latin typeface="JetBrains Mono"/>
                <a:ea typeface="JetBrains Mono"/>
                <a:cs typeface="JetBrains Mono"/>
                <a:sym typeface="JetBrains Mono"/>
              </a:rPr>
              <a:t>nohup</a:t>
            </a: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 ${</a:t>
            </a:r>
            <a:r>
              <a:rPr lang="en-US" dirty="0" err="1">
                <a:latin typeface="JetBrains Mono"/>
                <a:ea typeface="JetBrains Mono"/>
                <a:cs typeface="JetBrains Mono"/>
                <a:sym typeface="JetBrains Mono"/>
              </a:rPr>
              <a:t>hisat</a:t>
            </a: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} -x ${</a:t>
            </a:r>
            <a:r>
              <a:rPr lang="en-US" dirty="0" err="1">
                <a:latin typeface="JetBrains Mono"/>
                <a:ea typeface="JetBrains Mono"/>
                <a:cs typeface="JetBrains Mono"/>
                <a:sym typeface="JetBrains Mono"/>
              </a:rPr>
              <a:t>refGenome</a:t>
            </a: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} \</a:t>
            </a:r>
            <a:endParaRPr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  -1 trimmed/${sample}_R1.fastq.gz \</a:t>
            </a:r>
            <a:endParaRPr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  -2 trimmed/${sample}_R2.fastq.gz \</a:t>
            </a:r>
            <a:endParaRPr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  2&gt; logs/4{sample}_</a:t>
            </a:r>
            <a:r>
              <a:rPr lang="en-US" dirty="0" err="1">
                <a:latin typeface="JetBrains Mono"/>
                <a:ea typeface="JetBrains Mono"/>
                <a:cs typeface="JetBrains Mono"/>
                <a:sym typeface="JetBrains Mono"/>
              </a:rPr>
              <a:t>align.log</a:t>
            </a: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 \</a:t>
            </a:r>
            <a:endParaRPr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  | </a:t>
            </a:r>
            <a:r>
              <a:rPr lang="en-US" dirty="0" err="1">
                <a:latin typeface="JetBrains Mono"/>
                <a:ea typeface="JetBrains Mono"/>
                <a:cs typeface="JetBrains Mono"/>
                <a:sym typeface="JetBrains Mono"/>
              </a:rPr>
              <a:t>samtools</a:t>
            </a: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 sort -o aligned/${sample}.bam 2&gt;logs/${sample}_</a:t>
            </a:r>
            <a:r>
              <a:rPr lang="en-US" dirty="0" err="1">
                <a:latin typeface="JetBrains Mono"/>
                <a:ea typeface="JetBrains Mono"/>
                <a:cs typeface="JetBrains Mono"/>
                <a:sym typeface="JetBrains Mono"/>
              </a:rPr>
              <a:t>sort.log</a:t>
            </a: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 &amp;</a:t>
            </a:r>
            <a:endParaRPr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View the output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can view the output in IGV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First index the bam file:</a:t>
            </a:r>
            <a:endParaRPr dirty="0"/>
          </a:p>
          <a:p>
            <a:pPr marL="0" indent="0">
              <a:buSzPts val="2800"/>
              <a:buNone/>
            </a:pPr>
            <a:r>
              <a:rPr lang="en-US" dirty="0">
                <a:latin typeface="JetBrains Mono"/>
                <a:cs typeface="JetBrains Mono"/>
                <a:sym typeface="JetBrains Mono"/>
              </a:rPr>
              <a:t>    </a:t>
            </a:r>
            <a:r>
              <a:rPr lang="en-US" dirty="0" err="1">
                <a:latin typeface="JetBrains Mono"/>
                <a:cs typeface="JetBrains Mono"/>
                <a:sym typeface="JetBrains Mono"/>
              </a:rPr>
              <a:t>samtools</a:t>
            </a:r>
            <a:r>
              <a:rPr lang="en-US" dirty="0">
                <a:latin typeface="JetBrains Mono"/>
                <a:cs typeface="JetBrains Mono"/>
                <a:sym typeface="JetBrains Mono"/>
              </a:rPr>
              <a:t> index </a:t>
            </a:r>
            <a:r>
              <a:rPr lang="en-US" dirty="0" err="1">
                <a:latin typeface="JetBrains Mono"/>
                <a:cs typeface="JetBrains Mono"/>
                <a:sym typeface="JetBrains Mono"/>
              </a:rPr>
              <a:t>xxx.bam</a:t>
            </a:r>
            <a:endParaRPr lang="en-US" dirty="0">
              <a:latin typeface="JetBrains Mono"/>
              <a:cs typeface="JetBrains Mono"/>
              <a:sym typeface="JetBrains Mon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 Open IGV and switch to the mouse reference genome in the dropdown in the top left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Load your bam file (File -&gt; Load)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SOM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13144</TotalTime>
  <Words>591</Words>
  <Application>Microsoft Macintosh PowerPoint</Application>
  <PresentationFormat>Widescreen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JetBrains Mono</vt:lpstr>
      <vt:lpstr>Arial</vt:lpstr>
      <vt:lpstr>MUSOM</vt:lpstr>
      <vt:lpstr>The HISAT2 Aligner</vt:lpstr>
      <vt:lpstr>HISAT2</vt:lpstr>
      <vt:lpstr>Spliced alignment</vt:lpstr>
      <vt:lpstr>Basic strategy</vt:lpstr>
      <vt:lpstr>HISAT2 indexes</vt:lpstr>
      <vt:lpstr>Running HISAT2</vt:lpstr>
      <vt:lpstr>Adding HISAT to the script</vt:lpstr>
      <vt:lpstr>Running HISAT</vt:lpstr>
      <vt:lpstr>View the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HISAT2 Aligner</dc:title>
  <dc:creator>Denvir, James</dc:creator>
  <cp:lastModifiedBy>Nicole Garrison</cp:lastModifiedBy>
  <cp:revision>3</cp:revision>
  <dcterms:created xsi:type="dcterms:W3CDTF">2021-07-19T14:31:00Z</dcterms:created>
  <dcterms:modified xsi:type="dcterms:W3CDTF">2023-07-07T15:22:18Z</dcterms:modified>
</cp:coreProperties>
</file>