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i9LgxMUivcSLpldLRKn+3hJMxG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9"/>
  </p:normalViewPr>
  <p:slideViewPr>
    <p:cSldViewPr snapToGrid="0">
      <p:cViewPr varScale="1">
        <p:scale>
          <a:sx n="138" d="100"/>
          <a:sy n="138" d="100"/>
        </p:scale>
        <p:origin x="78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21" Type="http://customschemas.google.com/relationships/presentationmetadata" Target="meta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caa1256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35caa1256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35caa125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35caa125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3" name="Google Shape;20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1: </a:t>
            </a: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Overview of the RNA-Seq data sets used (orange: eukaryote; light orange: simulated human Chr1; green: plant; pink: fungi; yellow: bacterium) and assembly tools evaluated. Each data set was quality controlled with FastQC [34] and preprocessed with Prinseq [35] before assembly. Overall, &gt;200 single k-mer assemblies were calculated. For details about the data sets and assembly tools see Electronic Supplement Tables S1 and S2, respectively. We selected a combination of 20 biological-based and reference-free metrics from the different evaluation tools to assess the quality of each assembly (Table 4 in Methods). The CPU/RAM consumption and the usability of each assembler were not included in the calculated metric scores. Details can be found in the Methods. bp: base pairs; EBOV: Ebola virus; MK: the assembler's built-in multiple–k-mer approach was applied; pe: paired-end reads; se: single-end reads. SPAdes-rna uses 2 k-mers (2K) per default.</a:t>
            </a:r>
            <a:b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Unless provided in the caption above, the following copyright applies to the content of this slide: © The Author(s) 2019. Published by Oxford University Press.This is an Open Access article distributed under the terms of the Creative Commons Attribution License (http://creativecommons.org/licenses/by/4.0/), which permits unrestricted reuse, distribution, and reproduction in any medium, provided the original work is properly cited.</a:t>
            </a:r>
            <a:endParaRPr/>
          </a:p>
        </p:txBody>
      </p:sp>
      <p:sp>
        <p:nvSpPr>
          <p:cNvPr id="172" name="Google Shape;172;p8:notes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35caa125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35caa125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3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3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gigascience/giz03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Transcriptomics</a:t>
            </a:r>
            <a:endParaRPr/>
          </a:p>
        </p:txBody>
      </p:sp>
      <p:sp>
        <p:nvSpPr>
          <p:cNvPr id="130" name="Google Shape;130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35caa12566_0_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spades --rna / --sc</a:t>
            </a:r>
            <a:endParaRPr/>
          </a:p>
        </p:txBody>
      </p:sp>
      <p:sp>
        <p:nvSpPr>
          <p:cNvPr id="194" name="Google Shape;194;g135caa12566_0_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Let’s try a </a:t>
            </a:r>
            <a:r>
              <a:rPr lang="en" i="1" dirty="0"/>
              <a:t>de novo</a:t>
            </a:r>
            <a:r>
              <a:rPr lang="en" dirty="0"/>
              <a:t> assembly! 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Look at the documentation for spades and try to figure out what your command should be…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	Just type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/software/SPAdes-3.15.2-Linux/bin/</a:t>
            </a:r>
            <a:r>
              <a:rPr lang="en" dirty="0" err="1">
                <a:latin typeface="Courier New"/>
                <a:ea typeface="Courier New"/>
                <a:cs typeface="Courier New"/>
                <a:sym typeface="Courier New"/>
              </a:rPr>
              <a:t>spades.py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35caa12566_0_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your command!</a:t>
            </a:r>
            <a:endParaRPr/>
          </a:p>
        </p:txBody>
      </p:sp>
      <p:sp>
        <p:nvSpPr>
          <p:cNvPr id="200" name="Google Shape;200;g135caa12566_0_1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/software/SPAdes-3.15.2-Linux/bin/</a:t>
            </a:r>
            <a:r>
              <a:rPr lang="en" dirty="0" err="1"/>
              <a:t>spades.py</a:t>
            </a:r>
            <a:r>
              <a:rPr lang="en" dirty="0"/>
              <a:t> --</a:t>
            </a:r>
            <a:r>
              <a:rPr lang="en" dirty="0" err="1"/>
              <a:t>rna</a:t>
            </a:r>
            <a:r>
              <a:rPr lang="en" dirty="0"/>
              <a:t> -o </a:t>
            </a:r>
            <a:r>
              <a:rPr lang="en" dirty="0" err="1"/>
              <a:t>outdir</a:t>
            </a:r>
            <a:r>
              <a:rPr lang="en" dirty="0"/>
              <a:t> \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  -1 XXX_R1.fastq.gz \</a:t>
            </a:r>
            <a:endParaRPr dirty="0"/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dirty="0"/>
              <a:t>  -</a:t>
            </a:r>
            <a:r>
              <a:rPr lang="en"/>
              <a:t>2 XXX_</a:t>
            </a:r>
            <a:r>
              <a:rPr lang="en" dirty="0"/>
              <a:t>R2.fastq.gz -t 2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Working with quality score data</a:t>
            </a:r>
            <a:endParaRPr/>
          </a:p>
        </p:txBody>
      </p:sp>
      <p:sp>
        <p:nvSpPr>
          <p:cNvPr id="206" name="Google Shape;206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Assessing sequence quality scores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fastQValidator</a:t>
            </a:r>
            <a:endParaRPr/>
          </a:p>
          <a:p>
            <a:pPr marL="86360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http://genome.sph.umich.edu/wiki/FastQValidator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fastqc/multiqc</a:t>
            </a:r>
            <a:endParaRPr/>
          </a:p>
          <a:p>
            <a:pPr marL="86360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http://www.bioinformatics.babraham.ac.uk/projects/fastqc/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fastx-toolkit</a:t>
            </a:r>
            <a:endParaRPr/>
          </a:p>
          <a:p>
            <a:pPr marL="863600" lvl="2" indent="-1841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" sz="1100"/>
              <a:t>http://hannonlab.cshl.edu/fastx_toolkit/download.html</a:t>
            </a: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Trimming sequences based on quality scores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fastx-toolkit</a:t>
            </a:r>
            <a:endParaRPr/>
          </a:p>
          <a:p>
            <a:pPr marL="520700" lvl="1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/>
              <a:t>cutadapt, trimmomatic, sickle, condetri, etc…..</a:t>
            </a:r>
            <a:endParaRPr/>
          </a:p>
          <a:p>
            <a:pPr marL="520700" lvl="1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porechop (long reads)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Questions to ask yourself:</a:t>
            </a:r>
            <a:endParaRPr/>
          </a:p>
        </p:txBody>
      </p:sp>
      <p:sp>
        <p:nvSpPr>
          <p:cNvPr id="212" name="Google Shape;212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How aggressive should I be?</a:t>
            </a:r>
            <a:endParaRPr/>
          </a:p>
          <a:p>
            <a:pPr marL="177800" lvl="0" indent="-381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What cut-offs (quality score and/or length)?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/>
          </a:p>
          <a:p>
            <a:pPr marL="177800" lvl="0" indent="-1714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"/>
              <a:t>Throw out or keep really “short” reads?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Transcriptome</a:t>
            </a:r>
            <a:endParaRPr/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Complete set of RNAs in a given sample (cell, tissue, whole organism…)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Samples vary widely, capture specific moment in time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Many species of RNA out there…</a:t>
            </a:r>
            <a:r>
              <a:rPr lang="en" b="1"/>
              <a:t>tRNA</a:t>
            </a:r>
            <a:r>
              <a:rPr lang="en"/>
              <a:t>,</a:t>
            </a:r>
            <a:r>
              <a:rPr lang="en" b="1"/>
              <a:t> rRNA</a:t>
            </a:r>
            <a:r>
              <a:rPr lang="en"/>
              <a:t>, </a:t>
            </a:r>
            <a:r>
              <a:rPr lang="en" b="1"/>
              <a:t>mRNA</a:t>
            </a:r>
            <a:r>
              <a:rPr lang="en"/>
              <a:t>, lncRNA, snoRNA, miRNA, siRNA etc</a:t>
            </a:r>
            <a:endParaRPr/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We will be working with mRNA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Workflow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2072"/>
              <a:buNone/>
            </a:pPr>
            <a:r>
              <a:rPr lang="en"/>
              <a:t>Total RNA extraction -&gt; library preparation (fragmentation, polyA selection) -&gt; Illumina sequencing -&gt; </a:t>
            </a:r>
            <a:r>
              <a:rPr lang="en" b="1"/>
              <a:t>raw fastq files -&gt;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ct val="72072"/>
              <a:buNone/>
            </a:pP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2072"/>
              <a:buNone/>
            </a:pPr>
            <a:r>
              <a:rPr lang="en" b="1"/>
              <a:t>Quality Control </a:t>
            </a:r>
            <a:r>
              <a:rPr lang="en"/>
              <a:t>(trimming &amp; filtering)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89030"/>
              <a:buNone/>
            </a:pPr>
            <a:r>
              <a:rPr lang="en" b="1"/>
              <a:t>Mapping </a:t>
            </a:r>
            <a:r>
              <a:rPr lang="en"/>
              <a:t>(transcriptome or genome) </a:t>
            </a:r>
            <a:r>
              <a:rPr lang="en" i="1"/>
              <a:t>or de novo assembly</a:t>
            </a:r>
            <a:endParaRPr sz="1700" i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2072"/>
              <a:buNone/>
            </a:pPr>
            <a:r>
              <a:rPr lang="en" b="1"/>
              <a:t>Quantifying </a:t>
            </a:r>
            <a:r>
              <a:rPr lang="en"/>
              <a:t>(count reads)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2072"/>
              <a:buNone/>
            </a:pPr>
            <a:r>
              <a:rPr lang="en" b="1"/>
              <a:t>Differential Expression Analysis</a:t>
            </a:r>
            <a:endParaRPr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72072"/>
              <a:buNone/>
            </a:pPr>
            <a:r>
              <a:rPr lang="en" b="1"/>
              <a:t>Functional Annotation &amp; Pathway Analysis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155" name="Google Shape;15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504" y="0"/>
            <a:ext cx="8336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5"/>
          <p:cNvSpPr txBox="1"/>
          <p:nvPr/>
        </p:nvSpPr>
        <p:spPr>
          <a:xfrm>
            <a:off x="3581400" y="4850400"/>
            <a:ext cx="5486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1" i="0" u="none" strike="noStrike" cap="none">
                <a:solidFill>
                  <a:srgbClr val="B7B7B7"/>
                </a:solidFill>
                <a:latin typeface="Calibri"/>
                <a:ea typeface="Calibri"/>
                <a:cs typeface="Calibri"/>
                <a:sym typeface="Calibri"/>
              </a:rPr>
              <a:t>Conesa et al. 2016</a:t>
            </a:r>
            <a:endParaRPr sz="1200" b="1" i="0" u="none" strike="noStrike" cap="none">
              <a:solidFill>
                <a:srgbClr val="B7B7B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050" b="1"/>
              <a:t>Challenges of RNA sequencing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Different sample and reference genome origin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Incompletely processed RNAs or transcriptional background noise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Sequencing or other experimental biases…</a:t>
            </a:r>
            <a:endParaRPr/>
          </a:p>
          <a:p>
            <a:pPr marL="457200" lvl="0" indent="-2286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050" b="1"/>
              <a:t>Benefits of RNA-seq</a:t>
            </a:r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Allows detection of known and unknown targets – unbiased look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Can be used on non-model or organisms without a reference genome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Reveals patterns associated with disease/conditions not visible in the DNA sequence itself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•"/>
            </a:pPr>
            <a:r>
              <a:rPr lang="en"/>
              <a:t>Provides an estimate of the </a:t>
            </a:r>
            <a:r>
              <a:rPr lang="en" u="sng"/>
              <a:t>magnitude</a:t>
            </a:r>
            <a:r>
              <a:rPr lang="en"/>
              <a:t> of expression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ftr" idx="11"/>
          </p:nvPr>
        </p:nvSpPr>
        <p:spPr>
          <a:xfrm>
            <a:off x="1143000" y="4495800"/>
            <a:ext cx="5757863" cy="6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0" rIns="13500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750"/>
              <a:buFont typeface="Arial"/>
              <a:buNone/>
            </a:pPr>
            <a:r>
              <a:rPr lang="en" sz="750" b="0" i="1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Gigascience</a:t>
            </a:r>
            <a:r>
              <a:rPr lang="en" sz="75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Volume 8, Issue 5, May 2019, giz039, </a:t>
            </a:r>
            <a:r>
              <a:rPr lang="en" sz="750" b="0" i="0" u="sng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https://doi.org/10.1093/gigascience/giz039</a:t>
            </a:r>
            <a:endParaRPr sz="75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450"/>
              </a:spcBef>
              <a:spcAft>
                <a:spcPts val="450"/>
              </a:spcAft>
              <a:buClr>
                <a:srgbClr val="2A2A2A"/>
              </a:buClr>
              <a:buSzPts val="600"/>
              <a:buFont typeface="Arial"/>
              <a:buNone/>
            </a:pPr>
            <a:r>
              <a:rPr lang="en" sz="600" b="0" i="0" u="none" strike="noStrike" cap="none">
                <a:solidFill>
                  <a:srgbClr val="2A2A2A"/>
                </a:solidFill>
                <a:latin typeface="Arial"/>
                <a:ea typeface="Arial"/>
                <a:cs typeface="Arial"/>
                <a:sym typeface="Arial"/>
              </a:rPr>
              <a:t>The content of this slide may be subject to copyright: please see the slide notes for details.</a:t>
            </a:r>
            <a:endParaRPr sz="600" b="0" i="0" u="none" strike="noStrike" cap="non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71121" y="4700587"/>
            <a:ext cx="794147" cy="223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42979" y="219075"/>
            <a:ext cx="6458042" cy="4253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135caa1256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769" y="0"/>
            <a:ext cx="556846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" i="1"/>
              <a:t>de novo </a:t>
            </a:r>
            <a:r>
              <a:rPr lang="en"/>
              <a:t>assembly</a:t>
            </a:r>
            <a:endParaRPr/>
          </a:p>
        </p:txBody>
      </p:sp>
      <p:sp>
        <p:nvSpPr>
          <p:cNvPr id="187" name="Google Shape;187;p9"/>
          <p:cNvSpPr txBox="1">
            <a:spLocks noGrp="1"/>
          </p:cNvSpPr>
          <p:nvPr>
            <p:ph type="body" idx="1"/>
          </p:nvPr>
        </p:nvSpPr>
        <p:spPr>
          <a:xfrm>
            <a:off x="628650" y="1860612"/>
            <a:ext cx="7886700" cy="3397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"/>
              <a:t>Creates de Bruijn graphs representing the transcriptional complexity at a given gene or locus, extracts full-length splicing isoforms 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SzPts val="1400"/>
              <a:buChar char="•"/>
            </a:pPr>
            <a:r>
              <a:rPr lang="en" b="1" i="1"/>
              <a:t>Inchworm</a:t>
            </a:r>
            <a:r>
              <a:rPr lang="en"/>
              <a:t> assembles the RNA-seq data into the unique sequences of transcripts, often generating full-length transcripts for a dominant isoform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SzPts val="1400"/>
              <a:buChar char="•"/>
            </a:pPr>
            <a:r>
              <a:rPr lang="en" b="1" i="1"/>
              <a:t>Chrysalis</a:t>
            </a:r>
            <a:r>
              <a:rPr lang="en"/>
              <a:t> clusters the Inchworm contigs into clusters and constructs complete de Bruijn graphs for each cluster</a:t>
            </a:r>
            <a:endParaRPr/>
          </a:p>
          <a:p>
            <a:pPr marL="914400" lvl="1" indent="-317500" algn="l" rtl="0">
              <a:lnSpc>
                <a:spcPct val="90000"/>
              </a:lnSpc>
              <a:spcBef>
                <a:spcPts val="1275"/>
              </a:spcBef>
              <a:spcAft>
                <a:spcPts val="0"/>
              </a:spcAft>
              <a:buSzPts val="1400"/>
              <a:buChar char="•"/>
            </a:pPr>
            <a:r>
              <a:rPr lang="en" b="1" i="1"/>
              <a:t>Butterfly</a:t>
            </a:r>
            <a:r>
              <a:rPr lang="en"/>
              <a:t> then processes the individual graphs in parallel, tracing the paths that reads and pairs of reads take within the graph </a:t>
            </a:r>
            <a:r>
              <a:rPr lang="en" b="1"/>
              <a:t>RAM limited</a:t>
            </a:r>
            <a:endParaRPr b="1"/>
          </a:p>
        </p:txBody>
      </p:sp>
      <p:pic>
        <p:nvPicPr>
          <p:cNvPr id="188" name="Google Shape;188;p9" descr="TrinityComposite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43549" y="200397"/>
            <a:ext cx="2404754" cy="1586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774</Words>
  <Application>Microsoft Macintosh PowerPoint</Application>
  <PresentationFormat>On-screen Show (16:9)</PresentationFormat>
  <Paragraphs>61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Simple Light</vt:lpstr>
      <vt:lpstr>Office Theme</vt:lpstr>
      <vt:lpstr>Transcriptomics</vt:lpstr>
      <vt:lpstr>Transcriptome</vt:lpstr>
      <vt:lpstr>Workflow</vt:lpstr>
      <vt:lpstr>PowerPoint Presentation</vt:lpstr>
      <vt:lpstr>Challenges of RNA sequencing</vt:lpstr>
      <vt:lpstr>Benefits of RNA-seq</vt:lpstr>
      <vt:lpstr>PowerPoint Presentation</vt:lpstr>
      <vt:lpstr>PowerPoint Presentation</vt:lpstr>
      <vt:lpstr>de novo assembly</vt:lpstr>
      <vt:lpstr>spades --rna / --sc</vt:lpstr>
      <vt:lpstr>Run your command!</vt:lpstr>
      <vt:lpstr>Working with quality score data</vt:lpstr>
      <vt:lpstr>Questions to ask yourself: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Transcriptomics</dc:title>
  <cp:lastModifiedBy>Nicole Garrison</cp:lastModifiedBy>
  <cp:revision>2</cp:revision>
  <dcterms:modified xsi:type="dcterms:W3CDTF">2023-07-07T15:23:02Z</dcterms:modified>
</cp:coreProperties>
</file>