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6F00A2-D617-FA4B-A3BF-B86CDE384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Marshall University Joan C. Edwards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48F6CCF-AE1F-EE4A-A9C7-057CFCEECA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4364174-E17B-1A4B-B381-D56DEF465C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9F39-1E61-E84E-84A9-3551FA50AD8E}"/>
              </a:ext>
            </a:extLst>
          </p:cNvPr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AD869-77C3-4B48-B947-FF39E5B898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44E-BA72-2D44-A491-7112F68F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RNA-Seq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96A-EC28-504D-B078-B181FD740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WV-INBRE Bioinformatics Bootcamp 2023</a:t>
            </a:r>
          </a:p>
        </p:txBody>
      </p:sp>
    </p:spTree>
    <p:extLst>
      <p:ext uri="{BB962C8B-B14F-4D97-AF65-F5344CB8AC3E}">
        <p14:creationId xmlns:p14="http://schemas.microsoft.com/office/powerpoint/2010/main" val="984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7644-5E15-F14E-919E-C0DEAAA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43D0-D1D6-F049-8B16-B81E2268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pipeline will consist of the following steps, which we'll outline in detail. Eventually, we'll develop a script to run all these steps. </a:t>
            </a:r>
          </a:p>
          <a:p>
            <a:pPr lvl="1"/>
            <a:r>
              <a:rPr lang="en-US" dirty="0"/>
              <a:t>Perform Quality Assessment of the </a:t>
            </a:r>
            <a:r>
              <a:rPr lang="en-US" dirty="0" err="1"/>
              <a:t>fastq</a:t>
            </a:r>
            <a:r>
              <a:rPr lang="en-US" dirty="0"/>
              <a:t> files. </a:t>
            </a:r>
          </a:p>
          <a:p>
            <a:pPr lvl="1"/>
            <a:r>
              <a:rPr lang="en-US" dirty="0"/>
              <a:t>Trim the reads in the </a:t>
            </a:r>
            <a:r>
              <a:rPr lang="en-US" dirty="0" err="1"/>
              <a:t>fastq</a:t>
            </a:r>
            <a:r>
              <a:rPr lang="en-US" dirty="0"/>
              <a:t> files to remove any low-quality base calls, and any sequencing adapters</a:t>
            </a:r>
          </a:p>
          <a:p>
            <a:pPr lvl="1"/>
            <a:r>
              <a:rPr lang="en-US" dirty="0"/>
              <a:t>Perform Quality Assessment again to make sure the trimming achieved the desired goals</a:t>
            </a:r>
          </a:p>
          <a:p>
            <a:pPr lvl="1"/>
            <a:r>
              <a:rPr lang="en-US" dirty="0"/>
              <a:t>Align the reads to the reference genome</a:t>
            </a:r>
          </a:p>
          <a:p>
            <a:pPr lvl="1"/>
            <a:r>
              <a:rPr lang="en-US" dirty="0"/>
              <a:t>Count the number of reads for each gene for each sample</a:t>
            </a:r>
          </a:p>
          <a:p>
            <a:pPr lvl="1"/>
            <a:r>
              <a:rPr lang="en-US" dirty="0"/>
              <a:t>Perform differential expression analysis for the comparisons of interest</a:t>
            </a:r>
          </a:p>
        </p:txBody>
      </p:sp>
    </p:spTree>
    <p:extLst>
      <p:ext uri="{BB962C8B-B14F-4D97-AF65-F5344CB8AC3E}">
        <p14:creationId xmlns:p14="http://schemas.microsoft.com/office/powerpoint/2010/main" val="285074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E46A-7E24-5A47-ADA5-C0F2F884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D4AD-8123-3249-8706-04EFA7FB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different aspects of our reads we may want to summarize or measure in order to determine the quality of the data set</a:t>
            </a:r>
          </a:p>
          <a:p>
            <a:r>
              <a:rPr lang="en-US" dirty="0"/>
              <a:t>The sequencer assigns quality measures to each base call, in the form of a </a:t>
            </a:r>
            <a:r>
              <a:rPr lang="en-US" dirty="0" err="1"/>
              <a:t>phred</a:t>
            </a:r>
            <a:r>
              <a:rPr lang="en-US" dirty="0"/>
              <a:t> score. We want to make sure these quality scores are at a "good" level</a:t>
            </a:r>
          </a:p>
          <a:p>
            <a:r>
              <a:rPr lang="en-US" dirty="0"/>
              <a:t>Recall that "sequencing adapters" are ligated to the DNA fragments for sequencing. We want to ensure these are not included in the reads for further analysis</a:t>
            </a:r>
          </a:p>
          <a:p>
            <a:r>
              <a:rPr lang="en-US" dirty="0"/>
              <a:t>We can also check that there is a good degree of diversity among the read calls, and that the GC content is as expected, etc.</a:t>
            </a:r>
          </a:p>
        </p:txBody>
      </p:sp>
    </p:spTree>
    <p:extLst>
      <p:ext uri="{BB962C8B-B14F-4D97-AF65-F5344CB8AC3E}">
        <p14:creationId xmlns:p14="http://schemas.microsoft.com/office/powerpoint/2010/main" val="38831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8D0D-8FBF-5B45-B172-B239AAB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AD72-7122-6F4B-8919-1B99661F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quality assessment will reveal if there are any problems with the reads we generated. </a:t>
            </a:r>
          </a:p>
          <a:p>
            <a:r>
              <a:rPr lang="en-US" dirty="0"/>
              <a:t>We will use the results of that to guide our trimming step, which will:</a:t>
            </a:r>
          </a:p>
          <a:p>
            <a:pPr lvl="1"/>
            <a:r>
              <a:rPr lang="en-US" dirty="0"/>
              <a:t>Remove any adapter sequences from the beginning or ends of the reads</a:t>
            </a:r>
          </a:p>
          <a:p>
            <a:pPr lvl="1"/>
            <a:r>
              <a:rPr lang="en-US" dirty="0"/>
              <a:t>Remove any low-quality base calls. We will use a "sliding window" approach and truncate the reads if the average quality across the window drops below some threshold</a:t>
            </a:r>
          </a:p>
          <a:p>
            <a:pPr lvl="1"/>
            <a:r>
              <a:rPr lang="en-US" dirty="0"/>
              <a:t>Remove any artifacts that might appear at the beginning or the end of the reads</a:t>
            </a:r>
          </a:p>
        </p:txBody>
      </p:sp>
    </p:spTree>
    <p:extLst>
      <p:ext uri="{BB962C8B-B14F-4D97-AF65-F5344CB8AC3E}">
        <p14:creationId xmlns:p14="http://schemas.microsoft.com/office/powerpoint/2010/main" val="14855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1BE7-6107-B24E-A69B-E6AB6A93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reads to the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D278-4389-994A-8CA8-B3BA5E6B2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align reads to the reference genome</a:t>
            </a:r>
          </a:p>
          <a:p>
            <a:r>
              <a:rPr lang="en-US" dirty="0"/>
              <a:t>When aligning, we need to be aware we are working with sequences derived from mRNA from eukaryotes</a:t>
            </a:r>
          </a:p>
          <a:p>
            <a:r>
              <a:rPr lang="en-US" dirty="0"/>
              <a:t>The reads may span introns on the reference genome which were spliced out during RNA processing</a:t>
            </a:r>
          </a:p>
          <a:p>
            <a:r>
              <a:rPr lang="en-US" dirty="0"/>
              <a:t>Once the reads are aligned we can compare them to a genome annotation which will show which gene they originate from</a:t>
            </a:r>
          </a:p>
        </p:txBody>
      </p:sp>
    </p:spTree>
    <p:extLst>
      <p:ext uri="{BB962C8B-B14F-4D97-AF65-F5344CB8AC3E}">
        <p14:creationId xmlns:p14="http://schemas.microsoft.com/office/powerpoint/2010/main" val="341992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326C-BEF2-0B4D-B785-EED144D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read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BC39-7149-0141-9535-E5DAE3CE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completed alignment, the step to generate read counts is conceptually straightforward</a:t>
            </a:r>
          </a:p>
          <a:p>
            <a:r>
              <a:rPr lang="en-US" dirty="0"/>
              <a:t>For each sample, we examine each gene and count how many genes map to that gene's location in the genome</a:t>
            </a:r>
          </a:p>
          <a:p>
            <a:r>
              <a:rPr lang="en-US" dirty="0"/>
              <a:t>This will result in a big matrix: each column represents a sample, and each row represents a gene</a:t>
            </a:r>
          </a:p>
          <a:p>
            <a:r>
              <a:rPr lang="en-US" dirty="0"/>
              <a:t>The process is complicated slightly by the fact that many genes have multiple different transcripts ("isoforms")</a:t>
            </a:r>
          </a:p>
        </p:txBody>
      </p:sp>
    </p:spTree>
    <p:extLst>
      <p:ext uri="{BB962C8B-B14F-4D97-AF65-F5344CB8AC3E}">
        <p14:creationId xmlns:p14="http://schemas.microsoft.com/office/powerpoint/2010/main" val="18578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831-EF1B-0C43-BFA1-60B726D9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differentially expressed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89CE-C50E-6142-81D1-5D479E33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take each gene (each row in our gene count matrix) and look at the number of reads that map to that gene for each sample</a:t>
            </a:r>
          </a:p>
          <a:p>
            <a:r>
              <a:rPr lang="en-US" dirty="0"/>
              <a:t>We can then compare the counts for samples in one experimental group to another experimental group and use a statistical test to compute a p-value for the null hypothesis that there is no difference between them</a:t>
            </a:r>
          </a:p>
          <a:p>
            <a:r>
              <a:rPr lang="en-US" dirty="0"/>
              <a:t>There are some subtleties:</a:t>
            </a:r>
          </a:p>
          <a:p>
            <a:pPr lvl="1"/>
            <a:r>
              <a:rPr lang="en-US" dirty="0"/>
              <a:t>These are count data, so a simple t-test is not appropriate</a:t>
            </a:r>
          </a:p>
          <a:p>
            <a:pPr lvl="1"/>
            <a:r>
              <a:rPr lang="en-US" dirty="0"/>
              <a:t>We are performing one test </a:t>
            </a:r>
            <a:r>
              <a:rPr lang="en-US" i="1" dirty="0"/>
              <a:t>for each gene</a:t>
            </a:r>
            <a:r>
              <a:rPr lang="en-US" dirty="0"/>
              <a:t>, so tens of thousands of tests. This complicates how we interpret the resulting p-values</a:t>
            </a:r>
          </a:p>
        </p:txBody>
      </p:sp>
    </p:spTree>
    <p:extLst>
      <p:ext uri="{BB962C8B-B14F-4D97-AF65-F5344CB8AC3E}">
        <p14:creationId xmlns:p14="http://schemas.microsoft.com/office/powerpoint/2010/main" val="379641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53BA-22A5-EB48-A621-3F2CF335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038F-1D54-7142-B57C-613A3349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run the steps up to alignment one at a time from the command line, just on a single sample.</a:t>
            </a:r>
          </a:p>
          <a:p>
            <a:r>
              <a:rPr lang="en-US" dirty="0"/>
              <a:t>As we go, we will build up a bash script, and then adapt that script to run on all the samples </a:t>
            </a:r>
          </a:p>
          <a:p>
            <a:r>
              <a:rPr lang="en-US" dirty="0"/>
              <a:t>We will then run that script overnight, and complete the analysis by building the count table and performing differential </a:t>
            </a:r>
            <a:r>
              <a:rPr lang="en-US"/>
              <a:t>expression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2005887194"/>
      </p:ext>
    </p:extLst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0325">
          <a:solidFill>
            <a:srgbClr val="535C5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00AF41"/>
        </a:solidFill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OM" id="{CB6BB4B1-8331-CB4D-B3AA-CD1B2079FC59}" vid="{DE073F15-A86C-7640-8012-1389FBAB8C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MUSOM</Template>
  <TotalTime>1199</TotalTime>
  <Words>637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MUSOM</vt:lpstr>
      <vt:lpstr>The RNA-Seq pipeline</vt:lpstr>
      <vt:lpstr>The pipeline</vt:lpstr>
      <vt:lpstr>Quality Assessment</vt:lpstr>
      <vt:lpstr>Trimming Reads</vt:lpstr>
      <vt:lpstr>Aligning reads to the reference</vt:lpstr>
      <vt:lpstr>Producing read counts</vt:lpstr>
      <vt:lpstr>Identifying differentially expressed genes</vt:lpstr>
      <vt:lpstr>Building the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RNA-Seq pipeline</dc:title>
  <dc:creator>Denvir, James</dc:creator>
  <cp:lastModifiedBy>Nicole Garrison</cp:lastModifiedBy>
  <cp:revision>3</cp:revision>
  <dcterms:created xsi:type="dcterms:W3CDTF">2022-06-19T19:33:19Z</dcterms:created>
  <dcterms:modified xsi:type="dcterms:W3CDTF">2023-07-07T15:28:43Z</dcterms:modified>
</cp:coreProperties>
</file>