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JetBrains Mono" panose="02000009000000000000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5Z+s0roQgY1pI6qdEb8Bk00gJ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howGuides="1">
      <p:cViewPr varScale="1">
        <p:scale>
          <a:sx n="103" d="100"/>
          <a:sy n="103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be48ae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35be48a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2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Marshall University Joan C. Edwards School of Medicine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1"/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1"/>
          <p:cNvPicPr preferRelativeResize="0"/>
          <p:nvPr/>
        </p:nvPicPr>
        <p:blipFill rotWithShape="1">
          <a:blip r:embed="rId13">
            <a:alphaModFix/>
          </a:blip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4695404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dellab.org/cms/index.php?page=trimmomati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Trimmomatic</a:t>
            </a:r>
            <a:endParaRPr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WV-INBRE Bioinformatics Bootcamp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5be48ae0f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Adding Trimmomatic to the script</a:t>
            </a:r>
            <a:endParaRPr/>
          </a:p>
        </p:txBody>
      </p:sp>
      <p:sp>
        <p:nvSpPr>
          <p:cNvPr id="159" name="Google Shape;159;g135be48ae0f_0_0"/>
          <p:cNvSpPr txBox="1">
            <a:spLocks noGrp="1"/>
          </p:cNvSpPr>
          <p:nvPr>
            <p:ph type="body" idx="1"/>
          </p:nvPr>
        </p:nvSpPr>
        <p:spPr>
          <a:xfrm>
            <a:off x="838200" y="13549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And then the code to run the command itself:</a:t>
            </a:r>
            <a:br>
              <a:rPr lang="en-US"/>
            </a:br>
            <a:br>
              <a:rPr lang="en-US"/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java -jar ${trimmomatic} \</a:t>
            </a:r>
            <a:br>
              <a:rPr lang="en-US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${rawdata}/${sample}_R1.fastq.gz \</a:t>
            </a:r>
            <a:br>
              <a:rPr lang="en-US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${rawdata}/${sample}_R2.fastq.gz \ trimmed/${sample}_R1.fastq.gz \ unpaired_trimmed/${sample}_R2.fastq.gz \ trimmed/${sample}_R2.fastq.gz \ unpaired_trimmed/${sample}_R2.fastq.gz \</a:t>
            </a:r>
            <a:br>
              <a:rPr lang="en-US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ILLUMINACLIP:${adapterFile}:2:30:10:2:True \</a:t>
            </a:r>
            <a:br>
              <a:rPr lang="en-US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HEADCROP:12 \</a:t>
            </a:r>
            <a:br>
              <a:rPr lang="en-US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SLIDINGWINDOW:4:15 \</a:t>
            </a:r>
            <a:br>
              <a:rPr lang="en-US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MINLEN:25</a:t>
            </a:r>
            <a:br>
              <a:rPr lang="en-US">
                <a:latin typeface="JetBrains Mono"/>
                <a:ea typeface="JetBrains Mono"/>
                <a:cs typeface="JetBrains Mono"/>
                <a:sym typeface="JetBrains Mono"/>
              </a:rPr>
            </a:b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Running Trimmomatic</a:t>
            </a: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Save the pipeline script and exit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Display it using cat:</a:t>
            </a:r>
            <a:br>
              <a:rPr lang="en-US"/>
            </a:br>
            <a:r>
              <a:rPr lang="en-US"/>
              <a:t>cat pipeline.sh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Copy and run the commands you just entered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Note you may need to set rawdata and sample if you have exited your shell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Trimmomatic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Trimmomatic is a command-line tool for trimming and cropping Illumina FASTQ data, to remove adapter content and low-quality base calls.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Developed and maintained by the Usadel lab at the University of Dusseldorf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Described in detail in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Bolger, A. M., Lohse, M., &amp; Usadel, B. (2014). Trimmomatic: A flexible trimmer for Illumina Sequence Data. </a:t>
            </a:r>
            <a:r>
              <a:rPr lang="en-US" i="1" u="sng">
                <a:solidFill>
                  <a:schemeClr val="hlink"/>
                </a:solidFill>
                <a:hlinkClick r:id="rId3"/>
              </a:rPr>
              <a:t>Bioinformatics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Adapters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83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Illumina sequencing requires that </a:t>
            </a:r>
            <a:r>
              <a:rPr lang="en-US" i="1"/>
              <a:t>sequencing adapters </a:t>
            </a:r>
            <a:r>
              <a:rPr lang="en-US"/>
              <a:t>be ligated to the target sequence of interest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adapters are used to bind the target sequence to the flow cell, but are not part of the sequence we want to find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paired-end sequencing, adapters are ligated to both ends, and we read in two directions for a number of bases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example, in 2x50 base paired-end sequencing, we read 50 bases in each direction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3113314" y="5366657"/>
            <a:ext cx="5355771" cy="228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2013858" y="5366657"/>
            <a:ext cx="1099457" cy="2286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8469086" y="5366657"/>
            <a:ext cx="1099457" cy="2286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3"/>
          <p:cNvCxnSpPr/>
          <p:nvPr/>
        </p:nvCxnSpPr>
        <p:spPr>
          <a:xfrm>
            <a:off x="3145971" y="5083629"/>
            <a:ext cx="2122714" cy="0"/>
          </a:xfrm>
          <a:prstGeom prst="straightConnector1">
            <a:avLst/>
          </a:prstGeom>
          <a:noFill/>
          <a:ln w="60325" cap="flat" cmpd="sng">
            <a:solidFill>
              <a:srgbClr val="535C5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104;p3"/>
          <p:cNvCxnSpPr/>
          <p:nvPr/>
        </p:nvCxnSpPr>
        <p:spPr>
          <a:xfrm rot="10800000">
            <a:off x="6259285" y="5823857"/>
            <a:ext cx="2188029" cy="0"/>
          </a:xfrm>
          <a:prstGeom prst="straightConnector1">
            <a:avLst/>
          </a:prstGeom>
          <a:noFill/>
          <a:ln w="60325" cap="flat" cmpd="sng">
            <a:solidFill>
              <a:srgbClr val="535C5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5" name="Google Shape;105;p3"/>
          <p:cNvSpPr txBox="1"/>
          <p:nvPr/>
        </p:nvSpPr>
        <p:spPr>
          <a:xfrm>
            <a:off x="3156857" y="4561115"/>
            <a:ext cx="2180853" cy="369332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 base forward read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6259285" y="6008915"/>
            <a:ext cx="2130135" cy="369332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 base reverse read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1621971" y="5900057"/>
            <a:ext cx="94096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563639" y="4847573"/>
            <a:ext cx="174111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 sequence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Problems can arise if the target is too short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96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target molecule is shorter than the read length, the sequencer will "read through" into the adapter: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3188470" y="3807912"/>
            <a:ext cx="1659103" cy="2341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2089014" y="3813430"/>
            <a:ext cx="1099457" cy="2286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4836537" y="3813430"/>
            <a:ext cx="1099457" cy="2286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3221127" y="3530402"/>
            <a:ext cx="2122714" cy="0"/>
          </a:xfrm>
          <a:prstGeom prst="straightConnector1">
            <a:avLst/>
          </a:prstGeom>
          <a:noFill/>
          <a:ln w="60325" cap="flat" cmpd="sng">
            <a:solidFill>
              <a:srgbClr val="535C5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4"/>
          <p:cNvCxnSpPr/>
          <p:nvPr/>
        </p:nvCxnSpPr>
        <p:spPr>
          <a:xfrm rot="10800000">
            <a:off x="2551580" y="4270630"/>
            <a:ext cx="2188029" cy="0"/>
          </a:xfrm>
          <a:prstGeom prst="straightConnector1">
            <a:avLst/>
          </a:prstGeom>
          <a:noFill/>
          <a:ln w="60325" cap="flat" cmpd="sng">
            <a:solidFill>
              <a:srgbClr val="535C5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p4"/>
          <p:cNvSpPr txBox="1"/>
          <p:nvPr/>
        </p:nvSpPr>
        <p:spPr>
          <a:xfrm>
            <a:off x="3232013" y="3007888"/>
            <a:ext cx="2180853" cy="369332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 base forward read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2551580" y="4455688"/>
            <a:ext cx="2130135" cy="369332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 base reverse read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6638795" y="3294346"/>
            <a:ext cx="174111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 sequence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927970" y="5097006"/>
            <a:ext cx="10515600" cy="13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 the sequence output in the fastq files will contain adapter sequence, which does not map to the genome and can confound downstream analysis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trim this portion of the sequence</a:t>
            </a:r>
            <a:endParaRPr/>
          </a:p>
          <a:p>
            <a:pPr marL="228600" marR="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Trimming for quality</a:t>
            </a:r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Often, especially for longer reads on Illumina (e.g. 2x150 paired-end reads), the quality will drop off towards the end of the read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truncate reads if the quality drops below a certain level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also crop the beginning ("head") of the read where we were seeing preferential sequences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Trimmomatic Documentation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Trimmomatic comes with excellent documentation, including example usage and documentation for each of the trimming tools it includes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See the documentation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http://www.usadellab.org/cms/index.php?page=trimmomatic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use the following trimming steps: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ILLUMINACLIP:/opt/Trimmomatic-0.39/adapters/TruSeq3-PE-2.fa:2:30:10:2:True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HEADCROP:12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SLIDINGWINDOW:4:15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MINLEN:25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Running Trimmomatic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Trimmomatic is written in Java, and needs Java to be installed on the machine to run it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tool itself is deployed as a Java Archive ("jar") file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running in paired-end ("PE") mode, it needs two input files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fastq files representing the forward and reverse reads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And four output files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 reads may not "survive" trimming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reads where both the forward and the reverse survive, they will be output to a "paired" forward and reverse file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Reads for which one read survives, but its pair does not, will be output to "unpaired" forward and reverse files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will discard the unpaired reads, but we still need to output the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Trimmomatic on the server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 the server, trimmomatic is located at</a:t>
            </a:r>
            <a:br>
              <a:rPr lang="en-US"/>
            </a:br>
            <a:r>
              <a:rPr lang="en-US"/>
              <a:t>/opt/Trimmomatic-0.39/trimmomatic-0.39.jar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Trimmomatic comes with a set of predefined fasta files representing commonly-used adapters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one for our sequencing protocol is</a:t>
            </a:r>
            <a:br>
              <a:rPr lang="en-US"/>
            </a:br>
            <a:r>
              <a:rPr lang="en-US"/>
              <a:t>/opt/Trimmomatic-0.39/adapters/TruSeq3-PE-2.fa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Adding Trimmomatic to the script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952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Edit your pipeline script again:</a:t>
            </a:r>
            <a:br>
              <a:rPr lang="en-US"/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nano pipeline.sh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2952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in the following variable definitions:</a:t>
            </a:r>
            <a:br>
              <a:rPr lang="en-US"/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trimmomatic=/opt/Trimmomatic-0.39/trimmomatic-0.39.jar</a:t>
            </a:r>
            <a:br>
              <a:rPr lang="en-US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adapterFile=/opt/Trimmomatic-0.39/adapters/TruSeq3-2-PE.fa</a:t>
            </a:r>
            <a:endParaRPr/>
          </a:p>
          <a:p>
            <a:pPr marL="228600" lvl="0" indent="-2952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in the command to make our output folders:</a:t>
            </a:r>
            <a:br>
              <a:rPr lang="en-US"/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mkdir trimmed unpaired_trimmed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SOM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774</Words>
  <Application>Microsoft Macintosh PowerPoint</Application>
  <PresentationFormat>Widescreen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JetBrains Mono</vt:lpstr>
      <vt:lpstr>Arial</vt:lpstr>
      <vt:lpstr>MUSOM</vt:lpstr>
      <vt:lpstr>Trimmomatic</vt:lpstr>
      <vt:lpstr>Trimmomatic</vt:lpstr>
      <vt:lpstr>Adapters</vt:lpstr>
      <vt:lpstr>Problems can arise if the target is too short</vt:lpstr>
      <vt:lpstr>Trimming for quality</vt:lpstr>
      <vt:lpstr>Trimmomatic Documentation</vt:lpstr>
      <vt:lpstr>Running Trimmomatic</vt:lpstr>
      <vt:lpstr>Trimmomatic on the server</vt:lpstr>
      <vt:lpstr>Adding Trimmomatic to the script</vt:lpstr>
      <vt:lpstr>Adding Trimmomatic to the script</vt:lpstr>
      <vt:lpstr>Running Trimmomatic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Trimmomatic</dc:title>
  <dc:creator>Denvir, James</dc:creator>
  <cp:lastModifiedBy>Nicole Garrison</cp:lastModifiedBy>
  <cp:revision>1</cp:revision>
  <dcterms:created xsi:type="dcterms:W3CDTF">2022-06-20T12:59:59Z</dcterms:created>
  <dcterms:modified xsi:type="dcterms:W3CDTF">2023-07-07T15:29:42Z</dcterms:modified>
</cp:coreProperties>
</file>