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1"/>
  </p:normalViewPr>
  <p:slideViewPr>
    <p:cSldViewPr snapToGrid="0" snapToObjects="1" showGuides="1">
      <p:cViewPr varScale="1">
        <p:scale>
          <a:sx n="103" d="100"/>
          <a:sy n="103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AEF3-C302-F74B-9A72-9F0397E3917C}" type="datetimeFigureOut">
              <a:rPr lang="en-US" smtClean="0"/>
              <a:t>7/7/23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D94E-B948-0341-A775-A6FFD19A9CF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B6F00A2-D617-FA4B-A3BF-B86CDE3843DC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Marshall University Joan C. Edwards School of Medicine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2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AEF3-C302-F74B-9A72-9F0397E3917C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D94E-B948-0341-A775-A6FFD19A9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67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AEF3-C302-F74B-9A72-9F0397E3917C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D94E-B948-0341-A775-A6FFD19A9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7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AEF3-C302-F74B-9A72-9F0397E3917C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D94E-B948-0341-A775-A6FFD19A9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2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AEF3-C302-F74B-9A72-9F0397E3917C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D94E-B948-0341-A775-A6FFD19A9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0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AEF3-C302-F74B-9A72-9F0397E3917C}" type="datetimeFigureOut">
              <a:rPr lang="en-US" smtClean="0"/>
              <a:t>7/7/23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D94E-B948-0341-A775-A6FFD19A9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AEF3-C302-F74B-9A72-9F0397E3917C}" type="datetimeFigureOut">
              <a:rPr lang="en-US" smtClean="0"/>
              <a:t>7/7/23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D94E-B948-0341-A775-A6FFD19A9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5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AEF3-C302-F74B-9A72-9F0397E3917C}" type="datetimeFigureOut">
              <a:rPr lang="en-US" smtClean="0"/>
              <a:t>7/7/23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D94E-B948-0341-A775-A6FFD19A9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7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AEF3-C302-F74B-9A72-9F0397E3917C}" type="datetimeFigureOut">
              <a:rPr lang="en-US" smtClean="0"/>
              <a:t>7/7/23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D94E-B948-0341-A775-A6FFD19A9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6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AEF3-C302-F74B-9A72-9F0397E3917C}" type="datetimeFigureOut">
              <a:rPr lang="en-US" smtClean="0"/>
              <a:t>7/7/23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D94E-B948-0341-A775-A6FFD19A9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6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AEF3-C302-F74B-9A72-9F0397E3917C}" type="datetimeFigureOut">
              <a:rPr lang="en-US" smtClean="0"/>
              <a:t>7/7/23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D94E-B948-0341-A775-A6FFD19A9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790AEF3-C302-F74B-9A72-9F0397E3917C}" type="datetimeFigureOut">
              <a:rPr lang="en-US" smtClean="0"/>
              <a:t>7/7/23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5ACD94E-B948-0341-A775-A6FFD19A9CF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769F39-1E61-E84E-84A9-3551FA50AD8E}"/>
              </a:ext>
            </a:extLst>
          </p:cNvPr>
          <p:cNvSpPr/>
          <p:nvPr/>
        </p:nvSpPr>
        <p:spPr>
          <a:xfrm>
            <a:off x="221381" y="1184031"/>
            <a:ext cx="385011" cy="5537443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FAD869-77C3-4B48-B947-FF39E5B8980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77036"/>
          <a:stretch/>
        </p:blipFill>
        <p:spPr>
          <a:xfrm>
            <a:off x="127596" y="365125"/>
            <a:ext cx="622681" cy="66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4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7D66F-740A-7D46-967C-6626685E6A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Expression Profiling by RNA-Seq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EF757-7F75-7B43-BE4C-5404B32D43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WV-INBRE Bioinformatics Bootcamp 2023</a:t>
            </a:r>
          </a:p>
        </p:txBody>
      </p:sp>
    </p:spTree>
    <p:extLst>
      <p:ext uri="{BB962C8B-B14F-4D97-AF65-F5344CB8AC3E}">
        <p14:creationId xmlns:p14="http://schemas.microsoft.com/office/powerpoint/2010/main" val="226751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6F93D-AC22-F24F-B972-16731C9D5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Profiling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A3107-4129-2B4C-AF8C-81D2DCC06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Recall the central dogma of biology:</a:t>
            </a:r>
          </a:p>
          <a:p>
            <a:pPr lvl="1"/>
            <a:r>
              <a:rPr lang="en-US" dirty="0"/>
              <a:t>DNA → RNA →Protein</a:t>
            </a:r>
          </a:p>
          <a:p>
            <a:r>
              <a:rPr lang="en-US" dirty="0"/>
              <a:t>Transcription is the process of converting portions of DNA to RNA</a:t>
            </a:r>
          </a:p>
          <a:p>
            <a:r>
              <a:rPr lang="en-US" dirty="0"/>
              <a:t>In eukaryotes, the initial RNA molecule created by transcription is a pre-mRNA molecule</a:t>
            </a:r>
          </a:p>
          <a:p>
            <a:r>
              <a:rPr lang="en-US" dirty="0"/>
              <a:t>It then undergoes further processing, including splicing out of introns, to generate a messenger RNA (mRNA) molecule, which is then translated to protein</a:t>
            </a:r>
          </a:p>
          <a:p>
            <a:r>
              <a:rPr lang="en-US" dirty="0"/>
              <a:t>In expression profiling, we use high throughput sequencing technology to measure the abundance of mRNAs in a sample</a:t>
            </a:r>
          </a:p>
        </p:txBody>
      </p:sp>
    </p:spTree>
    <p:extLst>
      <p:ext uri="{BB962C8B-B14F-4D97-AF65-F5344CB8AC3E}">
        <p14:creationId xmlns:p14="http://schemas.microsoft.com/office/powerpoint/2010/main" val="368363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9371F-29DF-104E-AB48-3597E2DE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RNA-Seq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0F8C0-317D-8945-BEC7-117ECE197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steps for RNA-Seq are:</a:t>
            </a:r>
          </a:p>
          <a:p>
            <a:r>
              <a:rPr lang="en-US" dirty="0"/>
              <a:t>Extraction of RNA from a sample</a:t>
            </a:r>
          </a:p>
          <a:p>
            <a:r>
              <a:rPr lang="en-US" dirty="0"/>
              <a:t>Depending on the protocol and experimental design, mRNA may be selected, for example by selecting molecules with a poly-A tail</a:t>
            </a:r>
          </a:p>
          <a:p>
            <a:r>
              <a:rPr lang="en-US" dirty="0"/>
              <a:t>Fragmentation of the RNA molecules into molecules a few hundred nucleotides in length</a:t>
            </a:r>
          </a:p>
          <a:p>
            <a:pPr lvl="1"/>
            <a:r>
              <a:rPr lang="en-US" dirty="0"/>
              <a:t>This may be enzymatic or by sonication</a:t>
            </a:r>
          </a:p>
          <a:p>
            <a:r>
              <a:rPr lang="en-US" dirty="0"/>
              <a:t>Reverse-transcription to create complementary DNA molecules</a:t>
            </a:r>
          </a:p>
          <a:p>
            <a:r>
              <a:rPr lang="en-US" dirty="0"/>
              <a:t>Sequencing of the resulting DNA molecules</a:t>
            </a:r>
          </a:p>
        </p:txBody>
      </p:sp>
    </p:spTree>
    <p:extLst>
      <p:ext uri="{BB962C8B-B14F-4D97-AF65-F5344CB8AC3E}">
        <p14:creationId xmlns:p14="http://schemas.microsoft.com/office/powerpoint/2010/main" val="1430787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4590-CA8D-2E46-A853-24528D5B2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RNA-Seq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5AFCD-22C8-8241-BE46-06B0F8C53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Sequences generated by RNA-Seq can be used to:</a:t>
            </a:r>
          </a:p>
          <a:p>
            <a:r>
              <a:rPr lang="en-US" dirty="0"/>
              <a:t>Identify novel transcripts</a:t>
            </a:r>
          </a:p>
          <a:p>
            <a:pPr lvl="1"/>
            <a:r>
              <a:rPr lang="en-US" dirty="0"/>
              <a:t>Either novel transcripts in a previously-annotated genome, or to annotate a previously unannotated genome</a:t>
            </a:r>
          </a:p>
          <a:p>
            <a:r>
              <a:rPr lang="en-US" dirty="0"/>
              <a:t>Identify splicing events</a:t>
            </a:r>
          </a:p>
          <a:p>
            <a:r>
              <a:rPr lang="en-US" dirty="0"/>
              <a:t>Quantify the number of mRNAs for each gene</a:t>
            </a:r>
          </a:p>
          <a:p>
            <a:pPr lvl="1"/>
            <a:r>
              <a:rPr lang="en-US" dirty="0"/>
              <a:t>The latter is what we refer to as "expression profiling"</a:t>
            </a:r>
          </a:p>
        </p:txBody>
      </p:sp>
    </p:spTree>
    <p:extLst>
      <p:ext uri="{BB962C8B-B14F-4D97-AF65-F5344CB8AC3E}">
        <p14:creationId xmlns:p14="http://schemas.microsoft.com/office/powerpoint/2010/main" val="1003872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AD776-F3E7-B04A-A7C5-9B106071F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Profiling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5DF66-E14B-B344-A451-358D1EF9F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Expression profiling generates counts of reads for each known gene</a:t>
            </a:r>
          </a:p>
          <a:p>
            <a:pPr lvl="1"/>
            <a:r>
              <a:rPr lang="en-US" dirty="0"/>
              <a:t>We can combine this with de-novo annotation for genomes that are not previously annotated</a:t>
            </a:r>
          </a:p>
          <a:p>
            <a:r>
              <a:rPr lang="en-US" dirty="0"/>
              <a:t>Typically, we then compare these counts between different conditions</a:t>
            </a:r>
          </a:p>
          <a:p>
            <a:r>
              <a:rPr lang="en-US" dirty="0"/>
              <a:t>We start with a collection of samples from two (or more) different experimental conditions</a:t>
            </a:r>
          </a:p>
          <a:p>
            <a:r>
              <a:rPr lang="en-US" dirty="0"/>
              <a:t>We perform expression profiling by RNA-Seq, which counts the number of reads mapping to each gene for each sample</a:t>
            </a:r>
          </a:p>
          <a:p>
            <a:r>
              <a:rPr lang="en-US" dirty="0"/>
              <a:t>We identify the genes for which the counts differ between the different experimental conditions</a:t>
            </a:r>
          </a:p>
          <a:p>
            <a:r>
              <a:rPr lang="en-US" dirty="0"/>
              <a:t>Such genes are said to be "differentially expressed"</a:t>
            </a:r>
          </a:p>
        </p:txBody>
      </p:sp>
    </p:spTree>
    <p:extLst>
      <p:ext uri="{BB962C8B-B14F-4D97-AF65-F5344CB8AC3E}">
        <p14:creationId xmlns:p14="http://schemas.microsoft.com/office/powerpoint/2010/main" val="460710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0B6B7-2054-044B-845E-8F41FBEAD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34D15-B5FE-114C-8207-7356E0AFF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JetBrains Mono" panose="020B0509020102050004" pitchFamily="49" charset="77"/>
              </a:rPr>
              <a:t>/data/bootcamp/</a:t>
            </a:r>
            <a:r>
              <a:rPr lang="en-US" dirty="0" err="1">
                <a:latin typeface="JetBrains Mono" panose="020B0509020102050004" pitchFamily="49" charset="77"/>
              </a:rPr>
              <a:t>Mouse_Data</a:t>
            </a:r>
            <a:r>
              <a:rPr lang="en-US" dirty="0">
                <a:latin typeface="JetBrains Mono" panose="020B0509020102050004" pitchFamily="49" charset="77"/>
              </a:rPr>
              <a:t> </a:t>
            </a:r>
            <a:r>
              <a:rPr lang="en-US" dirty="0"/>
              <a:t>folder contains </a:t>
            </a:r>
            <a:r>
              <a:rPr lang="en-US" dirty="0" err="1"/>
              <a:t>fastq</a:t>
            </a:r>
            <a:r>
              <a:rPr lang="en-US" dirty="0"/>
              <a:t> files for RNA-Seq samples</a:t>
            </a:r>
          </a:p>
          <a:p>
            <a:r>
              <a:rPr lang="en-US" dirty="0"/>
              <a:t>These samples are from the VTA of fentanyl exposed mice (male and female) </a:t>
            </a:r>
          </a:p>
          <a:p>
            <a:r>
              <a:rPr lang="en-US" dirty="0"/>
              <a:t>How many experimental conditions are there? Check the folder: how many samples are there in each condition?</a:t>
            </a:r>
          </a:p>
        </p:txBody>
      </p:sp>
    </p:spTree>
    <p:extLst>
      <p:ext uri="{BB962C8B-B14F-4D97-AF65-F5344CB8AC3E}">
        <p14:creationId xmlns:p14="http://schemas.microsoft.com/office/powerpoint/2010/main" val="580387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9847-45F8-9842-91D8-8C7924CF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0427E-489C-0447-BAB8-1E7638869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comparisons we can make with our experimental design. In each of these comparisons we identify genes whose expression is different between the two experimental groups</a:t>
            </a:r>
          </a:p>
          <a:p>
            <a:pPr lvl="1"/>
            <a:r>
              <a:rPr lang="en-US" dirty="0"/>
              <a:t>Male vs. female</a:t>
            </a:r>
          </a:p>
          <a:p>
            <a:pPr lvl="1"/>
            <a:r>
              <a:rPr lang="en-US" dirty="0"/>
              <a:t>Exposed vs. control</a:t>
            </a:r>
          </a:p>
          <a:p>
            <a:r>
              <a:rPr lang="en-US" dirty="0"/>
              <a:t>We can also ask a more complicated question:</a:t>
            </a:r>
          </a:p>
          <a:p>
            <a:pPr lvl="1"/>
            <a:r>
              <a:rPr lang="en-US" dirty="0"/>
              <a:t>For which genes is the effect of fentanyl exposure different in the male vs. female mouse brains?</a:t>
            </a:r>
          </a:p>
        </p:txBody>
      </p:sp>
    </p:spTree>
    <p:extLst>
      <p:ext uri="{BB962C8B-B14F-4D97-AF65-F5344CB8AC3E}">
        <p14:creationId xmlns:p14="http://schemas.microsoft.com/office/powerpoint/2010/main" val="1387748121"/>
      </p:ext>
    </p:extLst>
  </p:cSld>
  <p:clrMapOvr>
    <a:masterClrMapping/>
  </p:clrMapOvr>
</p:sld>
</file>

<file path=ppt/theme/theme1.xml><?xml version="1.0" encoding="utf-8"?>
<a:theme xmlns:a="http://schemas.openxmlformats.org/drawingml/2006/main" name="MUSOM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60325">
          <a:solidFill>
            <a:srgbClr val="535C5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rgbClr val="00AF41"/>
        </a:solidFill>
      </a:spPr>
      <a:bodyPr wrap="square" rtlCol="0">
        <a:spAutoFit/>
      </a:bodyPr>
      <a:lstStyle>
        <a:defPPr algn="l">
          <a:defRPr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USOM" id="{CB6BB4B1-8331-CB4D-B3AA-CD1B2079FC59}" vid="{DE073F15-A86C-7640-8012-1389FBAB8C1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MUSOM</Template>
  <TotalTime>2677</TotalTime>
  <Words>430</Words>
  <Application>Microsoft Macintosh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JetBrains Mono</vt:lpstr>
      <vt:lpstr>MUSOM</vt:lpstr>
      <vt:lpstr>Expression Profiling by RNA-Seq</vt:lpstr>
      <vt:lpstr>Expression Profiling</vt:lpstr>
      <vt:lpstr>RNA-Seq</vt:lpstr>
      <vt:lpstr>Applications of RNA-Seq</vt:lpstr>
      <vt:lpstr>Expression Profiling</vt:lpstr>
      <vt:lpstr>Example experiment</vt:lpstr>
      <vt:lpstr>Comparisons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Expression Profiling by RNA-Seq</dc:title>
  <dc:creator>Denvir, James</dc:creator>
  <cp:lastModifiedBy>Nicole Garrison</cp:lastModifiedBy>
  <cp:revision>3</cp:revision>
  <dcterms:created xsi:type="dcterms:W3CDTF">2022-06-19T18:24:37Z</dcterms:created>
  <dcterms:modified xsi:type="dcterms:W3CDTF">2023-07-07T15:30:17Z</dcterms:modified>
</cp:coreProperties>
</file>