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JetBrains Mono" panose="02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gZS2JE4jDH2Xv1sk2ZK75Gh4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howGuides="1">
      <p:cViewPr varScale="1">
        <p:scale>
          <a:sx n="103" d="100"/>
          <a:sy n="103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5190ee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45190ee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c33046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e4c33046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4c33046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e4c33046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4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Marshall University Joan C. Edwards School of Medicine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3"/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3"/>
          <p:cNvPicPr preferRelativeResize="0"/>
          <p:nvPr/>
        </p:nvPicPr>
        <p:blipFill rotWithShape="1">
          <a:blip r:embed="rId13">
            <a:alphaModFix/>
          </a:blip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270523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Aligning short-read sequences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WV-INBRE Bioinformatics 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Summer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the aligner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Navigate back up to your </a:t>
            </a:r>
            <a:r>
              <a:rPr lang="en-US" dirty="0" err="1">
                <a:highlight>
                  <a:srgbClr val="00FFFF"/>
                </a:highlight>
              </a:rPr>
              <a:t>SarsSamples</a:t>
            </a:r>
            <a:r>
              <a:rPr lang="en-US" dirty="0"/>
              <a:t> folder</a:t>
            </a:r>
            <a:endParaRPr dirty="0">
              <a:highlight>
                <a:srgbClr val="00FFFF"/>
              </a:highlight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Run the aligner on one </a:t>
            </a:r>
            <a:r>
              <a:rPr lang="en-US" dirty="0" err="1"/>
              <a:t>fastq</a:t>
            </a:r>
            <a:r>
              <a:rPr lang="en-US" dirty="0"/>
              <a:t> file:</a:t>
            </a:r>
            <a:br>
              <a:rPr lang="en-US" dirty="0"/>
            </a:br>
            <a:r>
              <a:rPr lang="en-US" sz="2400" b="1" dirty="0">
                <a:latin typeface="Courier New"/>
                <a:cs typeface="Courier New"/>
              </a:rPr>
              <a:t>bwa mem ../reference/sarscov2.fasta SRRxxxxx_1.fastq.gz &gt; </a:t>
            </a:r>
            <a:r>
              <a:rPr lang="en-US" sz="2400" b="1" dirty="0" err="1">
                <a:latin typeface="Courier New"/>
                <a:cs typeface="Courier New"/>
              </a:rPr>
              <a:t>SRAxxxxxx.sam</a:t>
            </a:r>
            <a:endParaRPr sz="2400" b="1" dirty="0">
              <a:latin typeface="Courier New"/>
              <a:cs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will generate an alignment in the .</a:t>
            </a:r>
            <a:r>
              <a:rPr lang="en-US" dirty="0" err="1"/>
              <a:t>sam</a:t>
            </a:r>
            <a:r>
              <a:rPr lang="en-US" dirty="0"/>
              <a:t> file</a:t>
            </a:r>
            <a:endParaRPr dirty="0"/>
          </a:p>
          <a:p>
            <a:pPr marL="228600" indent="-228600">
              <a:buSzPts val="2800"/>
            </a:pPr>
            <a:r>
              <a:rPr lang="en-US" dirty="0"/>
              <a:t>Try </a:t>
            </a:r>
            <a:br>
              <a:rPr lang="en-US" dirty="0"/>
            </a:br>
            <a:r>
              <a:rPr lang="en-US" sz="2400" b="1" dirty="0">
                <a:latin typeface="Courier New"/>
                <a:cs typeface="Courier New"/>
              </a:rPr>
              <a:t>less </a:t>
            </a:r>
            <a:r>
              <a:rPr lang="en-US" sz="2400" b="1" dirty="0" err="1">
                <a:latin typeface="Courier New"/>
                <a:cs typeface="Courier New"/>
              </a:rPr>
              <a:t>SRAxxxxxx.sam</a:t>
            </a:r>
            <a:endParaRPr sz="2400" b="1" dirty="0">
              <a:latin typeface="Courier New"/>
              <a:cs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big is the </a:t>
            </a:r>
            <a:r>
              <a:rPr lang="en-US" dirty="0" err="1"/>
              <a:t>sam</a:t>
            </a:r>
            <a:r>
              <a:rPr lang="en-US" dirty="0"/>
              <a:t> file?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Converting to bam</a:t>
            </a:r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sam</a:t>
            </a:r>
            <a:r>
              <a:rPr lang="en-US" dirty="0"/>
              <a:t> files are typically large, and need to be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compressed, to save disk space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sorted and indexed, to easily access specific portions of them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Standard zip compression does not allow for indexing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 is a specific compression format – bam (binary </a:t>
            </a:r>
            <a:r>
              <a:rPr lang="en-US" dirty="0" err="1"/>
              <a:t>sam</a:t>
            </a:r>
            <a:r>
              <a:rPr lang="en-US" dirty="0"/>
              <a:t>) for this purpose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utility software </a:t>
            </a:r>
            <a:r>
              <a:rPr lang="en-US" b="1" dirty="0" err="1"/>
              <a:t>samtools</a:t>
            </a:r>
            <a:r>
              <a:rPr lang="en-US" dirty="0"/>
              <a:t> contains a collection of command-line tools for working with </a:t>
            </a:r>
            <a:r>
              <a:rPr lang="en-US" dirty="0" err="1"/>
              <a:t>sam</a:t>
            </a:r>
            <a:r>
              <a:rPr lang="en-US" dirty="0"/>
              <a:t> and bam files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samtools view</a:t>
            </a:r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 err="1"/>
              <a:t>samtools</a:t>
            </a:r>
            <a:r>
              <a:rPr lang="en-US" b="1" dirty="0"/>
              <a:t> view </a:t>
            </a:r>
            <a:r>
              <a:rPr lang="en-US" dirty="0"/>
              <a:t>will simply view a </a:t>
            </a:r>
            <a:r>
              <a:rPr lang="en-US" dirty="0" err="1"/>
              <a:t>sam</a:t>
            </a:r>
            <a:r>
              <a:rPr lang="en-US" dirty="0"/>
              <a:t>/bam file</a:t>
            </a:r>
            <a:endParaRPr dirty="0"/>
          </a:p>
          <a:p>
            <a:pPr marL="228600" lvl="0" indent="-228600">
              <a:buSzPts val="2800"/>
            </a:pPr>
            <a:r>
              <a:rPr lang="en-US" dirty="0"/>
              <a:t>Try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samtools</a:t>
            </a:r>
            <a:r>
              <a:rPr lang="en-US" b="1" dirty="0">
                <a:latin typeface="Courier New"/>
                <a:cs typeface="Courier New"/>
              </a:rPr>
              <a:t> view </a:t>
            </a:r>
            <a:r>
              <a:rPr lang="en-US" b="1" dirty="0" err="1">
                <a:latin typeface="Courier New"/>
                <a:cs typeface="Courier New"/>
              </a:rPr>
              <a:t>SRAxxxxxx.sam</a:t>
            </a:r>
            <a:r>
              <a:rPr lang="en-US" b="1" dirty="0">
                <a:latin typeface="Courier New"/>
                <a:cs typeface="Courier New"/>
              </a:rPr>
              <a:t> | less</a:t>
            </a:r>
            <a:endParaRPr sz="2400" b="1" dirty="0">
              <a:latin typeface="Courier New"/>
              <a:cs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output to a file, use the –o option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Note redirecting will not work properly: it will not output the headers!</a:t>
            </a:r>
            <a:endParaRPr dirty="0"/>
          </a:p>
          <a:p>
            <a:pPr marL="228600" indent="-228600">
              <a:buSzPts val="2800"/>
            </a:pPr>
            <a:r>
              <a:rPr lang="en-US" dirty="0"/>
              <a:t>Try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samtools</a:t>
            </a:r>
            <a:r>
              <a:rPr lang="en-US" b="1" dirty="0">
                <a:latin typeface="Courier New"/>
                <a:cs typeface="Courier New"/>
              </a:rPr>
              <a:t> view –o </a:t>
            </a:r>
            <a:r>
              <a:rPr lang="en-US" b="1" dirty="0" err="1">
                <a:latin typeface="Courier New"/>
                <a:cs typeface="Courier New"/>
              </a:rPr>
              <a:t>SRAxxxxxx.bam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SRAxxxxxx.sam</a:t>
            </a:r>
            <a:endParaRPr sz="2400" b="1" dirty="0">
              <a:latin typeface="Courier New"/>
              <a:cs typeface="Courier New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converts our </a:t>
            </a:r>
            <a:r>
              <a:rPr lang="en-US" dirty="0" err="1"/>
              <a:t>sam</a:t>
            </a:r>
            <a:r>
              <a:rPr lang="en-US" dirty="0"/>
              <a:t> file to a bam file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Compare the resulting file sizes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Sorting and indexing</a:t>
            </a:r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view the bam file in IGV it needs to be sorted and indexed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Allows IGV to easily locate alignments on a portion of the genome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samtools</a:t>
            </a:r>
            <a:r>
              <a:rPr lang="en-US" b="1" dirty="0">
                <a:latin typeface="Courier New"/>
                <a:cs typeface="Courier New"/>
              </a:rPr>
              <a:t> sort –o </a:t>
            </a:r>
            <a:r>
              <a:rPr lang="en-US" b="1" dirty="0" err="1">
                <a:latin typeface="Courier New"/>
                <a:cs typeface="Courier New"/>
              </a:rPr>
              <a:t>SRAxxxxxx_sorted.bam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SRAxxxxxx.bam</a:t>
            </a:r>
            <a:endParaRPr b="1" dirty="0">
              <a:latin typeface="Courier New"/>
              <a:cs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and then</a:t>
            </a:r>
            <a:br>
              <a:rPr lang="en-US" dirty="0"/>
            </a:br>
            <a:r>
              <a:rPr lang="en-US" b="1" dirty="0" err="1">
                <a:latin typeface="Courier New"/>
                <a:cs typeface="Courier New"/>
              </a:rPr>
              <a:t>samtools</a:t>
            </a:r>
            <a:r>
              <a:rPr lang="en-US" b="1" dirty="0">
                <a:latin typeface="Courier New"/>
                <a:cs typeface="Courier New"/>
              </a:rPr>
              <a:t> index </a:t>
            </a:r>
            <a:r>
              <a:rPr lang="en-US" b="1" dirty="0" err="1">
                <a:latin typeface="Courier New"/>
                <a:cs typeface="Courier New"/>
              </a:rPr>
              <a:t>SRAxxxxxx_sorted.bam</a:t>
            </a:r>
            <a:endParaRPr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45190ee50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Install/access IGV</a:t>
            </a:r>
            <a:endParaRPr/>
          </a:p>
        </p:txBody>
      </p:sp>
      <p:sp>
        <p:nvSpPr>
          <p:cNvPr id="172" name="Google Shape;172;g1345190ee50_0_5"/>
          <p:cNvSpPr txBox="1">
            <a:spLocks noGrp="1"/>
          </p:cNvSpPr>
          <p:nvPr>
            <p:ph type="body" idx="1"/>
          </p:nvPr>
        </p:nvSpPr>
        <p:spPr>
          <a:xfrm>
            <a:off x="838200" y="1500750"/>
            <a:ext cx="10515600" cy="524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We are going to use the Integrated Genome Viewer (IGV) program </a:t>
            </a:r>
            <a:endParaRPr b="1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a GUI and we can install it on your local machine…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also a web app…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version of the reference genome we want to use is already a built in option for IGV (NC_045512.2)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Retrieve your sorted .bam and index file (.bai) using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-US"/>
              <a:t>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“pull down” like we did earlier or “push down” from the server (hint: need 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Viewing in IGV</a:t>
            </a:r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open the sorted bam file in IGV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the menu, select "File", "Load from File", and navigate to the file on your mapped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may take a minute or two to load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Viewing in IGV</a:t>
            </a:r>
            <a:endParaRPr/>
          </a:p>
        </p:txBody>
      </p:sp>
      <p:pic>
        <p:nvPicPr>
          <p:cNvPr id="184" name="Google Shape;184;p17" descr="Graphical user interface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8909" y="1825625"/>
            <a:ext cx="825418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Refining the pipeline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four steps so far: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Align the fastq file to generate a sam file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Convert the sam file to a bam file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Sort the bam file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Index the sorted bam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omit step 2, just sorting the sam file, and outputting the sorted data to a bam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also avoid writing the sam file. Instead, we send the aligned data to standard output, and sort data from standard input, piping between the two commands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the pipeline with a pipe</a:t>
            </a:r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bwa mem reference/sarscov2.fasta </a:t>
            </a: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SRAxxxxxx.fastq.gz</a:t>
            </a: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| \</a:t>
            </a:r>
            <a:b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sort –o </a:t>
            </a: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SRAxxxxxx.bam</a:t>
            </a: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–</a:t>
            </a:r>
            <a:b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endParaRPr lang="en-US" sz="2400" b="1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index </a:t>
            </a: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SRAxxxxxx.bam</a:t>
            </a:r>
            <a:endParaRPr sz="2400" b="1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 \ means the same command continues on the next line. There must be no space after the \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The – as an argument to </a:t>
            </a:r>
            <a:r>
              <a:rPr lang="en-US" dirty="0" err="1"/>
              <a:t>samtools</a:t>
            </a:r>
            <a:r>
              <a:rPr lang="en-US" dirty="0"/>
              <a:t> means "read from standard input instead of a file"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can't pipe to the </a:t>
            </a:r>
            <a:r>
              <a:rPr lang="en-US" dirty="0" err="1"/>
              <a:t>samtools</a:t>
            </a:r>
            <a:r>
              <a:rPr lang="en-US" dirty="0"/>
              <a:t> index command, because we need to save the bam file for future use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c3304604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Logging output</a:t>
            </a:r>
            <a:endParaRPr/>
          </a:p>
        </p:txBody>
      </p:sp>
      <p:sp>
        <p:nvSpPr>
          <p:cNvPr id="202" name="Google Shape;202;ge4c3304604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When we run the previous command, diagnostic and error messages will be sent to the console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Linux supports two different streams of data, which are both sent to the console by default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The first, which we’ve seen before, is standard output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The second is called standard error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Debugging and error messages are sent to this stream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To redirect standard error, we can use 2&gt;</a:t>
            </a:r>
            <a:r>
              <a:rPr lang="en-US" dirty="0" err="1"/>
              <a:t>filename.log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short-read aligner?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sequencer generates short sequences which are "small samples" of the viral genome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Called "reads"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our sequencing protocol these are 75 bases long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these reads originated from </a:t>
            </a:r>
            <a:r>
              <a:rPr lang="en-US" i="1"/>
              <a:t>somewhere</a:t>
            </a:r>
            <a:r>
              <a:rPr lang="en-US"/>
              <a:t> on the genome, which is about 30,000 bases long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role of an aligner is to locate each read on the genome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c3304604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Pipeline with logging</a:t>
            </a:r>
            <a:endParaRPr/>
          </a:p>
        </p:txBody>
      </p:sp>
      <p:sp>
        <p:nvSpPr>
          <p:cNvPr id="208" name="Google Shape;208;ge4c3304604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capture the output into log files by redirecting standard error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Useful if something goes wrong</a:t>
            </a:r>
            <a:br>
              <a:rPr lang="en-US" dirty="0"/>
            </a:b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bwa mem reference/sarscov2.fasta </a:t>
            </a: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SRAxxxxxx.fastq.gz</a:t>
            </a: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 \</a:t>
            </a:r>
          </a:p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2&gt;</a:t>
            </a: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SRAxxxxxx_align.log</a:t>
            </a: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 | \</a:t>
            </a:r>
            <a:b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	</a:t>
            </a: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 sort –o </a:t>
            </a: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SRAxxxxxx.bam</a:t>
            </a: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 – 2&gt;</a:t>
            </a: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SRAxxxxxx_sort.log</a:t>
            </a:r>
            <a:b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endParaRPr lang="en-US" sz="2000" b="1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000" b="1" dirty="0">
                <a:latin typeface="JetBrains Mono"/>
                <a:ea typeface="JetBrains Mono"/>
                <a:cs typeface="JetBrains Mono"/>
                <a:sym typeface="JetBrains Mono"/>
              </a:rPr>
              <a:t> index </a:t>
            </a:r>
            <a:r>
              <a:rPr lang="en-US" sz="20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SRAxxxxxx.bam</a:t>
            </a:r>
            <a:endParaRPr sz="2000" b="1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508000" indent="-457200">
              <a:spcBef>
                <a:spcPts val="0"/>
              </a:spcBef>
              <a:buSzPts val="2800"/>
            </a:pPr>
            <a:r>
              <a:rPr lang="en-US" dirty="0"/>
              <a:t>This will log the BWA output to </a:t>
            </a:r>
            <a:r>
              <a:rPr lang="en-US" dirty="0" err="1"/>
              <a:t>SRAxxxxxx_align.log</a:t>
            </a:r>
            <a:r>
              <a:rPr lang="en-US" dirty="0"/>
              <a:t> and the </a:t>
            </a:r>
            <a:r>
              <a:rPr lang="en-US" dirty="0" err="1"/>
              <a:t>samtools</a:t>
            </a:r>
            <a:r>
              <a:rPr lang="en-US" dirty="0"/>
              <a:t> sort output to </a:t>
            </a:r>
            <a:r>
              <a:rPr lang="en-US" dirty="0" err="1"/>
              <a:t>SRAxxxxxx_sort.log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commands in the background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Aligning and sorting take a long time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we're doing this from the command line, we'd like to be able to use our shell while it's running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we do this in a script, we'd like to run multiple samples at the same time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do this by running the command as a "background job"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do this, terminate the command with &amp;:</a:t>
            </a:r>
            <a:br>
              <a:rPr lang="en-US" dirty="0"/>
            </a:b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bwa mem reference/SARS-CoV-2-reference.fasta \</a:t>
            </a:r>
            <a:b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 -1 SRAxxxxxx_1.fastq.gz | \</a:t>
            </a:r>
            <a:b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 -2 SRAxxxxxx_2.fastq.gz | \</a:t>
            </a:r>
            <a:b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samtools</a:t>
            </a: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sort –o </a:t>
            </a:r>
            <a:r>
              <a:rPr lang="en-US" sz="2400" b="1" dirty="0" err="1">
                <a:latin typeface="JetBrains Mono"/>
                <a:ea typeface="JetBrains Mono"/>
                <a:cs typeface="JetBrains Mono"/>
                <a:sym typeface="JetBrains Mono"/>
              </a:rPr>
              <a:t>SRAxxxxxx.bam</a:t>
            </a:r>
            <a:r>
              <a:rPr lang="en-US" sz="2400" b="1" dirty="0">
                <a:latin typeface="JetBrains Mono"/>
                <a:ea typeface="JetBrains Mono"/>
                <a:cs typeface="JetBrains Mono"/>
                <a:sym typeface="JetBrains Mono"/>
              </a:rPr>
              <a:t> - &amp;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a script for the pipeline</a:t>
            </a: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Creating a script for our pipeline is better than running it from the command line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have an indelible record of what we did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Editing a script is an easier way of fixing bugs than re-entering all commands to date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can use loops to perform the same code for multiple samples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Thinking about our pipeline</a:t>
            </a:r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"pseudocode" for our pipeline looks like this: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for each fastq file: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	align the fastq file, and pipe the output to samtools sort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JetBrains Mono"/>
                <a:ea typeface="JetBrains Mono"/>
                <a:cs typeface="JetBrains Mono"/>
                <a:sym typeface="JetBrains Mono"/>
              </a:rPr>
              <a:t>	index the resulting bam file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output the bam file (from samtools sort),  we'll need a sample name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We'd like to run the alignment, sorting, and indexing for each file in the background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means the script will continue,  starting the next sample while the previous one is still running</a:t>
            </a:r>
            <a:br>
              <a:rPr lang="en-US"/>
            </a:b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Alignment challenges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Imagine a very naïve approach: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see if the read matches a specific location, we have to compare 75 bases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Assuming all reads match somewhere, on average we would have to compare 15,000 locations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 this is a total of 1,125,000 comparisons, on average to align each read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Our typical sample has about 3 million reads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 to align an entire sample, we would need to perform approximately 3.375x10</a:t>
            </a:r>
            <a:r>
              <a:rPr lang="en-US" baseline="30000"/>
              <a:t>12</a:t>
            </a:r>
            <a:r>
              <a:rPr lang="en-US"/>
              <a:t> comparisons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Assuming the computer can perform 1 million comparisons per second, this would take 3,375,000 seconds, or about 39 days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currently sequence more than 300 samples per week…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Additional Alignment Challenges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We're not only interested in </a:t>
            </a:r>
            <a:r>
              <a:rPr lang="en-US" i="1"/>
              <a:t>exact</a:t>
            </a:r>
            <a:r>
              <a:rPr lang="en-US"/>
              <a:t> matches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may be errors in the sequencing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may be natural genetic variation between our sample and the reference genome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 human samples versus reference human genome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looking for the "best" match, up to some threshold limit for the measure of "best"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idea behind aligners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Suppose you were looking for something in a large reference book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Typically you wouldn't scan through the book from beginning to end, looking for your search text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Instead, the author can create an index, and you can scan the index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Aligners essentially work by creating an index of the genome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 similar algorithms to compression algorithms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Burrows-Wheeler Aligner</a:t>
            </a:r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Burrows-Wheeler Aligner was created by Heng Li and Richard Durbin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https://www.ncbi.nlm.nih.gov/pmc/articles/PMC2705234/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an indexing method called the Burrows-Wheeler Transform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idea: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 the reference sequence, add an "end of sequence character", $, at the end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Rotate the sequence one base at a time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Sort the rotated sequences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now easy and quick to find a sequence with a given prefix (because they are sorted), and we can find the original position of that sequence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Burrows Wheeler Transform</a:t>
            </a:r>
            <a:endParaRPr/>
          </a:p>
        </p:txBody>
      </p:sp>
      <p:pic>
        <p:nvPicPr>
          <p:cNvPr id="123" name="Google Shape;123;p7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62022" y="1825625"/>
            <a:ext cx="846795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9006214" y="6125227"/>
            <a:ext cx="2015295" cy="369332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Durbin and Li, 2009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read files</a:t>
            </a:r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your bootcamp folders there is a sub-folder called </a:t>
            </a:r>
            <a:r>
              <a:rPr lang="en-US" dirty="0" err="1">
                <a:highlight>
                  <a:srgbClr val="00FFFF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SarsSamples</a:t>
            </a:r>
            <a:r>
              <a:rPr lang="en-US" dirty="0"/>
              <a:t> with 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*.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fastq.gz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dirty="0"/>
              <a:t>reads in 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does the extension 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fastq.gz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US" dirty="0"/>
              <a:t>mean?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can read a </a:t>
            </a:r>
            <a:r>
              <a:rPr lang="en-US" dirty="0" err="1"/>
              <a:t>gzipped</a:t>
            </a:r>
            <a:r>
              <a:rPr lang="en-US" dirty="0"/>
              <a:t> file without first unzipping it using the </a:t>
            </a:r>
            <a:r>
              <a:rPr lang="en-US" dirty="0" err="1"/>
              <a:t>zcat</a:t>
            </a:r>
            <a:r>
              <a:rPr lang="en-US" dirty="0"/>
              <a:t> command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Try</a:t>
            </a:r>
            <a:br>
              <a:rPr lang="en-US" dirty="0"/>
            </a:b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cd </a:t>
            </a: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SarsSamples</a:t>
            </a:r>
            <a:b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lang="en-US" dirty="0" err="1">
                <a:latin typeface="JetBrains Mono"/>
                <a:ea typeface="JetBrains Mono"/>
                <a:cs typeface="JetBrains Mono"/>
                <a:sym typeface="JetBrains Mono"/>
              </a:rPr>
              <a:t>zcat</a:t>
            </a:r>
            <a:r>
              <a:rPr lang="en-US" dirty="0">
                <a:latin typeface="JetBrains Mono"/>
                <a:ea typeface="JetBrains Mono"/>
                <a:cs typeface="JetBrains Mono"/>
                <a:sym typeface="JetBrains Mono"/>
              </a:rPr>
              <a:t> *_1.fastq.gz | less</a:t>
            </a:r>
            <a:endParaRPr dirty="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/>
              <a:t>Can you use </a:t>
            </a:r>
            <a:r>
              <a:rPr lang="en-US" b="1" dirty="0" err="1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zcat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grep</a:t>
            </a:r>
            <a:r>
              <a:rPr lang="en-US" b="1" dirty="0"/>
              <a:t>, and </a:t>
            </a:r>
            <a:r>
              <a:rPr lang="en-US" b="1" dirty="0" err="1">
                <a:solidFill>
                  <a:srgbClr val="FF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wc</a:t>
            </a:r>
            <a:r>
              <a:rPr lang="en-US" b="1" dirty="0"/>
              <a:t> to find the number of records in the file?</a:t>
            </a:r>
            <a:endParaRPr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BWA: Creating an index</a:t>
            </a:r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Navigate (cd) to your main folder on the bootcamp drive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Create a new folder called 'reference'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Copy the SARS-CoV-2 reference genome to that folder:</a:t>
            </a:r>
            <a:br>
              <a:rPr lang="en-US" dirty="0"/>
            </a:br>
            <a:r>
              <a:rPr lang="en-US" sz="2400" b="1" dirty="0">
                <a:latin typeface="Courier New"/>
                <a:cs typeface="Courier New"/>
                <a:sym typeface="Courier New"/>
              </a:rPr>
              <a:t>cp  ~/data/bootcamp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/Genomes/sarscov2.fasta  reference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Navigate into the reference folder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Run bwa index:</a:t>
            </a:r>
            <a:br>
              <a:rPr lang="en-US" dirty="0"/>
            </a:b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bwa  index  sarscov2.fasta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Check the results by listing the contents of the folder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1576</Words>
  <Application>Microsoft Macintosh PowerPoint</Application>
  <PresentationFormat>Widescreen</PresentationFormat>
  <Paragraphs>140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JetBrains Mono</vt:lpstr>
      <vt:lpstr>Courier New</vt:lpstr>
      <vt:lpstr>Arial</vt:lpstr>
      <vt:lpstr>MUSOM</vt:lpstr>
      <vt:lpstr>Aligning short-read sequences</vt:lpstr>
      <vt:lpstr>What is a short-read aligner?</vt:lpstr>
      <vt:lpstr>Alignment challenges</vt:lpstr>
      <vt:lpstr>Additional Alignment Challenges</vt:lpstr>
      <vt:lpstr>Basic idea behind aligners</vt:lpstr>
      <vt:lpstr>The Burrows-Wheeler Aligner</vt:lpstr>
      <vt:lpstr>Burrows Wheeler Transform</vt:lpstr>
      <vt:lpstr>Example read files</vt:lpstr>
      <vt:lpstr>Using BWA: Creating an index</vt:lpstr>
      <vt:lpstr>Running the aligner</vt:lpstr>
      <vt:lpstr>Converting to bam</vt:lpstr>
      <vt:lpstr>samtools view</vt:lpstr>
      <vt:lpstr>Sorting and indexing</vt:lpstr>
      <vt:lpstr>Install/access IGV</vt:lpstr>
      <vt:lpstr>Viewing in IGV</vt:lpstr>
      <vt:lpstr>Viewing in IGV</vt:lpstr>
      <vt:lpstr>Refining the pipeline</vt:lpstr>
      <vt:lpstr>Running the pipeline with a pipe</vt:lpstr>
      <vt:lpstr>Logging output</vt:lpstr>
      <vt:lpstr>Pipeline with logging</vt:lpstr>
      <vt:lpstr>Running commands in the background</vt:lpstr>
      <vt:lpstr>Creating a script for the pipeline</vt:lpstr>
      <vt:lpstr>Thinking about our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Aligning short-read sequences</dc:title>
  <dc:creator>Denvir, James</dc:creator>
  <cp:lastModifiedBy>Nicole Garrison</cp:lastModifiedBy>
  <cp:revision>4</cp:revision>
  <dcterms:created xsi:type="dcterms:W3CDTF">2021-07-06T19:39:52Z</dcterms:created>
  <dcterms:modified xsi:type="dcterms:W3CDTF">2023-06-22T17:26:22Z</dcterms:modified>
</cp:coreProperties>
</file>