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xJjXm/XB1jZprVuuUCY5QvBFn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howGuides="1">
      <p:cViewPr varScale="1">
        <p:scale>
          <a:sx n="103" d="100"/>
          <a:sy n="103" d="100"/>
        </p:scale>
        <p:origin x="8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453bbc90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453bbc90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453bbc90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453bbc90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453bbc90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453bbc90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453bbc9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453bbc9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453bbc90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453bbc90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453bbc90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453bbc90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453bbc90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453bbc90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1"/>
              <a:t>samtools</a:t>
            </a:r>
            <a:endParaRPr sz="6000" b="1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find help just type samtools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also: samtools --help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has a variety of subcommands…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get samtools to work you need to give it a subcommand:</a:t>
            </a:r>
            <a:endParaRPr/>
          </a:p>
          <a:p>
            <a:pPr marL="457200" lvl="1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samtools  </a:t>
            </a:r>
            <a:r>
              <a:rPr lang="en-US" b="1" i="1">
                <a:solidFill>
                  <a:srgbClr val="757070"/>
                </a:solidFill>
              </a:rPr>
              <a:t>subcommand  &lt;filename&gt;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Capture the FLAG</a:t>
            </a:r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4042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ts val="2763"/>
              <a:buChar char="•"/>
            </a:pPr>
            <a:r>
              <a:rPr lang="en-US" sz="2762" dirty="0"/>
              <a:t>we often want to call variants solely from paired-end sequences that aligned “properly” to the reference genome…</a:t>
            </a:r>
            <a:endParaRPr sz="2762" dirty="0"/>
          </a:p>
          <a:p>
            <a:pPr marL="0" lvl="0" indent="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762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762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samtools</a:t>
            </a:r>
            <a:r>
              <a:rPr lang="en-US" sz="2762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view</a:t>
            </a:r>
            <a:r>
              <a:rPr lang="en-US" sz="2762" b="1" dirty="0">
                <a:latin typeface="Courier New"/>
                <a:ea typeface="Courier New"/>
                <a:cs typeface="Courier New"/>
                <a:sym typeface="Courier New"/>
              </a:rPr>
              <a:t> -f 0x2 </a:t>
            </a:r>
            <a:r>
              <a:rPr lang="en-US" sz="2762" b="1" dirty="0" err="1">
                <a:latin typeface="Courier New"/>
                <a:ea typeface="Courier New"/>
                <a:cs typeface="Courier New"/>
                <a:sym typeface="Courier New"/>
              </a:rPr>
              <a:t>sample.sorted.bam</a:t>
            </a:r>
            <a:endParaRPr sz="2762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9533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63"/>
              <a:buChar char="•"/>
            </a:pPr>
            <a:r>
              <a:rPr lang="en-US" sz="2862" dirty="0"/>
              <a:t>How many </a:t>
            </a:r>
            <a:r>
              <a:rPr lang="en-US" sz="2862" i="1" dirty="0"/>
              <a:t>properly</a:t>
            </a:r>
            <a:r>
              <a:rPr lang="en-US" sz="2862" dirty="0"/>
              <a:t> paired alignments are there?</a:t>
            </a:r>
            <a:endParaRPr sz="2762" dirty="0"/>
          </a:p>
          <a:p>
            <a:pPr marL="0" lvl="0" indent="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762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762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samtools</a:t>
            </a:r>
            <a:r>
              <a:rPr lang="en-US" sz="2762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view</a:t>
            </a:r>
            <a:r>
              <a:rPr lang="en-US" sz="2762" b="1" dirty="0">
                <a:latin typeface="Courier New"/>
                <a:ea typeface="Courier New"/>
                <a:cs typeface="Courier New"/>
                <a:sym typeface="Courier New"/>
              </a:rPr>
              <a:t> -f 0x2 </a:t>
            </a:r>
            <a:r>
              <a:rPr lang="en-US" sz="2762" b="1" dirty="0" err="1">
                <a:latin typeface="Courier New"/>
                <a:ea typeface="Courier New"/>
                <a:cs typeface="Courier New"/>
                <a:sym typeface="Courier New"/>
              </a:rPr>
              <a:t>sample.sorted.bam</a:t>
            </a:r>
            <a:r>
              <a:rPr lang="en-US" sz="2762" b="1" dirty="0"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en-US" sz="2762" b="1" dirty="0" err="1">
                <a:latin typeface="Courier New"/>
                <a:ea typeface="Courier New"/>
                <a:cs typeface="Courier New"/>
                <a:sym typeface="Courier New"/>
              </a:rPr>
              <a:t>wc</a:t>
            </a:r>
            <a:r>
              <a:rPr lang="en-US" sz="2762" b="1" dirty="0">
                <a:latin typeface="Courier New"/>
                <a:ea typeface="Courier New"/>
                <a:cs typeface="Courier New"/>
                <a:sym typeface="Courier New"/>
              </a:rPr>
              <a:t> –l</a:t>
            </a:r>
            <a:endParaRPr sz="2762" dirty="0"/>
          </a:p>
          <a:p>
            <a:pPr marL="0" lvl="0" indent="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100" dirty="0"/>
          </a:p>
          <a:p>
            <a:pPr marL="228600" lvl="0" indent="-117475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capture the FLAG</a:t>
            </a:r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41934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Now, let’s ask for alignments that are NOT properly paired. To do this, we use the -F option (note the capitalization to denote “opposite”).</a:t>
            </a:r>
            <a:endParaRPr/>
          </a:p>
          <a:p>
            <a:pPr marL="0" lvl="0" indent="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 sz="2762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samtools view </a:t>
            </a:r>
            <a:r>
              <a:rPr lang="en-US" sz="2762" b="1">
                <a:latin typeface="Courier New"/>
                <a:ea typeface="Courier New"/>
                <a:cs typeface="Courier New"/>
                <a:sym typeface="Courier New"/>
              </a:rPr>
              <a:t>-F 0x2 sample.sorted.bam</a:t>
            </a:r>
            <a:endParaRPr/>
          </a:p>
          <a:p>
            <a:pPr marL="228600" lvl="0" indent="-240982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How many </a:t>
            </a:r>
            <a:r>
              <a:rPr lang="en-US" sz="2600" i="1"/>
              <a:t>improperly</a:t>
            </a:r>
            <a:r>
              <a:rPr lang="en-US" sz="2600"/>
              <a:t> paired alignments are</a:t>
            </a:r>
            <a:r>
              <a:rPr lang="en-US"/>
              <a:t> </a:t>
            </a:r>
            <a:r>
              <a:rPr lang="en-US" sz="2600"/>
              <a:t>there?</a:t>
            </a:r>
            <a:endParaRPr/>
          </a:p>
          <a:p>
            <a:pPr marL="0" lvl="0" indent="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lang="en-US" sz="2762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samtools view </a:t>
            </a:r>
            <a:r>
              <a:rPr lang="en-US" sz="2762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-F 0x2 sample.sorted.bam | wc –l</a:t>
            </a:r>
            <a:endParaRPr>
              <a:solidFill>
                <a:srgbClr val="000000"/>
              </a:solidFill>
            </a:endParaRPr>
          </a:p>
          <a:p>
            <a:pPr marL="228600" lvl="0" indent="-240982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Does everything add up?</a:t>
            </a:r>
            <a:endParaRPr sz="2600"/>
          </a:p>
          <a:p>
            <a:pPr marL="0" lvl="0" indent="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64135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453bbc90c_0_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FLAGs (field 2)</a:t>
            </a:r>
            <a:endParaRPr sz="4800"/>
          </a:p>
        </p:txBody>
      </p:sp>
      <p:pic>
        <p:nvPicPr>
          <p:cNvPr id="157" name="Google Shape;157;g13453bbc90c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11887200" cy="450549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3453bbc90c_0_35"/>
          <p:cNvSpPr txBox="1"/>
          <p:nvPr/>
        </p:nvSpPr>
        <p:spPr>
          <a:xfrm>
            <a:off x="7798300" y="688825"/>
            <a:ext cx="3147900" cy="115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latin typeface="Calibri"/>
                <a:ea typeface="Calibri"/>
                <a:cs typeface="Calibri"/>
                <a:sym typeface="Calibri"/>
              </a:rPr>
              <a:t>how many mapped/unmapped reads?</a:t>
            </a:r>
            <a:endParaRPr sz="21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453bbc90c_0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SAM/BAM data fields (columns)</a:t>
            </a:r>
            <a:endParaRPr/>
          </a:p>
        </p:txBody>
      </p:sp>
      <p:pic>
        <p:nvPicPr>
          <p:cNvPr id="164" name="Google Shape;164;g13453bbc90c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2007321"/>
            <a:ext cx="11353800" cy="359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453bbc90c_0_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MAPQ (field 5)</a:t>
            </a:r>
            <a:endParaRPr/>
          </a:p>
        </p:txBody>
      </p:sp>
      <p:sp>
        <p:nvSpPr>
          <p:cNvPr id="170" name="Google Shape;170;g13453bbc90c_0_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Quality scores associated with the </a:t>
            </a:r>
            <a:r>
              <a:rPr lang="en-US" u="sng"/>
              <a:t>mapper </a:t>
            </a:r>
            <a:r>
              <a:rPr lang="en-US"/>
              <a:t>you used - operate in a similar way to phred scores but indicate the confidence in the alignment to reference…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/>
              <a:t>For bwa mem what is the max quality score?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81875" y="913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/>
              <a:t>CIGAR (field 6)</a:t>
            </a:r>
            <a:endParaRPr sz="4000"/>
          </a:p>
        </p:txBody>
      </p:sp>
      <p:pic>
        <p:nvPicPr>
          <p:cNvPr id="176" name="Google Shape;176;p9" descr="Text&#10;&#10;Description automatically generated with medium confidenc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7033"/>
          <a:stretch/>
        </p:blipFill>
        <p:spPr>
          <a:xfrm>
            <a:off x="1532550" y="1417075"/>
            <a:ext cx="9126900" cy="53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samtools view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samtools view -S -b sample.sam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samtools view -S -b sample.sam &gt; sample.bam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Now, we can use the samtools view command to convert the BAM to SAM so we mere mortals can read it.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samtools view sample.bam | head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samtools sort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you align a fastq the output will be in the order of sequence input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we want our sequences arranged by genomic order we must sort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samtools view sample.bam | head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samtools sort sample.bam -o sample.sorted.bam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check the order: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samtools view sample.sorted.bam | head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Notice anything different about the coordinates of the alignments?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samtools index</a:t>
            </a:r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indexing is required by genome viewers such as IGV so that the viewers can quickly display alignments in each genomic region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	</a:t>
            </a:r>
            <a:r>
              <a:rPr lang="en-US" dirty="0" err="1"/>
              <a:t>samtools</a:t>
            </a:r>
            <a:r>
              <a:rPr lang="en-US" dirty="0"/>
              <a:t> index </a:t>
            </a:r>
            <a:r>
              <a:rPr lang="en-US" dirty="0" err="1"/>
              <a:t>sample.sorted.bam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	</a:t>
            </a:r>
            <a:r>
              <a:rPr lang="en-US" dirty="0" err="1"/>
              <a:t>samtools</a:t>
            </a:r>
            <a:r>
              <a:rPr lang="en-US" dirty="0"/>
              <a:t> view </a:t>
            </a:r>
            <a:r>
              <a:rPr lang="en-US" dirty="0" err="1"/>
              <a:t>sample.sorted.bam</a:t>
            </a:r>
            <a:r>
              <a:rPr lang="en-US" dirty="0"/>
              <a:t> </a:t>
            </a:r>
            <a:r>
              <a:rPr lang="en-US" dirty="0" err="1"/>
              <a:t>refname:lower-upper</a:t>
            </a:r>
            <a:endParaRPr dirty="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983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samtools</a:t>
            </a:r>
            <a:r>
              <a:rPr lang="en-US" sz="1983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view</a:t>
            </a:r>
            <a:r>
              <a:rPr lang="en-US" sz="1983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983" b="1" i="1" dirty="0" err="1">
                <a:latin typeface="Courier New"/>
                <a:ea typeface="Courier New"/>
                <a:cs typeface="Courier New"/>
                <a:sym typeface="Courier New"/>
              </a:rPr>
              <a:t>sample</a:t>
            </a:r>
            <a:r>
              <a:rPr lang="en-US" sz="1983" b="1" dirty="0" err="1">
                <a:latin typeface="Courier New"/>
                <a:ea typeface="Courier New"/>
                <a:cs typeface="Courier New"/>
                <a:sym typeface="Courier New"/>
              </a:rPr>
              <a:t>.bam</a:t>
            </a:r>
            <a:r>
              <a:rPr lang="en-US" sz="1983" b="1" dirty="0">
                <a:latin typeface="Courier New"/>
                <a:ea typeface="Courier New"/>
                <a:cs typeface="Courier New"/>
                <a:sym typeface="Courier New"/>
              </a:rPr>
              <a:t> NC_045512.2:300-350</a:t>
            </a:r>
            <a:endParaRPr sz="1983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How many alignments are there in this region?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BAM header</a:t>
            </a:r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samtools view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-H </a:t>
            </a:r>
            <a:r>
              <a:rPr lang="en-US" b="1" i="1">
                <a:latin typeface="Courier New"/>
                <a:ea typeface="Courier New"/>
                <a:cs typeface="Courier New"/>
                <a:sym typeface="Courier New"/>
              </a:rPr>
              <a:t>sample.bam</a:t>
            </a:r>
            <a:endParaRPr b="1" i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**if we wanted to only view the header information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453bbc90c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SAM/BAM data fields (columns)</a:t>
            </a:r>
            <a:endParaRPr/>
          </a:p>
        </p:txBody>
      </p:sp>
      <p:pic>
        <p:nvPicPr>
          <p:cNvPr id="115" name="Google Shape;115;g13453bbc90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2007321"/>
            <a:ext cx="11353800" cy="359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453bbc90c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FLAGs</a:t>
            </a:r>
            <a:endParaRPr sz="4800"/>
          </a:p>
        </p:txBody>
      </p:sp>
      <p:pic>
        <p:nvPicPr>
          <p:cNvPr id="121" name="Google Shape;121;g13453bbc90c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11887200" cy="4505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453bbc90c_0_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FLAGs</a:t>
            </a:r>
            <a:endParaRPr sz="4800"/>
          </a:p>
        </p:txBody>
      </p:sp>
      <p:pic>
        <p:nvPicPr>
          <p:cNvPr id="127" name="Google Shape;127;g13453bbc90c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11887200" cy="450549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3453bbc90c_0_19"/>
          <p:cNvSpPr txBox="1"/>
          <p:nvPr/>
        </p:nvSpPr>
        <p:spPr>
          <a:xfrm>
            <a:off x="8053800" y="473875"/>
            <a:ext cx="3505500" cy="110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peek at end of bam…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77?</a:t>
            </a:r>
            <a:endParaRPr sz="2000" b="1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141?</a:t>
            </a:r>
            <a:endParaRPr sz="2000" b="1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453bbc90c_0_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FLAGs</a:t>
            </a:r>
            <a:endParaRPr sz="4800"/>
          </a:p>
        </p:txBody>
      </p:sp>
      <p:pic>
        <p:nvPicPr>
          <p:cNvPr id="134" name="Google Shape;134;g13453bbc90c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3225"/>
            <a:ext cx="11887200" cy="450549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3453bbc90c_0_25"/>
          <p:cNvSpPr txBox="1"/>
          <p:nvPr/>
        </p:nvSpPr>
        <p:spPr>
          <a:xfrm>
            <a:off x="8053800" y="473875"/>
            <a:ext cx="3505500" cy="110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peek at end of bam…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77?</a:t>
            </a:r>
            <a:endParaRPr sz="2000" b="1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141?</a:t>
            </a:r>
            <a:endParaRPr sz="2000" b="1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453bbc90c_0_25"/>
          <p:cNvSpPr/>
          <p:nvPr/>
        </p:nvSpPr>
        <p:spPr>
          <a:xfrm>
            <a:off x="603025" y="2412050"/>
            <a:ext cx="8575200" cy="316800"/>
          </a:xfrm>
          <a:prstGeom prst="roundRect">
            <a:avLst>
              <a:gd name="adj" fmla="val 16667"/>
            </a:avLst>
          </a:prstGeom>
          <a:solidFill>
            <a:srgbClr val="000000">
              <a:alpha val="0"/>
            </a:srgbClr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</a:endParaRPr>
          </a:p>
        </p:txBody>
      </p:sp>
      <p:sp>
        <p:nvSpPr>
          <p:cNvPr id="137" name="Google Shape;137;g13453bbc90c_0_25"/>
          <p:cNvSpPr/>
          <p:nvPr/>
        </p:nvSpPr>
        <p:spPr>
          <a:xfrm>
            <a:off x="603025" y="3034600"/>
            <a:ext cx="8575200" cy="316800"/>
          </a:xfrm>
          <a:prstGeom prst="roundRect">
            <a:avLst>
              <a:gd name="adj" fmla="val 16667"/>
            </a:avLst>
          </a:prstGeom>
          <a:solidFill>
            <a:srgbClr val="000000">
              <a:alpha val="0"/>
            </a:srgbClr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</a:endParaRPr>
          </a:p>
        </p:txBody>
      </p:sp>
      <p:sp>
        <p:nvSpPr>
          <p:cNvPr id="138" name="Google Shape;138;g13453bbc90c_0_25"/>
          <p:cNvSpPr/>
          <p:nvPr/>
        </p:nvSpPr>
        <p:spPr>
          <a:xfrm>
            <a:off x="603025" y="3351400"/>
            <a:ext cx="8575200" cy="316800"/>
          </a:xfrm>
          <a:prstGeom prst="roundRect">
            <a:avLst>
              <a:gd name="adj" fmla="val 16667"/>
            </a:avLst>
          </a:prstGeom>
          <a:solidFill>
            <a:srgbClr val="000000">
              <a:alpha val="0"/>
            </a:srgbClr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</a:endParaRPr>
          </a:p>
        </p:txBody>
      </p:sp>
      <p:sp>
        <p:nvSpPr>
          <p:cNvPr id="139" name="Google Shape;139;g13453bbc90c_0_25"/>
          <p:cNvSpPr/>
          <p:nvPr/>
        </p:nvSpPr>
        <p:spPr>
          <a:xfrm>
            <a:off x="603025" y="4290750"/>
            <a:ext cx="8575200" cy="316800"/>
          </a:xfrm>
          <a:prstGeom prst="roundRect">
            <a:avLst>
              <a:gd name="adj" fmla="val 16667"/>
            </a:avLst>
          </a:prstGeom>
          <a:solidFill>
            <a:srgbClr val="000000">
              <a:alpha val="0"/>
            </a:srgbClr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474</Words>
  <Application>Microsoft Macintosh PowerPoint</Application>
  <PresentationFormat>Widescreen</PresentationFormat>
  <Paragraphs>60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Office Theme</vt:lpstr>
      <vt:lpstr>samtools</vt:lpstr>
      <vt:lpstr>samtools view</vt:lpstr>
      <vt:lpstr>samtools sort</vt:lpstr>
      <vt:lpstr>samtools index</vt:lpstr>
      <vt:lpstr>the BAM header</vt:lpstr>
      <vt:lpstr>SAM/BAM data fields (columns)</vt:lpstr>
      <vt:lpstr>FLAGs</vt:lpstr>
      <vt:lpstr>FLAGs</vt:lpstr>
      <vt:lpstr>FLAGs</vt:lpstr>
      <vt:lpstr>Capture the FLAG</vt:lpstr>
      <vt:lpstr>capture the FLAG</vt:lpstr>
      <vt:lpstr>FLAGs (field 2)</vt:lpstr>
      <vt:lpstr>SAM/BAM data fields (columns)</vt:lpstr>
      <vt:lpstr>MAPQ (field 5)</vt:lpstr>
      <vt:lpstr>CIGAR (field 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samtools</dc:title>
  <dc:creator>Nicole Garrison</dc:creator>
  <cp:lastModifiedBy>Nicole Garrison</cp:lastModifiedBy>
  <cp:revision>1</cp:revision>
  <dcterms:created xsi:type="dcterms:W3CDTF">2021-07-12T16:38:12Z</dcterms:created>
  <dcterms:modified xsi:type="dcterms:W3CDTF">2023-06-21T20:35:00Z</dcterms:modified>
</cp:coreProperties>
</file>