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JetBrains Mono" panose="02000009000000000000" pitchFamily="49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hgEN3QUOY41lBJwsd+A4FWQnCN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90"/>
    <p:restoredTop sz="93235"/>
  </p:normalViewPr>
  <p:slideViewPr>
    <p:cSldViewPr snapToGrid="0" showGuides="1">
      <p:cViewPr>
        <p:scale>
          <a:sx n="137" d="100"/>
          <a:sy n="137" d="100"/>
        </p:scale>
        <p:origin x="144" y="-1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348e81b3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348e81b3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29"/>
          <p:cNvSpPr txBox="1"/>
          <p:nvPr/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Marshall University Joan C. Edwards School of Medicine</a:t>
            </a: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9" name="Google Shape;29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3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3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3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28"/>
          <p:cNvSpPr/>
          <p:nvPr/>
        </p:nvSpPr>
        <p:spPr>
          <a:xfrm>
            <a:off x="221381" y="1184031"/>
            <a:ext cx="385011" cy="5537443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2;p28"/>
          <p:cNvPicPr preferRelativeResize="0"/>
          <p:nvPr/>
        </p:nvPicPr>
        <p:blipFill rotWithShape="1">
          <a:blip r:embed="rId13">
            <a:alphaModFix/>
          </a:blip>
          <a:srcRect r="77036"/>
          <a:stretch/>
        </p:blipFill>
        <p:spPr>
          <a:xfrm>
            <a:off x="127596" y="365125"/>
            <a:ext cx="622681" cy="66137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oconductor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dirty="0"/>
              <a:t>Differential Expression Analysis with R and Bioconductor</a:t>
            </a:r>
            <a:endParaRPr dirty="0"/>
          </a:p>
        </p:txBody>
      </p:sp>
      <p:sp>
        <p:nvSpPr>
          <p:cNvPr id="87" name="Google Shape;87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WV-INBRE Bioinformatics Bootcamp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Summer 2023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1" descr="Diagram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68890" y="1434300"/>
            <a:ext cx="6130346" cy="487362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1"/>
          <p:cNvSpPr txBox="1">
            <a:spLocks noGrp="1"/>
          </p:cNvSpPr>
          <p:nvPr>
            <p:ph type="title"/>
          </p:nvPr>
        </p:nvSpPr>
        <p:spPr>
          <a:xfrm>
            <a:off x="839800" y="457200"/>
            <a:ext cx="6765900" cy="7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The summarized experiment object</a:t>
            </a: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body" idx="2"/>
          </p:nvPr>
        </p:nvSpPr>
        <p:spPr>
          <a:xfrm>
            <a:off x="839800" y="1512950"/>
            <a:ext cx="5151900" cy="5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result of the </a:t>
            </a:r>
            <a:r>
              <a:rPr lang="en-US" sz="2200">
                <a:latin typeface="JetBrains Mono"/>
                <a:ea typeface="JetBrains Mono"/>
                <a:cs typeface="JetBrains Mono"/>
                <a:sym typeface="JetBrains Mono"/>
              </a:rPr>
              <a:t>summarizeOverlaps()</a:t>
            </a:r>
            <a:r>
              <a:rPr lang="en-US" sz="2400"/>
              <a:t> function is a </a:t>
            </a:r>
            <a:r>
              <a:rPr lang="en-US" sz="2400" b="1"/>
              <a:t>Summarized Experiment</a:t>
            </a:r>
            <a:r>
              <a:rPr lang="en-US" sz="2400"/>
              <a:t> object</a:t>
            </a:r>
            <a:endParaRPr sz="2400"/>
          </a:p>
          <a:p>
            <a:pPr marL="2857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One or more matrices with metadata</a:t>
            </a:r>
            <a:endParaRPr sz="2400"/>
          </a:p>
          <a:p>
            <a:pPr marL="2857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Columns of the matrices are samples (bam files)</a:t>
            </a:r>
            <a:endParaRPr sz="2400"/>
          </a:p>
          <a:p>
            <a:pPr marL="2857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Rows are features (genes)</a:t>
            </a:r>
            <a:endParaRPr sz="2400"/>
          </a:p>
          <a:p>
            <a:pPr marL="2857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Have associated meta-data</a:t>
            </a:r>
            <a:endParaRPr sz="2400"/>
          </a:p>
          <a:p>
            <a:pPr marL="742950" lvl="1" indent="-3365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For the rows, information about each gene</a:t>
            </a:r>
            <a:endParaRPr sz="2200"/>
          </a:p>
          <a:p>
            <a:pPr marL="742950" lvl="1" indent="-3365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For the columns, information about each sample</a:t>
            </a:r>
            <a:endParaRPr sz="2200"/>
          </a:p>
        </p:txBody>
      </p:sp>
      <p:sp>
        <p:nvSpPr>
          <p:cNvPr id="143" name="Google Shape;143;p11" descr="Summarized Experiment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Adding sample data to the column data</a:t>
            </a:r>
            <a:endParaRPr/>
          </a:p>
        </p:txBody>
      </p:sp>
      <p:sp>
        <p:nvSpPr>
          <p:cNvPr id="149" name="Google Shape;1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9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0" dirty="0"/>
              <a:t>Examine the column names:</a:t>
            </a:r>
            <a:endParaRPr sz="2400" dirty="0"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 dirty="0" err="1">
                <a:highlight>
                  <a:srgbClr val="FFFF00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colnames</a:t>
            </a:r>
            <a:r>
              <a:rPr lang="en-US" sz="2400" dirty="0">
                <a:highlight>
                  <a:srgbClr val="FFFF00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(se)</a:t>
            </a:r>
            <a:endParaRPr sz="2400" dirty="0">
              <a:highlight>
                <a:srgbClr val="FFFF00"/>
              </a:highlight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0" dirty="0"/>
              <a:t>Note these are the bam files names</a:t>
            </a:r>
            <a:endParaRPr sz="2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0" dirty="0"/>
              <a:t>We want to associate the diet with each sample (“Saline” or “Thyroxine”)</a:t>
            </a:r>
            <a:endParaRPr sz="2000" dirty="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2000" dirty="0">
                <a:latin typeface="JetBrains Mono"/>
                <a:ea typeface="JetBrains Mono"/>
                <a:cs typeface="JetBrains Mono"/>
                <a:sym typeface="JetBrains Mono"/>
              </a:rPr>
              <a:t>#create an empty vector:</a:t>
            </a:r>
            <a:endParaRPr dirty="0"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2000" dirty="0">
                <a:latin typeface="JetBrains Mono"/>
                <a:ea typeface="JetBrains Mono"/>
                <a:cs typeface="JetBrains Mono"/>
                <a:sym typeface="JetBrains Mono"/>
              </a:rPr>
              <a:t>treatment &lt;- character(10)</a:t>
            </a:r>
            <a:endParaRPr dirty="0"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2000" dirty="0">
                <a:latin typeface="JetBrains Mono"/>
                <a:ea typeface="JetBrains Mono"/>
                <a:cs typeface="JetBrains Mono"/>
                <a:sym typeface="JetBrains Mono"/>
              </a:rPr>
              <a:t>treatment[</a:t>
            </a:r>
            <a:r>
              <a:rPr lang="en-US" sz="2000" dirty="0" err="1">
                <a:latin typeface="JetBrains Mono"/>
                <a:ea typeface="JetBrains Mono"/>
                <a:cs typeface="JetBrains Mono"/>
                <a:sym typeface="JetBrains Mono"/>
              </a:rPr>
              <a:t>grepl</a:t>
            </a:r>
            <a:r>
              <a:rPr lang="en-US" sz="2000" dirty="0">
                <a:latin typeface="JetBrains Mono"/>
                <a:ea typeface="JetBrains Mono"/>
                <a:cs typeface="JetBrains Mono"/>
                <a:sym typeface="JetBrains Mono"/>
              </a:rPr>
              <a:t>(”Saline", </a:t>
            </a:r>
            <a:r>
              <a:rPr lang="en-US" sz="2000" dirty="0" err="1">
                <a:latin typeface="JetBrains Mono"/>
                <a:ea typeface="JetBrains Mono"/>
                <a:cs typeface="JetBrains Mono"/>
                <a:sym typeface="JetBrains Mono"/>
              </a:rPr>
              <a:t>colnames</a:t>
            </a:r>
            <a:r>
              <a:rPr lang="en-US" sz="2000" dirty="0">
                <a:latin typeface="JetBrains Mono"/>
                <a:ea typeface="JetBrains Mono"/>
                <a:cs typeface="JetBrains Mono"/>
                <a:sym typeface="JetBrains Mono"/>
              </a:rPr>
              <a:t>(se))] &lt;- ”Saline"</a:t>
            </a:r>
            <a:endParaRPr dirty="0"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2000" dirty="0">
                <a:latin typeface="JetBrains Mono"/>
                <a:ea typeface="JetBrains Mono"/>
                <a:cs typeface="JetBrains Mono"/>
                <a:sym typeface="JetBrains Mono"/>
              </a:rPr>
              <a:t>treatment[</a:t>
            </a:r>
            <a:r>
              <a:rPr lang="en-US" sz="2000" dirty="0" err="1">
                <a:latin typeface="JetBrains Mono"/>
                <a:ea typeface="JetBrains Mono"/>
                <a:cs typeface="JetBrains Mono"/>
                <a:sym typeface="JetBrains Mono"/>
              </a:rPr>
              <a:t>grepl</a:t>
            </a:r>
            <a:r>
              <a:rPr lang="en-US" sz="2000" dirty="0">
                <a:latin typeface="JetBrains Mono"/>
                <a:ea typeface="JetBrains Mono"/>
                <a:cs typeface="JetBrains Mono"/>
                <a:sym typeface="JetBrains Mono"/>
              </a:rPr>
              <a:t>(”Thyroxine", </a:t>
            </a:r>
            <a:r>
              <a:rPr lang="en-US" sz="2000" dirty="0" err="1">
                <a:latin typeface="JetBrains Mono"/>
                <a:ea typeface="JetBrains Mono"/>
                <a:cs typeface="JetBrains Mono"/>
                <a:sym typeface="JetBrains Mono"/>
              </a:rPr>
              <a:t>colnames</a:t>
            </a:r>
            <a:r>
              <a:rPr lang="en-US" sz="2000" dirty="0">
                <a:latin typeface="JetBrains Mono"/>
                <a:ea typeface="JetBrains Mono"/>
                <a:cs typeface="JetBrains Mono"/>
                <a:sym typeface="JetBrains Mono"/>
              </a:rPr>
              <a:t>(se))] &lt;- ”Thyroxine"</a:t>
            </a:r>
            <a:endParaRPr dirty="0"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2000" dirty="0" err="1">
                <a:latin typeface="JetBrains Mono"/>
                <a:ea typeface="JetBrains Mono"/>
                <a:cs typeface="JetBrains Mono"/>
                <a:sym typeface="JetBrains Mono"/>
              </a:rPr>
              <a:t>colData</a:t>
            </a:r>
            <a:r>
              <a:rPr lang="en-US" sz="2000" dirty="0">
                <a:latin typeface="JetBrains Mono"/>
                <a:ea typeface="JetBrains Mono"/>
                <a:cs typeface="JetBrains Mono"/>
                <a:sym typeface="JetBrains Mono"/>
              </a:rPr>
              <a:t>(se) &lt;- </a:t>
            </a:r>
            <a:r>
              <a:rPr lang="en-US" sz="2000" dirty="0" err="1">
                <a:latin typeface="JetBrains Mono"/>
                <a:ea typeface="JetBrains Mono"/>
                <a:cs typeface="JetBrains Mono"/>
                <a:sym typeface="JetBrains Mono"/>
              </a:rPr>
              <a:t>DataFrame</a:t>
            </a:r>
            <a:r>
              <a:rPr lang="en-US" sz="2000" dirty="0">
                <a:latin typeface="JetBrains Mono"/>
                <a:ea typeface="JetBrains Mono"/>
                <a:cs typeface="JetBrains Mono"/>
                <a:sym typeface="JetBrains Mono"/>
              </a:rPr>
              <a:t>(sample=</a:t>
            </a:r>
            <a:r>
              <a:rPr lang="en-US" sz="2000" dirty="0" err="1">
                <a:latin typeface="JetBrains Mono"/>
                <a:ea typeface="JetBrains Mono"/>
                <a:cs typeface="JetBrains Mono"/>
                <a:sym typeface="JetBrains Mono"/>
              </a:rPr>
              <a:t>colnames</a:t>
            </a:r>
            <a:r>
              <a:rPr lang="en-US" sz="2000" dirty="0">
                <a:latin typeface="JetBrains Mono"/>
                <a:ea typeface="JetBrains Mono"/>
                <a:cs typeface="JetBrains Mono"/>
                <a:sym typeface="JetBrains Mono"/>
              </a:rPr>
              <a:t>(se), Treatment=treatment)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Statistics review</a:t>
            </a:r>
            <a:endParaRPr/>
          </a:p>
        </p:txBody>
      </p:sp>
      <p:sp>
        <p:nvSpPr>
          <p:cNvPr id="155" name="Google Shape;155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We'll look at just the statistics we need to understand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Hypothesis testing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p-values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Explanatory and response variables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Multiple testing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Hypothesis testing</a:t>
            </a:r>
            <a:endParaRPr/>
          </a:p>
        </p:txBody>
      </p:sp>
      <p:sp>
        <p:nvSpPr>
          <p:cNvPr id="161" name="Google Shape;16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lvl="0" indent="-20193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In hypothesis testing we essentially set up a competition between two competing hypotheses</a:t>
            </a:r>
            <a:endParaRPr dirty="0"/>
          </a:p>
          <a:p>
            <a:pPr marL="228600" lvl="0" indent="-20193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The </a:t>
            </a:r>
            <a:r>
              <a:rPr lang="en-US" b="1" i="1" dirty="0"/>
              <a:t>null hypothesis</a:t>
            </a:r>
            <a:r>
              <a:rPr lang="en-US" dirty="0"/>
              <a:t> is what we would typically believe to be true without any evidence to the contrary</a:t>
            </a:r>
            <a:endParaRPr dirty="0"/>
          </a:p>
          <a:p>
            <a:pPr marL="685800" lvl="1" indent="-20574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It's usually (always?) what we want to </a:t>
            </a:r>
            <a:r>
              <a:rPr lang="en-US" i="1" dirty="0"/>
              <a:t>disprove</a:t>
            </a:r>
            <a:endParaRPr dirty="0"/>
          </a:p>
          <a:p>
            <a:pPr marL="228600" lvl="0" indent="-20193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The </a:t>
            </a:r>
            <a:r>
              <a:rPr lang="en-US" b="1" i="1" dirty="0"/>
              <a:t>alternative hypothesis</a:t>
            </a:r>
            <a:r>
              <a:rPr lang="en-US" dirty="0"/>
              <a:t> is the logical opposite</a:t>
            </a:r>
            <a:endParaRPr dirty="0"/>
          </a:p>
          <a:p>
            <a:pPr marL="685800" lvl="1" indent="-20574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It's usually what we want to prove (or at least provide evidence for)</a:t>
            </a:r>
            <a:endParaRPr dirty="0"/>
          </a:p>
          <a:p>
            <a:pPr marL="228600" lvl="0" indent="-20193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For example, we might have a null hypothesis:</a:t>
            </a:r>
            <a:br>
              <a:rPr lang="en-US" dirty="0"/>
            </a:br>
            <a:r>
              <a:rPr lang="en-US" i="1" u="sng" dirty="0"/>
              <a:t>There is no difference </a:t>
            </a:r>
            <a:r>
              <a:rPr lang="en-US" i="1" dirty="0"/>
              <a:t>in expression of the </a:t>
            </a:r>
            <a:r>
              <a:rPr lang="en-US" i="1" dirty="0" err="1"/>
              <a:t>wnt</a:t>
            </a:r>
            <a:r>
              <a:rPr lang="en-US" i="1" dirty="0"/>
              <a:t> pathway in chickens exposed to thyroxine and those exposed to saline.</a:t>
            </a:r>
            <a:endParaRPr dirty="0"/>
          </a:p>
          <a:p>
            <a:pPr marL="228600" indent="-201930">
              <a:lnSpc>
                <a:spcPct val="115000"/>
              </a:lnSpc>
              <a:spcAft>
                <a:spcPts val="1000"/>
              </a:spcAft>
              <a:buSzPct val="100000"/>
            </a:pPr>
            <a:r>
              <a:rPr lang="en-US" dirty="0"/>
              <a:t>The alternative hypothesis would be:</a:t>
            </a:r>
            <a:br>
              <a:rPr lang="en-US" dirty="0"/>
            </a:br>
            <a:r>
              <a:rPr lang="en-US" i="1" u="sng" dirty="0"/>
              <a:t>There is a difference </a:t>
            </a:r>
            <a:r>
              <a:rPr lang="en-US" i="1" dirty="0"/>
              <a:t>in expression of the </a:t>
            </a:r>
            <a:r>
              <a:rPr lang="en-US" i="1" dirty="0" err="1"/>
              <a:t>wnt</a:t>
            </a:r>
            <a:r>
              <a:rPr lang="en-US" i="1" dirty="0"/>
              <a:t> pathway in chickens exposed to thyroxine and those exposed to saline.</a:t>
            </a:r>
            <a:endParaRPr lang="en-US" dirty="0"/>
          </a:p>
          <a:p>
            <a:pPr marL="228600" lvl="0" indent="-20193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000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hypothesis testing works</a:t>
            </a:r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Ideally, we would like to be able to look at our data and compute how likely the null and alternative hypotheses are, given the data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Unfortunately, this is not possible to calculate!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Instead, we calculate the following: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i="1"/>
              <a:t>If the null hypothesis were true, how likely would it be that we would see data as extreme as the data we actually got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This likelihood is called the </a:t>
            </a:r>
            <a:r>
              <a:rPr lang="en-US" i="1"/>
              <a:t>p-value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the data we got would be unlikely, we conclude that the null hypothesis is false and that the alternative hypothesis is true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73" name="Google Shape;173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Suppose we measure the expression of </a:t>
            </a:r>
            <a:r>
              <a:rPr lang="en-US" dirty="0" err="1"/>
              <a:t>wnt</a:t>
            </a:r>
            <a:r>
              <a:rPr lang="en-US" dirty="0"/>
              <a:t> in four chickens exposed to thyroxine and four exposed only to saline.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We can measure the difference in average expression between the two groups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If we repeated this experiment, we would get a (slightly) different result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Even if, in reality, there were no actually effect of diet on </a:t>
            </a:r>
            <a:r>
              <a:rPr lang="en-US" dirty="0" err="1"/>
              <a:t>wnt</a:t>
            </a:r>
            <a:r>
              <a:rPr lang="en-US" dirty="0"/>
              <a:t> expression, then we would always observe </a:t>
            </a:r>
            <a:r>
              <a:rPr lang="en-US" i="1" dirty="0"/>
              <a:t>some</a:t>
            </a:r>
            <a:r>
              <a:rPr lang="en-US" dirty="0"/>
              <a:t> difference in the experiment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In hypothesis testing, we ask the question: "If the null hypothesis is true, i.e. if there is no effect of treatment on expression in reality, how often would I see differences as large as the ones I see in my actual experiment?"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This is the p-value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Under some assumptions, we can calculate this value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Explanatory and response variables</a:t>
            </a:r>
            <a:endParaRPr/>
          </a:p>
        </p:txBody>
      </p:sp>
      <p:sp>
        <p:nvSpPr>
          <p:cNvPr id="179" name="Google Shape;17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any experiment, we can divide the variables into </a:t>
            </a:r>
            <a:r>
              <a:rPr lang="en-US" i="1"/>
              <a:t>explanatory</a:t>
            </a:r>
            <a:r>
              <a:rPr lang="en-US"/>
              <a:t> and </a:t>
            </a:r>
            <a:r>
              <a:rPr lang="en-US" i="1"/>
              <a:t>response</a:t>
            </a:r>
            <a:r>
              <a:rPr lang="en-US"/>
              <a:t> variables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</a:t>
            </a:r>
            <a:r>
              <a:rPr lang="en-US" i="1"/>
              <a:t>response</a:t>
            </a:r>
            <a:r>
              <a:rPr lang="en-US"/>
              <a:t> variables are the outcomes of the experiment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values which we are interested in measuring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</a:t>
            </a:r>
            <a:r>
              <a:rPr lang="en-US" i="1"/>
              <a:t>explanatory</a:t>
            </a:r>
            <a:r>
              <a:rPr lang="en-US"/>
              <a:t> variables are the variables which we believe may affect the response variable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 in our example the response variable is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and the explanatory variable(s) are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Explanatory and response variables</a:t>
            </a:r>
            <a:endParaRPr/>
          </a:p>
        </p:txBody>
      </p: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In any experiment, we can divide the variables into </a:t>
            </a:r>
            <a:r>
              <a:rPr lang="en-US" i="1" dirty="0"/>
              <a:t>explanatory</a:t>
            </a:r>
            <a:r>
              <a:rPr lang="en-US" dirty="0"/>
              <a:t> and </a:t>
            </a:r>
            <a:r>
              <a:rPr lang="en-US" i="1" dirty="0"/>
              <a:t>response</a:t>
            </a:r>
            <a:r>
              <a:rPr lang="en-US" dirty="0"/>
              <a:t> variables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The </a:t>
            </a:r>
            <a:r>
              <a:rPr lang="en-US" i="1" dirty="0"/>
              <a:t>response</a:t>
            </a:r>
            <a:r>
              <a:rPr lang="en-US" dirty="0"/>
              <a:t> variables are the outcomes of the experiment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The values which we are interested in measuring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The </a:t>
            </a:r>
            <a:r>
              <a:rPr lang="en-US" i="1" dirty="0"/>
              <a:t>explanatory</a:t>
            </a:r>
            <a:r>
              <a:rPr lang="en-US" dirty="0"/>
              <a:t> variables are the variables which we believe may affect the response variable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So in our example the response variable is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 Expression of </a:t>
            </a:r>
            <a:r>
              <a:rPr lang="en-US" dirty="0" err="1"/>
              <a:t>wnt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and the explanatory variable(s) are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Explanatory and response variables</a:t>
            </a:r>
            <a:endParaRPr/>
          </a:p>
        </p:txBody>
      </p:sp>
      <p:sp>
        <p:nvSpPr>
          <p:cNvPr id="191" name="Google Shape;19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In any experiment, we can divide the variables into </a:t>
            </a:r>
            <a:r>
              <a:rPr lang="en-US" i="1" dirty="0"/>
              <a:t>explanatory</a:t>
            </a:r>
            <a:r>
              <a:rPr lang="en-US" dirty="0"/>
              <a:t> and </a:t>
            </a:r>
            <a:r>
              <a:rPr lang="en-US" i="1" dirty="0"/>
              <a:t>response</a:t>
            </a:r>
            <a:r>
              <a:rPr lang="en-US" dirty="0"/>
              <a:t> variables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The </a:t>
            </a:r>
            <a:r>
              <a:rPr lang="en-US" i="1" dirty="0"/>
              <a:t>response</a:t>
            </a:r>
            <a:r>
              <a:rPr lang="en-US" dirty="0"/>
              <a:t> variables are the outcomes of the experiment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The values which we are interested in measuring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The </a:t>
            </a:r>
            <a:r>
              <a:rPr lang="en-US" i="1" dirty="0"/>
              <a:t>explanatory</a:t>
            </a:r>
            <a:r>
              <a:rPr lang="en-US" dirty="0"/>
              <a:t> variables are the variables which we believe may affect the response variable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So in our example the response variable is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 Expression of </a:t>
            </a:r>
            <a:r>
              <a:rPr lang="en-US" dirty="0" err="1"/>
              <a:t>wnt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and the explanatory variable(s) are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 Treatment (and sex, age…)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Explanatory and response variables in R</a:t>
            </a:r>
            <a:endParaRPr/>
          </a:p>
        </p:txBody>
      </p:sp>
      <p:sp>
        <p:nvSpPr>
          <p:cNvPr id="197" name="Google Shape;19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 has a specific syntax for experimental models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I.e. for specifying relationships between variables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R syntax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JetBrains Mono"/>
                <a:ea typeface="JetBrains Mono"/>
                <a:cs typeface="JetBrains Mono"/>
                <a:sym typeface="JetBrains Mono"/>
              </a:rPr>
              <a:t>y ~ x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means that y is the response variable and x is an explanatory variable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We can use this syntax to test the hypothesis that the value of x affects the value of 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syntax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JetBrains Mono"/>
                <a:ea typeface="JetBrains Mono"/>
                <a:cs typeface="JetBrains Mono"/>
                <a:sym typeface="JetBrains Mono"/>
              </a:rPr>
              <a:t>z ~ x + 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means that x and y are explanatory variables, and z is the response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Bioconductor</a:t>
            </a:r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Bioconductor is a curated set of R packages for working with biological data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https://bioconductor.org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Provides a uniform interface for help pages and documentation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BiocManager library allows for (relatively) easy installation of bioconductor packages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Multiple hypothesis testing</a:t>
            </a:r>
            <a:endParaRPr/>
          </a:p>
        </p:txBody>
      </p:sp>
      <p:sp>
        <p:nvSpPr>
          <p:cNvPr id="203" name="Google Shape;203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In our differential expression experiment, we are actually testing the expression of 46,000 genes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We compute a p-value for each gene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Suppose our treatment had no effect whatsoever on gene expression in the tissues sampled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How many times do you think we would see a p-value less than 0.05?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Multiple hypothesis testing</a:t>
            </a:r>
            <a:endParaRPr/>
          </a:p>
        </p:txBody>
      </p:sp>
      <p:sp>
        <p:nvSpPr>
          <p:cNvPr id="209" name="Google Shape;209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In our differential expression experiment, we are actually testing the expression of 46,000 genes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We compute a p-value for each gene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Suppose treatment had no effect whatsoever on gene expression in the tissues sampled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How many times do you think we would see a p-value less than 0.05?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If the null hypothesis is true, there is a 0.05 chance we would get data extreme enough to give us a p-value less than 0.05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So we would typically see 2,300 genes with p-values less than 0.05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Even if none were affected by diet!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Adjusted p-values and False Discovery Rate</a:t>
            </a:r>
            <a:endParaRPr/>
          </a:p>
        </p:txBody>
      </p:sp>
      <p:sp>
        <p:nvSpPr>
          <p:cNvPr id="215" name="Google Shape;215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 is a technique for adjusting p-values in the context of multiple hypothesis testing called the Benjamini-Hochberg procedure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resulting p-values are at least as large as the original p-values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we impose a cutoff of, for example, 0.1 for the Benjamini-Hochberg adjusted p-value, approximately 10% of the genes that survive that cutoff are estimated to be false positives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is called "controlling the false discovery rate"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DESeq2</a:t>
            </a:r>
            <a:endParaRPr/>
          </a:p>
        </p:txBody>
      </p:sp>
      <p:sp>
        <p:nvSpPr>
          <p:cNvPr id="221" name="Google Shape;221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We can create a </a:t>
            </a:r>
            <a:r>
              <a:rPr lang="en-US" dirty="0" err="1"/>
              <a:t>DESeq</a:t>
            </a:r>
            <a:r>
              <a:rPr lang="en-US" dirty="0"/>
              <a:t> data set from our Summarized Experiment:</a:t>
            </a:r>
            <a:endParaRPr dirty="0"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 err="1">
                <a:latin typeface="JetBrains Mono"/>
                <a:ea typeface="JetBrains Mono"/>
                <a:cs typeface="JetBrains Mono"/>
                <a:sym typeface="JetBrains Mono"/>
              </a:rPr>
              <a:t>dds</a:t>
            </a:r>
            <a:r>
              <a:rPr lang="en-US" dirty="0">
                <a:latin typeface="JetBrains Mono"/>
                <a:ea typeface="JetBrains Mono"/>
                <a:cs typeface="JetBrains Mono"/>
                <a:sym typeface="JetBrains Mono"/>
              </a:rPr>
              <a:t> &lt;- </a:t>
            </a:r>
            <a:r>
              <a:rPr lang="en-US" dirty="0" err="1">
                <a:latin typeface="JetBrains Mono"/>
                <a:ea typeface="JetBrains Mono"/>
                <a:cs typeface="JetBrains Mono"/>
                <a:sym typeface="JetBrains Mono"/>
              </a:rPr>
              <a:t>DESeqDataSet</a:t>
            </a:r>
            <a:r>
              <a:rPr lang="en-US" dirty="0">
                <a:latin typeface="JetBrains Mono"/>
                <a:ea typeface="JetBrains Mono"/>
                <a:cs typeface="JetBrains Mono"/>
                <a:sym typeface="JetBrains Mono"/>
              </a:rPr>
              <a:t>(se, ~ Treatment)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The second argument is used as a statistical model for the expression of each gene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In our case, we are hypothesizing that the expression of each gene is a function of the experimental treatment group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Then we can run the </a:t>
            </a:r>
            <a:r>
              <a:rPr lang="en-US" dirty="0" err="1"/>
              <a:t>DESeq</a:t>
            </a:r>
            <a:r>
              <a:rPr lang="en-US" dirty="0"/>
              <a:t> function that performs the analysis:</a:t>
            </a:r>
            <a:endParaRPr dirty="0"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 err="1">
                <a:latin typeface="JetBrains Mono"/>
                <a:ea typeface="JetBrains Mono"/>
                <a:cs typeface="JetBrains Mono"/>
                <a:sym typeface="JetBrains Mono"/>
              </a:rPr>
              <a:t>dds</a:t>
            </a:r>
            <a:r>
              <a:rPr lang="en-US" dirty="0">
                <a:latin typeface="JetBrains Mono"/>
                <a:ea typeface="JetBrains Mono"/>
                <a:cs typeface="JetBrains Mono"/>
                <a:sym typeface="JetBrains Mono"/>
              </a:rPr>
              <a:t> &lt;- </a:t>
            </a:r>
            <a:r>
              <a:rPr lang="en-US" dirty="0" err="1">
                <a:latin typeface="JetBrains Mono"/>
                <a:ea typeface="JetBrains Mono"/>
                <a:cs typeface="JetBrains Mono"/>
                <a:sym typeface="JetBrains Mono"/>
              </a:rPr>
              <a:t>DESeq</a:t>
            </a:r>
            <a:r>
              <a:rPr lang="en-US" dirty="0"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 dirty="0" err="1">
                <a:latin typeface="JetBrains Mono"/>
                <a:ea typeface="JetBrains Mono"/>
                <a:cs typeface="JetBrains Mono"/>
                <a:sym typeface="JetBrains Mono"/>
              </a:rPr>
              <a:t>dds</a:t>
            </a:r>
            <a:r>
              <a:rPr lang="en-US" dirty="0"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highlight>
                  <a:srgbClr val="FFFF00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original counts are preserved in counts(</a:t>
            </a:r>
            <a:r>
              <a:rPr lang="en-US" dirty="0" err="1">
                <a:highlight>
                  <a:srgbClr val="FFFF00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dds</a:t>
            </a:r>
            <a:r>
              <a:rPr lang="en-US" dirty="0">
                <a:highlight>
                  <a:srgbClr val="FFFF00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</a:p>
          <a:p>
            <a:pPr marL="914400" indent="-457200">
              <a:buSzPts val="2800"/>
            </a:pPr>
            <a:endParaRPr lang="en-US" dirty="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Running the DESeq analysis</a:t>
            </a:r>
            <a:endParaRPr/>
          </a:p>
        </p:txBody>
      </p:sp>
      <p:sp>
        <p:nvSpPr>
          <p:cNvPr id="227" name="Google Shape;227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latin typeface="JetBrains Mono"/>
                <a:ea typeface="JetBrains Mono"/>
                <a:cs typeface="JetBrains Mono"/>
                <a:sym typeface="JetBrains Mono"/>
              </a:rPr>
              <a:t># get the results of the analysis:</a:t>
            </a:r>
            <a:endParaRPr dirty="0"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latin typeface="JetBrains Mono"/>
                <a:ea typeface="JetBrains Mono"/>
                <a:cs typeface="JetBrains Mono"/>
                <a:sym typeface="JetBrains Mono"/>
              </a:rPr>
              <a:t>res &lt;- results(</a:t>
            </a:r>
            <a:r>
              <a:rPr lang="en-US" dirty="0" err="1">
                <a:latin typeface="JetBrains Mono"/>
                <a:ea typeface="JetBrains Mono"/>
                <a:cs typeface="JetBrains Mono"/>
                <a:sym typeface="JetBrains Mono"/>
              </a:rPr>
              <a:t>dds</a:t>
            </a:r>
            <a:r>
              <a:rPr lang="en-US" dirty="0"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endParaRPr dirty="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dirty="0"/>
              <a:t>Examine this with </a:t>
            </a:r>
            <a:br>
              <a:rPr lang="en-US" dirty="0"/>
            </a:br>
            <a:r>
              <a:rPr lang="en-US" dirty="0">
                <a:latin typeface="JetBrains Mono"/>
                <a:ea typeface="JetBrains Mono"/>
                <a:cs typeface="JetBrains Mono"/>
                <a:sym typeface="JetBrains Mono"/>
              </a:rPr>
              <a:t>res</a:t>
            </a:r>
            <a:endParaRPr dirty="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dirty="0"/>
              <a:t>What actual comparison was performed (i.e. which group was compared to which)?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348e81b37d_1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Performing different contrasts</a:t>
            </a:r>
            <a:endParaRPr/>
          </a:p>
        </p:txBody>
      </p:sp>
      <p:sp>
        <p:nvSpPr>
          <p:cNvPr id="233" name="Google Shape;233;g1348e81b37d_1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Extract the genes for which the adjusted p-value is less than 0.1:</a:t>
            </a:r>
            <a:br>
              <a:rPr lang="en-US" dirty="0"/>
            </a:br>
            <a:r>
              <a:rPr lang="en-US" dirty="0" err="1"/>
              <a:t>sig.Thyroxine</a:t>
            </a:r>
            <a:r>
              <a:rPr lang="en-US" dirty="0"/>
              <a:t> &lt;- subset(res, </a:t>
            </a:r>
            <a:r>
              <a:rPr lang="en-US" dirty="0" err="1"/>
              <a:t>padj</a:t>
            </a:r>
            <a:r>
              <a:rPr lang="en-US" dirty="0"/>
              <a:t> &lt; 0.1)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Exporting results</a:t>
            </a:r>
            <a:endParaRPr/>
          </a:p>
        </p:txBody>
      </p:sp>
      <p:sp>
        <p:nvSpPr>
          <p:cNvPr id="239" name="Google Shape;239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1190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We can write the results to a CSV file by converting to a </a:t>
            </a:r>
            <a:r>
              <a:rPr lang="en-US" dirty="0" err="1"/>
              <a:t>tidyverse</a:t>
            </a:r>
            <a:r>
              <a:rPr lang="en-US" dirty="0"/>
              <a:t> table and using </a:t>
            </a:r>
            <a:r>
              <a:rPr lang="en-US" dirty="0" err="1"/>
              <a:t>write_csv</a:t>
            </a:r>
            <a:r>
              <a:rPr lang="en-US" dirty="0"/>
              <a:t>(…):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Note we have to tell the </a:t>
            </a:r>
            <a:r>
              <a:rPr lang="en-US" dirty="0" err="1"/>
              <a:t>tidyverse</a:t>
            </a:r>
            <a:r>
              <a:rPr lang="en-US" dirty="0"/>
              <a:t> table what column name to use for the row names</a:t>
            </a:r>
            <a:endParaRPr dirty="0"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>
                <a:latin typeface="JetBrains Mono"/>
                <a:ea typeface="JetBrains Mono"/>
                <a:cs typeface="JetBrains Mono"/>
                <a:sym typeface="JetBrains Mono"/>
              </a:rPr>
              <a:t>library(</a:t>
            </a:r>
            <a:r>
              <a:rPr lang="en-US" sz="2000" dirty="0" err="1">
                <a:latin typeface="JetBrains Mono"/>
                <a:ea typeface="JetBrains Mono"/>
                <a:cs typeface="JetBrains Mono"/>
                <a:sym typeface="JetBrains Mono"/>
              </a:rPr>
              <a:t>tidyverse</a:t>
            </a:r>
            <a:r>
              <a:rPr lang="en-US" sz="2000" dirty="0"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endParaRPr dirty="0"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 err="1">
                <a:latin typeface="JetBrains Mono"/>
                <a:ea typeface="JetBrains Mono"/>
                <a:cs typeface="JetBrains Mono"/>
                <a:sym typeface="JetBrains Mono"/>
              </a:rPr>
              <a:t>sig_genes_tbl</a:t>
            </a:r>
            <a:r>
              <a:rPr lang="en-US" sz="2000" dirty="0">
                <a:latin typeface="JetBrains Mono"/>
                <a:ea typeface="JetBrains Mono"/>
                <a:cs typeface="JetBrains Mono"/>
                <a:sym typeface="JetBrains Mono"/>
              </a:rPr>
              <a:t> &lt;- </a:t>
            </a:r>
            <a:r>
              <a:rPr lang="en-US" sz="2000" dirty="0" err="1">
                <a:latin typeface="JetBrains Mono"/>
                <a:ea typeface="JetBrains Mono"/>
                <a:cs typeface="JetBrains Mono"/>
                <a:sym typeface="JetBrains Mono"/>
              </a:rPr>
              <a:t>as_tibble</a:t>
            </a:r>
            <a:r>
              <a:rPr lang="en-US" sz="2000" dirty="0"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 sz="2000" dirty="0" err="1">
                <a:latin typeface="JetBrains Mono"/>
                <a:ea typeface="JetBrains Mono"/>
                <a:cs typeface="JetBrains Mono"/>
                <a:sym typeface="JetBrains Mono"/>
              </a:rPr>
              <a:t>sig.Thyroxine</a:t>
            </a:r>
            <a:r>
              <a:rPr lang="en-US" sz="2000" dirty="0"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lang="en-US" sz="2000" dirty="0" err="1">
                <a:latin typeface="JetBrains Mono"/>
                <a:ea typeface="JetBrains Mono"/>
                <a:cs typeface="JetBrains Mono"/>
                <a:sym typeface="JetBrains Mono"/>
              </a:rPr>
              <a:t>rownames</a:t>
            </a:r>
            <a:r>
              <a:rPr lang="en-US" sz="2000" dirty="0">
                <a:latin typeface="JetBrains Mono"/>
                <a:ea typeface="JetBrains Mono"/>
                <a:cs typeface="JetBrains Mono"/>
                <a:sym typeface="JetBrains Mono"/>
              </a:rPr>
              <a:t>="</a:t>
            </a:r>
            <a:r>
              <a:rPr lang="en-US" sz="2000" dirty="0" err="1">
                <a:latin typeface="JetBrains Mono"/>
                <a:ea typeface="JetBrains Mono"/>
                <a:cs typeface="JetBrains Mono"/>
                <a:sym typeface="JetBrains Mono"/>
              </a:rPr>
              <a:t>EnsemblID</a:t>
            </a:r>
            <a:r>
              <a:rPr lang="en-US" sz="2000" dirty="0">
                <a:latin typeface="JetBrains Mono"/>
                <a:ea typeface="JetBrains Mono"/>
                <a:cs typeface="JetBrains Mono"/>
                <a:sym typeface="JetBrains Mono"/>
              </a:rPr>
              <a:t>")</a:t>
            </a:r>
            <a:endParaRPr dirty="0"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 err="1">
                <a:latin typeface="JetBrains Mono"/>
                <a:ea typeface="JetBrains Mono"/>
                <a:cs typeface="JetBrains Mono"/>
                <a:sym typeface="JetBrains Mono"/>
              </a:rPr>
              <a:t>write_csv</a:t>
            </a:r>
            <a:r>
              <a:rPr lang="en-US" sz="2000" dirty="0"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 sz="2000" dirty="0" err="1">
                <a:latin typeface="JetBrains Mono"/>
                <a:ea typeface="JetBrains Mono"/>
                <a:cs typeface="JetBrains Mono"/>
                <a:sym typeface="JetBrains Mono"/>
              </a:rPr>
              <a:t>sig_genes_tbl</a:t>
            </a:r>
            <a:r>
              <a:rPr lang="en-US" sz="2000" dirty="0">
                <a:latin typeface="JetBrains Mono"/>
                <a:ea typeface="JetBrains Mono"/>
                <a:cs typeface="JetBrains Mono"/>
                <a:sym typeface="JetBrains Mono"/>
              </a:rPr>
              <a:t>, ”</a:t>
            </a:r>
            <a:r>
              <a:rPr lang="en-US" sz="2000" dirty="0" err="1">
                <a:latin typeface="JetBrains Mono"/>
                <a:ea typeface="JetBrains Mono"/>
                <a:cs typeface="JetBrains Mono"/>
                <a:sym typeface="JetBrains Mono"/>
              </a:rPr>
              <a:t>Thyroxine_vs_Saline-sig_genes.csv</a:t>
            </a:r>
            <a:r>
              <a:rPr lang="en-US" sz="2000" dirty="0">
                <a:latin typeface="JetBrains Mono"/>
                <a:ea typeface="JetBrains Mono"/>
                <a:cs typeface="JetBrains Mono"/>
                <a:sym typeface="JetBrains Mono"/>
              </a:rPr>
              <a:t>")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tidyverse pipes</a:t>
            </a:r>
            <a:endParaRPr/>
          </a:p>
        </p:txBody>
      </p:sp>
      <p:sp>
        <p:nvSpPr>
          <p:cNvPr id="245" name="Google Shape;245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Note we can do a lot of this with a </a:t>
            </a:r>
            <a:r>
              <a:rPr lang="en-US" dirty="0" err="1"/>
              <a:t>tidyverse</a:t>
            </a:r>
            <a:r>
              <a:rPr lang="en-US" dirty="0"/>
              <a:t> pipe!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This is just an alternative form of coding the pipeline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500" dirty="0" err="1">
                <a:latin typeface="JetBrains Mono"/>
                <a:ea typeface="JetBrains Mono"/>
                <a:cs typeface="JetBrains Mono"/>
                <a:sym typeface="JetBrains Mono"/>
              </a:rPr>
              <a:t>DESeqDataSet</a:t>
            </a:r>
            <a:r>
              <a:rPr lang="en-US" sz="2500" dirty="0">
                <a:latin typeface="JetBrains Mono"/>
                <a:ea typeface="JetBrains Mono"/>
                <a:cs typeface="JetBrains Mono"/>
                <a:sym typeface="JetBrains Mono"/>
              </a:rPr>
              <a:t>(se, ~ Treatment) %&gt;%</a:t>
            </a:r>
            <a:endParaRPr sz="25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500" dirty="0">
                <a:latin typeface="JetBrains Mono"/>
                <a:ea typeface="JetBrains Mono"/>
                <a:cs typeface="JetBrains Mono"/>
                <a:sym typeface="JetBrains Mono"/>
              </a:rPr>
              <a:t>  </a:t>
            </a:r>
            <a:r>
              <a:rPr lang="en-US" sz="2500" dirty="0" err="1">
                <a:latin typeface="JetBrains Mono"/>
                <a:ea typeface="JetBrains Mono"/>
                <a:cs typeface="JetBrains Mono"/>
                <a:sym typeface="JetBrains Mono"/>
              </a:rPr>
              <a:t>DESeq</a:t>
            </a:r>
            <a:r>
              <a:rPr lang="en-US" sz="2500" dirty="0">
                <a:latin typeface="JetBrains Mono"/>
                <a:ea typeface="JetBrains Mono"/>
                <a:cs typeface="JetBrains Mono"/>
                <a:sym typeface="JetBrains Mono"/>
              </a:rPr>
              <a:t>() %&gt;%</a:t>
            </a:r>
            <a:endParaRPr sz="25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500" dirty="0">
                <a:latin typeface="JetBrains Mono"/>
                <a:ea typeface="JetBrains Mono"/>
                <a:cs typeface="JetBrains Mono"/>
                <a:sym typeface="JetBrains Mono"/>
              </a:rPr>
              <a:t>  subset(</a:t>
            </a:r>
            <a:r>
              <a:rPr lang="en-US" sz="2500" dirty="0" err="1">
                <a:latin typeface="JetBrains Mono"/>
                <a:ea typeface="JetBrains Mono"/>
                <a:cs typeface="JetBrains Mono"/>
                <a:sym typeface="JetBrains Mono"/>
              </a:rPr>
              <a:t>padj</a:t>
            </a:r>
            <a:r>
              <a:rPr lang="en-US" sz="2500" dirty="0">
                <a:latin typeface="JetBrains Mono"/>
                <a:ea typeface="JetBrains Mono"/>
                <a:cs typeface="JetBrains Mono"/>
                <a:sym typeface="JetBrains Mono"/>
              </a:rPr>
              <a:t> &lt; 0.1) %&gt;%</a:t>
            </a:r>
            <a:endParaRPr sz="25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500" dirty="0">
                <a:latin typeface="JetBrains Mono"/>
                <a:ea typeface="JetBrains Mono"/>
                <a:cs typeface="JetBrains Mono"/>
                <a:sym typeface="JetBrains Mono"/>
              </a:rPr>
              <a:t>  </a:t>
            </a:r>
            <a:r>
              <a:rPr lang="en-US" sz="2500" dirty="0" err="1">
                <a:latin typeface="JetBrains Mono"/>
                <a:ea typeface="JetBrains Mono"/>
                <a:cs typeface="JetBrains Mono"/>
                <a:sym typeface="JetBrains Mono"/>
              </a:rPr>
              <a:t>as_tibble</a:t>
            </a:r>
            <a:r>
              <a:rPr lang="en-US" sz="2500" dirty="0"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 sz="2500" dirty="0" err="1">
                <a:latin typeface="JetBrains Mono"/>
                <a:ea typeface="JetBrains Mono"/>
                <a:cs typeface="JetBrains Mono"/>
                <a:sym typeface="JetBrains Mono"/>
              </a:rPr>
              <a:t>rownames</a:t>
            </a:r>
            <a:r>
              <a:rPr lang="en-US" sz="2500" dirty="0">
                <a:latin typeface="JetBrains Mono"/>
                <a:ea typeface="JetBrains Mono"/>
                <a:cs typeface="JetBrains Mono"/>
                <a:sym typeface="JetBrains Mono"/>
              </a:rPr>
              <a:t>="</a:t>
            </a:r>
            <a:r>
              <a:rPr lang="en-US" sz="2500" dirty="0" err="1">
                <a:latin typeface="JetBrains Mono"/>
                <a:ea typeface="JetBrains Mono"/>
                <a:cs typeface="JetBrains Mono"/>
                <a:sym typeface="JetBrains Mono"/>
              </a:rPr>
              <a:t>EnsemblID</a:t>
            </a:r>
            <a:r>
              <a:rPr lang="en-US" sz="2500" dirty="0">
                <a:latin typeface="JetBrains Mono"/>
                <a:ea typeface="JetBrains Mono"/>
                <a:cs typeface="JetBrains Mono"/>
                <a:sym typeface="JetBrains Mono"/>
              </a:rPr>
              <a:t>") %&gt;%</a:t>
            </a:r>
            <a:endParaRPr sz="25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500" dirty="0">
                <a:latin typeface="JetBrains Mono"/>
                <a:ea typeface="JetBrains Mono"/>
                <a:cs typeface="JetBrains Mono"/>
                <a:sym typeface="JetBrains Mono"/>
              </a:rPr>
              <a:t>  </a:t>
            </a:r>
            <a:r>
              <a:rPr lang="en-US" sz="2500" dirty="0" err="1">
                <a:latin typeface="JetBrains Mono"/>
                <a:ea typeface="JetBrains Mono"/>
                <a:cs typeface="JetBrains Mono"/>
                <a:sym typeface="JetBrains Mono"/>
              </a:rPr>
              <a:t>write_csv</a:t>
            </a:r>
            <a:r>
              <a:rPr lang="en-US" sz="2500" dirty="0">
                <a:latin typeface="JetBrains Mono"/>
                <a:ea typeface="JetBrains Mono"/>
                <a:cs typeface="JetBrains Mono"/>
                <a:sym typeface="JetBrains Mono"/>
              </a:rPr>
              <a:t>(”</a:t>
            </a:r>
            <a:r>
              <a:rPr lang="en-US" sz="2500" dirty="0" err="1">
                <a:latin typeface="JetBrains Mono"/>
                <a:ea typeface="JetBrains Mono"/>
                <a:cs typeface="JetBrains Mono"/>
                <a:sym typeface="JetBrains Mono"/>
              </a:rPr>
              <a:t>Thyroxine_vs_Saline-sig_genes.csv</a:t>
            </a:r>
            <a:r>
              <a:rPr lang="en-US" sz="2500" dirty="0">
                <a:latin typeface="JetBrains Mono"/>
                <a:ea typeface="JetBrains Mono"/>
                <a:cs typeface="JetBrains Mono"/>
                <a:sym typeface="JetBrains Mono"/>
              </a:rPr>
              <a:t>")</a:t>
            </a:r>
            <a:endParaRPr sz="2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Installing Bioconductor</a:t>
            </a:r>
            <a:endParaRPr/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This is informational: the packages we need are already installed on the server</a:t>
            </a:r>
            <a:endParaRPr/>
          </a:p>
          <a:p>
            <a:pPr marL="2286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Start R in the terminal on the server:</a:t>
            </a:r>
            <a:endParaRPr/>
          </a:p>
          <a:p>
            <a:pPr marL="0" lvl="0" indent="457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highlight>
                  <a:srgbClr val="FFFF00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R</a:t>
            </a:r>
            <a:endParaRPr>
              <a:highlight>
                <a:srgbClr val="FFFF00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Install the BiocManager package:</a:t>
            </a:r>
            <a:endParaRPr/>
          </a:p>
          <a:p>
            <a:pPr marL="0" lvl="0" indent="457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highlight>
                  <a:srgbClr val="FFFF00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install.packages("BiocManager")</a:t>
            </a:r>
            <a:endParaRPr>
              <a:highlight>
                <a:srgbClr val="FFFF00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Font typeface="JetBrains Mono"/>
              <a:buChar char="•"/>
            </a:pPr>
            <a:r>
              <a:rPr lang="en-US"/>
              <a:t>select a mirror by typing the corresponding number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Key Bioconductor packages for this analysis</a:t>
            </a:r>
            <a:endParaRPr/>
          </a:p>
        </p:txBody>
      </p:sp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We'll use the following packages from Bioconductor:</a:t>
            </a:r>
            <a:endParaRPr/>
          </a:p>
          <a:p>
            <a:pPr marL="2286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GenomicFeatures</a:t>
            </a:r>
            <a:r>
              <a:rPr lang="en-US"/>
              <a:t>: R representation of genes, exons, transcripts, etc.</a:t>
            </a:r>
            <a:endParaRPr/>
          </a:p>
          <a:p>
            <a:pPr marL="2286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GenomicAlignments</a:t>
            </a:r>
            <a:r>
              <a:rPr lang="en-US"/>
              <a:t>: R representation of alignments of reads to reference (i.e. representation of data in a bam file)</a:t>
            </a:r>
            <a:endParaRPr/>
          </a:p>
          <a:p>
            <a:pPr marL="2286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DESeq2</a:t>
            </a:r>
            <a:r>
              <a:rPr lang="en-US"/>
              <a:t>: statistical analysis and identification of differentially expressed genes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Installing Bioconductor packages</a:t>
            </a:r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BiocManager::install to install Bioconductor packages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Pass a list of package names: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highlight>
                  <a:srgbClr val="FFFF00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BiocManager::install(c("GenomicFeatures",</a:t>
            </a:r>
            <a:endParaRPr>
              <a:highlight>
                <a:srgbClr val="FFFF00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highlight>
                  <a:srgbClr val="FFFF00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"GenomicAlignments", "DESeq2"))</a:t>
            </a:r>
            <a:endParaRPr>
              <a:highlight>
                <a:srgbClr val="FFFF00"/>
              </a:highlight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(Can also do this on three separate lines)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r>
              <a:rPr lang="en-US" sz="1900"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BiocManager::install(“GenomicFeatures”)</a:t>
            </a:r>
            <a:endParaRPr sz="1900">
              <a:highlight>
                <a:schemeClr val="lt1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	BiocManager::install(“GenomicAlignments”)</a:t>
            </a:r>
            <a:endParaRPr sz="1900">
              <a:highlight>
                <a:schemeClr val="lt1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	BiocManager::install(“DESeq2”)</a:t>
            </a:r>
            <a:endParaRPr sz="1900">
              <a:highlight>
                <a:schemeClr val="lt1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457200" lvl="0" indent="-349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JetBrains Mono"/>
              <a:buChar char="•"/>
            </a:pPr>
            <a:r>
              <a:rPr lang="en-US" sz="2700">
                <a:highlight>
                  <a:schemeClr val="lt1"/>
                </a:highlight>
              </a:rPr>
              <a:t>Exit R with</a:t>
            </a:r>
            <a:r>
              <a:rPr lang="en-US" sz="1900"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-US" sz="1900">
                <a:highlight>
                  <a:srgbClr val="FFFF00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q()</a:t>
            </a:r>
            <a:endParaRPr sz="1900">
              <a:highlight>
                <a:srgbClr val="FFFF00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RNA-Seq pipeline</a:t>
            </a:r>
            <a:endParaRPr/>
          </a:p>
        </p:txBody>
      </p:sp>
      <p:sp>
        <p:nvSpPr>
          <p:cNvPr id="117" name="Google Shape;11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Log into the server (if you’re not already) and navigate to your </a:t>
            </a:r>
            <a:r>
              <a:rPr lang="en-US" dirty="0" err="1"/>
              <a:t>RNASeq</a:t>
            </a:r>
            <a:r>
              <a:rPr lang="en-US" dirty="0"/>
              <a:t> folder:</a:t>
            </a:r>
            <a:br>
              <a:rPr lang="en-US" dirty="0"/>
            </a:br>
            <a:r>
              <a:rPr lang="en-US" dirty="0">
                <a:latin typeface="JetBrains Mono"/>
                <a:ea typeface="JetBrains Mono"/>
                <a:cs typeface="JetBrains Mono"/>
                <a:sym typeface="JetBrains Mono"/>
              </a:rPr>
              <a:t>cd /data/bootcamp/</a:t>
            </a:r>
            <a:r>
              <a:rPr lang="en-US" dirty="0" err="1">
                <a:latin typeface="JetBrains Mono"/>
                <a:ea typeface="JetBrains Mono"/>
                <a:cs typeface="JetBrains Mono"/>
                <a:sym typeface="JetBrains Mono"/>
              </a:rPr>
              <a:t>lastname</a:t>
            </a:r>
            <a:r>
              <a:rPr lang="en-US" dirty="0">
                <a:latin typeface="JetBrains Mono"/>
                <a:ea typeface="JetBrains Mono"/>
                <a:cs typeface="JetBrains Mono"/>
                <a:sym typeface="JetBrains Mono"/>
              </a:rPr>
              <a:t>/</a:t>
            </a:r>
            <a:r>
              <a:rPr lang="en-US" dirty="0" err="1">
                <a:latin typeface="JetBrains Mono"/>
                <a:ea typeface="JetBrains Mono"/>
                <a:cs typeface="JetBrains Mono"/>
                <a:sym typeface="JetBrains Mono"/>
              </a:rPr>
              <a:t>RNASeq</a:t>
            </a:r>
            <a:endParaRPr dirty="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Go back into R and load the libraries:</a:t>
            </a:r>
            <a:endParaRPr dirty="0"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highlight>
                  <a:srgbClr val="FFFF00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R</a:t>
            </a:r>
            <a:endParaRPr dirty="0">
              <a:highlight>
                <a:srgbClr val="FFFF00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latin typeface="JetBrains Mono"/>
                <a:ea typeface="JetBrains Mono"/>
                <a:cs typeface="JetBrains Mono"/>
                <a:sym typeface="JetBrains Mono"/>
              </a:rPr>
              <a:t>&gt; library(</a:t>
            </a:r>
            <a:r>
              <a:rPr lang="en-US" dirty="0" err="1">
                <a:latin typeface="JetBrains Mono"/>
                <a:ea typeface="JetBrains Mono"/>
                <a:cs typeface="JetBrains Mono"/>
                <a:sym typeface="JetBrains Mono"/>
              </a:rPr>
              <a:t>GenomicAlignments</a:t>
            </a:r>
            <a:r>
              <a:rPr lang="en-US" dirty="0"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endParaRPr dirty="0"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latin typeface="JetBrains Mono"/>
                <a:ea typeface="JetBrains Mono"/>
                <a:cs typeface="JetBrains Mono"/>
                <a:sym typeface="JetBrains Mono"/>
              </a:rPr>
              <a:t>&gt; library(</a:t>
            </a:r>
            <a:r>
              <a:rPr lang="en-US" dirty="0" err="1">
                <a:latin typeface="JetBrains Mono"/>
                <a:ea typeface="JetBrains Mono"/>
                <a:cs typeface="JetBrains Mono"/>
                <a:sym typeface="JetBrains Mono"/>
              </a:rPr>
              <a:t>GenomicFeatures</a:t>
            </a:r>
            <a:r>
              <a:rPr lang="en-US" dirty="0"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endParaRPr dirty="0"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latin typeface="JetBrains Mono"/>
                <a:ea typeface="JetBrains Mono"/>
                <a:cs typeface="JetBrains Mono"/>
                <a:sym typeface="JetBrains Mono"/>
              </a:rPr>
              <a:t>&gt; library(DESeq2)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Loading bam files</a:t>
            </a:r>
            <a:endParaRPr/>
          </a:p>
        </p:txBody>
      </p:sp>
      <p:sp>
        <p:nvSpPr>
          <p:cNvPr id="123" name="Google Shape;123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 err="1">
                <a:latin typeface="JetBrains Mono"/>
                <a:ea typeface="JetBrains Mono"/>
                <a:cs typeface="JetBrains Mono"/>
                <a:sym typeface="JetBrains Mono"/>
              </a:rPr>
              <a:t>bamfiles</a:t>
            </a:r>
            <a:r>
              <a:rPr lang="en-US" sz="2400" dirty="0">
                <a:latin typeface="JetBrains Mono"/>
                <a:ea typeface="JetBrains Mono"/>
                <a:cs typeface="JetBrains Mono"/>
                <a:sym typeface="JetBrains Mono"/>
              </a:rPr>
              <a:t> &lt;- </a:t>
            </a:r>
            <a:r>
              <a:rPr lang="en-US" sz="2400" dirty="0" err="1">
                <a:latin typeface="JetBrains Mono"/>
                <a:ea typeface="JetBrains Mono"/>
                <a:cs typeface="JetBrains Mono"/>
                <a:sym typeface="JetBrains Mono"/>
              </a:rPr>
              <a:t>BamFileList</a:t>
            </a:r>
            <a:r>
              <a:rPr lang="en-US" sz="2400" dirty="0"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 sz="2400" dirty="0" err="1">
                <a:latin typeface="JetBrains Mono"/>
                <a:ea typeface="JetBrains Mono"/>
                <a:cs typeface="JetBrains Mono"/>
                <a:sym typeface="JetBrains Mono"/>
              </a:rPr>
              <a:t>list.files</a:t>
            </a:r>
            <a:r>
              <a:rPr lang="en-US" sz="2400" dirty="0">
                <a:latin typeface="JetBrains Mono"/>
                <a:ea typeface="JetBrains Mono"/>
                <a:cs typeface="JetBrains Mono"/>
                <a:sym typeface="JetBrains Mono"/>
              </a:rPr>
              <a:t>(pattern=“*.</a:t>
            </a:r>
            <a:r>
              <a:rPr lang="en-US" sz="2400" dirty="0" err="1">
                <a:latin typeface="JetBrains Mono"/>
                <a:ea typeface="JetBrains Mono"/>
                <a:cs typeface="JetBrains Mono"/>
                <a:sym typeface="JetBrains Mono"/>
              </a:rPr>
              <a:t>sort.bam</a:t>
            </a:r>
            <a:r>
              <a:rPr lang="en-US" sz="2400" dirty="0">
                <a:latin typeface="JetBrains Mono"/>
                <a:ea typeface="JetBrains Mono"/>
                <a:cs typeface="JetBrains Mono"/>
                <a:sym typeface="JetBrains Mono"/>
              </a:rPr>
              <a:t>”))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 err="1">
                <a:latin typeface="JetBrains Mono"/>
                <a:ea typeface="JetBrains Mono"/>
                <a:cs typeface="JetBrains Mono"/>
                <a:sym typeface="JetBrains Mono"/>
              </a:rPr>
              <a:t>bamfiles</a:t>
            </a:r>
            <a:endParaRPr sz="2400" dirty="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114300" indent="0">
              <a:buNone/>
            </a:pPr>
            <a:endParaRPr 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11430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BamFileList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of length 16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names(16): B_Saline_L1-ds.sort.bam ... Z_Thyroxine_L1-ds.sort.bam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Reading the GTF file</a:t>
            </a:r>
            <a:endParaRPr/>
          </a:p>
        </p:txBody>
      </p:sp>
      <p:sp>
        <p:nvSpPr>
          <p:cNvPr id="129" name="Google Shape;12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953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We will create a "transcript database" from the GTF file: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>
                <a:latin typeface="JetBrains Mono"/>
                <a:ea typeface="JetBrains Mono"/>
                <a:cs typeface="JetBrains Mono"/>
                <a:sym typeface="JetBrains Mono"/>
              </a:rPr>
              <a:t>	</a:t>
            </a:r>
            <a:endParaRPr sz="2000" dirty="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dirty="0" err="1">
                <a:latin typeface="JetBrains Mono"/>
                <a:ea typeface="JetBrains Mono"/>
                <a:cs typeface="JetBrains Mono"/>
                <a:sym typeface="JetBrains Mono"/>
              </a:rPr>
              <a:t>txdb</a:t>
            </a:r>
            <a:r>
              <a:rPr lang="en-US" sz="2300" dirty="0">
                <a:latin typeface="JetBrains Mono"/>
                <a:ea typeface="JetBrains Mono"/>
                <a:cs typeface="JetBrains Mono"/>
                <a:sym typeface="JetBrains Mono"/>
              </a:rPr>
              <a:t> &lt;- </a:t>
            </a:r>
            <a:r>
              <a:rPr lang="en-US" sz="2300" dirty="0" err="1">
                <a:latin typeface="JetBrains Mono"/>
                <a:ea typeface="JetBrains Mono"/>
                <a:cs typeface="JetBrains Mono"/>
                <a:sym typeface="JetBrains Mono"/>
              </a:rPr>
              <a:t>makeTxDbFromGFF</a:t>
            </a:r>
            <a:r>
              <a:rPr lang="en-US" sz="2300" dirty="0"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endParaRPr sz="31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dirty="0">
                <a:latin typeface="JetBrains Mono"/>
                <a:ea typeface="JetBrains Mono"/>
                <a:cs typeface="JetBrains Mono"/>
                <a:sym typeface="JetBrains Mono"/>
              </a:rPr>
              <a:t>”../../Chicken/Gallus….</a:t>
            </a:r>
            <a:r>
              <a:rPr lang="en-US" sz="2300" dirty="0" err="1">
                <a:latin typeface="JetBrains Mono"/>
                <a:ea typeface="JetBrains Mono"/>
                <a:cs typeface="JetBrains Mono"/>
                <a:sym typeface="JetBrains Mono"/>
              </a:rPr>
              <a:t>gtf</a:t>
            </a:r>
            <a:r>
              <a:rPr lang="en-US" sz="2300" dirty="0">
                <a:latin typeface="JetBrains Mono"/>
                <a:ea typeface="JetBrains Mono"/>
                <a:cs typeface="JetBrains Mono"/>
                <a:sym typeface="JetBrains Mono"/>
              </a:rPr>
              <a:t>",</a:t>
            </a:r>
            <a:r>
              <a:rPr lang="en-US" sz="2300" dirty="0" err="1">
                <a:latin typeface="JetBrains Mono"/>
                <a:ea typeface="JetBrains Mono"/>
                <a:cs typeface="JetBrains Mono"/>
                <a:sym typeface="JetBrains Mono"/>
              </a:rPr>
              <a:t>circ_seqs</a:t>
            </a:r>
            <a:r>
              <a:rPr lang="en-US" sz="2300" dirty="0">
                <a:latin typeface="JetBrains Mono"/>
                <a:ea typeface="JetBrains Mono"/>
                <a:cs typeface="JetBrains Mono"/>
                <a:sym typeface="JetBrains Mono"/>
              </a:rPr>
              <a:t>=character(0))</a:t>
            </a:r>
            <a:endParaRPr sz="3100" dirty="0"/>
          </a:p>
          <a:p>
            <a:pPr marL="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400" dirty="0" err="1">
                <a:latin typeface="JetBrains Mono"/>
                <a:ea typeface="JetBrains Mono"/>
                <a:cs typeface="JetBrains Mono"/>
                <a:sym typeface="JetBrains Mono"/>
              </a:rPr>
              <a:t>exonsByGene</a:t>
            </a:r>
            <a:r>
              <a:rPr lang="en-US" sz="2400" dirty="0">
                <a:latin typeface="JetBrains Mono"/>
                <a:ea typeface="JetBrains Mono"/>
                <a:cs typeface="JetBrains Mono"/>
                <a:sym typeface="JetBrains Mono"/>
              </a:rPr>
              <a:t> &lt;- </a:t>
            </a:r>
            <a:r>
              <a:rPr lang="en-US" sz="2400" dirty="0" err="1">
                <a:latin typeface="JetBrains Mono"/>
                <a:ea typeface="JetBrains Mono"/>
                <a:cs typeface="JetBrains Mono"/>
                <a:sym typeface="JetBrains Mono"/>
              </a:rPr>
              <a:t>exonsBy</a:t>
            </a:r>
            <a:r>
              <a:rPr lang="en-US" sz="2400" dirty="0"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 sz="2400" dirty="0" err="1">
                <a:latin typeface="JetBrains Mono"/>
                <a:ea typeface="JetBrains Mono"/>
                <a:cs typeface="JetBrains Mono"/>
                <a:sym typeface="JetBrains Mono"/>
              </a:rPr>
              <a:t>txdb</a:t>
            </a:r>
            <a:r>
              <a:rPr lang="en-US" sz="2400" dirty="0">
                <a:latin typeface="JetBrains Mono"/>
                <a:ea typeface="JetBrains Mono"/>
                <a:cs typeface="JetBrains Mono"/>
                <a:sym typeface="JetBrains Mono"/>
              </a:rPr>
              <a:t>, "gene")</a:t>
            </a:r>
            <a:endParaRPr sz="3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Counting reads per gene</a:t>
            </a:r>
            <a:endParaRPr/>
          </a:p>
        </p:txBody>
      </p:sp>
      <p:sp>
        <p:nvSpPr>
          <p:cNvPr id="135" name="Google Shape;1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1526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Counting reads takes a long time - we'll parallelize this</a:t>
            </a:r>
            <a:endParaRPr dirty="0"/>
          </a:p>
          <a:p>
            <a:pPr marL="228600" lvl="0" indent="-21526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Need another library:</a:t>
            </a:r>
            <a:endParaRPr dirty="0"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200" dirty="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 dirty="0">
                <a:latin typeface="JetBrains Mono"/>
                <a:ea typeface="JetBrains Mono"/>
                <a:cs typeface="JetBrains Mono"/>
                <a:sym typeface="JetBrains Mono"/>
              </a:rPr>
              <a:t># If needed:</a:t>
            </a:r>
            <a:br>
              <a:rPr lang="en-US" sz="2200" dirty="0"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2200" dirty="0">
                <a:latin typeface="JetBrains Mono"/>
                <a:ea typeface="JetBrains Mono"/>
                <a:cs typeface="JetBrains Mono"/>
                <a:sym typeface="JetBrains Mono"/>
              </a:rPr>
              <a:t># </a:t>
            </a:r>
            <a:r>
              <a:rPr lang="en-US" sz="2200" dirty="0" err="1">
                <a:latin typeface="JetBrains Mono"/>
                <a:ea typeface="JetBrains Mono"/>
                <a:cs typeface="JetBrains Mono"/>
                <a:sym typeface="JetBrains Mono"/>
              </a:rPr>
              <a:t>BiocManager</a:t>
            </a:r>
            <a:r>
              <a:rPr lang="en-US" sz="2200" dirty="0">
                <a:latin typeface="JetBrains Mono"/>
                <a:ea typeface="JetBrains Mono"/>
                <a:cs typeface="JetBrains Mono"/>
                <a:sym typeface="JetBrains Mono"/>
              </a:rPr>
              <a:t>::install("</a:t>
            </a:r>
            <a:r>
              <a:rPr lang="en-US" sz="2200" dirty="0" err="1">
                <a:latin typeface="JetBrains Mono"/>
                <a:ea typeface="JetBrains Mono"/>
                <a:cs typeface="JetBrains Mono"/>
                <a:sym typeface="JetBrains Mono"/>
              </a:rPr>
              <a:t>BiocParallel</a:t>
            </a:r>
            <a:r>
              <a:rPr lang="en-US" sz="2200" dirty="0">
                <a:latin typeface="JetBrains Mono"/>
                <a:ea typeface="JetBrains Mono"/>
                <a:cs typeface="JetBrains Mono"/>
                <a:sym typeface="JetBrains Mono"/>
              </a:rPr>
              <a:t>")</a:t>
            </a:r>
            <a:endParaRPr dirty="0"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200" dirty="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 dirty="0">
                <a:latin typeface="JetBrains Mono"/>
                <a:ea typeface="JetBrains Mono"/>
                <a:cs typeface="JetBrains Mono"/>
                <a:sym typeface="JetBrains Mono"/>
              </a:rPr>
              <a:t>library(</a:t>
            </a:r>
            <a:r>
              <a:rPr lang="en-US" sz="2200" dirty="0" err="1">
                <a:latin typeface="JetBrains Mono"/>
                <a:ea typeface="JetBrains Mono"/>
                <a:cs typeface="JetBrains Mono"/>
                <a:sym typeface="JetBrains Mono"/>
              </a:rPr>
              <a:t>BiocParallel</a:t>
            </a:r>
            <a:r>
              <a:rPr lang="en-US" sz="2200" dirty="0"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endParaRPr dirty="0"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200" dirty="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 dirty="0">
                <a:latin typeface="JetBrains Mono"/>
                <a:ea typeface="JetBrains Mono"/>
                <a:cs typeface="JetBrains Mono"/>
                <a:sym typeface="JetBrains Mono"/>
              </a:rPr>
              <a:t>register(</a:t>
            </a:r>
            <a:r>
              <a:rPr lang="en-US" sz="2200" dirty="0" err="1">
                <a:latin typeface="JetBrains Mono"/>
                <a:ea typeface="JetBrains Mono"/>
                <a:cs typeface="JetBrains Mono"/>
                <a:sym typeface="JetBrains Mono"/>
              </a:rPr>
              <a:t>MulticoreParam</a:t>
            </a:r>
            <a:r>
              <a:rPr lang="en-US" sz="2200" dirty="0">
                <a:latin typeface="JetBrains Mono"/>
                <a:ea typeface="JetBrains Mono"/>
                <a:cs typeface="JetBrains Mono"/>
                <a:sym typeface="JetBrains Mono"/>
              </a:rPr>
              <a:t>(workers=4))</a:t>
            </a:r>
            <a:endParaRPr dirty="0"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200" dirty="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JetBrains Mono"/>
                <a:ea typeface="JetBrains Mono"/>
                <a:cs typeface="JetBrains Mono"/>
                <a:sym typeface="JetBrains Mono"/>
              </a:rPr>
              <a:t>se &lt;- </a:t>
            </a:r>
            <a:r>
              <a:rPr lang="en-US" sz="2200" dirty="0" err="1">
                <a:latin typeface="JetBrains Mono"/>
                <a:ea typeface="JetBrains Mono"/>
                <a:cs typeface="JetBrains Mono"/>
                <a:sym typeface="JetBrains Mono"/>
              </a:rPr>
              <a:t>summarizeOverlaps</a:t>
            </a:r>
            <a:r>
              <a:rPr lang="en-US" sz="2200" dirty="0">
                <a:latin typeface="JetBrains Mono"/>
                <a:ea typeface="JetBrains Mono"/>
                <a:cs typeface="JetBrains Mono"/>
                <a:sym typeface="JetBrains Mono"/>
              </a:rPr>
              <a:t>(features=</a:t>
            </a:r>
            <a:r>
              <a:rPr lang="en-US" sz="2200" dirty="0" err="1">
                <a:latin typeface="JetBrains Mono"/>
                <a:ea typeface="JetBrains Mono"/>
                <a:cs typeface="JetBrains Mono"/>
                <a:sym typeface="JetBrains Mono"/>
              </a:rPr>
              <a:t>exonsByGene</a:t>
            </a:r>
            <a:r>
              <a:rPr lang="en-US" sz="2200" dirty="0">
                <a:latin typeface="JetBrains Mono"/>
                <a:ea typeface="JetBrains Mono"/>
                <a:cs typeface="JetBrains Mono"/>
                <a:sym typeface="JetBrains Mono"/>
              </a:rPr>
              <a:t>, reads=</a:t>
            </a:r>
            <a:r>
              <a:rPr lang="en-US" sz="2200" dirty="0" err="1">
                <a:latin typeface="JetBrains Mono"/>
                <a:ea typeface="JetBrains Mono"/>
                <a:cs typeface="JetBrains Mono"/>
                <a:sym typeface="JetBrains Mono"/>
              </a:rPr>
              <a:t>bamfiles,mode</a:t>
            </a:r>
            <a:r>
              <a:rPr lang="en-US" sz="2200" dirty="0">
                <a:latin typeface="JetBrains Mono"/>
                <a:ea typeface="JetBrains Mono"/>
                <a:cs typeface="JetBrains Mono"/>
                <a:sym typeface="JetBrains Mono"/>
              </a:rPr>
              <a:t>="</a:t>
            </a:r>
            <a:r>
              <a:rPr lang="en-US" sz="2200" dirty="0" err="1">
                <a:latin typeface="JetBrains Mono"/>
                <a:ea typeface="JetBrains Mono"/>
                <a:cs typeface="JetBrains Mono"/>
                <a:sym typeface="JetBrains Mono"/>
              </a:rPr>
              <a:t>IntersectionStrict</a:t>
            </a:r>
            <a:r>
              <a:rPr lang="en-US" sz="2200" dirty="0">
                <a:latin typeface="JetBrains Mono"/>
                <a:ea typeface="JetBrains Mono"/>
                <a:cs typeface="JetBrains Mono"/>
                <a:sym typeface="JetBrains Mono"/>
              </a:rPr>
              <a:t>",</a:t>
            </a:r>
            <a:endParaRPr sz="2200" dirty="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latin typeface="JetBrains Mono"/>
                <a:ea typeface="JetBrains Mono"/>
                <a:cs typeface="JetBrains Mono"/>
                <a:sym typeface="JetBrains Mono"/>
              </a:rPr>
              <a:t>singleEnd</a:t>
            </a:r>
            <a:r>
              <a:rPr lang="en-US" sz="2200" dirty="0">
                <a:latin typeface="JetBrains Mono"/>
                <a:ea typeface="JetBrains Mono"/>
                <a:cs typeface="JetBrains Mono"/>
                <a:sym typeface="JetBrains Mono"/>
              </a:rPr>
              <a:t>=F, </a:t>
            </a:r>
            <a:r>
              <a:rPr lang="en-US" sz="2200" dirty="0" err="1">
                <a:latin typeface="JetBrains Mono"/>
                <a:ea typeface="JetBrains Mono"/>
                <a:cs typeface="JetBrains Mono"/>
                <a:sym typeface="JetBrains Mono"/>
              </a:rPr>
              <a:t>ignore.strand</a:t>
            </a:r>
            <a:r>
              <a:rPr lang="en-US" sz="2200" dirty="0">
                <a:latin typeface="JetBrains Mono"/>
                <a:ea typeface="JetBrains Mono"/>
                <a:cs typeface="JetBrains Mono"/>
                <a:sym typeface="JetBrains Mono"/>
              </a:rPr>
              <a:t>=T, fragments=F)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USOM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16067</TotalTime>
  <Words>1822</Words>
  <Application>Microsoft Macintosh PowerPoint</Application>
  <PresentationFormat>Widescreen</PresentationFormat>
  <Paragraphs>196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Menlo</vt:lpstr>
      <vt:lpstr>Calibri</vt:lpstr>
      <vt:lpstr>JetBrains Mono</vt:lpstr>
      <vt:lpstr>Arial</vt:lpstr>
      <vt:lpstr>MUSOM</vt:lpstr>
      <vt:lpstr>Differential Expression Analysis with R and Bioconductor</vt:lpstr>
      <vt:lpstr>Bioconductor</vt:lpstr>
      <vt:lpstr>Installing Bioconductor</vt:lpstr>
      <vt:lpstr>Key Bioconductor packages for this analysis</vt:lpstr>
      <vt:lpstr>Installing Bioconductor packages</vt:lpstr>
      <vt:lpstr>RNA-Seq pipeline</vt:lpstr>
      <vt:lpstr>Loading bam files</vt:lpstr>
      <vt:lpstr>Reading the GTF file</vt:lpstr>
      <vt:lpstr>Counting reads per gene</vt:lpstr>
      <vt:lpstr>The summarized experiment object</vt:lpstr>
      <vt:lpstr>Adding sample data to the column data</vt:lpstr>
      <vt:lpstr>Statistics review</vt:lpstr>
      <vt:lpstr>Hypothesis testing</vt:lpstr>
      <vt:lpstr>How hypothesis testing works</vt:lpstr>
      <vt:lpstr>Example</vt:lpstr>
      <vt:lpstr>Explanatory and response variables</vt:lpstr>
      <vt:lpstr>Explanatory and response variables</vt:lpstr>
      <vt:lpstr>Explanatory and response variables</vt:lpstr>
      <vt:lpstr>Explanatory and response variables in R</vt:lpstr>
      <vt:lpstr>Multiple hypothesis testing</vt:lpstr>
      <vt:lpstr>Multiple hypothesis testing</vt:lpstr>
      <vt:lpstr>Adjusted p-values and False Discovery Rate</vt:lpstr>
      <vt:lpstr>Using DESeq2</vt:lpstr>
      <vt:lpstr>Running the DESeq analysis</vt:lpstr>
      <vt:lpstr>Performing different contrasts</vt:lpstr>
      <vt:lpstr>Exporting results</vt:lpstr>
      <vt:lpstr>Using tidyverse pipes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Differential Expression Analysis with R and Bioconductor</dc:title>
  <dc:creator>Denvir, James</dc:creator>
  <cp:lastModifiedBy>Nicole Garrison</cp:lastModifiedBy>
  <cp:revision>3</cp:revision>
  <dcterms:created xsi:type="dcterms:W3CDTF">2021-07-20T16:47:32Z</dcterms:created>
  <dcterms:modified xsi:type="dcterms:W3CDTF">2023-07-10T16:30:00Z</dcterms:modified>
</cp:coreProperties>
</file>