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6" roundtripDataSignature="AMtx7mhrKPUDB3wpd0rUjaTPMcKDDxIX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5AC270-C27F-4C61-9093-E70B812283F7}">
  <a:tblStyle styleId="{155AC270-C27F-4C61-9093-E70B812283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1a92fe0f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31a92fe0f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d0318ef6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1d0318ef6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1d0318ef6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d0318ef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1d0318ef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1a92fe0f8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131a92fe0f8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1a92fe0f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131a92fe0f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1a92fe0f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131a92fe0f8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pwd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paths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home directory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which</a:t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d104956c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11d104956c2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d104956c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11d104956c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d104956c2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11d104956c2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 autocomplete</a:t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1a92fe0f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31a92fe0f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 autocomplete</a:t>
            </a:r>
            <a:endParaRPr/>
          </a:p>
        </p:txBody>
      </p:sp>
      <p:sp>
        <p:nvSpPr>
          <p:cNvPr id="115" name="Google Shape;115;g131a92fe0f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23bc77d73_3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g1323bc77d73_3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23bc77d73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g1323bc77d73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 autocomplete</a:t>
            </a:r>
            <a:endParaRPr/>
          </a:p>
        </p:txBody>
      </p:sp>
      <p:sp>
        <p:nvSpPr>
          <p:cNvPr id="122" name="Google Shape;12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323bc77d73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g1323bc77d73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pwd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paths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home directory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which</a:t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 autocomplete, ls, options</a:t>
            </a:r>
            <a:endParaRPr/>
          </a:p>
        </p:txBody>
      </p:sp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Exploring Use of CLI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6695" lvl="0" marL="2286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Char char="•"/>
            </a:pPr>
            <a:r>
              <a:rPr lang="en-US" sz="2350"/>
              <a:t>locate your cursor/</a:t>
            </a:r>
            <a:r>
              <a:rPr b="1" lang="en-US" sz="2350"/>
              <a:t>command prompt</a:t>
            </a:r>
            <a:endParaRPr sz="2350"/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50"/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50"/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50"/>
          </a:p>
          <a:p>
            <a:pPr indent="-3778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350"/>
              <a:t>yours will look a little different, should still have your name@computer followed by fixed symbol(s), followed by a blinking cursor</a:t>
            </a:r>
            <a:endParaRPr sz="2350"/>
          </a:p>
          <a:p>
            <a:pPr indent="-3778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350"/>
              <a:t>this is where you will type </a:t>
            </a:r>
            <a:r>
              <a:rPr b="1" lang="en-US" sz="2350"/>
              <a:t>commands</a:t>
            </a:r>
            <a:endParaRPr b="1" sz="235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100" y="2590100"/>
            <a:ext cx="11453824" cy="12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Files and Directories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Alternatively, we could have taken a shortcut and made the two directories simultaneously:</a:t>
            </a:r>
            <a:br>
              <a:rPr lang="en-US"/>
            </a:br>
            <a:br>
              <a:rPr lang="en-US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mkdir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scripts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Files and Directories</a:t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Alternatively, we could have taken a shortcut and made the two directories simultaneously:</a:t>
            </a:r>
            <a:br>
              <a:rPr lang="en-US"/>
            </a:br>
            <a:br>
              <a:rPr lang="en-US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mkdir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scripts data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making a directory named whatever you want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remove it using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rmdir</a:t>
            </a:r>
            <a:br>
              <a:rPr lang="en-US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Files and Directories</a:t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 a new directory in your home directory (use cd to get back if you aren’t sure):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mkdir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nested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cd into that directory and make a directory called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cd into that directory and make a directory called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mkdir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./three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1a92fe0f8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Files and Directories</a:t>
            </a:r>
            <a:endParaRPr/>
          </a:p>
        </p:txBody>
      </p:sp>
      <p:sp>
        <p:nvSpPr>
          <p:cNvPr id="170" name="Google Shape;170;g131a92fe0f8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happened with that last command?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-US"/>
              <a:t> to see what is going on…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try to make a directory within the “three” directory without moving around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d0318ef66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Orienting: Absolute vs Relative Path</a:t>
            </a:r>
            <a:endParaRPr b="1"/>
          </a:p>
        </p:txBody>
      </p:sp>
      <p:sp>
        <p:nvSpPr>
          <p:cNvPr id="177" name="Google Shape;177;g11d0318ef66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when you use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-US"/>
              <a:t> you can see the absolute or full path of the directory you are currently in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can use . and .. to move around with cd but also to direct a number of other programs to the desired location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relative paths is faster than remembering the full path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good to know the difference and be able to switch between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Files and Directories</a:t>
            </a:r>
            <a:endParaRPr/>
          </a:p>
        </p:txBody>
      </p:sp>
      <p:sp>
        <p:nvSpPr>
          <p:cNvPr id="183" name="Google Shape;18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Let’s make some files!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*make sure you are in your home directory*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many ways to make and modify files in the shell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nano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vim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much faster than using an outside GUI but has drawbacks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al Programmers comic" id="188" name="Google Shape;1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135" y="652875"/>
            <a:ext cx="10077729" cy="552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Files and Directories</a:t>
            </a:r>
            <a:endParaRPr/>
          </a:p>
        </p:txBody>
      </p:sp>
      <p:sp>
        <p:nvSpPr>
          <p:cNvPr id="194" name="Google Shape;19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Let’s make some files!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*make sure you are in your home directory*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see if the following programs exist on your system using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which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which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nano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… vi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… vim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… emacs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Files and Directories</a:t>
            </a:r>
            <a:endParaRPr/>
          </a:p>
        </p:txBody>
      </p:sp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Let’s make some files!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*make sure you are in your home directory*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now type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nano</a:t>
            </a:r>
            <a:r>
              <a:rPr lang="en-US"/>
              <a:t> and see what happens…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Files and Directories</a:t>
            </a:r>
            <a:endParaRPr/>
          </a:p>
        </p:txBody>
      </p:sp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d0318ef6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Exploring Use of CLI</a:t>
            </a:r>
            <a:endParaRPr/>
          </a:p>
        </p:txBody>
      </p:sp>
      <p:sp>
        <p:nvSpPr>
          <p:cNvPr id="96" name="Google Shape;96;g11d0318ef66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locate your cursor/command prompt: this is where you will type commands</a:t>
            </a:r>
            <a:endParaRPr/>
          </a:p>
          <a:p>
            <a:pPr indent="-2286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programs are run in the command line following this pattern: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US"/>
              <a:t>   </a:t>
            </a:r>
            <a:r>
              <a:rPr lang="en-US">
                <a:solidFill>
                  <a:srgbClr val="FF0000"/>
                </a:solidFill>
              </a:rPr>
              <a:t>-argument</a:t>
            </a:r>
            <a:r>
              <a:rPr i="1" lang="en-US">
                <a:solidFill>
                  <a:srgbClr val="FF0000"/>
                </a:solidFill>
              </a:rPr>
              <a:t>   </a:t>
            </a:r>
            <a:r>
              <a:rPr lang="en-US"/>
              <a:t>&lt;</a:t>
            </a:r>
            <a:r>
              <a:rPr i="1" lang="en-US">
                <a:solidFill>
                  <a:srgbClr val="FF0000"/>
                </a:solidFill>
              </a:rPr>
              <a:t>file or other input</a:t>
            </a:r>
            <a:r>
              <a:rPr lang="en-US"/>
              <a:t>&gt;</a:t>
            </a:r>
            <a:endParaRPr/>
          </a:p>
          <a:p>
            <a:pPr indent="-2286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$ in this context and throughout the presentation represents your prompt – you do not type that part out each time!</a:t>
            </a:r>
            <a:endParaRPr/>
          </a:p>
          <a:p>
            <a:pPr indent="-2286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Example:</a:t>
            </a:r>
            <a:r>
              <a:rPr lang="en-US"/>
              <a:t> type the command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-US"/>
              <a:t> and see what happens…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1a92fe0f8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Files and Directories</a:t>
            </a:r>
            <a:endParaRPr/>
          </a:p>
        </p:txBody>
      </p:sp>
      <p:sp>
        <p:nvSpPr>
          <p:cNvPr id="212" name="Google Shape;212;g131a92fe0f8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mv </a:t>
            </a:r>
            <a:r>
              <a:rPr lang="en-US"/>
              <a:t>-	move a file from one place to another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/>
              <a:t>		can be used to rename a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1a92fe0f8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Files and Directories</a:t>
            </a:r>
            <a:endParaRPr/>
          </a:p>
        </p:txBody>
      </p:sp>
      <p:sp>
        <p:nvSpPr>
          <p:cNvPr id="218" name="Google Shape;218;g131a92fe0f8_0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mv </a:t>
            </a:r>
            <a:r>
              <a:rPr lang="en-US"/>
              <a:t>-	move a file from one place to another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/>
              <a:t>		can be used to rename a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>
                <a:solidFill>
                  <a:srgbClr val="000000"/>
                </a:solidFill>
              </a:rPr>
              <a:t>- make a copy of a file, specify new name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1a92fe0f8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Files and Directories</a:t>
            </a:r>
            <a:endParaRPr/>
          </a:p>
        </p:txBody>
      </p:sp>
      <p:sp>
        <p:nvSpPr>
          <p:cNvPr id="224" name="Google Shape;224;g131a92fe0f8_0_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mv </a:t>
            </a:r>
            <a:r>
              <a:rPr lang="en-US"/>
              <a:t>-	move a file from one place to another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/>
              <a:t>		can be used to rename a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>
                <a:solidFill>
                  <a:srgbClr val="000000"/>
                </a:solidFill>
              </a:rPr>
              <a:t>- make a copy of a file, specify new name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rm </a:t>
            </a:r>
            <a:r>
              <a:rPr lang="en-US"/>
              <a:t>-	remove a file or a directory (may need extra argument)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/>
              <a:t>		gone for good! not like moving to recycling bin…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** Download git repository **</a:t>
            </a:r>
            <a:endParaRPr/>
          </a:p>
        </p:txBody>
      </p:sp>
      <p:sp>
        <p:nvSpPr>
          <p:cNvPr id="230" name="Google Shape;230;p16"/>
          <p:cNvSpPr txBox="1"/>
          <p:nvPr>
            <p:ph idx="1" type="body"/>
          </p:nvPr>
        </p:nvSpPr>
        <p:spPr>
          <a:xfrm>
            <a:off x="0" y="5952611"/>
            <a:ext cx="12192000" cy="1080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clone https://github.com/WVINBREbootcamp/BootcampData.git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31" name="Google Shape;231;p16"/>
          <p:cNvSpPr txBox="1"/>
          <p:nvPr/>
        </p:nvSpPr>
        <p:spPr>
          <a:xfrm>
            <a:off x="838199" y="1437822"/>
            <a:ext cx="10515599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is a code and software sharing/collaboration platform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anyone to start an account and keep track of different versions of their projects (kept in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 GUI (quite nice) but is based on a command line operation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first see how to clone a repository and then try it on the command line…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to: https://github.com/WVINBREbootcamp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Files and Directories</a:t>
            </a:r>
            <a:endParaRPr/>
          </a:p>
        </p:txBody>
      </p:sp>
      <p:sp>
        <p:nvSpPr>
          <p:cNvPr id="237" name="Google Shape;23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touch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5400"/>
              <a:t>Pipes: </a:t>
            </a:r>
            <a:r>
              <a:rPr lang="en-US" sz="4900"/>
              <a:t>first command </a:t>
            </a:r>
            <a:r>
              <a:rPr b="1" lang="en-US" sz="5400"/>
              <a:t>| </a:t>
            </a:r>
            <a:r>
              <a:rPr lang="en-US" sz="4900"/>
              <a:t>second command</a:t>
            </a:r>
            <a:endParaRPr sz="5400"/>
          </a:p>
        </p:txBody>
      </p:sp>
      <p:sp>
        <p:nvSpPr>
          <p:cNvPr id="243" name="Google Shape;24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Any command that sends output to </a:t>
            </a:r>
            <a:r>
              <a:rPr lang="en-US" u="sng"/>
              <a:t>standard out</a:t>
            </a:r>
            <a:r>
              <a:rPr lang="en-US"/>
              <a:t> can be “piped” into another command immediately – </a:t>
            </a:r>
            <a:r>
              <a:rPr lang="en-US" sz="2000"/>
              <a:t>this is one way we make pipelines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a pipe to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lang="en-US"/>
              <a:t>a file, look at the first 500 lines with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head </a:t>
            </a:r>
            <a:r>
              <a:rPr lang="en-US"/>
              <a:t>and then look at the 500th line itself with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Finding Help</a:t>
            </a:r>
            <a:endParaRPr/>
          </a:p>
        </p:txBody>
      </p:sp>
      <p:sp>
        <p:nvSpPr>
          <p:cNvPr id="249" name="Google Shape;24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important skill you will learn while here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Built-in instructions for shell commands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Courier New"/>
              <a:buNone/>
            </a:pPr>
            <a:r>
              <a:rPr b="1" lang="en-US" sz="6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b="1" lang="en-US" sz="6000"/>
              <a:t> pages</a:t>
            </a:r>
            <a:endParaRPr/>
          </a:p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838200" y="1478604"/>
            <a:ext cx="10515600" cy="5379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   </a:t>
            </a:r>
            <a:r>
              <a:rPr b="1" lang="en-US"/>
              <a:t>head</a:t>
            </a:r>
            <a:r>
              <a:rPr lang="en-US"/>
              <a:t> -- display first lines of a file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SYNOPSIS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   </a:t>
            </a:r>
            <a:r>
              <a:rPr b="1" lang="en-US"/>
              <a:t>head</a:t>
            </a:r>
            <a:r>
              <a:rPr lang="en-US"/>
              <a:t> [</a:t>
            </a:r>
            <a:r>
              <a:rPr b="1" lang="en-US"/>
              <a:t>-n</a:t>
            </a:r>
            <a:r>
              <a:rPr lang="en-US"/>
              <a:t> </a:t>
            </a:r>
            <a:r>
              <a:rPr lang="en-US" u="sng"/>
              <a:t>count</a:t>
            </a:r>
            <a:r>
              <a:rPr lang="en-US"/>
              <a:t> | </a:t>
            </a:r>
            <a:r>
              <a:rPr b="1" lang="en-US"/>
              <a:t>-c</a:t>
            </a:r>
            <a:r>
              <a:rPr lang="en-US"/>
              <a:t> </a:t>
            </a:r>
            <a:r>
              <a:rPr lang="en-US" u="sng"/>
              <a:t>bytes</a:t>
            </a:r>
            <a:r>
              <a:rPr lang="en-US"/>
              <a:t>] [</a:t>
            </a:r>
            <a:r>
              <a:rPr lang="en-US" u="sng"/>
              <a:t>file</a:t>
            </a:r>
            <a:r>
              <a:rPr lang="en-US"/>
              <a:t> </a:t>
            </a:r>
            <a:r>
              <a:rPr lang="en-US" u="sng"/>
              <a:t>...</a:t>
            </a:r>
            <a:r>
              <a:rPr lang="en-US"/>
              <a:t>]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DESCRIPTION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   This filter displays the first </a:t>
            </a:r>
            <a:r>
              <a:rPr lang="en-US" u="sng"/>
              <a:t>count</a:t>
            </a:r>
            <a:r>
              <a:rPr lang="en-US"/>
              <a:t> lines or </a:t>
            </a:r>
            <a:r>
              <a:rPr lang="en-US" u="sng"/>
              <a:t>bytes</a:t>
            </a:r>
            <a:r>
              <a:rPr lang="en-US"/>
              <a:t> of each of the specified files, or of the standard input if no files are specified.  If </a:t>
            </a:r>
            <a:r>
              <a:rPr lang="en-US" u="sng"/>
              <a:t>count</a:t>
            </a:r>
            <a:r>
              <a:rPr lang="en-US"/>
              <a:t> is omitted it defaults to 10.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   If more than a single file is specified, each file is preceded by a header consisting of the string ``==&gt; XXX &lt;=='' where ``XXX'' is the name of the file.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EXIT</a:t>
            </a:r>
            <a:r>
              <a:rPr lang="en-US"/>
              <a:t> </a:t>
            </a:r>
            <a:r>
              <a:rPr b="1" lang="en-US"/>
              <a:t>STATUS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   The </a:t>
            </a:r>
            <a:r>
              <a:rPr b="1" lang="en-US"/>
              <a:t>head</a:t>
            </a:r>
            <a:r>
              <a:rPr lang="en-US"/>
              <a:t> utility exits 0 on success, and &gt;0 if an error occurs.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SEE</a:t>
            </a:r>
            <a:r>
              <a:rPr lang="en-US"/>
              <a:t> </a:t>
            </a:r>
            <a:r>
              <a:rPr b="1" lang="en-US"/>
              <a:t>ALSO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   tail(1)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HISTORY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   The </a:t>
            </a:r>
            <a:r>
              <a:rPr b="1" lang="en-US"/>
              <a:t>head</a:t>
            </a:r>
            <a:r>
              <a:rPr lang="en-US"/>
              <a:t> command appeared in PWB UNIX.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BSD                              June 6, 1993                              BSD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Online Resources</a:t>
            </a:r>
            <a:endParaRPr/>
          </a:p>
        </p:txBody>
      </p:sp>
      <p:sp>
        <p:nvSpPr>
          <p:cNvPr id="261" name="Google Shape;26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Documentation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Search for “command usage”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Tutorials and walkthroughs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Blogs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Forums (e.g. stackoverflow)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Direct communication with developer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Mini-Exercise 1</a:t>
            </a:r>
            <a:endParaRPr/>
          </a:p>
        </p:txBody>
      </p:sp>
      <p:sp>
        <p:nvSpPr>
          <p:cNvPr id="267" name="Google Shape;26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-US"/>
              <a:t> page of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top </a:t>
            </a:r>
            <a:r>
              <a:rPr lang="en-US"/>
              <a:t>to figure out how to see which processes/programs are currently using the most memory on your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ifconfig</a:t>
            </a:r>
            <a:r>
              <a:rPr lang="en-US"/>
              <a:t> to figure out your IP address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does the command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lang="en-US"/>
              <a:t>do?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Which file is the largest in </a:t>
            </a:r>
            <a:r>
              <a:rPr lang="en-US">
                <a:solidFill>
                  <a:srgbClr val="0000FF"/>
                </a:solidFill>
              </a:rPr>
              <a:t>BootcampData</a:t>
            </a:r>
            <a:r>
              <a:rPr lang="en-US"/>
              <a:t>?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103" name="Google Shape;103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0" y="-109825"/>
            <a:ext cx="19679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/>
          <p:nvPr/>
        </p:nvSpPr>
        <p:spPr>
          <a:xfrm flipH="1" rot="10800000">
            <a:off x="-1" y="-1"/>
            <a:ext cx="4403709" cy="6858001"/>
          </a:xfrm>
          <a:custGeom>
            <a:rect b="b" l="l" r="r" t="t"/>
            <a:pathLst>
              <a:path extrusionOk="0" h="6858001" w="4403709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23"/>
          <p:cNvGrpSpPr/>
          <p:nvPr/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4" name="Google Shape;274;p23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5" name="Google Shape;275;p23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76" name="Google Shape;276;p23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7" name="Google Shape;277;p23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</p:sp>
        <p:sp>
          <p:nvSpPr>
            <p:cNvPr id="278" name="Google Shape;278;p23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</p:sp>
        <p:sp>
          <p:nvSpPr>
            <p:cNvPr id="279" name="Google Shape;279;p23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80" name="Google Shape;280;p23"/>
          <p:cNvSpPr txBox="1"/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 shell commands</a:t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2" name="Google Shape;282;p23"/>
          <p:cNvGraphicFramePr/>
          <p:nvPr/>
        </p:nvGraphicFramePr>
        <p:xfrm>
          <a:off x="5107074" y="68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{155AC270-C27F-4C61-9093-E70B812283F7}</a:tableStyleId>
              </a:tblPr>
              <a:tblGrid>
                <a:gridCol w="1864750"/>
                <a:gridCol w="4434275"/>
              </a:tblGrid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ls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list the files in the current directory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ls -a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list all files including hidden files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ls -l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long formatted list of files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cd dir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change directory to dir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cd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change to home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pwd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show current directory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mkdir dir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create a directory dir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rm file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delete file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cp file1 file2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copy file1 to file2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mv file1 file2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rename or move file1 to file2; if file2 is a directory, move file1 into directory file2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cat file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print the contents of a file to the screen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more file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output the contents of file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less file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output the contents of file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head file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output the first 10 lines of file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tail file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output the last 10 lines of file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tail -f file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output the contents of file as it grows, starting with the last 10 lines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grep pattern file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print the lines matching pattern in the file.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wc -l file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print the number of lines in a file.</a:t>
                      </a:r>
                      <a:endParaRPr sz="1400" u="none" cap="none" strike="noStrike"/>
                    </a:p>
                  </a:txBody>
                  <a:tcPr marT="7050" marB="7050" marR="7050" marL="7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d104956c2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File permissions…</a:t>
            </a:r>
            <a:endParaRPr/>
          </a:p>
        </p:txBody>
      </p:sp>
      <p:sp>
        <p:nvSpPr>
          <p:cNvPr id="288" name="Google Shape;288;g11d104956c2_0_18"/>
          <p:cNvSpPr txBox="1"/>
          <p:nvPr>
            <p:ph idx="1" type="body"/>
          </p:nvPr>
        </p:nvSpPr>
        <p:spPr>
          <a:xfrm>
            <a:off x="6799455" y="1690688"/>
            <a:ext cx="53925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US" sz="6600"/>
              <a:t>  U	 G		 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rwx	rwx	rwx</a:t>
            </a:r>
            <a:endParaRPr sz="6000"/>
          </a:p>
        </p:txBody>
      </p:sp>
      <p:sp>
        <p:nvSpPr>
          <p:cNvPr id="289" name="Google Shape;289;g11d104956c2_0_18"/>
          <p:cNvSpPr txBox="1"/>
          <p:nvPr/>
        </p:nvSpPr>
        <p:spPr>
          <a:xfrm>
            <a:off x="838200" y="1828800"/>
            <a:ext cx="2048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= other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=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execute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1d104956c2_0_18"/>
          <p:cNvSpPr txBox="1"/>
          <p:nvPr/>
        </p:nvSpPr>
        <p:spPr>
          <a:xfrm>
            <a:off x="6799454" y="3352294"/>
            <a:ext cx="55182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rw-	rw-	rw-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rwx	r--		r--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d104956c2_0_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raphical user interface, text, application&#10;&#10;Description automatically generated" id="296" name="Google Shape;296;g11d104956c2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417638"/>
            <a:ext cx="10134600" cy="43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1d104956c2_0_7"/>
          <p:cNvSpPr txBox="1"/>
          <p:nvPr/>
        </p:nvSpPr>
        <p:spPr>
          <a:xfrm>
            <a:off x="2501105" y="473501"/>
            <a:ext cx="7189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b="0" i="0" lang="en-US" sz="4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755 script.sh</a:t>
            </a:r>
            <a:endParaRPr b="0" i="0" sz="4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&#10;&#10;Description automatically generated with medium confidence" id="302" name="Google Shape;302;g11d104956c2_0_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697" y="1295400"/>
            <a:ext cx="10206600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1d104956c2_0_13"/>
          <p:cNvSpPr/>
          <p:nvPr/>
        </p:nvSpPr>
        <p:spPr>
          <a:xfrm>
            <a:off x="2790446" y="378122"/>
            <a:ext cx="661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b="0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a+x script.sh</a:t>
            </a:r>
            <a:endParaRPr b="0" i="0" sz="4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Other useful text file commands</a:t>
            </a:r>
            <a:endParaRPr/>
          </a:p>
        </p:txBody>
      </p:sp>
      <p:sp>
        <p:nvSpPr>
          <p:cNvPr id="309" name="Google Shape;30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wc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uniq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cut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paste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Searching and Modifying Files</a:t>
            </a:r>
            <a:endParaRPr/>
          </a:p>
        </p:txBody>
      </p:sp>
      <p:sp>
        <p:nvSpPr>
          <p:cNvPr id="315" name="Google Shape;315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grep, sed, awk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Text Editor Options – GUI and CLI</a:t>
            </a:r>
            <a:endParaRPr/>
          </a:p>
        </p:txBody>
      </p:sp>
      <p:sp>
        <p:nvSpPr>
          <p:cNvPr id="321" name="Google Shape;32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geany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bbedit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sublime text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Notepad ++ (works on windows)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emacs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vim/vi (CLI)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nano (CLI)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Finding Patterns - grep</a:t>
            </a:r>
            <a:endParaRPr/>
          </a:p>
        </p:txBody>
      </p:sp>
      <p:sp>
        <p:nvSpPr>
          <p:cNvPr id="327" name="Google Shape;32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use to find, count, isolate certain patterns or lines containing a pattern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USES, be creative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egrep for use with extended </a:t>
            </a:r>
            <a:r>
              <a:rPr b="1" lang="en-US"/>
              <a:t>regular expressions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Exact behavior may vary with shell type/system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be used with standard out (in a pipeline) or on individual files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files can be searched simultaneously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Make a file that looks like this:</a:t>
            </a:r>
            <a:endParaRPr/>
          </a:p>
        </p:txBody>
      </p:sp>
      <p:sp>
        <p:nvSpPr>
          <p:cNvPr id="333" name="Google Shape;33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ostechnix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Ostechnix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o$technix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linux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linus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unix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Unix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technology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hello world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HELLO world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let’s grep!</a:t>
            </a:r>
            <a:endParaRPr/>
          </a:p>
        </p:txBody>
      </p:sp>
      <p:sp>
        <p:nvSpPr>
          <p:cNvPr id="339" name="Google Shape;339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-US"/>
              <a:t>   nix   </a:t>
            </a:r>
            <a:r>
              <a:rPr i="1" lang="en-US"/>
              <a:t>yourfilename.txt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What does your output look like?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Compare to your text file…what does grep do?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Exploring Use of CLI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change directories (move up and down the filesystem structure) using the command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br>
              <a:rPr lang="en-US"/>
            </a:br>
            <a:br>
              <a:rPr lang="en-US"/>
            </a:b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>
                <a:solidFill>
                  <a:srgbClr val="FF0000"/>
                </a:solidFill>
              </a:rPr>
              <a:t> ..</a:t>
            </a:r>
            <a:br>
              <a:rPr lang="en-US"/>
            </a:b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does “..” mean?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let’s grep!</a:t>
            </a:r>
            <a:endParaRPr/>
          </a:p>
        </p:txBody>
      </p:sp>
      <p:sp>
        <p:nvSpPr>
          <p:cNvPr id="345" name="Google Shape;345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-US"/>
              <a:t>   hello   </a:t>
            </a:r>
            <a:r>
              <a:rPr i="1" lang="en-US"/>
              <a:t>yourfilename.txt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-US"/>
              <a:t>   hello world   </a:t>
            </a:r>
            <a:r>
              <a:rPr i="1" lang="en-US"/>
              <a:t>yourfilename.txt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-US"/>
              <a:t>   ‘hello world’   </a:t>
            </a:r>
            <a:r>
              <a:rPr i="1" lang="en-US"/>
              <a:t>yourfilename.txt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let’s grep!</a:t>
            </a:r>
            <a:endParaRPr/>
          </a:p>
        </p:txBody>
      </p:sp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-US"/>
              <a:t>  -n   linus   </a:t>
            </a:r>
            <a:r>
              <a:rPr i="1" lang="en-US"/>
              <a:t>yourfilename.txt                            </a:t>
            </a:r>
            <a:r>
              <a:rPr lang="en-US"/>
              <a:t>what does this do??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-US"/>
              <a:t>   -i   ‘hello world’   </a:t>
            </a:r>
            <a:r>
              <a:rPr i="1" lang="en-US"/>
              <a:t>yourfilename.txt                  </a:t>
            </a:r>
            <a:r>
              <a:rPr lang="en-US"/>
              <a:t>how about this??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let’s grep!</a:t>
            </a:r>
            <a:endParaRPr/>
          </a:p>
        </p:txBody>
      </p:sp>
      <p:sp>
        <p:nvSpPr>
          <p:cNvPr id="357" name="Google Shape;357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-US"/>
              <a:t>   </a:t>
            </a:r>
            <a:r>
              <a:rPr i="1" lang="en-US"/>
              <a:t>somefile.txt  </a:t>
            </a:r>
            <a:r>
              <a:rPr b="1" lang="en-US"/>
              <a:t>|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b="1" lang="en-US"/>
              <a:t> ‘</a:t>
            </a:r>
            <a:r>
              <a:rPr lang="en-US"/>
              <a:t>  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try out a little pipeline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regex = regular expressions</a:t>
            </a:r>
            <a:endParaRPr/>
          </a:p>
        </p:txBody>
      </p:sp>
      <p:sp>
        <p:nvSpPr>
          <p:cNvPr id="363" name="Google Shape;363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Powerful search and replace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lang="en-US">
                <a:solidFill>
                  <a:srgbClr val="0070C0"/>
                </a:solidFill>
              </a:rPr>
              <a:t>wildcards</a:t>
            </a:r>
            <a:r>
              <a:rPr lang="en-US"/>
              <a:t>, </a:t>
            </a:r>
            <a:r>
              <a:rPr lang="en-US">
                <a:solidFill>
                  <a:srgbClr val="0070C0"/>
                </a:solidFill>
              </a:rPr>
              <a:t>positional data</a:t>
            </a:r>
            <a:r>
              <a:rPr lang="en-US"/>
              <a:t>, and </a:t>
            </a:r>
            <a:r>
              <a:rPr lang="en-US">
                <a:solidFill>
                  <a:srgbClr val="0070C0"/>
                </a:solidFill>
              </a:rPr>
              <a:t>other characters</a:t>
            </a:r>
            <a:r>
              <a:rPr lang="en-US"/>
              <a:t> to define a pattern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Allows you to edit thousands of files quickly if needed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Tips: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preliminary testing of your pattern always required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Helpful at first to use backup files just in case!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grep can use regular expressions</a:t>
            </a:r>
            <a:endParaRPr/>
          </a:p>
        </p:txBody>
      </p:sp>
      <p:sp>
        <p:nvSpPr>
          <p:cNvPr id="369" name="Google Shape;36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en-US" sz="4000"/>
              <a:t>^ </a:t>
            </a:r>
            <a:r>
              <a:rPr lang="en-US" sz="4000"/>
              <a:t>        = search at the beginning of the 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en-US" sz="4000"/>
              <a:t>$</a:t>
            </a:r>
            <a:r>
              <a:rPr lang="en-US" sz="4000"/>
              <a:t>         = search at the end of the 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en-US" sz="4000"/>
              <a:t>.          </a:t>
            </a:r>
            <a:r>
              <a:rPr lang="en-US" sz="4000"/>
              <a:t>= search any character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let’s grep!</a:t>
            </a:r>
            <a:endParaRPr/>
          </a:p>
        </p:txBody>
      </p:sp>
      <p:sp>
        <p:nvSpPr>
          <p:cNvPr id="375" name="Google Shape;375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-US"/>
              <a:t>   tech </a:t>
            </a:r>
            <a:r>
              <a:rPr i="1" lang="en-US"/>
              <a:t>somefile.txt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Append a word to your file using &gt;&gt;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one way to do this: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/>
              <a:t>   biotech  &gt;&gt;   </a:t>
            </a:r>
            <a:r>
              <a:rPr i="1" lang="en-US"/>
              <a:t>somefile.txt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i="1" lang="en-US"/>
              <a:t>somefile.txt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you should now see the word at the end of your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let’s grep!</a:t>
            </a:r>
            <a:endParaRPr/>
          </a:p>
        </p:txBody>
      </p:sp>
      <p:sp>
        <p:nvSpPr>
          <p:cNvPr id="381" name="Google Shape;381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-US"/>
              <a:t>   tech   </a:t>
            </a:r>
            <a:r>
              <a:rPr i="1" lang="en-US"/>
              <a:t>somefile.txt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-US"/>
              <a:t>   ^tech  </a:t>
            </a:r>
            <a:r>
              <a:rPr i="1" lang="en-US"/>
              <a:t>somefile.txt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</a:t>
            </a:r>
            <a:r>
              <a:rPr i="1" lang="en-US"/>
              <a:t>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i="1" lang="en-US"/>
              <a:t>  </a:t>
            </a:r>
            <a:r>
              <a:rPr lang="en-US"/>
              <a:t> tech</a:t>
            </a:r>
            <a:r>
              <a:rPr i="1" lang="en-US"/>
              <a:t>$   somefile.txt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</a:t>
            </a:r>
            <a:r>
              <a:rPr i="1" lang="en-US"/>
              <a:t>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i="1" lang="en-US"/>
              <a:t>  </a:t>
            </a:r>
            <a:r>
              <a:rPr lang="en-US"/>
              <a:t> --color=auto  .nix   </a:t>
            </a:r>
            <a:r>
              <a:rPr i="1" lang="en-US"/>
              <a:t>somefile.txt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egrep = grep + extended regular expressions</a:t>
            </a:r>
            <a:endParaRPr/>
          </a:p>
        </p:txBody>
      </p:sp>
      <p:sp>
        <p:nvSpPr>
          <p:cNvPr id="387" name="Google Shape;38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egrep</a:t>
            </a:r>
            <a:r>
              <a:rPr lang="en-US"/>
              <a:t>  ‘^(l|o)’  </a:t>
            </a:r>
            <a:r>
              <a:rPr i="1" lang="en-US"/>
              <a:t>somefile.txt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egrep</a:t>
            </a:r>
            <a:r>
              <a:rPr lang="en-US"/>
              <a:t>  ‘^[l-t]’  </a:t>
            </a:r>
            <a:r>
              <a:rPr i="1" lang="en-US"/>
              <a:t>somefile.txt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egrep</a:t>
            </a:r>
            <a:r>
              <a:rPr lang="en-US"/>
              <a:t>  ‘[x-z]$’  </a:t>
            </a:r>
            <a:r>
              <a:rPr i="1" lang="en-US"/>
              <a:t>somefile.txt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equivalent to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grep -E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Many tools/programs use regex</a:t>
            </a:r>
            <a:endParaRPr/>
          </a:p>
        </p:txBody>
      </p:sp>
      <p:sp>
        <p:nvSpPr>
          <p:cNvPr id="393" name="Google Shape;393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Think of regex like shorthand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Characters form patterns, we can use these patterns to search text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-US"/>
              <a:t> – global regular expression print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use regex patterns or full phrases to search a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-  </a:t>
            </a:r>
            <a:r>
              <a:rPr lang="en-US" u="sng"/>
              <a:t>s</a:t>
            </a:r>
            <a:r>
              <a:rPr lang="en-US"/>
              <a:t>tream </a:t>
            </a:r>
            <a:r>
              <a:rPr lang="en-US" u="sng"/>
              <a:t>ed</a:t>
            </a:r>
            <a:r>
              <a:rPr lang="en-US"/>
              <a:t>itor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Uses regex to search for patterns in character “stream” (standard out) and very good at replacing patterns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Command line find/replace function similar to what your text editing software uses…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Wildcards, special characters, alphanumeric</a:t>
            </a:r>
            <a:endParaRPr/>
          </a:p>
        </p:txBody>
      </p:sp>
      <p:sp>
        <p:nvSpPr>
          <p:cNvPr id="399" name="Google Shape;399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35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/>
              <a:t>= any character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35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\w</a:t>
            </a:r>
            <a:r>
              <a:rPr b="1" lang="en-US" sz="4000">
                <a:solidFill>
                  <a:srgbClr val="C00000"/>
                </a:solidFill>
              </a:rPr>
              <a:t>	</a:t>
            </a:r>
            <a:r>
              <a:rPr lang="en-US"/>
              <a:t>= any letter, digit or underscore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35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b="1" lang="en-US" sz="4000">
                <a:solidFill>
                  <a:srgbClr val="C00000"/>
                </a:solidFill>
              </a:rPr>
              <a:t>	</a:t>
            </a:r>
            <a:r>
              <a:rPr b="1" lang="en-US"/>
              <a:t>= </a:t>
            </a:r>
            <a:r>
              <a:rPr lang="en-US"/>
              <a:t>any whitespace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35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en-US" sz="4000">
                <a:solidFill>
                  <a:srgbClr val="C00000"/>
                </a:solidFill>
              </a:rPr>
              <a:t>	</a:t>
            </a:r>
            <a:r>
              <a:rPr lang="en-US"/>
              <a:t>= tab characters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35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4000">
                <a:solidFill>
                  <a:srgbClr val="C00000"/>
                </a:solidFill>
              </a:rPr>
              <a:t>	</a:t>
            </a:r>
            <a:r>
              <a:rPr lang="en-US"/>
              <a:t>= newline (line ending)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35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[a-z]</a:t>
            </a:r>
            <a:r>
              <a:rPr lang="en-US"/>
              <a:t>	= any lower case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35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[A-Z]</a:t>
            </a:r>
            <a:r>
              <a:rPr lang="en-US"/>
              <a:t>	= any upper case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35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[0-9]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/>
              <a:t>= digits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1a92fe0f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Exploring Use of CLI</a:t>
            </a:r>
            <a:endParaRPr/>
          </a:p>
        </p:txBody>
      </p:sp>
      <p:sp>
        <p:nvSpPr>
          <p:cNvPr id="118" name="Google Shape;118;g131a92fe0f8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change directories (move up and down the filesystem structure) using the command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br>
              <a:rPr lang="en-US"/>
            </a:br>
            <a:br>
              <a:rPr lang="en-US"/>
            </a:b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>
                <a:solidFill>
                  <a:srgbClr val="FF0000"/>
                </a:solidFill>
              </a:rPr>
              <a:t> ..</a:t>
            </a:r>
            <a:br>
              <a:rPr lang="en-US"/>
            </a:b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does “..” mean?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.	= the current directory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..	= the directory above the current directory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line endings</a:t>
            </a:r>
            <a:endParaRPr/>
          </a:p>
        </p:txBody>
      </p:sp>
      <p:sp>
        <p:nvSpPr>
          <p:cNvPr id="405" name="Google Shape;405;p43"/>
          <p:cNvSpPr txBox="1"/>
          <p:nvPr>
            <p:ph idx="1" type="body"/>
          </p:nvPr>
        </p:nvSpPr>
        <p:spPr>
          <a:xfrm>
            <a:off x="838200" y="1423686"/>
            <a:ext cx="10515600" cy="4753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important to know that the end of a line is designated by a hidden character…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windows and mac have their own different line endings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will cause issues with lots of shell commands and bioinformatic software/code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typically, windows uses carriage return + line feed (CR/LF) symbol, classic mac uses CR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let’s try to create this problem and then fix it using notepad++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Quantifiers</a:t>
            </a:r>
            <a:endParaRPr/>
          </a:p>
        </p:txBody>
      </p:sp>
      <p:sp>
        <p:nvSpPr>
          <p:cNvPr id="411" name="Google Shape;411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b="1" lang="en-US" sz="32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/>
              <a:t>	= one or more occurrences (occurs at least once)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b="1" lang="en-US" sz="32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/>
              <a:t>	= match zero or more times (may occur or may not)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b="1" lang="en-US" sz="32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US"/>
              <a:t>	= match zero or one time (may occur once or twice)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b="1" lang="en-US" sz="32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{n}</a:t>
            </a:r>
            <a:r>
              <a:rPr lang="en-US"/>
              <a:t>	= match exactly n times (occurs exactly this many)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b="1" lang="en-US" sz="32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{n,}</a:t>
            </a:r>
            <a:r>
              <a:rPr lang="en-US"/>
              <a:t>= match at least n times (occurs at least this many)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b="1" lang="en-US" sz="32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{,m}</a:t>
            </a:r>
            <a:r>
              <a:rPr lang="en-US"/>
              <a:t>	= match at most n times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b="1" lang="en-US" sz="32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{n-m}</a:t>
            </a:r>
            <a:r>
              <a:rPr lang="en-US"/>
              <a:t>	= match from n to m times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Positional/boundary symbols</a:t>
            </a:r>
            <a:endParaRPr/>
          </a:p>
        </p:txBody>
      </p:sp>
      <p:sp>
        <p:nvSpPr>
          <p:cNvPr id="417" name="Google Shape;417;p45"/>
          <p:cNvSpPr txBox="1"/>
          <p:nvPr>
            <p:ph idx="1" type="body"/>
          </p:nvPr>
        </p:nvSpPr>
        <p:spPr>
          <a:xfrm>
            <a:off x="838200" y="1825625"/>
            <a:ext cx="10515600" cy="1901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b="1" lang="en-US" sz="32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/>
              <a:t>	= beginning of 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b="1" lang="en-US" sz="32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/>
              <a:t>	= end of 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500"/>
              <a:buNone/>
            </a:pPr>
            <a:r>
              <a:rPr b="1" lang="en-US" sz="35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\b</a:t>
            </a:r>
            <a:r>
              <a:rPr b="1" lang="en-US" sz="4000">
                <a:solidFill>
                  <a:srgbClr val="C00000"/>
                </a:solidFill>
              </a:rPr>
              <a:t>	</a:t>
            </a:r>
            <a:r>
              <a:rPr lang="en-US"/>
              <a:t>= word boundary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18" name="Google Shape;418;p45"/>
          <p:cNvSpPr txBox="1"/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Escape Punctuation &amp; Negation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5"/>
          <p:cNvSpPr txBox="1"/>
          <p:nvPr/>
        </p:nvSpPr>
        <p:spPr>
          <a:xfrm>
            <a:off x="838200" y="47545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= escape, use literal meaning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[^pattern]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= NOT this pattern/everything but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000"/>
              <a:t>sed (on server)</a:t>
            </a:r>
            <a:endParaRPr/>
          </a:p>
        </p:txBody>
      </p:sp>
      <p:sp>
        <p:nvSpPr>
          <p:cNvPr id="425" name="Google Shape;425;p46"/>
          <p:cNvSpPr txBox="1"/>
          <p:nvPr>
            <p:ph idx="1" type="body"/>
          </p:nvPr>
        </p:nvSpPr>
        <p:spPr>
          <a:xfrm>
            <a:off x="533775" y="1597025"/>
            <a:ext cx="11457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/>
              <a:t>   </a:t>
            </a:r>
            <a:r>
              <a:rPr i="1" lang="en-US"/>
              <a:t>‘s/pattern/replacement/’   greeneggs.txt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/>
              <a:t>  ‘s/ham/pork/’  </a:t>
            </a:r>
            <a:r>
              <a:rPr i="1" lang="en-US"/>
              <a:t>greeneggs.txt				-&gt;will replace all occurrences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/>
              <a:t>  -z  ‘s/ham/pork/2’  </a:t>
            </a:r>
            <a:r>
              <a:rPr i="1" lang="en-US"/>
              <a:t>greeneggs.txt	     -&gt;will replace 2nd occurrence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/>
              <a:t>  ‘9  s/ham/pork/g’  </a:t>
            </a:r>
            <a:r>
              <a:rPr i="1" lang="en-US"/>
              <a:t>greeneggs.txt			-&gt;will replace on specific 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/>
              <a:t>  G  </a:t>
            </a:r>
            <a:r>
              <a:rPr i="1" lang="en-US"/>
              <a:t>filename.txt								-&gt; ???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en-US"/>
              <a:t>"This Is The Best Bootcamp"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-r   's/([A-Z])./\1/g'</a:t>
            </a:r>
            <a:endParaRPr b="1"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000"/>
              <a:t>sed</a:t>
            </a:r>
            <a:endParaRPr/>
          </a:p>
        </p:txBody>
      </p:sp>
      <p:sp>
        <p:nvSpPr>
          <p:cNvPr id="431" name="Google Shape;431;p47"/>
          <p:cNvSpPr txBox="1"/>
          <p:nvPr>
            <p:ph idx="1" type="body"/>
          </p:nvPr>
        </p:nvSpPr>
        <p:spPr>
          <a:xfrm>
            <a:off x="838200" y="1825625"/>
            <a:ext cx="1115317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en-US"/>
              <a:t>“This Is The Best Bootcamp” |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/>
              <a:t>  ‘s/([A-Z].)./\1/g’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/>
              <a:t>   '5d’   </a:t>
            </a:r>
            <a:r>
              <a:rPr i="1" lang="en-US"/>
              <a:t>filename.txt				-&gt; delete a specific 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/>
              <a:t>   ‘/pattern/d’   </a:t>
            </a:r>
            <a:r>
              <a:rPr i="1" lang="en-US"/>
              <a:t>filename.txt		-&gt; delete a specific pattern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S</a:t>
            </a:r>
            <a:r>
              <a:rPr lang="en-US"/>
              <a:t>earch for “cookbook”, “one-liners”, “cheatsheet” online if you want to explore the variety of commands!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Exercise</a:t>
            </a:r>
            <a:endParaRPr/>
          </a:p>
        </p:txBody>
      </p:sp>
      <p:sp>
        <p:nvSpPr>
          <p:cNvPr id="437" name="Google Shape;437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Make a pipeline that sends the percentage of degrees awarded to women in computer science </a:t>
            </a:r>
            <a:r>
              <a:rPr lang="en-US" u="sng"/>
              <a:t>in the year you were born </a:t>
            </a:r>
            <a:r>
              <a:rPr lang="en-US"/>
              <a:t>to a new text file called </a:t>
            </a:r>
            <a:r>
              <a:rPr lang="en-US">
                <a:highlight>
                  <a:srgbClr val="FFFF00"/>
                </a:highlight>
              </a:rPr>
              <a:t>birthyear_degrees.txt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How many genes are present in the </a:t>
            </a:r>
            <a:r>
              <a:rPr i="1" lang="en-US"/>
              <a:t>F. tullarensis</a:t>
            </a:r>
            <a:r>
              <a:rPr lang="en-US"/>
              <a:t> protein csv?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-&gt; How many are called ‘hypothetical protein’?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How large is the </a:t>
            </a:r>
            <a:r>
              <a:rPr i="1" lang="en-US"/>
              <a:t>F. tullarensis </a:t>
            </a:r>
            <a:r>
              <a:rPr lang="en-US"/>
              <a:t>genome? To do this you will need to count the total number of nucleotides (ACGT)…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Exercise</a:t>
            </a:r>
            <a:endParaRPr/>
          </a:p>
        </p:txBody>
      </p:sp>
      <p:sp>
        <p:nvSpPr>
          <p:cNvPr id="443" name="Google Shape;443;p48"/>
          <p:cNvSpPr txBox="1"/>
          <p:nvPr>
            <p:ph idx="1" type="body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move into /seqdata/bootcamp/</a:t>
            </a:r>
            <a:r>
              <a:rPr i="1" lang="en-US"/>
              <a:t>yourlastname</a:t>
            </a:r>
            <a:r>
              <a:rPr lang="en-US"/>
              <a:t>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look around…do you see your BootcampData folder?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it is going to do when executed?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Test the command by typing out the contents of the script yourself…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Exercise</a:t>
            </a:r>
            <a:endParaRPr/>
          </a:p>
        </p:txBody>
      </p:sp>
      <p:sp>
        <p:nvSpPr>
          <p:cNvPr id="449" name="Google Shape;449;p49"/>
          <p:cNvSpPr txBox="1"/>
          <p:nvPr>
            <p:ph idx="1" type="body"/>
          </p:nvPr>
        </p:nvSpPr>
        <p:spPr>
          <a:xfrm>
            <a:off x="838200" y="1520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Execute the script by typing ./example_script.sh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happened??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23bc77d73_3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Exercise</a:t>
            </a:r>
            <a:endParaRPr/>
          </a:p>
        </p:txBody>
      </p:sp>
      <p:sp>
        <p:nvSpPr>
          <p:cNvPr id="455" name="Google Shape;455;g1323bc77d73_3_5"/>
          <p:cNvSpPr txBox="1"/>
          <p:nvPr>
            <p:ph idx="1" type="body"/>
          </p:nvPr>
        </p:nvSpPr>
        <p:spPr>
          <a:xfrm>
            <a:off x="838200" y="1520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Execute the script by typing ./example_script.sh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happened??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try  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US"/>
              <a:t> example_script.sh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23bc77d73_3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Exercise</a:t>
            </a:r>
            <a:endParaRPr/>
          </a:p>
        </p:txBody>
      </p:sp>
      <p:sp>
        <p:nvSpPr>
          <p:cNvPr id="461" name="Google Shape;461;g1323bc77d73_3_0"/>
          <p:cNvSpPr txBox="1"/>
          <p:nvPr>
            <p:ph idx="1" type="body"/>
          </p:nvPr>
        </p:nvSpPr>
        <p:spPr>
          <a:xfrm>
            <a:off x="838200" y="1520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Execute the script by typing ./example_script.sh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happened??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try  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US"/>
              <a:t> example_script.sh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need to fix the shebang 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Exploring Use of CLI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</a:t>
            </a:r>
            <a:r>
              <a:rPr lang="en-US" u="sng"/>
              <a:t>change directories</a:t>
            </a:r>
            <a:r>
              <a:rPr lang="en-US"/>
              <a:t> (move up and down the filesystem structure) using the command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br>
              <a:rPr lang="en-US"/>
            </a:br>
            <a:br>
              <a:rPr lang="en-US"/>
            </a:b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>
                <a:solidFill>
                  <a:srgbClr val="FF0000"/>
                </a:solidFill>
              </a:rPr>
              <a:t> ..</a:t>
            </a:r>
            <a:br>
              <a:rPr lang="en-US"/>
            </a:br>
            <a:r>
              <a:rPr lang="en-US"/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moving all the way up the filesystem using cd 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far can you go…what directory are you in?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23bc77d73_5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Exercise</a:t>
            </a:r>
            <a:endParaRPr/>
          </a:p>
        </p:txBody>
      </p:sp>
      <p:sp>
        <p:nvSpPr>
          <p:cNvPr id="467" name="Google Shape;467;g1323bc77d73_5_0"/>
          <p:cNvSpPr txBox="1"/>
          <p:nvPr>
            <p:ph idx="1" type="body"/>
          </p:nvPr>
        </p:nvSpPr>
        <p:spPr>
          <a:xfrm>
            <a:off x="838200" y="1520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Execute the script by typing ./example_script.sh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happened??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try  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US"/>
              <a:t> example_script.sh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need to fix the shebang 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Modify the script behavior in some way and save it as a new script file called </a:t>
            </a:r>
            <a:r>
              <a:rPr lang="en-US">
                <a:highlight>
                  <a:srgbClr val="FFFF00"/>
                </a:highlight>
              </a:rPr>
              <a:t>my_new_script.sh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-US"/>
              <a:t> to make both scripts executable if they are not already.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Execute both scripts to see if they work! If the shebang is fixed you should not need to use sh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132" name="Google Shape;13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0" y="-109825"/>
            <a:ext cx="19679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Exploring Use of CLI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</a:t>
            </a:r>
            <a:r>
              <a:rPr lang="en-US" u="sng"/>
              <a:t>change directories</a:t>
            </a:r>
            <a:r>
              <a:rPr lang="en-US"/>
              <a:t> (move up and down the filesystem structure) using the command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..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moving all the way up the filesystem using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list command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-US"/>
              <a:t> to see which directories exist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highlight>
                  <a:srgbClr val="FFFF00"/>
                </a:highlight>
              </a:rPr>
              <a:t>type cd by itself to return to your home directory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-US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Files and Directories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Think of directories like folders that contain individual files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create a directory with the command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2 directories called “scripts” and “data” in your home directory and then use ls to see them listed:</a:t>
            </a:r>
            <a:br>
              <a:rPr lang="en-US"/>
            </a:br>
            <a:br>
              <a:rPr lang="en-US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mkdir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scripts</a:t>
            </a:r>
            <a:b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mkdir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b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ls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2021-07-04T19:47:02Z</dcterms:created>
  <dc:creator>Nicole Garrison</dc:creator>
</cp:coreProperties>
</file>