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Lst>
  <p:sldSz cy="5143500" cx="9144000"/>
  <p:notesSz cx="6858000" cy="9144000"/>
  <p:embeddedFontLst>
    <p:embeddedFont>
      <p:font typeface="Roboto Mono Medium"/>
      <p:regular r:id="rId150"/>
      <p:bold r:id="rId151"/>
      <p:italic r:id="rId152"/>
      <p:boldItalic r:id="rId153"/>
    </p:embeddedFont>
    <p:embeddedFont>
      <p:font typeface="Roboto Mono"/>
      <p:regular r:id="rId154"/>
      <p:bold r:id="rId155"/>
      <p:italic r:id="rId156"/>
      <p:boldItalic r:id="rId1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font" Target="fonts/RobotoMonoMedium-regular.fntdata"/><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154" Type="http://schemas.openxmlformats.org/officeDocument/2006/relationships/font" Target="fonts/RobotoMono-regular.fntdata"/><Relationship Id="rId58" Type="http://schemas.openxmlformats.org/officeDocument/2006/relationships/slide" Target="slides/slide53.xml"/><Relationship Id="rId153" Type="http://schemas.openxmlformats.org/officeDocument/2006/relationships/font" Target="fonts/RobotoMonoMedium-boldItalic.fntdata"/><Relationship Id="rId152" Type="http://schemas.openxmlformats.org/officeDocument/2006/relationships/font" Target="fonts/RobotoMonoMedium-italic.fntdata"/><Relationship Id="rId151" Type="http://schemas.openxmlformats.org/officeDocument/2006/relationships/font" Target="fonts/RobotoMonoMedium-bold.fntdata"/><Relationship Id="rId157" Type="http://schemas.openxmlformats.org/officeDocument/2006/relationships/font" Target="fonts/RobotoMono-boldItalic.fntdata"/><Relationship Id="rId156" Type="http://schemas.openxmlformats.org/officeDocument/2006/relationships/font" Target="fonts/RobotoMono-italic.fntdata"/><Relationship Id="rId155" Type="http://schemas.openxmlformats.org/officeDocument/2006/relationships/font" Target="fonts/RobotoMon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6ae58767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6ae58767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360edeaefd6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360edeaefd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360edeaefd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360edeaefd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360edeaefd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360edeaefd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360edeaefd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360edeaefd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360edeaefd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360edeaefd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360edeaefd6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360edeaefd6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60edeaefd6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60edeaefd6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60edeaefd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60edeaefd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60edeaefd6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360edeaefd6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360edeaefd6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360edeaefd6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0edeaefd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60edeaefd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360edeaefd6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360edeaefd6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60edeaefd6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360edeaefd6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360edeaefd6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360edeaefd6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60edeaefd6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60edeaefd6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360edeaefd6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360edeaefd6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360edeaefd6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360edeaefd6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60edeaefd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60edeaefd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336b5a9635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336b5a9635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360edeaefd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360edeaefd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360edeaefd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360edeaefd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60edeaefd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60edeaefd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60edeaefd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60edeaefd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360edeaefd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360edeaefd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336b5a963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336b5a963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36b5a9635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336b5a9635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360edeaefd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360edeaefd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336b5a9635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336b5a963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336b5a9635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336b5a963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336b5a963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336b5a963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336b5a963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336b5a963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336b5a963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336b5a963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0edeaefd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0edeaefd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336b5a9635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336b5a9635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336b5a9635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36b5a9635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336b5a9635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336b5a9635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336b5a9635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336b5a9635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336b5a9635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336b5a9635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336b5a9635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336b5a9635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336b5a9635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336b5a9635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336b5a9635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336b5a9635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336b5a9635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336b5a9635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336b5a9635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336b5a9635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6ae58767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6ae58767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336b5a9635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336b5a9635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336b5a9635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336b5a9635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336b5a9635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336b5a9635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336b5a9635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336b5a9635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336b5a9635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336b5a9635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6ae58767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6ae58767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6ae58767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6ae58767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60edeaefd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60edeaefd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0edeaefd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0edeaefd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36ae58767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36ae58767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36ae587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36ae587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60edeaefd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60edeaefd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60edeaefd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60edeaefd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36ae58767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36ae58767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0edeaefd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60edeaefd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60edeaefd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60edeaefd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60edeaefd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60edeaefd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60edeaefd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60edeaefd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60edeaef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60edeaef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0edeaefd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60edeaefd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60edeaefd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60edeaefd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6ae5876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6ae5876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60edeaef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60edeaef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60edeaefd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60edeaefd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60edeaefd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60edeaef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60edeaefd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60edeaefd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60edeaefd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60edeaefd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60edeaefd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60edeaefd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60edeaefd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60edeaefd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60edeaefd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60edeaefd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60edeaefd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60edeaefd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60edeaefd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60edeaefd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6ae58767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6ae5876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60edeaefd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60edeaefd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60edeaefd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60edeaefd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60edeaefd6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60edeaefd6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60edeaefd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60edeaefd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60edeaefd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60edeaefd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60edeaefd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60edeaefd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60edeaefd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60edeaefd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60edeaefd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60edeaefd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60edeaefd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60edeaefd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60edeaefd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60edeaefd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6ae58767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6ae58767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60edeaefd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60edeaefd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60edeaefd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60edeaefd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60edeaefd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60edeaef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60edeaefd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60edeaefd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60edeaefd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60edeaefd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60edeaefd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60edeaefd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60edeaefd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60edeaefd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60edeaefd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60edeaefd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60edeaefd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60edeaefd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60edeaefd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60edeaefd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6ae5876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6ae5876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60edeaefd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60edeaefd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60edeaefd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60edeaefd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60edeaefd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60edeaefd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60edeaefd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60edeaefd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60edeaefd6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60edeaefd6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60edeaefd6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60edeaefd6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60edeaefd6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60edeaefd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60edeaefd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60edeaefd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60edeaefd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60edeaefd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60edeaefd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60edeaefd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6ae58767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6ae58767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60edeaefd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60edeaefd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60edeaefd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60edeaefd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60edeaefd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60edeaefd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60edeaefd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60edeaefd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60edeaefd6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60edeaefd6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60edeaefd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60edeaefd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60edeaefd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60edeaefd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60edeaefd6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60edeaefd6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360edeaefd6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60edeaefd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60edeaefd6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60edeaefd6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6ae58767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6ae58767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60edeaefd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60edeaefd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60edeaefd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60edeaefd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60edeaefd6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60edeaefd6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60edeaefd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60edeaefd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60edeaefd6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60edeaefd6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360edeaefd6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360edeaefd6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60edeaefd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360edeaefd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60edeaefd6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60edeaefd6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60edeaefd6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60edeaefd6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60edeaefd6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60edeaefd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6ae58767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6ae58767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60edeaefd6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60edeaefd6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60edeaefd6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60edeaefd6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60edeaefd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360edeaefd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60edeaefd6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360edeaefd6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60edeaefd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60edeaefd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360edeaefd6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360edeaefd6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60edeaefd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60edeaefd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360edeaefd6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360edeaefd6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360edeaefd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360edeaefd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60edeaefd6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360edeaefd6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Courier New"/>
              <a:buNone/>
              <a:defRPr sz="5200">
                <a:latin typeface="Courier New"/>
                <a:ea typeface="Courier New"/>
                <a:cs typeface="Courier New"/>
                <a:sym typeface="Courier New"/>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Roboto Mono Medium"/>
              <a:buNone/>
              <a:defRPr sz="2800">
                <a:latin typeface="Roboto Mono Medium"/>
                <a:ea typeface="Roboto Mono Medium"/>
                <a:cs typeface="Roboto Mono Medium"/>
                <a:sym typeface="Roboto Mono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lvl1pPr indent="-342900" lvl="0" marL="457200" algn="just">
              <a:spcBef>
                <a:spcPts val="0"/>
              </a:spcBef>
              <a:spcAft>
                <a:spcPts val="0"/>
              </a:spcAft>
              <a:buSzPts val="1800"/>
              <a:buChar char="●"/>
              <a:defRPr/>
            </a:lvl1pPr>
            <a:lvl2pPr indent="-317500" lvl="1" marL="914400" algn="just">
              <a:spcBef>
                <a:spcPts val="0"/>
              </a:spcBef>
              <a:spcAft>
                <a:spcPts val="0"/>
              </a:spcAft>
              <a:buSzPts val="1400"/>
              <a:buChar char="○"/>
              <a:defRPr/>
            </a:lvl2pPr>
            <a:lvl3pPr indent="-317500" lvl="2" marL="1371600" algn="just">
              <a:spcBef>
                <a:spcPts val="0"/>
              </a:spcBef>
              <a:spcAft>
                <a:spcPts val="0"/>
              </a:spcAft>
              <a:buSzPts val="1400"/>
              <a:buChar char="■"/>
              <a:defRPr/>
            </a:lvl3pPr>
            <a:lvl4pPr indent="-317500" lvl="3" marL="1828800" algn="just">
              <a:spcBef>
                <a:spcPts val="0"/>
              </a:spcBef>
              <a:spcAft>
                <a:spcPts val="0"/>
              </a:spcAft>
              <a:buSzPts val="1400"/>
              <a:buChar char="●"/>
              <a:defRPr/>
            </a:lvl4pPr>
            <a:lvl5pPr indent="-317500" lvl="4" marL="2286000" algn="just">
              <a:spcBef>
                <a:spcPts val="0"/>
              </a:spcBef>
              <a:spcAft>
                <a:spcPts val="0"/>
              </a:spcAft>
              <a:buSzPts val="1400"/>
              <a:buChar char="○"/>
              <a:defRPr/>
            </a:lvl5pPr>
            <a:lvl6pPr indent="-317500" lvl="5" marL="2743200" algn="just">
              <a:spcBef>
                <a:spcPts val="0"/>
              </a:spcBef>
              <a:spcAft>
                <a:spcPts val="0"/>
              </a:spcAft>
              <a:buSzPts val="1400"/>
              <a:buChar char="■"/>
              <a:defRPr/>
            </a:lvl6pPr>
            <a:lvl7pPr indent="-317500" lvl="6" marL="3200400" algn="just">
              <a:spcBef>
                <a:spcPts val="0"/>
              </a:spcBef>
              <a:spcAft>
                <a:spcPts val="0"/>
              </a:spcAft>
              <a:buSzPts val="1400"/>
              <a:buChar char="●"/>
              <a:defRPr/>
            </a:lvl7pPr>
            <a:lvl8pPr indent="-317500" lvl="7" marL="3657600" algn="just">
              <a:spcBef>
                <a:spcPts val="0"/>
              </a:spcBef>
              <a:spcAft>
                <a:spcPts val="0"/>
              </a:spcAft>
              <a:buSzPts val="1400"/>
              <a:buChar char="○"/>
              <a:defRPr/>
            </a:lvl8pPr>
            <a:lvl9pPr indent="-317500" lvl="8" marL="4114800" algn="just">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0" name="Google Shape;20;p4"/>
          <p:cNvCxnSpPr/>
          <p:nvPr/>
        </p:nvCxnSpPr>
        <p:spPr>
          <a:xfrm>
            <a:off x="311696" y="879489"/>
            <a:ext cx="8520900" cy="0"/>
          </a:xfrm>
          <a:prstGeom prst="straightConnector1">
            <a:avLst/>
          </a:prstGeom>
          <a:noFill/>
          <a:ln cap="flat" cmpd="sng" w="38100">
            <a:solidFill>
              <a:srgbClr val="0000FF"/>
            </a:solidFill>
            <a:prstDash val="solid"/>
            <a:round/>
            <a:headEnd len="med" w="med" type="none"/>
            <a:tailEnd len="med" w="med" type="none"/>
          </a:ln>
          <a:effectLst>
            <a:outerShdw blurRad="57150" rotWithShape="0" algn="bl" dir="5400000" dist="19050">
              <a:srgbClr val="980000">
                <a:alpha val="75000"/>
              </a:srgbClr>
            </a:outerShdw>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Courier New"/>
              <a:buNone/>
              <a:defRPr sz="2800">
                <a:solidFill>
                  <a:schemeClr val="dk1"/>
                </a:solidFill>
                <a:latin typeface="Courier New"/>
                <a:ea typeface="Courier New"/>
                <a:cs typeface="Courier New"/>
                <a:sym typeface="Courier New"/>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Mono Medium"/>
              <a:buChar char="●"/>
              <a:defRPr sz="1800">
                <a:solidFill>
                  <a:schemeClr val="dk2"/>
                </a:solidFill>
                <a:latin typeface="Roboto Mono Medium"/>
                <a:ea typeface="Roboto Mono Medium"/>
                <a:cs typeface="Roboto Mono Medium"/>
                <a:sym typeface="Roboto Mono Medium"/>
              </a:defRPr>
            </a:lvl1pPr>
            <a:lvl2pPr indent="-317500" lvl="1" marL="914400">
              <a:lnSpc>
                <a:spcPct val="115000"/>
              </a:lnSpc>
              <a:spcBef>
                <a:spcPts val="0"/>
              </a:spcBef>
              <a:spcAft>
                <a:spcPts val="0"/>
              </a:spcAft>
              <a:buClr>
                <a:schemeClr val="dk2"/>
              </a:buClr>
              <a:buSzPts val="1400"/>
              <a:buFont typeface="Roboto Mono Medium"/>
              <a:buChar char="○"/>
              <a:defRPr>
                <a:solidFill>
                  <a:schemeClr val="dk2"/>
                </a:solidFill>
                <a:latin typeface="Roboto Mono Medium"/>
                <a:ea typeface="Roboto Mono Medium"/>
                <a:cs typeface="Roboto Mono Medium"/>
                <a:sym typeface="Roboto Mono Medium"/>
              </a:defRPr>
            </a:lvl2pPr>
            <a:lvl3pPr indent="-317500" lvl="2" marL="1371600">
              <a:lnSpc>
                <a:spcPct val="115000"/>
              </a:lnSpc>
              <a:spcBef>
                <a:spcPts val="0"/>
              </a:spcBef>
              <a:spcAft>
                <a:spcPts val="0"/>
              </a:spcAft>
              <a:buClr>
                <a:schemeClr val="dk2"/>
              </a:buClr>
              <a:buSzPts val="1400"/>
              <a:buFont typeface="Roboto Mono Medium"/>
              <a:buChar char="■"/>
              <a:defRPr>
                <a:solidFill>
                  <a:schemeClr val="dk2"/>
                </a:solidFill>
                <a:latin typeface="Roboto Mono Medium"/>
                <a:ea typeface="Roboto Mono Medium"/>
                <a:cs typeface="Roboto Mono Medium"/>
                <a:sym typeface="Roboto Mono Medium"/>
              </a:defRPr>
            </a:lvl3pPr>
            <a:lvl4pPr indent="-317500" lvl="3" marL="1828800">
              <a:lnSpc>
                <a:spcPct val="115000"/>
              </a:lnSpc>
              <a:spcBef>
                <a:spcPts val="0"/>
              </a:spcBef>
              <a:spcAft>
                <a:spcPts val="0"/>
              </a:spcAft>
              <a:buClr>
                <a:schemeClr val="dk2"/>
              </a:buClr>
              <a:buSzPts val="1400"/>
              <a:buFont typeface="Roboto Mono Medium"/>
              <a:buChar char="●"/>
              <a:defRPr>
                <a:solidFill>
                  <a:schemeClr val="dk2"/>
                </a:solidFill>
                <a:latin typeface="Roboto Mono Medium"/>
                <a:ea typeface="Roboto Mono Medium"/>
                <a:cs typeface="Roboto Mono Medium"/>
                <a:sym typeface="Roboto Mono Medium"/>
              </a:defRPr>
            </a:lvl4pPr>
            <a:lvl5pPr indent="-317500" lvl="4" marL="2286000">
              <a:lnSpc>
                <a:spcPct val="115000"/>
              </a:lnSpc>
              <a:spcBef>
                <a:spcPts val="0"/>
              </a:spcBef>
              <a:spcAft>
                <a:spcPts val="0"/>
              </a:spcAft>
              <a:buClr>
                <a:schemeClr val="dk2"/>
              </a:buClr>
              <a:buSzPts val="1400"/>
              <a:buFont typeface="Roboto Mono Medium"/>
              <a:buChar char="○"/>
              <a:defRPr>
                <a:solidFill>
                  <a:schemeClr val="dk2"/>
                </a:solidFill>
                <a:latin typeface="Roboto Mono Medium"/>
                <a:ea typeface="Roboto Mono Medium"/>
                <a:cs typeface="Roboto Mono Medium"/>
                <a:sym typeface="Roboto Mono Medium"/>
              </a:defRPr>
            </a:lvl5pPr>
            <a:lvl6pPr indent="-317500" lvl="5" marL="2743200">
              <a:lnSpc>
                <a:spcPct val="115000"/>
              </a:lnSpc>
              <a:spcBef>
                <a:spcPts val="0"/>
              </a:spcBef>
              <a:spcAft>
                <a:spcPts val="0"/>
              </a:spcAft>
              <a:buClr>
                <a:schemeClr val="dk2"/>
              </a:buClr>
              <a:buSzPts val="1400"/>
              <a:buFont typeface="Roboto Mono Medium"/>
              <a:buChar char="■"/>
              <a:defRPr>
                <a:solidFill>
                  <a:schemeClr val="dk2"/>
                </a:solidFill>
                <a:latin typeface="Roboto Mono Medium"/>
                <a:ea typeface="Roboto Mono Medium"/>
                <a:cs typeface="Roboto Mono Medium"/>
                <a:sym typeface="Roboto Mono Medium"/>
              </a:defRPr>
            </a:lvl6pPr>
            <a:lvl7pPr indent="-317500" lvl="6" marL="3200400">
              <a:lnSpc>
                <a:spcPct val="115000"/>
              </a:lnSpc>
              <a:spcBef>
                <a:spcPts val="0"/>
              </a:spcBef>
              <a:spcAft>
                <a:spcPts val="0"/>
              </a:spcAft>
              <a:buClr>
                <a:schemeClr val="dk2"/>
              </a:buClr>
              <a:buSzPts val="1400"/>
              <a:buFont typeface="Roboto Mono Medium"/>
              <a:buChar char="●"/>
              <a:defRPr>
                <a:solidFill>
                  <a:schemeClr val="dk2"/>
                </a:solidFill>
                <a:latin typeface="Roboto Mono Medium"/>
                <a:ea typeface="Roboto Mono Medium"/>
                <a:cs typeface="Roboto Mono Medium"/>
                <a:sym typeface="Roboto Mono Medium"/>
              </a:defRPr>
            </a:lvl7pPr>
            <a:lvl8pPr indent="-317500" lvl="7" marL="3657600">
              <a:lnSpc>
                <a:spcPct val="115000"/>
              </a:lnSpc>
              <a:spcBef>
                <a:spcPts val="0"/>
              </a:spcBef>
              <a:spcAft>
                <a:spcPts val="0"/>
              </a:spcAft>
              <a:buClr>
                <a:schemeClr val="dk2"/>
              </a:buClr>
              <a:buSzPts val="1400"/>
              <a:buFont typeface="Roboto Mono Medium"/>
              <a:buChar char="○"/>
              <a:defRPr>
                <a:solidFill>
                  <a:schemeClr val="dk2"/>
                </a:solidFill>
                <a:latin typeface="Roboto Mono Medium"/>
                <a:ea typeface="Roboto Mono Medium"/>
                <a:cs typeface="Roboto Mono Medium"/>
                <a:sym typeface="Roboto Mono Medium"/>
              </a:defRPr>
            </a:lvl8pPr>
            <a:lvl9pPr indent="-317500" lvl="8" marL="4114800">
              <a:lnSpc>
                <a:spcPct val="115000"/>
              </a:lnSpc>
              <a:spcBef>
                <a:spcPts val="0"/>
              </a:spcBef>
              <a:spcAft>
                <a:spcPts val="0"/>
              </a:spcAft>
              <a:buClr>
                <a:schemeClr val="dk2"/>
              </a:buClr>
              <a:buSzPts val="1400"/>
              <a:buFont typeface="Roboto Mono Medium"/>
              <a:buChar char="■"/>
              <a:defRPr>
                <a:solidFill>
                  <a:schemeClr val="dk2"/>
                </a:solidFill>
                <a:latin typeface="Roboto Mono Medium"/>
                <a:ea typeface="Roboto Mono Medium"/>
                <a:cs typeface="Roboto Mono Medium"/>
                <a:sym typeface="Roboto Mono Medium"/>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docs.python.org/3/tutorial/datastructures.html"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docs.python.org/3/tutorial/datastructures.html"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docs.python.org/3/tutorial/datastructures.html"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hyperlink" Target="https://docs.python.org/3/library/stdtypes.html#string-methods"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hyperlink" Target="https://docs.python.org/3/library/stdtypes.html#string-method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hyperlink" Target="https://docs.python.org/3/library/stdtypes.html#string-method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Python</a:t>
            </a:r>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Bioinformatics Bootcamp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Kinds of Numbers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Python has two kinds of numbers: </a:t>
            </a:r>
            <a:r>
              <a:rPr b="1" lang="en">
                <a:solidFill>
                  <a:schemeClr val="dk1"/>
                </a:solidFill>
                <a:latin typeface="Roboto Mono"/>
                <a:ea typeface="Roboto Mono"/>
                <a:cs typeface="Roboto Mono"/>
                <a:sym typeface="Roboto Mono"/>
              </a:rPr>
              <a:t>integers</a:t>
            </a:r>
            <a:r>
              <a:rPr lang="en"/>
              <a:t> and </a:t>
            </a:r>
            <a:r>
              <a:rPr b="1" lang="en">
                <a:solidFill>
                  <a:schemeClr val="dk1"/>
                </a:solidFill>
                <a:latin typeface="Roboto Mono"/>
                <a:ea typeface="Roboto Mono"/>
                <a:cs typeface="Roboto Mono"/>
                <a:sym typeface="Roboto Mono"/>
              </a:rPr>
              <a:t>floats</a:t>
            </a:r>
            <a:r>
              <a:rPr lang="en"/>
              <a:t>. We can do arithmetic operations easily.</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2 + 31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33</a:t>
            </a:r>
            <a:endParaRPr>
              <a:solidFill>
                <a:srgbClr val="FF0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1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Loops</a:t>
            </a:r>
            <a:endParaRPr/>
          </a:p>
        </p:txBody>
      </p:sp>
      <p:sp>
        <p:nvSpPr>
          <p:cNvPr id="660" name="Google Shape;660;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can even iterate over strings (of course)!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fun = ‘supercalifragilisticexpialidocious’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for letter in fun:</a:t>
            </a:r>
            <a:r>
              <a:rPr lang="en">
                <a:solidFill>
                  <a:schemeClr val="dk1"/>
                </a:solidFill>
              </a:rPr>
              <a:t> </a:t>
            </a:r>
            <a:r>
              <a:rPr lang="en">
                <a:solidFill>
                  <a:srgbClr val="FF00FF"/>
                </a:solidFill>
              </a:rPr>
              <a:t># iterate over the letters in fun</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print(letter &lt; ‘n’)</a:t>
            </a:r>
            <a:r>
              <a:rPr lang="en">
                <a:solidFill>
                  <a:schemeClr val="dk1"/>
                </a:solidFill>
              </a:rPr>
              <a:t> </a:t>
            </a:r>
            <a:r>
              <a:rPr lang="en">
                <a:solidFill>
                  <a:srgbClr val="FF00FF"/>
                </a:solidFill>
              </a:rPr>
              <a:t># Does it come before n?</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endParaRPr>
              <a:solidFill>
                <a:srgbClr val="FF000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Loops</a:t>
            </a:r>
            <a:endParaRPr/>
          </a:p>
        </p:txBody>
      </p:sp>
      <p:sp>
        <p:nvSpPr>
          <p:cNvPr id="666" name="Google Shape;666;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can even iterate over strings (of course)!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fun = ‘supercalifragilisticexpialidocious’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for letter in fun:</a:t>
            </a:r>
            <a:r>
              <a:rPr lang="en">
                <a:solidFill>
                  <a:schemeClr val="dk1"/>
                </a:solidFill>
              </a:rPr>
              <a:t> </a:t>
            </a:r>
            <a:r>
              <a:rPr lang="en">
                <a:solidFill>
                  <a:srgbClr val="FF00FF"/>
                </a:solidFill>
              </a:rPr>
              <a:t># iterate over the letters in fun</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print(letter &lt; ‘n’)</a:t>
            </a:r>
            <a:r>
              <a:rPr lang="en">
                <a:solidFill>
                  <a:schemeClr val="dk1"/>
                </a:solidFill>
              </a:rPr>
              <a:t> </a:t>
            </a:r>
            <a:r>
              <a:rPr lang="en">
                <a:solidFill>
                  <a:srgbClr val="FF00FF"/>
                </a:solidFill>
              </a:rPr>
              <a:t># Does it come before n?</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endParaRPr>
              <a:solidFill>
                <a:schemeClr val="dk1"/>
              </a:solidFill>
            </a:endParaRPr>
          </a:p>
          <a:p>
            <a:pPr indent="0" lvl="0" marL="0" rtl="0" algn="just">
              <a:lnSpc>
                <a:spcPct val="100000"/>
              </a:lnSpc>
              <a:spcBef>
                <a:spcPts val="0"/>
              </a:spcBef>
              <a:spcAft>
                <a:spcPts val="0"/>
              </a:spcAft>
              <a:buNone/>
            </a:pPr>
            <a:r>
              <a:rPr lang="en">
                <a:solidFill>
                  <a:srgbClr val="FF0000"/>
                </a:solidFill>
              </a:rPr>
              <a:t>	False</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False</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False</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True</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False</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True</a:t>
            </a:r>
            <a:endParaRPr>
              <a:solidFill>
                <a:srgbClr val="FF0000"/>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w</a:t>
            </a:r>
            <a:r>
              <a:rPr lang="en"/>
              <a:t>hile’ Loops</a:t>
            </a:r>
            <a:endParaRPr/>
          </a:p>
        </p:txBody>
      </p:sp>
      <p:sp>
        <p:nvSpPr>
          <p:cNvPr id="672" name="Google Shape;672;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Another way to control the flow of a program is to loop over a set of instructions until some </a:t>
            </a:r>
            <a:r>
              <a:rPr lang="en"/>
              <a:t>condition</a:t>
            </a:r>
            <a:r>
              <a:rPr lang="en"/>
              <a:t> is met. We do this with a </a:t>
            </a:r>
            <a:r>
              <a:rPr lang="en">
                <a:solidFill>
                  <a:srgbClr val="FF0000"/>
                </a:solidFill>
              </a:rPr>
              <a:t>while</a:t>
            </a:r>
            <a:r>
              <a:rPr lang="en"/>
              <a:t> loop.</a:t>
            </a:r>
            <a:endParaRPr>
              <a:solidFill>
                <a:srgbClr val="98000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1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a:t>
            </a:r>
            <a:endParaRPr/>
          </a:p>
        </p:txBody>
      </p:sp>
      <p:sp>
        <p:nvSpPr>
          <p:cNvPr id="678" name="Google Shape;678;p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Another way to control the flow of a program is to loop over a set of instructions until some condition is met. We do this with a </a:t>
            </a:r>
            <a:r>
              <a:rPr lang="en">
                <a:solidFill>
                  <a:srgbClr val="FF0000"/>
                </a:solidFill>
              </a:rPr>
              <a:t>while</a:t>
            </a:r>
            <a:r>
              <a:rPr lang="en"/>
              <a:t> loop. The syntax is as follows:</a:t>
            </a:r>
            <a:endParaRPr/>
          </a:p>
          <a:p>
            <a:pPr indent="0" lvl="0" marL="0" rtl="0" algn="just">
              <a:lnSpc>
                <a:spcPct val="100000"/>
              </a:lnSpc>
              <a:spcBef>
                <a:spcPts val="1200"/>
              </a:spcBef>
              <a:spcAft>
                <a:spcPts val="0"/>
              </a:spcAft>
              <a:buNone/>
            </a:pPr>
            <a:r>
              <a:rPr lang="en"/>
              <a:t>	</a:t>
            </a:r>
            <a:r>
              <a:rPr b="1" lang="en">
                <a:solidFill>
                  <a:srgbClr val="0000FF"/>
                </a:solidFill>
                <a:latin typeface="Roboto Mono"/>
                <a:ea typeface="Roboto Mono"/>
                <a:cs typeface="Roboto Mono"/>
                <a:sym typeface="Roboto Mono"/>
              </a:rPr>
              <a:t>while</a:t>
            </a:r>
            <a:r>
              <a:rPr lang="en"/>
              <a:t> </a:t>
            </a:r>
            <a:r>
              <a:rPr lang="en">
                <a:solidFill>
                  <a:schemeClr val="dk1"/>
                </a:solidFill>
              </a:rPr>
              <a:t>condition:</a:t>
            </a:r>
            <a:endParaRPr>
              <a:solidFill>
                <a:schemeClr val="dk1"/>
              </a:solidFill>
            </a:endParaRPr>
          </a:p>
          <a:p>
            <a:pPr indent="0" lvl="0" marL="0" rtl="0" algn="just">
              <a:lnSpc>
                <a:spcPct val="100000"/>
              </a:lnSpc>
              <a:spcBef>
                <a:spcPts val="0"/>
              </a:spcBef>
              <a:spcAft>
                <a:spcPts val="1200"/>
              </a:spcAft>
              <a:buNone/>
            </a:pPr>
            <a:r>
              <a:rPr lang="en"/>
              <a:t>	    </a:t>
            </a:r>
            <a:r>
              <a:rPr i="1" lang="en"/>
              <a:t>Do all of the indented lines</a:t>
            </a:r>
            <a:r>
              <a:rPr i="1" lang="en"/>
              <a:t>...</a:t>
            </a:r>
            <a:endParaRPr>
              <a:solidFill>
                <a:srgbClr val="98000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1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a:t>
            </a:r>
            <a:endParaRPr/>
          </a:p>
        </p:txBody>
      </p:sp>
      <p:sp>
        <p:nvSpPr>
          <p:cNvPr id="684" name="Google Shape;684;p1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Another way to control the flow of a program is to loop over a set of instructions until some condition is met. We do this with a </a:t>
            </a:r>
            <a:r>
              <a:rPr lang="en">
                <a:solidFill>
                  <a:srgbClr val="FF0000"/>
                </a:solidFill>
              </a:rPr>
              <a:t>while</a:t>
            </a:r>
            <a:r>
              <a:rPr lang="en"/>
              <a:t> loop. The syntax is as follows:</a:t>
            </a:r>
            <a:endParaRPr/>
          </a:p>
          <a:p>
            <a:pPr indent="0" lvl="0" marL="0" rtl="0" algn="just">
              <a:lnSpc>
                <a:spcPct val="100000"/>
              </a:lnSpc>
              <a:spcBef>
                <a:spcPts val="1200"/>
              </a:spcBef>
              <a:spcAft>
                <a:spcPts val="0"/>
              </a:spcAft>
              <a:buNone/>
            </a:pPr>
            <a:r>
              <a:rPr lang="en"/>
              <a:t>	</a:t>
            </a:r>
            <a:r>
              <a:rPr b="1" lang="en">
                <a:solidFill>
                  <a:srgbClr val="0000FF"/>
                </a:solidFill>
                <a:latin typeface="Roboto Mono"/>
                <a:ea typeface="Roboto Mono"/>
                <a:cs typeface="Roboto Mono"/>
                <a:sym typeface="Roboto Mono"/>
              </a:rPr>
              <a:t>while</a:t>
            </a:r>
            <a:r>
              <a:rPr lang="en"/>
              <a:t> </a:t>
            </a:r>
            <a:r>
              <a:rPr lang="en">
                <a:solidFill>
                  <a:schemeClr val="dk1"/>
                </a:solidFill>
              </a:rPr>
              <a:t>condition:</a:t>
            </a:r>
            <a:endParaRPr>
              <a:solidFill>
                <a:schemeClr val="dk1"/>
              </a:solidFill>
            </a:endParaRPr>
          </a:p>
          <a:p>
            <a:pPr indent="0" lvl="0" marL="0" rtl="0" algn="just">
              <a:lnSpc>
                <a:spcPct val="100000"/>
              </a:lnSpc>
              <a:spcBef>
                <a:spcPts val="0"/>
              </a:spcBef>
              <a:spcAft>
                <a:spcPts val="0"/>
              </a:spcAft>
              <a:buNone/>
            </a:pPr>
            <a:r>
              <a:rPr lang="en"/>
              <a:t>	    </a:t>
            </a:r>
            <a:r>
              <a:rPr i="1" lang="en"/>
              <a:t>Do all of the indented lines</a:t>
            </a:r>
            <a:r>
              <a:rPr i="1" lang="en"/>
              <a:t>...</a:t>
            </a:r>
            <a:endParaRPr i="1"/>
          </a:p>
          <a:p>
            <a:pPr indent="0" lvl="0" marL="0" rtl="0" algn="just">
              <a:lnSpc>
                <a:spcPct val="100000"/>
              </a:lnSpc>
              <a:spcBef>
                <a:spcPts val="1200"/>
              </a:spcBef>
              <a:spcAft>
                <a:spcPts val="1200"/>
              </a:spcAft>
              <a:buNone/>
            </a:pPr>
            <a:r>
              <a:rPr lang="en" u="sng">
                <a:solidFill>
                  <a:srgbClr val="980000"/>
                </a:solidFill>
              </a:rPr>
              <a:t>WARNING</a:t>
            </a:r>
            <a:r>
              <a:rPr lang="en">
                <a:solidFill>
                  <a:srgbClr val="980000"/>
                </a:solidFill>
              </a:rPr>
              <a:t> – Within the indented lines, you must include code that modifies the condition so that it will eventually become </a:t>
            </a:r>
            <a:r>
              <a:rPr lang="en">
                <a:solidFill>
                  <a:srgbClr val="FF0000"/>
                </a:solidFill>
              </a:rPr>
              <a:t>False</a:t>
            </a:r>
            <a:r>
              <a:rPr lang="en">
                <a:solidFill>
                  <a:srgbClr val="980000"/>
                </a:solidFill>
              </a:rPr>
              <a:t>, otherwise you will create an infinite loop.</a:t>
            </a:r>
            <a:endParaRPr>
              <a:solidFill>
                <a:srgbClr val="98000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1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w</a:t>
            </a:r>
            <a:r>
              <a:rPr lang="en"/>
              <a:t>hile’ Loops</a:t>
            </a:r>
            <a:endParaRPr/>
          </a:p>
        </p:txBody>
      </p:sp>
      <p:sp>
        <p:nvSpPr>
          <p:cNvPr id="690" name="Google Shape;690;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Suppose you wanted to print the first ten numbers in the Fibonacci sequence</a:t>
            </a:r>
            <a:r>
              <a:rPr lang="en"/>
              <a:t>.</a:t>
            </a:r>
            <a:endParaRPr>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a:t>
            </a:r>
            <a:endParaRPr/>
          </a:p>
        </p:txBody>
      </p:sp>
      <p:sp>
        <p:nvSpPr>
          <p:cNvPr id="696" name="Google Shape;696;p1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Suppose you wanted to print the first ten numbers in the Fibonacci sequence.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F = [0, 1]   </a:t>
            </a:r>
            <a:r>
              <a:rPr lang="en">
                <a:solidFill>
                  <a:srgbClr val="FF00FF"/>
                </a:solidFill>
              </a:rPr>
              <a:t># The starting Fibonacci numbers.</a:t>
            </a:r>
            <a:endParaRPr>
              <a:solidFill>
                <a:srgbClr val="FF000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a:t>
            </a:r>
            <a:endParaRPr/>
          </a:p>
        </p:txBody>
      </p:sp>
      <p:sp>
        <p:nvSpPr>
          <p:cNvPr id="702" name="Google Shape;702;p1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Suppose you wanted to print the first ten numbers in the Fibonacci sequence.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F = [0, 1]   </a:t>
            </a:r>
            <a:r>
              <a:rPr lang="en">
                <a:solidFill>
                  <a:srgbClr val="FF00FF"/>
                </a:solidFill>
              </a:rPr>
              <a:t># The starting Fibonacci numbers.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counter = 2  </a:t>
            </a:r>
            <a:r>
              <a:rPr lang="en">
                <a:solidFill>
                  <a:srgbClr val="FF00FF"/>
                </a:solidFill>
              </a:rPr>
              <a:t># This counter controls the loop exit.</a:t>
            </a:r>
            <a:endParaRPr>
              <a:solidFill>
                <a:srgbClr val="FF000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a:t>
            </a:r>
            <a:endParaRPr/>
          </a:p>
        </p:txBody>
      </p:sp>
      <p:sp>
        <p:nvSpPr>
          <p:cNvPr id="708" name="Google Shape;708;p1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Suppose you wanted to print the first ten numbers in the Fibonacci sequence.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F = [0, 1]   </a:t>
            </a:r>
            <a:r>
              <a:rPr lang="en">
                <a:solidFill>
                  <a:srgbClr val="FF00FF"/>
                </a:solidFill>
              </a:rPr>
              <a:t># The starting Fibonacci numbers.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counter = 2  </a:t>
            </a:r>
            <a:r>
              <a:rPr lang="en">
                <a:solidFill>
                  <a:srgbClr val="FF00FF"/>
                </a:solidFill>
              </a:rPr>
              <a:t># This counter controls the loop exit.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while counter &lt; 10: </a:t>
            </a:r>
            <a:r>
              <a:rPr lang="en">
                <a:solidFill>
                  <a:srgbClr val="FF00FF"/>
                </a:solidFill>
              </a:rPr>
              <a:t># counter == 9 will yield last</a:t>
            </a:r>
            <a:endParaRPr>
              <a:solidFill>
                <a:srgbClr val="FF0000"/>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2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a:t>
            </a:r>
            <a:endParaRPr/>
          </a:p>
        </p:txBody>
      </p:sp>
      <p:sp>
        <p:nvSpPr>
          <p:cNvPr id="714" name="Google Shape;714;p1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Suppose you wanted to print the first ten numbers in the Fibonacci sequence.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F = [0, 1]   </a:t>
            </a:r>
            <a:r>
              <a:rPr lang="en">
                <a:solidFill>
                  <a:srgbClr val="FF00FF"/>
                </a:solidFill>
              </a:rPr>
              <a:t># The starting Fibonacci numbers.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counter = 2  </a:t>
            </a:r>
            <a:r>
              <a:rPr lang="en">
                <a:solidFill>
                  <a:srgbClr val="FF00FF"/>
                </a:solidFill>
              </a:rPr>
              <a:t># This counter controls the loop exit.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while counter &lt; 10: </a:t>
            </a:r>
            <a:r>
              <a:rPr lang="en">
                <a:solidFill>
                  <a:srgbClr val="FF00FF"/>
                </a:solidFill>
              </a:rPr>
              <a:t># counter == 9 will yield last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F.append(F[counter-1] + F[counter-2])</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Kinds of Numbers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Python has two kinds of numbers: </a:t>
            </a:r>
            <a:r>
              <a:rPr b="1" lang="en">
                <a:solidFill>
                  <a:schemeClr val="dk1"/>
                </a:solidFill>
                <a:latin typeface="Roboto Mono"/>
                <a:ea typeface="Roboto Mono"/>
                <a:cs typeface="Roboto Mono"/>
                <a:sym typeface="Roboto Mono"/>
              </a:rPr>
              <a:t>integers</a:t>
            </a:r>
            <a:r>
              <a:rPr lang="en"/>
              <a:t> and </a:t>
            </a:r>
            <a:r>
              <a:rPr b="1" lang="en">
                <a:solidFill>
                  <a:schemeClr val="dk1"/>
                </a:solidFill>
                <a:latin typeface="Roboto Mono"/>
                <a:ea typeface="Roboto Mono"/>
                <a:cs typeface="Roboto Mono"/>
                <a:sym typeface="Roboto Mono"/>
              </a:rPr>
              <a:t>floats</a:t>
            </a:r>
            <a:r>
              <a:rPr lang="en"/>
              <a:t>. We can do arithmetic operations easily.</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2 + 31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33</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100 - 2*12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76</a:t>
            </a:r>
            <a:endParaRPr>
              <a:solidFill>
                <a:srgbClr val="FF000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2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a:t>
            </a:r>
            <a:endParaRPr/>
          </a:p>
        </p:txBody>
      </p:sp>
      <p:sp>
        <p:nvSpPr>
          <p:cNvPr id="720" name="Google Shape;720;p1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Suppose you wanted to print the first ten numbers in the Fibonacci sequence.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F = [0, 1]   </a:t>
            </a:r>
            <a:r>
              <a:rPr lang="en">
                <a:solidFill>
                  <a:srgbClr val="FF00FF"/>
                </a:solidFill>
              </a:rPr>
              <a:t># The starting Fibonacci numbers.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counter = 2  </a:t>
            </a:r>
            <a:r>
              <a:rPr lang="en">
                <a:solidFill>
                  <a:srgbClr val="FF00FF"/>
                </a:solidFill>
              </a:rPr>
              <a:t># This counter controls the loop exit.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while counter &lt; 10: </a:t>
            </a:r>
            <a:r>
              <a:rPr lang="en">
                <a:solidFill>
                  <a:srgbClr val="FF00FF"/>
                </a:solidFill>
              </a:rPr>
              <a:t># counter == 9 will yield last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F.append(F[counter-1] + F[counter-2])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counter = counter + 1  </a:t>
            </a:r>
            <a:r>
              <a:rPr lang="en">
                <a:solidFill>
                  <a:srgbClr val="FF00FF"/>
                </a:solidFill>
              </a:rPr>
              <a:t># add 1 to the counter</a:t>
            </a:r>
            <a:endParaRPr>
              <a:solidFill>
                <a:srgbClr val="FF000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2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a:t>
            </a:r>
            <a:endParaRPr/>
          </a:p>
        </p:txBody>
      </p:sp>
      <p:sp>
        <p:nvSpPr>
          <p:cNvPr id="726" name="Google Shape;726;p1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Suppose you wanted to print the first ten numbers in the Fibonacci sequence.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F = [0, 1]   </a:t>
            </a:r>
            <a:r>
              <a:rPr lang="en">
                <a:solidFill>
                  <a:srgbClr val="FF00FF"/>
                </a:solidFill>
              </a:rPr>
              <a:t># The starting Fibonacci numbers.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counter = 2  </a:t>
            </a:r>
            <a:r>
              <a:rPr lang="en">
                <a:solidFill>
                  <a:srgbClr val="FF00FF"/>
                </a:solidFill>
              </a:rPr>
              <a:t># This counter controls the loop exit.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while counter &lt; 10: </a:t>
            </a:r>
            <a:r>
              <a:rPr lang="en">
                <a:solidFill>
                  <a:srgbClr val="FF00FF"/>
                </a:solidFill>
              </a:rPr>
              <a:t># counter == 9 will yield last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F.append(F[counter-1] + F[counter-2])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counter = counter + 1  </a:t>
            </a:r>
            <a:r>
              <a:rPr lang="en">
                <a:solidFill>
                  <a:srgbClr val="FF00FF"/>
                </a:solidFill>
              </a:rPr>
              <a:t># add 1 to the counter</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endParaRPr>
              <a:solidFill>
                <a:schemeClr val="dk1"/>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print(F)</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[0, 1, 1, 2, 3, 5, 8, 13, 21, 34]</a:t>
            </a:r>
            <a:endParaRPr>
              <a:solidFill>
                <a:srgbClr val="FF0000"/>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i</a:t>
            </a:r>
            <a:r>
              <a:rPr lang="en"/>
              <a:t>f’ Statements</a:t>
            </a:r>
            <a:endParaRPr/>
          </a:p>
        </p:txBody>
      </p:sp>
      <p:sp>
        <p:nvSpPr>
          <p:cNvPr id="732" name="Google Shape;732;p1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Perhaps one of the most powerful coding principles, is efficiently controlling which lines of code get executed. We can control this with the </a:t>
            </a:r>
            <a:r>
              <a:rPr lang="en">
                <a:solidFill>
                  <a:srgbClr val="FF0000"/>
                </a:solidFill>
              </a:rPr>
              <a:t>if</a:t>
            </a:r>
            <a:r>
              <a:rPr lang="en"/>
              <a:t> statement. The syntax is:</a:t>
            </a:r>
            <a:endParaRPr/>
          </a:p>
          <a:p>
            <a:pPr indent="0" lvl="0" marL="0" rtl="0" algn="just">
              <a:lnSpc>
                <a:spcPct val="100000"/>
              </a:lnSpc>
              <a:spcBef>
                <a:spcPts val="1200"/>
              </a:spcBef>
              <a:spcAft>
                <a:spcPts val="0"/>
              </a:spcAft>
              <a:buNone/>
            </a:pPr>
            <a:r>
              <a:rPr lang="en"/>
              <a:t>	</a:t>
            </a:r>
            <a:r>
              <a:rPr b="1" lang="en">
                <a:solidFill>
                  <a:srgbClr val="0000FF"/>
                </a:solidFill>
                <a:latin typeface="Roboto Mono"/>
                <a:ea typeface="Roboto Mono"/>
                <a:cs typeface="Roboto Mono"/>
                <a:sym typeface="Roboto Mono"/>
              </a:rPr>
              <a:t>i</a:t>
            </a:r>
            <a:r>
              <a:rPr b="1" lang="en">
                <a:solidFill>
                  <a:srgbClr val="0000FF"/>
                </a:solidFill>
                <a:latin typeface="Roboto Mono"/>
                <a:ea typeface="Roboto Mono"/>
                <a:cs typeface="Roboto Mono"/>
                <a:sym typeface="Roboto Mono"/>
              </a:rPr>
              <a:t>f</a:t>
            </a:r>
            <a:r>
              <a:rPr lang="en"/>
              <a:t> </a:t>
            </a:r>
            <a:r>
              <a:rPr lang="en">
                <a:solidFill>
                  <a:schemeClr val="dk1"/>
                </a:solidFill>
              </a:rPr>
              <a:t>condition-1:</a:t>
            </a:r>
            <a:endParaRPr>
              <a:solidFill>
                <a:schemeClr val="dk1"/>
              </a:solidFill>
            </a:endParaRPr>
          </a:p>
          <a:p>
            <a:pPr indent="0" lvl="0" marL="0" rtl="0" algn="just">
              <a:lnSpc>
                <a:spcPct val="100000"/>
              </a:lnSpc>
              <a:spcBef>
                <a:spcPts val="0"/>
              </a:spcBef>
              <a:spcAft>
                <a:spcPts val="0"/>
              </a:spcAft>
              <a:buNone/>
            </a:pPr>
            <a:r>
              <a:rPr lang="en"/>
              <a:t>	    </a:t>
            </a:r>
            <a:r>
              <a:rPr i="1" lang="en"/>
              <a:t>Do these indented lines</a:t>
            </a:r>
            <a:r>
              <a:rPr i="1" lang="en"/>
              <a:t>...</a:t>
            </a:r>
            <a:endParaRPr i="1"/>
          </a:p>
          <a:p>
            <a:pPr indent="0" lvl="0" marL="0" rtl="0" algn="just">
              <a:lnSpc>
                <a:spcPct val="100000"/>
              </a:lnSpc>
              <a:spcBef>
                <a:spcPts val="0"/>
              </a:spcBef>
              <a:spcAft>
                <a:spcPts val="0"/>
              </a:spcAft>
              <a:buNone/>
            </a:pPr>
            <a:r>
              <a:rPr lang="en"/>
              <a:t>	</a:t>
            </a:r>
            <a:r>
              <a:rPr b="1" lang="en">
                <a:solidFill>
                  <a:srgbClr val="0000FF"/>
                </a:solidFill>
                <a:latin typeface="Roboto Mono"/>
                <a:ea typeface="Roboto Mono"/>
                <a:cs typeface="Roboto Mono"/>
                <a:sym typeface="Roboto Mono"/>
              </a:rPr>
              <a:t>elif</a:t>
            </a:r>
            <a:r>
              <a:rPr lang="en"/>
              <a:t> </a:t>
            </a:r>
            <a:r>
              <a:rPr lang="en">
                <a:solidFill>
                  <a:schemeClr val="dk1"/>
                </a:solidFill>
              </a:rPr>
              <a:t>condition-2:</a:t>
            </a:r>
            <a:endParaRPr>
              <a:solidFill>
                <a:schemeClr val="dk1"/>
              </a:solidFill>
            </a:endParaRPr>
          </a:p>
          <a:p>
            <a:pPr indent="0" lvl="0" marL="0" rtl="0" algn="just">
              <a:lnSpc>
                <a:spcPct val="100000"/>
              </a:lnSpc>
              <a:spcBef>
                <a:spcPts val="0"/>
              </a:spcBef>
              <a:spcAft>
                <a:spcPts val="0"/>
              </a:spcAft>
              <a:buNone/>
            </a:pPr>
            <a:r>
              <a:rPr lang="en"/>
              <a:t>	    </a:t>
            </a:r>
            <a:r>
              <a:rPr i="1" lang="en"/>
              <a:t>Do these indented lines...</a:t>
            </a:r>
            <a:endParaRPr i="1"/>
          </a:p>
          <a:p>
            <a:pPr indent="0" lvl="0" marL="0" rtl="0" algn="just">
              <a:lnSpc>
                <a:spcPct val="100000"/>
              </a:lnSpc>
              <a:spcBef>
                <a:spcPts val="0"/>
              </a:spcBef>
              <a:spcAft>
                <a:spcPts val="0"/>
              </a:spcAft>
              <a:buNone/>
            </a:pPr>
            <a:r>
              <a:rPr lang="en"/>
              <a:t>	</a:t>
            </a:r>
            <a:r>
              <a:rPr b="1" lang="en">
                <a:solidFill>
                  <a:srgbClr val="0000FF"/>
                </a:solidFill>
                <a:latin typeface="Roboto Mono"/>
                <a:ea typeface="Roboto Mono"/>
                <a:cs typeface="Roboto Mono"/>
                <a:sym typeface="Roboto Mono"/>
              </a:rPr>
              <a:t>else</a:t>
            </a:r>
            <a:r>
              <a:rPr lang="en">
                <a:solidFill>
                  <a:schemeClr val="dk1"/>
                </a:solidFill>
              </a:rPr>
              <a:t>:</a:t>
            </a:r>
            <a:endParaRPr>
              <a:solidFill>
                <a:schemeClr val="dk1"/>
              </a:solidFill>
            </a:endParaRPr>
          </a:p>
          <a:p>
            <a:pPr indent="0" lvl="0" marL="0" rtl="0" algn="just">
              <a:lnSpc>
                <a:spcPct val="100000"/>
              </a:lnSpc>
              <a:spcBef>
                <a:spcPts val="0"/>
              </a:spcBef>
              <a:spcAft>
                <a:spcPts val="0"/>
              </a:spcAft>
              <a:buNone/>
            </a:pPr>
            <a:r>
              <a:rPr lang="en"/>
              <a:t>	    </a:t>
            </a:r>
            <a:r>
              <a:rPr i="1" lang="en"/>
              <a:t>Do these indented lines...</a:t>
            </a:r>
            <a:endParaRPr i="1"/>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i</a:t>
            </a:r>
            <a:r>
              <a:rPr lang="en"/>
              <a:t>f’ Statements</a:t>
            </a:r>
            <a:endParaRPr/>
          </a:p>
        </p:txBody>
      </p:sp>
      <p:sp>
        <p:nvSpPr>
          <p:cNvPr id="738" name="Google Shape;738;p1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Let’s write a little piece of code that determines how many letters in some </a:t>
            </a:r>
            <a:r>
              <a:rPr b="1" i="1" lang="en">
                <a:solidFill>
                  <a:schemeClr val="dk1"/>
                </a:solidFill>
                <a:latin typeface="Roboto Mono"/>
                <a:ea typeface="Roboto Mono"/>
                <a:cs typeface="Roboto Mono"/>
                <a:sym typeface="Roboto Mono"/>
              </a:rPr>
              <a:t>fun</a:t>
            </a:r>
            <a:r>
              <a:rPr lang="en"/>
              <a:t> word are in the first half of the alphabet. If you have cleared your workspace since we last used it, type this first:</a:t>
            </a:r>
            <a:endParaRPr/>
          </a:p>
          <a:p>
            <a:pPr indent="0" lvl="0" marL="0" rtl="0" algn="just">
              <a:spcBef>
                <a:spcPts val="1200"/>
              </a:spcBef>
              <a:spcAft>
                <a:spcPts val="0"/>
              </a:spcAft>
              <a:buNone/>
            </a:pPr>
            <a:r>
              <a:rPr lang="en">
                <a:solidFill>
                  <a:schemeClr val="dk1"/>
                </a:solidFill>
              </a:rPr>
              <a:t>	&gt;&gt;&gt; </a:t>
            </a:r>
            <a:r>
              <a:rPr lang="en">
                <a:solidFill>
                  <a:srgbClr val="0000FF"/>
                </a:solidFill>
              </a:rPr>
              <a:t>fun = ‘supercalifragilisticexpialidocious’</a:t>
            </a:r>
            <a:endParaRPr>
              <a:solidFill>
                <a:srgbClr val="0000FF"/>
              </a:solidFill>
            </a:endParaRPr>
          </a:p>
          <a:p>
            <a:pPr indent="0" lvl="0" marL="0" rtl="0" algn="just">
              <a:spcBef>
                <a:spcPts val="1200"/>
              </a:spcBef>
              <a:spcAft>
                <a:spcPts val="1200"/>
              </a:spcAft>
              <a:buNone/>
            </a:pPr>
            <a:r>
              <a:rPr lang="en"/>
              <a:t>Now, let’s write the code on the next slide</a:t>
            </a:r>
            <a:r>
              <a:rPr lang="en"/>
              <a:t>...</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2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i</a:t>
            </a:r>
            <a:r>
              <a:rPr lang="en"/>
              <a:t>f’ Statements</a:t>
            </a:r>
            <a:endParaRPr/>
          </a:p>
        </p:txBody>
      </p:sp>
      <p:sp>
        <p:nvSpPr>
          <p:cNvPr id="744" name="Google Shape;744;p1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count = 0</a:t>
            </a:r>
            <a:r>
              <a:rPr lang="en">
                <a:solidFill>
                  <a:schemeClr val="dk1"/>
                </a:solidFill>
              </a:rPr>
              <a:t>  </a:t>
            </a:r>
            <a:r>
              <a:rPr lang="en">
                <a:solidFill>
                  <a:srgbClr val="FF00FF"/>
                </a:solidFill>
              </a:rPr>
              <a:t># to keep track of what we want to know</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for letter in fun:    </a:t>
            </a:r>
            <a:r>
              <a:rPr lang="en">
                <a:solidFill>
                  <a:srgbClr val="FF00FF"/>
                </a:solidFill>
              </a:rPr>
              <a:t># iterate over the letters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chemeClr val="dk1"/>
                </a:solidFill>
              </a:rPr>
              <a:t>...     </a:t>
            </a:r>
            <a:r>
              <a:rPr lang="en">
                <a:solidFill>
                  <a:srgbClr val="0000FF"/>
                </a:solidFill>
              </a:rPr>
              <a:t>if letter &lt; ‘n’:  </a:t>
            </a:r>
            <a:r>
              <a:rPr lang="en">
                <a:solidFill>
                  <a:srgbClr val="FF00FF"/>
                </a:solidFill>
              </a:rPr>
              <a:t># determine if it’s in 1st half</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count += 1    </a:t>
            </a:r>
            <a:r>
              <a:rPr lang="en">
                <a:solidFill>
                  <a:srgbClr val="FF00FF"/>
                </a:solidFill>
              </a:rPr>
              <a:t># if yes, count it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FF00FF"/>
                </a:solidFill>
              </a:rPr>
              <a:t># Notice the new way I increment the counter!</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print(count, ‘letters are in the first half.’)</a:t>
            </a:r>
            <a:endParaRPr>
              <a:solidFill>
                <a:srgbClr val="0000FF"/>
              </a:solidFill>
            </a:endParaRPr>
          </a:p>
          <a:p>
            <a:pPr indent="0" lvl="0" marL="0" rtl="0" algn="just">
              <a:spcBef>
                <a:spcPts val="0"/>
              </a:spcBef>
              <a:spcAft>
                <a:spcPts val="1200"/>
              </a:spcAft>
              <a:buNone/>
            </a:pPr>
            <a:r>
              <a:rPr lang="en">
                <a:solidFill>
                  <a:schemeClr val="dk1"/>
                </a:solidFill>
              </a:rPr>
              <a:t>	</a:t>
            </a:r>
            <a:r>
              <a:rPr lang="en">
                <a:solidFill>
                  <a:srgbClr val="FF0000"/>
                </a:solidFill>
              </a:rPr>
              <a:t>21 letters are in the first half.</a:t>
            </a:r>
            <a:endParaRPr>
              <a:solidFill>
                <a:srgbClr val="FF0000"/>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2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Functions</a:t>
            </a:r>
            <a:endParaRPr/>
          </a:p>
        </p:txBody>
      </p:sp>
      <p:sp>
        <p:nvSpPr>
          <p:cNvPr id="750" name="Google Shape;750;p1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As I mentioned earlier, Python is a modular programming language. This means that we organize our code into functions that do one or a few things very well. Here is the structure of a function.</a:t>
            </a:r>
            <a:endParaRPr/>
          </a:p>
          <a:p>
            <a:pPr indent="0" lvl="0" marL="0" rtl="0" algn="just">
              <a:lnSpc>
                <a:spcPct val="100000"/>
              </a:lnSpc>
              <a:spcBef>
                <a:spcPts val="1200"/>
              </a:spcBef>
              <a:spcAft>
                <a:spcPts val="0"/>
              </a:spcAft>
              <a:buNone/>
            </a:pPr>
            <a:r>
              <a:rPr lang="en"/>
              <a:t>	</a:t>
            </a:r>
            <a:r>
              <a:rPr b="1" lang="en">
                <a:solidFill>
                  <a:srgbClr val="0000FF"/>
                </a:solidFill>
                <a:latin typeface="Roboto Mono"/>
                <a:ea typeface="Roboto Mono"/>
                <a:cs typeface="Roboto Mono"/>
                <a:sym typeface="Roboto Mono"/>
              </a:rPr>
              <a:t>d</a:t>
            </a:r>
            <a:r>
              <a:rPr b="1" lang="en">
                <a:solidFill>
                  <a:srgbClr val="0000FF"/>
                </a:solidFill>
                <a:latin typeface="Roboto Mono"/>
                <a:ea typeface="Roboto Mono"/>
                <a:cs typeface="Roboto Mono"/>
                <a:sym typeface="Roboto Mono"/>
              </a:rPr>
              <a:t>ef</a:t>
            </a:r>
            <a:r>
              <a:rPr lang="en"/>
              <a:t> </a:t>
            </a:r>
            <a:r>
              <a:rPr lang="en">
                <a:solidFill>
                  <a:schemeClr val="dk1"/>
                </a:solidFill>
              </a:rPr>
              <a:t>function_name(</a:t>
            </a:r>
            <a:r>
              <a:rPr i="1" lang="en"/>
              <a:t>arg_1, arg_2, </a:t>
            </a:r>
            <a:r>
              <a:rPr i="1" lang="en"/>
              <a:t>..., arg_N</a:t>
            </a:r>
            <a:r>
              <a:rPr lang="en">
                <a:solidFill>
                  <a:schemeClr val="dk1"/>
                </a:solidFill>
              </a:rPr>
              <a:t>):</a:t>
            </a:r>
            <a:endParaRPr>
              <a:solidFill>
                <a:schemeClr val="dk1"/>
              </a:solidFill>
            </a:endParaRPr>
          </a:p>
          <a:p>
            <a:pPr indent="0" lvl="0" marL="0" rtl="0" algn="just">
              <a:lnSpc>
                <a:spcPct val="100000"/>
              </a:lnSpc>
              <a:spcBef>
                <a:spcPts val="0"/>
              </a:spcBef>
              <a:spcAft>
                <a:spcPts val="0"/>
              </a:spcAft>
              <a:buNone/>
            </a:pPr>
            <a:r>
              <a:rPr lang="en">
                <a:solidFill>
                  <a:srgbClr val="FF00FF"/>
                </a:solidFill>
              </a:rPr>
              <a:t>	    ‘’’Docstring is a multi-line comment that</a:t>
            </a:r>
            <a:endParaRPr>
              <a:solidFill>
                <a:srgbClr val="FF00FF"/>
              </a:solidFill>
            </a:endParaRPr>
          </a:p>
          <a:p>
            <a:pPr indent="0" lvl="0" marL="0" rtl="0" algn="just">
              <a:lnSpc>
                <a:spcPct val="100000"/>
              </a:lnSpc>
              <a:spcBef>
                <a:spcPts val="0"/>
              </a:spcBef>
              <a:spcAft>
                <a:spcPts val="0"/>
              </a:spcAft>
              <a:buNone/>
            </a:pPr>
            <a:r>
              <a:rPr lang="en">
                <a:solidFill>
                  <a:srgbClr val="FF00FF"/>
                </a:solidFill>
              </a:rPr>
              <a:t>	    gives information about the function.’’’</a:t>
            </a:r>
            <a:endParaRPr>
              <a:solidFill>
                <a:srgbClr val="FF00FF"/>
              </a:solidFill>
            </a:endParaRPr>
          </a:p>
          <a:p>
            <a:pPr indent="0" lvl="0" marL="0" rtl="0" algn="just">
              <a:lnSpc>
                <a:spcPct val="100000"/>
              </a:lnSpc>
              <a:spcBef>
                <a:spcPts val="0"/>
              </a:spcBef>
              <a:spcAft>
                <a:spcPts val="0"/>
              </a:spcAft>
              <a:buNone/>
            </a:pPr>
            <a:r>
              <a:rPr i="1" lang="en"/>
              <a:t>	    All of the code is indented...</a:t>
            </a:r>
            <a:endParaRPr i="1"/>
          </a:p>
          <a:p>
            <a:pPr indent="0" lvl="0" marL="0" rtl="0" algn="just">
              <a:lnSpc>
                <a:spcPct val="100000"/>
              </a:lnSpc>
              <a:spcBef>
                <a:spcPts val="0"/>
              </a:spcBef>
              <a:spcAft>
                <a:spcPts val="0"/>
              </a:spcAft>
              <a:buNone/>
            </a:pPr>
            <a:r>
              <a:rPr i="1" lang="en"/>
              <a:t>	    on as many lines as is needed...</a:t>
            </a:r>
            <a:endParaRPr i="1"/>
          </a:p>
          <a:p>
            <a:pPr indent="0" lvl="0" marL="0" rtl="0" algn="just">
              <a:lnSpc>
                <a:spcPct val="100000"/>
              </a:lnSpc>
              <a:spcBef>
                <a:spcPts val="0"/>
              </a:spcBef>
              <a:spcAft>
                <a:spcPts val="0"/>
              </a:spcAft>
              <a:buNone/>
            </a:pPr>
            <a:r>
              <a:rPr lang="en"/>
              <a:t>	    </a:t>
            </a:r>
            <a:r>
              <a:rPr b="1" lang="en">
                <a:solidFill>
                  <a:srgbClr val="0000FF"/>
                </a:solidFill>
                <a:latin typeface="Roboto Mono"/>
                <a:ea typeface="Roboto Mono"/>
                <a:cs typeface="Roboto Mono"/>
                <a:sym typeface="Roboto Mono"/>
              </a:rPr>
              <a:t>return</a:t>
            </a:r>
            <a:r>
              <a:rPr lang="en"/>
              <a:t> </a:t>
            </a:r>
            <a:r>
              <a:rPr lang="en">
                <a:solidFill>
                  <a:schemeClr val="dk1"/>
                </a:solidFill>
              </a:rPr>
              <a:t>desired_return_values_if_any</a:t>
            </a:r>
            <a:endParaRPr>
              <a:solidFill>
                <a:schemeClr val="dk1"/>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2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Functions</a:t>
            </a:r>
            <a:endParaRPr/>
          </a:p>
        </p:txBody>
      </p:sp>
      <p:sp>
        <p:nvSpPr>
          <p:cNvPr id="756" name="Google Shape;756;p1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Let’s write a function that takes a single integer N as an input and returns the sum of first N Fibonacci numbers. Writing functions directly in the interpreter is not ideal, even when learning, so let’s take another strategy. Let’s learn about writing a script to do this. So for now, let’s exit the interpreter.</a:t>
            </a:r>
            <a:endParaRPr/>
          </a:p>
          <a:p>
            <a:pPr indent="0" lvl="0" marL="0" rtl="0" algn="just">
              <a:spcBef>
                <a:spcPts val="1200"/>
              </a:spcBef>
              <a:spcAft>
                <a:spcPts val="0"/>
              </a:spcAft>
              <a:buNone/>
            </a:pPr>
            <a:r>
              <a:rPr lang="en"/>
              <a:t>	</a:t>
            </a:r>
            <a:r>
              <a:rPr lang="en">
                <a:solidFill>
                  <a:schemeClr val="dk1"/>
                </a:solidFill>
              </a:rPr>
              <a:t>&gt;&gt;&gt; </a:t>
            </a:r>
            <a:r>
              <a:rPr lang="en">
                <a:solidFill>
                  <a:srgbClr val="0000FF"/>
                </a:solidFill>
              </a:rPr>
              <a:t>quit()</a:t>
            </a:r>
            <a:endParaRPr>
              <a:solidFill>
                <a:srgbClr val="0000FF"/>
              </a:solidFill>
            </a:endParaRPr>
          </a:p>
          <a:p>
            <a:pPr indent="0" lvl="0" marL="0" rtl="0" algn="just">
              <a:spcBef>
                <a:spcPts val="1200"/>
              </a:spcBef>
              <a:spcAft>
                <a:spcPts val="0"/>
              </a:spcAft>
              <a:buNone/>
            </a:pPr>
            <a:r>
              <a:t/>
            </a:r>
            <a:endParaRPr>
              <a:solidFill>
                <a:srgbClr val="0000FF"/>
              </a:solidFill>
            </a:endParaRPr>
          </a:p>
          <a:p>
            <a:pPr indent="0" lvl="0" marL="0" rtl="0" algn="just">
              <a:spcBef>
                <a:spcPts val="1200"/>
              </a:spcBef>
              <a:spcAft>
                <a:spcPts val="1200"/>
              </a:spcAft>
              <a:buNone/>
            </a:pPr>
            <a:r>
              <a:t/>
            </a:r>
            <a:endParaRPr>
              <a:solidFill>
                <a:srgbClr val="0000FF"/>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2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Functions</a:t>
            </a:r>
            <a:endParaRPr/>
          </a:p>
        </p:txBody>
      </p:sp>
      <p:sp>
        <p:nvSpPr>
          <p:cNvPr id="762" name="Google Shape;762;p1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Let’s write a function that takes a single integer N as an input and returns the sum of first N Fibonacci numbers. Writing functions directly in the interpreter is not ideal, even when learning, so let’s take another strategy. Let’s learn about writing a script to do this. So for now, let’s exit the interpreter.</a:t>
            </a:r>
            <a:endParaRPr/>
          </a:p>
          <a:p>
            <a:pPr indent="0" lvl="0" marL="0" rtl="0" algn="just">
              <a:spcBef>
                <a:spcPts val="1200"/>
              </a:spcBef>
              <a:spcAft>
                <a:spcPts val="0"/>
              </a:spcAft>
              <a:buNone/>
            </a:pPr>
            <a:r>
              <a:rPr lang="en"/>
              <a:t>	</a:t>
            </a:r>
            <a:r>
              <a:rPr lang="en">
                <a:solidFill>
                  <a:schemeClr val="dk1"/>
                </a:solidFill>
              </a:rPr>
              <a:t>&gt;&gt;&gt; </a:t>
            </a:r>
            <a:r>
              <a:rPr lang="en">
                <a:solidFill>
                  <a:srgbClr val="0000FF"/>
                </a:solidFill>
              </a:rPr>
              <a:t>quit()</a:t>
            </a:r>
            <a:endParaRPr>
              <a:solidFill>
                <a:srgbClr val="0000FF"/>
              </a:solidFill>
            </a:endParaRPr>
          </a:p>
          <a:p>
            <a:pPr indent="0" lvl="0" marL="0" rtl="0" algn="just">
              <a:spcBef>
                <a:spcPts val="1200"/>
              </a:spcBef>
              <a:spcAft>
                <a:spcPts val="0"/>
              </a:spcAft>
              <a:buNone/>
            </a:pPr>
            <a:r>
              <a:rPr lang="en"/>
              <a:t>At the command prompt, let’s create a file:</a:t>
            </a:r>
            <a:endParaRPr/>
          </a:p>
          <a:p>
            <a:pPr indent="0" lvl="0" marL="0" rtl="0" algn="just">
              <a:spcBef>
                <a:spcPts val="1200"/>
              </a:spcBef>
              <a:spcAft>
                <a:spcPts val="1200"/>
              </a:spcAft>
              <a:buNone/>
            </a:pPr>
            <a:r>
              <a:rPr lang="en"/>
              <a:t>	</a:t>
            </a:r>
            <a:r>
              <a:rPr lang="en">
                <a:solidFill>
                  <a:schemeClr val="dk1"/>
                </a:solidFill>
              </a:rPr>
              <a:t>$ </a:t>
            </a:r>
            <a:r>
              <a:rPr lang="en">
                <a:solidFill>
                  <a:srgbClr val="0000FF"/>
                </a:solidFill>
              </a:rPr>
              <a:t>nano my_pycode.py</a:t>
            </a:r>
            <a:endParaRPr>
              <a:solidFill>
                <a:srgbClr val="0000FF"/>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3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a Script</a:t>
            </a:r>
            <a:endParaRPr/>
          </a:p>
        </p:txBody>
      </p:sp>
      <p:sp>
        <p:nvSpPr>
          <p:cNvPr id="768" name="Google Shape;768;p1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AutoNum type="arabicPeriod"/>
            </a:pPr>
            <a:r>
              <a:rPr lang="en"/>
              <a:t>Write a docstring for the file at the top.</a:t>
            </a:r>
            <a:endParaRPr/>
          </a:p>
          <a:p>
            <a:pPr indent="-342900" lvl="0" marL="457200" rtl="0" algn="just">
              <a:lnSpc>
                <a:spcPct val="150000"/>
              </a:lnSpc>
              <a:spcBef>
                <a:spcPts val="0"/>
              </a:spcBef>
              <a:spcAft>
                <a:spcPts val="0"/>
              </a:spcAft>
              <a:buSzPts val="1800"/>
              <a:buAutoNum type="arabicPeriod"/>
            </a:pPr>
            <a:r>
              <a:rPr lang="en"/>
              <a:t>Write your functions</a:t>
            </a:r>
            <a:endParaRPr/>
          </a:p>
          <a:p>
            <a:pPr indent="-342900" lvl="0" marL="457200" rtl="0" algn="just">
              <a:lnSpc>
                <a:spcPct val="150000"/>
              </a:lnSpc>
              <a:spcBef>
                <a:spcPts val="0"/>
              </a:spcBef>
              <a:spcAft>
                <a:spcPts val="0"/>
              </a:spcAft>
              <a:buSzPts val="1800"/>
              <a:buAutoNum type="arabicPeriod"/>
            </a:pPr>
            <a:r>
              <a:rPr lang="en"/>
              <a:t>Write test(s) for your functions.</a:t>
            </a:r>
            <a:endParaRPr/>
          </a:p>
          <a:p>
            <a:pPr indent="-342900" lvl="0" marL="457200" rtl="0" algn="just">
              <a:lnSpc>
                <a:spcPct val="150000"/>
              </a:lnSpc>
              <a:spcBef>
                <a:spcPts val="0"/>
              </a:spcBef>
              <a:spcAft>
                <a:spcPts val="0"/>
              </a:spcAft>
              <a:buSzPts val="1800"/>
              <a:buAutoNum type="arabicPeriod"/>
            </a:pPr>
            <a:r>
              <a:rPr lang="en"/>
              <a:t>Run your code to see if it works.</a:t>
            </a:r>
            <a:endParaRPr/>
          </a:p>
          <a:p>
            <a:pPr indent="-342900" lvl="0" marL="457200" rtl="0" algn="just">
              <a:lnSpc>
                <a:spcPct val="150000"/>
              </a:lnSpc>
              <a:spcBef>
                <a:spcPts val="0"/>
              </a:spcBef>
              <a:spcAft>
                <a:spcPts val="0"/>
              </a:spcAft>
              <a:buSzPts val="1800"/>
              <a:buAutoNum type="arabicPeriod"/>
            </a:pPr>
            <a:r>
              <a:rPr lang="en"/>
              <a:t>Debug your code.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3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a Script</a:t>
            </a:r>
            <a:endParaRPr/>
          </a:p>
        </p:txBody>
      </p:sp>
      <p:sp>
        <p:nvSpPr>
          <p:cNvPr id="774" name="Google Shape;774;p1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AutoNum type="arabicPeriod"/>
            </a:pPr>
            <a:r>
              <a:rPr lang="en"/>
              <a:t>Write a docstring for the file at the top.</a:t>
            </a:r>
            <a:endParaRPr/>
          </a:p>
          <a:p>
            <a:pPr indent="-342900" lvl="0" marL="457200" rtl="0" algn="just">
              <a:lnSpc>
                <a:spcPct val="150000"/>
              </a:lnSpc>
              <a:spcBef>
                <a:spcPts val="0"/>
              </a:spcBef>
              <a:spcAft>
                <a:spcPts val="0"/>
              </a:spcAft>
              <a:buSzPts val="1800"/>
              <a:buAutoNum type="arabicPeriod"/>
            </a:pPr>
            <a:r>
              <a:rPr lang="en"/>
              <a:t>Write your functions</a:t>
            </a:r>
            <a:endParaRPr/>
          </a:p>
          <a:p>
            <a:pPr indent="-342900" lvl="0" marL="457200" rtl="0" algn="just">
              <a:lnSpc>
                <a:spcPct val="150000"/>
              </a:lnSpc>
              <a:spcBef>
                <a:spcPts val="0"/>
              </a:spcBef>
              <a:spcAft>
                <a:spcPts val="0"/>
              </a:spcAft>
              <a:buSzPts val="1800"/>
              <a:buAutoNum type="arabicPeriod"/>
            </a:pPr>
            <a:r>
              <a:rPr lang="en"/>
              <a:t>Write test(s) for your functions.</a:t>
            </a:r>
            <a:endParaRPr/>
          </a:p>
          <a:p>
            <a:pPr indent="-342900" lvl="0" marL="457200" rtl="0" algn="just">
              <a:lnSpc>
                <a:spcPct val="150000"/>
              </a:lnSpc>
              <a:spcBef>
                <a:spcPts val="0"/>
              </a:spcBef>
              <a:spcAft>
                <a:spcPts val="0"/>
              </a:spcAft>
              <a:buSzPts val="1800"/>
              <a:buAutoNum type="arabicPeriod"/>
            </a:pPr>
            <a:r>
              <a:rPr lang="en"/>
              <a:t>Run your code to see if it works.</a:t>
            </a:r>
            <a:endParaRPr/>
          </a:p>
          <a:p>
            <a:pPr indent="-342900" lvl="0" marL="457200" rtl="0" algn="just">
              <a:lnSpc>
                <a:spcPct val="150000"/>
              </a:lnSpc>
              <a:spcBef>
                <a:spcPts val="0"/>
              </a:spcBef>
              <a:spcAft>
                <a:spcPts val="0"/>
              </a:spcAft>
              <a:buSzPts val="1800"/>
              <a:buAutoNum type="arabicPeriod"/>
            </a:pPr>
            <a:r>
              <a:rPr lang="en"/>
              <a:t>Debug your code.</a:t>
            </a:r>
            <a:endParaRPr/>
          </a:p>
          <a:p>
            <a:pPr indent="0" lvl="0" marL="0" rtl="0" algn="just">
              <a:spcBef>
                <a:spcPts val="1200"/>
              </a:spcBef>
              <a:spcAft>
                <a:spcPts val="1200"/>
              </a:spcAft>
              <a:buNone/>
            </a:pPr>
            <a:r>
              <a:rPr b="1" lang="en">
                <a:solidFill>
                  <a:srgbClr val="980000"/>
                </a:solidFill>
                <a:latin typeface="Roboto Mono"/>
                <a:ea typeface="Roboto Mono"/>
                <a:cs typeface="Roboto Mono"/>
                <a:sym typeface="Roboto Mono"/>
              </a:rPr>
              <a:t>I will write this code in real time, not in this presentation.</a:t>
            </a:r>
            <a:endParaRPr b="1">
              <a:solidFill>
                <a:srgbClr val="980000"/>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Kinds of Numbers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Python has two kinds of numbers: </a:t>
            </a:r>
            <a:r>
              <a:rPr b="1" lang="en">
                <a:solidFill>
                  <a:schemeClr val="dk1"/>
                </a:solidFill>
                <a:latin typeface="Roboto Mono"/>
                <a:ea typeface="Roboto Mono"/>
                <a:cs typeface="Roboto Mono"/>
                <a:sym typeface="Roboto Mono"/>
              </a:rPr>
              <a:t>integers</a:t>
            </a:r>
            <a:r>
              <a:rPr lang="en"/>
              <a:t> and </a:t>
            </a:r>
            <a:r>
              <a:rPr b="1" lang="en">
                <a:solidFill>
                  <a:schemeClr val="dk1"/>
                </a:solidFill>
                <a:latin typeface="Roboto Mono"/>
                <a:ea typeface="Roboto Mono"/>
                <a:cs typeface="Roboto Mono"/>
                <a:sym typeface="Roboto Mono"/>
              </a:rPr>
              <a:t>floats</a:t>
            </a:r>
            <a:r>
              <a:rPr lang="en"/>
              <a:t>. We can do arithmetic operations easily.</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2 + 31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33</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100 - 2*12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76</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(3 - 14)/11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-1.0</a:t>
            </a:r>
            <a:endParaRPr>
              <a:solidFill>
                <a:srgbClr val="FF000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3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Dictionaries</a:t>
            </a:r>
            <a:endParaRPr/>
          </a:p>
        </p:txBody>
      </p:sp>
      <p:sp>
        <p:nvSpPr>
          <p:cNvPr id="780" name="Google Shape;780;p1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 mentioned earlier that a dictionary is a non-sequential iterable, but that doesn’t fully capture its usefulness. We use dictionaries to store paired data. The ‘pairs’ are in a </a:t>
            </a:r>
            <a:r>
              <a:rPr lang="en">
                <a:solidFill>
                  <a:srgbClr val="FF0000"/>
                </a:solidFill>
              </a:rPr>
              <a:t>key:value</a:t>
            </a:r>
            <a:r>
              <a:rPr lang="en"/>
              <a:t> format. The keys must be unique and hashable, i.e., they must not be mutable. (So lists cannot be keys.) The values in a dictionary can be any object.</a:t>
            </a:r>
            <a:endParaRPr/>
          </a:p>
          <a:p>
            <a:pPr indent="0" lvl="0" marL="0" rtl="0" algn="just">
              <a:spcBef>
                <a:spcPts val="1200"/>
              </a:spcBef>
              <a:spcAft>
                <a:spcPts val="1200"/>
              </a:spcAft>
              <a:buNone/>
            </a:pPr>
            <a:r>
              <a:rPr lang="en"/>
              <a:t>To retrieve the </a:t>
            </a:r>
            <a:r>
              <a:rPr lang="en">
                <a:solidFill>
                  <a:srgbClr val="FF0000"/>
                </a:solidFill>
              </a:rPr>
              <a:t>value</a:t>
            </a:r>
            <a:r>
              <a:rPr lang="en"/>
              <a:t> assigned to </a:t>
            </a:r>
            <a:r>
              <a:rPr lang="en">
                <a:solidFill>
                  <a:srgbClr val="FF0000"/>
                </a:solidFill>
              </a:rPr>
              <a:t>key</a:t>
            </a:r>
            <a:r>
              <a:rPr lang="en"/>
              <a:t> dictionary </a:t>
            </a:r>
            <a:r>
              <a:rPr lang="en">
                <a:solidFill>
                  <a:srgbClr val="FF0000"/>
                </a:solidFill>
              </a:rPr>
              <a:t>D</a:t>
            </a:r>
            <a:r>
              <a:rPr lang="en"/>
              <a:t>, you would type </a:t>
            </a:r>
            <a:r>
              <a:rPr lang="en">
                <a:solidFill>
                  <a:srgbClr val="FF0000"/>
                </a:solidFill>
              </a:rPr>
              <a:t>D[key]</a:t>
            </a:r>
            <a:r>
              <a:rPr lang="en"/>
              <a:t>, which will return </a:t>
            </a:r>
            <a:r>
              <a:rPr lang="en">
                <a:solidFill>
                  <a:srgbClr val="FF0000"/>
                </a:solidFill>
              </a:rPr>
              <a:t>value</a:t>
            </a:r>
            <a:r>
              <a:rPr lang="en"/>
              <a:t>.</a:t>
            </a:r>
            <a:r>
              <a:rPr lang="en"/>
              <a:t>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3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Dictionaries</a:t>
            </a:r>
            <a:endParaRPr/>
          </a:p>
        </p:txBody>
      </p:sp>
      <p:sp>
        <p:nvSpPr>
          <p:cNvPr id="786" name="Google Shape;786;p1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Let’s create a dictionary that handles a cyclic shift of vowels for a cipher. You need to relaunch python!</a:t>
            </a:r>
            <a:endParaRPr/>
          </a:p>
          <a:p>
            <a:pPr indent="0" lvl="0" marL="0" rtl="0" algn="just">
              <a:lnSpc>
                <a:spcPct val="100000"/>
              </a:lnSpc>
              <a:spcBef>
                <a:spcPts val="1200"/>
              </a:spcBef>
              <a:spcAft>
                <a:spcPts val="0"/>
              </a:spcAft>
              <a:buNone/>
            </a:pPr>
            <a:r>
              <a:rPr lang="en">
                <a:solidFill>
                  <a:schemeClr val="dk1"/>
                </a:solidFill>
              </a:rPr>
              <a:t>	$ </a:t>
            </a:r>
            <a:r>
              <a:rPr lang="en">
                <a:solidFill>
                  <a:srgbClr val="0000FF"/>
                </a:solidFill>
              </a:rPr>
              <a:t>python</a:t>
            </a:r>
            <a:endParaRPr>
              <a:solidFill>
                <a:srgbClr val="FF000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3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Dictionaries</a:t>
            </a:r>
            <a:endParaRPr/>
          </a:p>
        </p:txBody>
      </p:sp>
      <p:sp>
        <p:nvSpPr>
          <p:cNvPr id="792" name="Google Shape;792;p1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Let’s create a dictionary that handles a cyclic shift of vowels for a cipher. You need to relaunch python!</a:t>
            </a:r>
            <a:endParaRPr/>
          </a:p>
          <a:p>
            <a:pPr indent="0" lvl="0" marL="0" rtl="0" algn="just">
              <a:lnSpc>
                <a:spcPct val="100000"/>
              </a:lnSpc>
              <a:spcBef>
                <a:spcPts val="1200"/>
              </a:spcBef>
              <a:spcAft>
                <a:spcPts val="0"/>
              </a:spcAft>
              <a:buNone/>
            </a:pPr>
            <a:r>
              <a:rPr lang="en">
                <a:solidFill>
                  <a:schemeClr val="dk1"/>
                </a:solidFill>
              </a:rPr>
              <a:t>	$ </a:t>
            </a:r>
            <a:r>
              <a:rPr lang="en">
                <a:solidFill>
                  <a:srgbClr val="0000FF"/>
                </a:solidFill>
              </a:rPr>
              <a:t>python</a:t>
            </a:r>
            <a:endParaRPr>
              <a:solidFill>
                <a:srgbClr val="0000FF"/>
              </a:solidFill>
            </a:endParaRPr>
          </a:p>
          <a:p>
            <a:pPr indent="0" lvl="0" marL="0" rtl="0" algn="just">
              <a:lnSpc>
                <a:spcPct val="100000"/>
              </a:lnSpc>
              <a:spcBef>
                <a:spcPts val="0"/>
              </a:spcBef>
              <a:spcAft>
                <a:spcPts val="0"/>
              </a:spcAft>
              <a:buNone/>
            </a:pPr>
            <a:r>
              <a:t/>
            </a:r>
            <a:endParaRPr>
              <a:solidFill>
                <a:schemeClr val="dk1"/>
              </a:solidFill>
            </a:endParaRPr>
          </a:p>
          <a:p>
            <a:pPr indent="0" lvl="0" marL="0" rtl="0" algn="just">
              <a:lnSpc>
                <a:spcPct val="100000"/>
              </a:lnSpc>
              <a:spcBef>
                <a:spcPts val="0"/>
              </a:spcBef>
              <a:spcAft>
                <a:spcPts val="0"/>
              </a:spcAft>
              <a:buNone/>
            </a:pPr>
            <a:r>
              <a:rPr lang="en">
                <a:solidFill>
                  <a:schemeClr val="dk1"/>
                </a:solidFill>
              </a:rPr>
              <a:t>	&gt;&gt;&gt;</a:t>
            </a:r>
            <a:r>
              <a:rPr lang="en" sz="1700">
                <a:solidFill>
                  <a:schemeClr val="dk1"/>
                </a:solidFill>
              </a:rPr>
              <a:t> </a:t>
            </a:r>
            <a:r>
              <a:rPr lang="en" sz="1700">
                <a:solidFill>
                  <a:srgbClr val="0000FF"/>
                </a:solidFill>
              </a:rPr>
              <a:t>vowel_shift = {‘a’:‘i’,‘e’:‘o’,‘i’:‘u’,‘o’:’a’,’u’:’e’}</a:t>
            </a:r>
            <a:endParaRPr>
              <a:solidFill>
                <a:srgbClr val="FF0000"/>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3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Dictionaries</a:t>
            </a:r>
            <a:endParaRPr/>
          </a:p>
        </p:txBody>
      </p:sp>
      <p:sp>
        <p:nvSpPr>
          <p:cNvPr id="798" name="Google Shape;798;p1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Let’s create a dictionary that handles a cyclic shift of vowels for a cipher. You need to relaunch python!</a:t>
            </a:r>
            <a:endParaRPr/>
          </a:p>
          <a:p>
            <a:pPr indent="0" lvl="0" marL="0" rtl="0" algn="just">
              <a:lnSpc>
                <a:spcPct val="100000"/>
              </a:lnSpc>
              <a:spcBef>
                <a:spcPts val="1200"/>
              </a:spcBef>
              <a:spcAft>
                <a:spcPts val="0"/>
              </a:spcAft>
              <a:buNone/>
            </a:pPr>
            <a:r>
              <a:rPr lang="en">
                <a:solidFill>
                  <a:schemeClr val="dk1"/>
                </a:solidFill>
              </a:rPr>
              <a:t>	$ </a:t>
            </a:r>
            <a:r>
              <a:rPr lang="en">
                <a:solidFill>
                  <a:srgbClr val="0000FF"/>
                </a:solidFill>
              </a:rPr>
              <a:t>python</a:t>
            </a:r>
            <a:endParaRPr>
              <a:solidFill>
                <a:srgbClr val="0000FF"/>
              </a:solidFill>
            </a:endParaRPr>
          </a:p>
          <a:p>
            <a:pPr indent="0" lvl="0" marL="0" rtl="0" algn="just">
              <a:lnSpc>
                <a:spcPct val="100000"/>
              </a:lnSpc>
              <a:spcBef>
                <a:spcPts val="0"/>
              </a:spcBef>
              <a:spcAft>
                <a:spcPts val="0"/>
              </a:spcAft>
              <a:buNone/>
            </a:pPr>
            <a:r>
              <a:t/>
            </a:r>
            <a:endParaRPr>
              <a:solidFill>
                <a:schemeClr val="dk1"/>
              </a:solidFill>
            </a:endParaRPr>
          </a:p>
          <a:p>
            <a:pPr indent="0" lvl="0" marL="0" rtl="0" algn="just">
              <a:lnSpc>
                <a:spcPct val="100000"/>
              </a:lnSpc>
              <a:spcBef>
                <a:spcPts val="0"/>
              </a:spcBef>
              <a:spcAft>
                <a:spcPts val="0"/>
              </a:spcAft>
              <a:buNone/>
            </a:pPr>
            <a:r>
              <a:rPr lang="en">
                <a:solidFill>
                  <a:schemeClr val="dk1"/>
                </a:solidFill>
              </a:rPr>
              <a:t>	&gt;&gt;&gt;</a:t>
            </a:r>
            <a:r>
              <a:rPr lang="en" sz="1700">
                <a:solidFill>
                  <a:schemeClr val="dk1"/>
                </a:solidFill>
              </a:rPr>
              <a:t> </a:t>
            </a:r>
            <a:r>
              <a:rPr lang="en" sz="1700">
                <a:solidFill>
                  <a:srgbClr val="0000FF"/>
                </a:solidFill>
              </a:rPr>
              <a:t>vowel_shift = {‘a’:‘i’,‘e’:‘o’,‘i’:‘u’,‘o’:’a’,’u’:’e’}</a:t>
            </a:r>
            <a:endParaRPr sz="1700">
              <a:solidFill>
                <a:srgbClr val="0000FF"/>
              </a:solidFill>
            </a:endParaRPr>
          </a:p>
          <a:p>
            <a:pPr indent="0" lvl="0" marL="0" rtl="0" algn="just">
              <a:lnSpc>
                <a:spcPct val="100000"/>
              </a:lnSpc>
              <a:spcBef>
                <a:spcPts val="0"/>
              </a:spcBef>
              <a:spcAft>
                <a:spcPts val="0"/>
              </a:spcAft>
              <a:buNone/>
            </a:pPr>
            <a:r>
              <a:rPr lang="en" sz="1700">
                <a:solidFill>
                  <a:schemeClr val="dk1"/>
                </a:solidFill>
              </a:rPr>
              <a:t>	</a:t>
            </a:r>
            <a:r>
              <a:rPr lang="en">
                <a:solidFill>
                  <a:schemeClr val="dk1"/>
                </a:solidFill>
              </a:rPr>
              <a:t>&gt;&gt;&gt; </a:t>
            </a:r>
            <a:r>
              <a:rPr lang="en">
                <a:solidFill>
                  <a:srgbClr val="0000FF"/>
                </a:solidFill>
              </a:rPr>
              <a:t>vowel_shift[‘e’]</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‘o’</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vowel_shift[‘o’]</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‘a’</a:t>
            </a:r>
            <a:endParaRPr>
              <a:solidFill>
                <a:srgbClr val="FF0000"/>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3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Dictionaries</a:t>
            </a:r>
            <a:endParaRPr/>
          </a:p>
        </p:txBody>
      </p:sp>
      <p:sp>
        <p:nvSpPr>
          <p:cNvPr id="804" name="Google Shape;804;p1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You can also create a dictionary using two lists and a built-in function named </a:t>
            </a:r>
            <a:r>
              <a:rPr lang="en">
                <a:solidFill>
                  <a:srgbClr val="FF0000"/>
                </a:solidFill>
              </a:rPr>
              <a:t>zip()</a:t>
            </a:r>
            <a:r>
              <a:rPr lang="en"/>
              <a:t>.</a:t>
            </a:r>
            <a:endParaRPr>
              <a:solidFill>
                <a:srgbClr val="FF0000"/>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3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Dictionaries</a:t>
            </a:r>
            <a:endParaRPr/>
          </a:p>
        </p:txBody>
      </p:sp>
      <p:sp>
        <p:nvSpPr>
          <p:cNvPr id="810" name="Google Shape;810;p1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You can also create a dictionary using two lists and a built-in function named </a:t>
            </a:r>
            <a:r>
              <a:rPr lang="en">
                <a:solidFill>
                  <a:srgbClr val="FF0000"/>
                </a:solidFill>
              </a:rPr>
              <a:t>zip()</a:t>
            </a:r>
            <a:r>
              <a:rPr lang="en"/>
              <a:t>.</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L1 = [‘a’, ‘b’, ‘c’]</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L2 = [1, 2,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D = dict(zip(L1, L2))</a:t>
            </a:r>
            <a:endParaRPr>
              <a:solidFill>
                <a:srgbClr val="FF0000"/>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3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Dictionaries</a:t>
            </a:r>
            <a:endParaRPr/>
          </a:p>
        </p:txBody>
      </p:sp>
      <p:sp>
        <p:nvSpPr>
          <p:cNvPr id="816" name="Google Shape;816;p1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You can also create a dictionary using two lists and a built-in function named </a:t>
            </a:r>
            <a:r>
              <a:rPr lang="en">
                <a:solidFill>
                  <a:srgbClr val="FF0000"/>
                </a:solidFill>
              </a:rPr>
              <a:t>zip()</a:t>
            </a:r>
            <a:r>
              <a:rPr lang="en"/>
              <a:t>.</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L1 = [‘a’, ‘b’, ‘c’]</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L2 = [1, 2,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D = dict(zip(L1, L2))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D</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{‘a’: 1, ‘b’: 2, ‘c’: 3}</a:t>
            </a:r>
            <a:endParaRPr>
              <a:solidFill>
                <a:srgbClr val="FF0000"/>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3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Dictionaries</a:t>
            </a:r>
            <a:endParaRPr/>
          </a:p>
        </p:txBody>
      </p:sp>
      <p:sp>
        <p:nvSpPr>
          <p:cNvPr id="822" name="Google Shape;822;p1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t>If you want to create a list of the keys, do this: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key_list = list(D.keys())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key_list</a:t>
            </a:r>
            <a:endParaRPr>
              <a:solidFill>
                <a:srgbClr val="0000FF"/>
              </a:solidFill>
            </a:endParaRPr>
          </a:p>
          <a:p>
            <a:pPr indent="0" lvl="0" marL="0" rtl="0" algn="just">
              <a:lnSpc>
                <a:spcPct val="100000"/>
              </a:lnSpc>
              <a:spcBef>
                <a:spcPts val="0"/>
              </a:spcBef>
              <a:spcAft>
                <a:spcPts val="1200"/>
              </a:spcAft>
              <a:buNone/>
            </a:pPr>
            <a:r>
              <a:rPr lang="en">
                <a:solidFill>
                  <a:schemeClr val="dk1"/>
                </a:solidFill>
              </a:rPr>
              <a:t>	</a:t>
            </a:r>
            <a:r>
              <a:rPr lang="en">
                <a:solidFill>
                  <a:srgbClr val="FF0000"/>
                </a:solidFill>
              </a:rPr>
              <a:t>[‘a’, ‘b’, ‘c’]</a:t>
            </a:r>
            <a:endParaRPr>
              <a:solidFill>
                <a:srgbClr val="FF0000"/>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4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Dictionaries</a:t>
            </a:r>
            <a:endParaRPr/>
          </a:p>
        </p:txBody>
      </p:sp>
      <p:sp>
        <p:nvSpPr>
          <p:cNvPr id="828" name="Google Shape;828;p1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t>If you want to create a list of the keys, do this: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key_list = list(D.keys())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key_list</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[‘a’, ‘b’, ‘c’]</a:t>
            </a:r>
            <a:endParaRPr>
              <a:solidFill>
                <a:srgbClr val="FF0000"/>
              </a:solidFill>
            </a:endParaRPr>
          </a:p>
          <a:p>
            <a:pPr indent="0" lvl="0" marL="0" rtl="0" algn="just">
              <a:lnSpc>
                <a:spcPct val="100000"/>
              </a:lnSpc>
              <a:spcBef>
                <a:spcPts val="1200"/>
              </a:spcBef>
              <a:spcAft>
                <a:spcPts val="0"/>
              </a:spcAft>
              <a:buNone/>
            </a:pPr>
            <a:r>
              <a:rPr lang="en"/>
              <a:t>If you want to create a list of the values, do this: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value_list = list(D.values())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value_list</a:t>
            </a:r>
            <a:endParaRPr>
              <a:solidFill>
                <a:srgbClr val="0000FF"/>
              </a:solidFill>
            </a:endParaRPr>
          </a:p>
          <a:p>
            <a:pPr indent="0" lvl="0" marL="0" rtl="0" algn="just">
              <a:lnSpc>
                <a:spcPct val="100000"/>
              </a:lnSpc>
              <a:spcBef>
                <a:spcPts val="0"/>
              </a:spcBef>
              <a:spcAft>
                <a:spcPts val="1200"/>
              </a:spcAft>
              <a:buNone/>
            </a:pPr>
            <a:r>
              <a:rPr lang="en">
                <a:solidFill>
                  <a:schemeClr val="dk1"/>
                </a:solidFill>
              </a:rPr>
              <a:t>	</a:t>
            </a:r>
            <a:r>
              <a:rPr lang="en">
                <a:solidFill>
                  <a:srgbClr val="FF0000"/>
                </a:solidFill>
              </a:rPr>
              <a:t>[1, 2, 3]</a:t>
            </a:r>
            <a:endParaRPr>
              <a:solidFill>
                <a:srgbClr val="FF0000"/>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4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Iterating Over Dictionaries</a:t>
            </a:r>
            <a:endParaRPr/>
          </a:p>
        </p:txBody>
      </p:sp>
      <p:sp>
        <p:nvSpPr>
          <p:cNvPr id="834" name="Google Shape;834;p1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 mentioned earlier that dictionaries are non-sequential iterables. By default, when you iterate over a dictionary, you iterate over its keys. However, you can iterate over the values by using the syntax </a:t>
            </a:r>
            <a:r>
              <a:rPr lang="en">
                <a:solidFill>
                  <a:srgbClr val="FF0000"/>
                </a:solidFill>
              </a:rPr>
              <a:t>dict.values()</a:t>
            </a:r>
            <a:r>
              <a:rPr lang="en"/>
              <a:t>. Or you can iterate over both, so that in each iteration, you have quick access to the entire </a:t>
            </a:r>
            <a:r>
              <a:rPr lang="en">
                <a:solidFill>
                  <a:srgbClr val="FF0000"/>
                </a:solidFill>
              </a:rPr>
              <a:t>key:value</a:t>
            </a:r>
            <a:r>
              <a:rPr lang="en"/>
              <a:t> pair.</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Let’s look at an example</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Kinds of Numbers</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Python has two kinds of numbers: </a:t>
            </a:r>
            <a:r>
              <a:rPr b="1" lang="en">
                <a:solidFill>
                  <a:schemeClr val="dk1"/>
                </a:solidFill>
                <a:latin typeface="Roboto Mono"/>
                <a:ea typeface="Roboto Mono"/>
                <a:cs typeface="Roboto Mono"/>
                <a:sym typeface="Roboto Mono"/>
              </a:rPr>
              <a:t>integers</a:t>
            </a:r>
            <a:r>
              <a:rPr lang="en"/>
              <a:t> and </a:t>
            </a:r>
            <a:r>
              <a:rPr b="1" lang="en">
                <a:solidFill>
                  <a:schemeClr val="dk1"/>
                </a:solidFill>
                <a:latin typeface="Roboto Mono"/>
                <a:ea typeface="Roboto Mono"/>
                <a:cs typeface="Roboto Mono"/>
                <a:sym typeface="Roboto Mono"/>
              </a:rPr>
              <a:t>floats</a:t>
            </a:r>
            <a:r>
              <a:rPr lang="en"/>
              <a:t>. We can do arithmetic operations easily.</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2 + 31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33</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100 - 2*12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76</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(3 - 14)/11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-1.0</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1 + 4/3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2.333333333333333</a:t>
            </a:r>
            <a:endParaRPr>
              <a:solidFill>
                <a:srgbClr val="FF0000"/>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4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Iterating Over Dictionaries</a:t>
            </a:r>
            <a:endParaRPr/>
          </a:p>
        </p:txBody>
      </p:sp>
      <p:sp>
        <p:nvSpPr>
          <p:cNvPr id="840" name="Google Shape;840;p142"/>
          <p:cNvSpPr txBox="1"/>
          <p:nvPr>
            <p:ph idx="1" type="body"/>
          </p:nvPr>
        </p:nvSpPr>
        <p:spPr>
          <a:xfrm>
            <a:off x="311700" y="1152475"/>
            <a:ext cx="8520600" cy="3547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for key, value in D.items():</a:t>
            </a:r>
            <a:r>
              <a:rPr lang="en">
                <a:solidFill>
                  <a:schemeClr val="dk1"/>
                </a:solidFill>
              </a:rPr>
              <a:t> </a:t>
            </a:r>
            <a:endParaRPr>
              <a:solidFill>
                <a:srgbClr val="FF0000"/>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4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Iterating Over Dictionaries</a:t>
            </a:r>
            <a:endParaRPr/>
          </a:p>
        </p:txBody>
      </p:sp>
      <p:sp>
        <p:nvSpPr>
          <p:cNvPr id="846" name="Google Shape;846;p143"/>
          <p:cNvSpPr txBox="1"/>
          <p:nvPr>
            <p:ph idx="1" type="body"/>
          </p:nvPr>
        </p:nvSpPr>
        <p:spPr>
          <a:xfrm>
            <a:off x="311700" y="1152475"/>
            <a:ext cx="8520600" cy="3547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for key, value in D.items():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print(‘The key is’, key)</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print(‘The value is’, value, end=’\n\n’)</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 </a:t>
            </a:r>
            <a:endParaRPr>
              <a:solidFill>
                <a:srgbClr val="FF0000"/>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14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Iterating Over Dictionaries</a:t>
            </a:r>
            <a:endParaRPr/>
          </a:p>
        </p:txBody>
      </p:sp>
      <p:sp>
        <p:nvSpPr>
          <p:cNvPr id="852" name="Google Shape;852;p144"/>
          <p:cNvSpPr txBox="1"/>
          <p:nvPr>
            <p:ph idx="1" type="body"/>
          </p:nvPr>
        </p:nvSpPr>
        <p:spPr>
          <a:xfrm>
            <a:off x="311700" y="1152475"/>
            <a:ext cx="8520600" cy="3547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for key, value in D.items():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print(‘The key is’, key)</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print(‘The value is’, value, end=’\n\n’)</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 </a:t>
            </a:r>
            <a:endParaRPr>
              <a:solidFill>
                <a:schemeClr val="dk1"/>
              </a:solidFill>
            </a:endParaRPr>
          </a:p>
          <a:p>
            <a:pPr indent="0" lvl="0" marL="0" rtl="0" algn="just">
              <a:lnSpc>
                <a:spcPct val="100000"/>
              </a:lnSpc>
              <a:spcBef>
                <a:spcPts val="0"/>
              </a:spcBef>
              <a:spcAft>
                <a:spcPts val="0"/>
              </a:spcAft>
              <a:buNone/>
            </a:pPr>
            <a:r>
              <a:rPr lang="en">
                <a:solidFill>
                  <a:srgbClr val="FF0000"/>
                </a:solidFill>
              </a:rPr>
              <a:t>	a</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1</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b</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2</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c</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3</a:t>
            </a:r>
            <a:endParaRPr>
              <a:solidFill>
                <a:srgbClr val="FF0000"/>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4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 About Dictionary Iterables</a:t>
            </a:r>
            <a:endParaRPr/>
          </a:p>
        </p:txBody>
      </p:sp>
      <p:sp>
        <p:nvSpPr>
          <p:cNvPr id="858" name="Google Shape;858;p1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Even though a standard Python dictionary is non-sequential by default, the order of iteration is fairly predictable.</a:t>
            </a:r>
            <a:endParaRPr/>
          </a:p>
          <a:p>
            <a:pPr indent="-342900" lvl="0" marL="457200" rtl="0" algn="just">
              <a:spcBef>
                <a:spcPts val="0"/>
              </a:spcBef>
              <a:spcAft>
                <a:spcPts val="0"/>
              </a:spcAft>
              <a:buSzPts val="1800"/>
              <a:buChar char="●"/>
            </a:pPr>
            <a:r>
              <a:rPr lang="en"/>
              <a:t>For a pretty long while now (since version 3.7), Python will iterate through a dictionary’s keys in the order in which they were entered into the dictionary.</a:t>
            </a:r>
            <a:endParaRPr/>
          </a:p>
          <a:p>
            <a:pPr indent="-342900" lvl="0" marL="457200" rtl="0" algn="just">
              <a:spcBef>
                <a:spcPts val="0"/>
              </a:spcBef>
              <a:spcAft>
                <a:spcPts val="0"/>
              </a:spcAft>
              <a:buSzPts val="1800"/>
              <a:buChar char="●"/>
            </a:pPr>
            <a:r>
              <a:rPr lang="en"/>
              <a:t>Python also has an </a:t>
            </a:r>
            <a:r>
              <a:rPr lang="en">
                <a:solidFill>
                  <a:srgbClr val="FF0000"/>
                </a:solidFill>
              </a:rPr>
              <a:t>OrderedDict()</a:t>
            </a:r>
            <a:r>
              <a:rPr lang="en"/>
              <a:t> class that has some additional features not supported by the standard dictionary.</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4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Comprehensions</a:t>
            </a:r>
            <a:endParaRPr/>
          </a:p>
        </p:txBody>
      </p:sp>
      <p:sp>
        <p:nvSpPr>
          <p:cNvPr id="864" name="Google Shape;864;p1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One very useful conventions in Python is the ability to concisely create iterable objects, like lists and dictionaries.</a:t>
            </a:r>
            <a:endParaRPr/>
          </a:p>
          <a:p>
            <a:pPr indent="-342900" lvl="0" marL="457200" rtl="0" algn="just">
              <a:spcBef>
                <a:spcPts val="0"/>
              </a:spcBef>
              <a:spcAft>
                <a:spcPts val="0"/>
              </a:spcAft>
              <a:buSzPts val="1800"/>
              <a:buChar char="●"/>
            </a:pPr>
            <a:r>
              <a:rPr lang="en"/>
              <a:t>The process is called </a:t>
            </a:r>
            <a:r>
              <a:rPr lang="en">
                <a:solidFill>
                  <a:srgbClr val="FF0000"/>
                </a:solidFill>
              </a:rPr>
              <a:t>comprehension</a:t>
            </a:r>
            <a:r>
              <a:rPr lang="en"/>
              <a:t>.</a:t>
            </a:r>
            <a:endParaRPr/>
          </a:p>
          <a:p>
            <a:pPr indent="-342900" lvl="0" marL="457200" rtl="0" algn="just">
              <a:spcBef>
                <a:spcPts val="0"/>
              </a:spcBef>
              <a:spcAft>
                <a:spcPts val="0"/>
              </a:spcAft>
              <a:buSzPts val="1800"/>
              <a:buChar char="●"/>
            </a:pPr>
            <a:r>
              <a:rPr lang="en"/>
              <a:t>To use it, you do need some underlying iterable object.</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Let’s take a look at a few examples</a:t>
            </a:r>
            <a:r>
              <a:rPr lang="en"/>
              <a:t>...</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4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Comprehension</a:t>
            </a:r>
            <a:endParaRPr/>
          </a:p>
        </p:txBody>
      </p:sp>
      <p:sp>
        <p:nvSpPr>
          <p:cNvPr id="870" name="Google Shape;870;p1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1200"/>
              </a:spcAft>
              <a:buNone/>
            </a:pPr>
            <a:r>
              <a:rPr lang="en"/>
              <a:t>Suppose we were going to graph the function 𝑓⟮𝑥⟯ = 𝑥³﹢𝑥²﹣1 on the interval [-1, 1]. Let’s first create a list of x values using </a:t>
            </a:r>
            <a:r>
              <a:rPr lang="en">
                <a:solidFill>
                  <a:srgbClr val="FF0000"/>
                </a:solidFill>
              </a:rPr>
              <a:t>numpy.linspace()</a:t>
            </a:r>
            <a:r>
              <a:rPr lang="en"/>
              <a:t> and then create a list of y values using list comprehension.</a:t>
            </a:r>
            <a:endParaRPr>
              <a:solidFill>
                <a:srgbClr val="FF00FF"/>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4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Comprehension</a:t>
            </a:r>
            <a:endParaRPr/>
          </a:p>
        </p:txBody>
      </p:sp>
      <p:sp>
        <p:nvSpPr>
          <p:cNvPr id="876" name="Google Shape;876;p1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t>Suppose we were going to graph the function 𝑓⟮𝑥⟯ = 𝑥³﹢𝑥²﹣1 on the interval [-1, 1]. Let’s first create a list of x values using </a:t>
            </a:r>
            <a:r>
              <a:rPr lang="en">
                <a:solidFill>
                  <a:srgbClr val="FF0000"/>
                </a:solidFill>
              </a:rPr>
              <a:t>numpy.linspace()</a:t>
            </a:r>
            <a:r>
              <a:rPr lang="en"/>
              <a:t> and then create a list of y values using list comprehension.</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import numpy as np  </a:t>
            </a:r>
            <a:r>
              <a:rPr lang="en">
                <a:solidFill>
                  <a:srgbClr val="FF00FF"/>
                </a:solidFill>
              </a:rPr>
              <a:t># import a useful code library</a:t>
            </a:r>
            <a:endParaRPr>
              <a:solidFill>
                <a:srgbClr val="FF00FF"/>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4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Comprehension</a:t>
            </a:r>
            <a:endParaRPr/>
          </a:p>
        </p:txBody>
      </p:sp>
      <p:sp>
        <p:nvSpPr>
          <p:cNvPr id="882" name="Google Shape;882;p1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t>Suppose we were going to graph the function 𝑓⟮𝑥⟯ = 𝑥³﹢𝑥²﹣1 on the interval [-1, 1]. Let’s first create a list of x values using </a:t>
            </a:r>
            <a:r>
              <a:rPr lang="en">
                <a:solidFill>
                  <a:srgbClr val="FF0000"/>
                </a:solidFill>
              </a:rPr>
              <a:t>numpy.linspace()</a:t>
            </a:r>
            <a:r>
              <a:rPr lang="en"/>
              <a:t> and then create a list of y values using list comprehension.</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import numpy as np  </a:t>
            </a:r>
            <a:r>
              <a:rPr lang="en">
                <a:solidFill>
                  <a:srgbClr val="FF00FF"/>
                </a:solidFill>
              </a:rPr>
              <a:t># import a useful code library</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X = np.linspace(-1, 1, 101)</a:t>
            </a:r>
            <a:r>
              <a:rPr lang="en">
                <a:solidFill>
                  <a:srgbClr val="FF00FF"/>
                </a:solidFill>
              </a:rPr>
              <a:t>  # linear space width .02</a:t>
            </a:r>
            <a:endParaRPr>
              <a:solidFill>
                <a:srgbClr val="FF00FF"/>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5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Comprehension</a:t>
            </a:r>
            <a:endParaRPr/>
          </a:p>
        </p:txBody>
      </p:sp>
      <p:sp>
        <p:nvSpPr>
          <p:cNvPr id="888" name="Google Shape;888;p1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t>Suppose we were going to graph the function 𝑓⟮𝑥⟯ = 𝑥³﹢𝑥²﹣1 on the interval [-1, 1]. Let’s first create a list of x values using </a:t>
            </a:r>
            <a:r>
              <a:rPr lang="en">
                <a:solidFill>
                  <a:srgbClr val="FF0000"/>
                </a:solidFill>
              </a:rPr>
              <a:t>numpy.linspace()</a:t>
            </a:r>
            <a:r>
              <a:rPr lang="en"/>
              <a:t> and then create a list of y values using list comprehension.</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import numpy as np  </a:t>
            </a:r>
            <a:r>
              <a:rPr lang="en">
                <a:solidFill>
                  <a:srgbClr val="FF00FF"/>
                </a:solidFill>
              </a:rPr>
              <a:t># import a useful code library</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X = np.linspace(-1, 1, 101)</a:t>
            </a:r>
            <a:r>
              <a:rPr lang="en">
                <a:solidFill>
                  <a:srgbClr val="FF00FF"/>
                </a:solidFill>
              </a:rPr>
              <a:t>  # linear space width .02</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y = [x**3+x**2-1 for x in X] </a:t>
            </a:r>
            <a:r>
              <a:rPr lang="en">
                <a:solidFill>
                  <a:srgbClr val="FF00FF"/>
                </a:solidFill>
              </a:rPr>
              <a:t># LIST COMPREHENSION!!</a:t>
            </a:r>
            <a:endParaRPr>
              <a:solidFill>
                <a:srgbClr val="FF00FF"/>
              </a:solidFill>
            </a:endParaRPr>
          </a:p>
          <a:p>
            <a:pPr indent="0" lvl="0" marL="0" rtl="0" algn="just">
              <a:lnSpc>
                <a:spcPct val="100000"/>
              </a:lnSpc>
              <a:spcBef>
                <a:spcPts val="0"/>
              </a:spcBef>
              <a:spcAft>
                <a:spcPts val="1200"/>
              </a:spcAft>
              <a:buNone/>
            </a:pPr>
            <a:r>
              <a:rPr lang="en">
                <a:solidFill>
                  <a:schemeClr val="dk1"/>
                </a:solidFill>
              </a:rPr>
              <a:t>	&gt;&gt;&gt; </a:t>
            </a:r>
            <a:r>
              <a:rPr lang="en">
                <a:solidFill>
                  <a:srgbClr val="0000FF"/>
                </a:solidFill>
              </a:rPr>
              <a:t>y  </a:t>
            </a:r>
            <a:r>
              <a:rPr lang="en">
                <a:solidFill>
                  <a:srgbClr val="FF00FF"/>
                </a:solidFill>
              </a:rPr>
              <a:t># run this line if you want to see y</a:t>
            </a:r>
            <a:endParaRPr>
              <a:solidFill>
                <a:srgbClr val="FF00FF"/>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5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 Comprehension</a:t>
            </a:r>
            <a:endParaRPr/>
          </a:p>
        </p:txBody>
      </p:sp>
      <p:sp>
        <p:nvSpPr>
          <p:cNvPr id="894" name="Google Shape;894;p1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1200"/>
              </a:spcAft>
              <a:buNone/>
            </a:pPr>
            <a:r>
              <a:rPr lang="en" sz="1700"/>
              <a:t>We can also create a dictionary using a comprehension. Let’s start with a short, unique list of words, and create a dictionary where each word is a key and its length is the value.</a:t>
            </a:r>
            <a:endParaRPr sz="17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Kinds of Numbers</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Python has two kinds of numbers: </a:t>
            </a:r>
            <a:r>
              <a:rPr b="1" lang="en">
                <a:latin typeface="Roboto Mono"/>
                <a:ea typeface="Roboto Mono"/>
                <a:cs typeface="Roboto Mono"/>
                <a:sym typeface="Roboto Mono"/>
              </a:rPr>
              <a:t>integers</a:t>
            </a:r>
            <a:r>
              <a:rPr lang="en"/>
              <a:t> and </a:t>
            </a:r>
            <a:r>
              <a:rPr b="1" lang="en">
                <a:latin typeface="Roboto Mono"/>
                <a:ea typeface="Roboto Mono"/>
                <a:cs typeface="Roboto Mono"/>
                <a:sym typeface="Roboto Mono"/>
              </a:rPr>
              <a:t>floats</a:t>
            </a:r>
            <a:r>
              <a:rPr lang="en"/>
              <a:t>. We can do arithmetic operations easily.</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2 + 31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33</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100 - 2*12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76</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(3 - 14)/11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-1.0</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1 + 4/3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2.333333333333333</a:t>
            </a:r>
            <a:endParaRPr>
              <a:solidFill>
                <a:srgbClr val="FF0000"/>
              </a:solidFill>
            </a:endParaRPr>
          </a:p>
        </p:txBody>
      </p:sp>
      <p:sp>
        <p:nvSpPr>
          <p:cNvPr id="138" name="Google Shape;138;p26"/>
          <p:cNvSpPr/>
          <p:nvPr/>
        </p:nvSpPr>
        <p:spPr>
          <a:xfrm>
            <a:off x="749800" y="2013900"/>
            <a:ext cx="2066700" cy="1115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Mono Medium"/>
              <a:ea typeface="Roboto Mono Medium"/>
              <a:cs typeface="Roboto Mono Medium"/>
              <a:sym typeface="Roboto Mono Medium"/>
            </a:endParaRPr>
          </a:p>
        </p:txBody>
      </p:sp>
      <p:sp>
        <p:nvSpPr>
          <p:cNvPr id="139" name="Google Shape;139;p26"/>
          <p:cNvSpPr txBox="1"/>
          <p:nvPr/>
        </p:nvSpPr>
        <p:spPr>
          <a:xfrm>
            <a:off x="3304025" y="2039100"/>
            <a:ext cx="5148000" cy="1518000"/>
          </a:xfrm>
          <a:prstGeom prst="rect">
            <a:avLst/>
          </a:prstGeom>
          <a:solidFill>
            <a:srgbClr val="FCE5CD"/>
          </a:solidFill>
          <a:ln cap="flat" cmpd="sng" w="28575">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Mono Medium"/>
                <a:ea typeface="Roboto Mono Medium"/>
                <a:cs typeface="Roboto Mono Medium"/>
                <a:sym typeface="Roboto Mono Medium"/>
              </a:rPr>
              <a:t>2 &amp; 31 are both integers, so the result is an integer.</a:t>
            </a:r>
            <a:endParaRPr sz="1800">
              <a:solidFill>
                <a:schemeClr val="dk1"/>
              </a:solidFill>
              <a:latin typeface="Roboto Mono Medium"/>
              <a:ea typeface="Roboto Mono Medium"/>
              <a:cs typeface="Roboto Mono Medium"/>
              <a:sym typeface="Roboto Mono Medium"/>
            </a:endParaRPr>
          </a:p>
          <a:p>
            <a:pPr indent="0" lvl="0" marL="0" rtl="0" algn="l">
              <a:spcBef>
                <a:spcPts val="0"/>
              </a:spcBef>
              <a:spcAft>
                <a:spcPts val="0"/>
              </a:spcAft>
              <a:buNone/>
            </a:pPr>
            <a:r>
              <a:t/>
            </a:r>
            <a:endParaRPr sz="1800">
              <a:solidFill>
                <a:schemeClr val="dk1"/>
              </a:solidFill>
              <a:latin typeface="Roboto Mono Medium"/>
              <a:ea typeface="Roboto Mono Medium"/>
              <a:cs typeface="Roboto Mono Medium"/>
              <a:sym typeface="Roboto Mono Medium"/>
            </a:endParaRPr>
          </a:p>
          <a:p>
            <a:pPr indent="0" lvl="0" marL="0" rtl="0" algn="l">
              <a:spcBef>
                <a:spcPts val="0"/>
              </a:spcBef>
              <a:spcAft>
                <a:spcPts val="0"/>
              </a:spcAft>
              <a:buNone/>
            </a:pPr>
            <a:r>
              <a:rPr lang="en" sz="1800">
                <a:solidFill>
                  <a:schemeClr val="dk1"/>
                </a:solidFill>
                <a:latin typeface="Roboto Mono Medium"/>
                <a:ea typeface="Roboto Mono Medium"/>
                <a:cs typeface="Roboto Mono Medium"/>
                <a:sym typeface="Roboto Mono Medium"/>
              </a:rPr>
              <a:t>100, 2, &amp; 12 are all integers, so the result is an integer.</a:t>
            </a:r>
            <a:endParaRPr sz="18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5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 Comprehension</a:t>
            </a:r>
            <a:endParaRPr/>
          </a:p>
        </p:txBody>
      </p:sp>
      <p:sp>
        <p:nvSpPr>
          <p:cNvPr id="900" name="Google Shape;900;p1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700"/>
              <a:t>We can also create a dictionary using a comprehension. Let’s start with a short, unique list of words, and create a dictionary where each word is a key and its length is the value.</a:t>
            </a:r>
            <a:endParaRPr sz="1700"/>
          </a:p>
          <a:p>
            <a:pPr indent="0" lvl="0" marL="0" rtl="0" algn="just">
              <a:lnSpc>
                <a:spcPct val="100000"/>
              </a:lnSpc>
              <a:spcBef>
                <a:spcPts val="1200"/>
              </a:spcBef>
              <a:spcAft>
                <a:spcPts val="0"/>
              </a:spcAft>
              <a:buNone/>
            </a:pPr>
            <a:r>
              <a:rPr lang="en" sz="1700">
                <a:solidFill>
                  <a:schemeClr val="dk1"/>
                </a:solidFill>
              </a:rPr>
              <a:t>	&gt;&gt;&gt; </a:t>
            </a:r>
            <a:r>
              <a:rPr lang="en" sz="1700">
                <a:solidFill>
                  <a:srgbClr val="0000FF"/>
                </a:solidFill>
              </a:rPr>
              <a:t>words = [‘Monday’, ‘Tuesday’, ‘Wednesday’, ‘Thursday’,</a:t>
            </a:r>
            <a:endParaRPr sz="1700">
              <a:solidFill>
                <a:srgbClr val="0000FF"/>
              </a:solidFill>
            </a:endParaRPr>
          </a:p>
          <a:p>
            <a:pPr indent="0" lvl="0" marL="0" rtl="0" algn="just">
              <a:lnSpc>
                <a:spcPct val="100000"/>
              </a:lnSpc>
              <a:spcBef>
                <a:spcPts val="0"/>
              </a:spcBef>
              <a:spcAft>
                <a:spcPts val="0"/>
              </a:spcAft>
              <a:buNone/>
            </a:pPr>
            <a:r>
              <a:rPr lang="en" sz="1700">
                <a:solidFill>
                  <a:schemeClr val="dk1"/>
                </a:solidFill>
              </a:rPr>
              <a:t>	... </a:t>
            </a:r>
            <a:r>
              <a:rPr lang="en" sz="1700">
                <a:solidFill>
                  <a:srgbClr val="0000FF"/>
                </a:solidFill>
              </a:rPr>
              <a:t>‘Friday’, ‘Saturday’, ‘Sunday’]</a:t>
            </a:r>
            <a:endParaRPr sz="1700">
              <a:solidFill>
                <a:srgbClr val="FF0000"/>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5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 Comprehension</a:t>
            </a:r>
            <a:endParaRPr/>
          </a:p>
        </p:txBody>
      </p:sp>
      <p:sp>
        <p:nvSpPr>
          <p:cNvPr id="906" name="Google Shape;906;p1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700"/>
              <a:t>We can also create a dictionary using a comprehension. Let’s start with a short, unique list of words, and create a dictionary where each word is a key and its length is the value.</a:t>
            </a:r>
            <a:endParaRPr sz="1700"/>
          </a:p>
          <a:p>
            <a:pPr indent="0" lvl="0" marL="0" rtl="0" algn="just">
              <a:lnSpc>
                <a:spcPct val="100000"/>
              </a:lnSpc>
              <a:spcBef>
                <a:spcPts val="1200"/>
              </a:spcBef>
              <a:spcAft>
                <a:spcPts val="0"/>
              </a:spcAft>
              <a:buNone/>
            </a:pPr>
            <a:r>
              <a:rPr lang="en" sz="1700">
                <a:solidFill>
                  <a:schemeClr val="dk1"/>
                </a:solidFill>
              </a:rPr>
              <a:t>	&gt;&gt;&gt; </a:t>
            </a:r>
            <a:r>
              <a:rPr lang="en" sz="1700">
                <a:solidFill>
                  <a:srgbClr val="0000FF"/>
                </a:solidFill>
              </a:rPr>
              <a:t>words = [‘Monday’, ‘Tuesday’, ‘Wednesday’, ‘Thursday’,</a:t>
            </a:r>
            <a:endParaRPr sz="1700">
              <a:solidFill>
                <a:srgbClr val="0000FF"/>
              </a:solidFill>
            </a:endParaRPr>
          </a:p>
          <a:p>
            <a:pPr indent="0" lvl="0" marL="0" rtl="0" algn="just">
              <a:lnSpc>
                <a:spcPct val="100000"/>
              </a:lnSpc>
              <a:spcBef>
                <a:spcPts val="0"/>
              </a:spcBef>
              <a:spcAft>
                <a:spcPts val="0"/>
              </a:spcAft>
              <a:buNone/>
            </a:pPr>
            <a:r>
              <a:rPr lang="en" sz="1700">
                <a:solidFill>
                  <a:schemeClr val="dk1"/>
                </a:solidFill>
              </a:rPr>
              <a:t>	... </a:t>
            </a:r>
            <a:r>
              <a:rPr lang="en" sz="1700">
                <a:solidFill>
                  <a:srgbClr val="0000FF"/>
                </a:solidFill>
              </a:rPr>
              <a:t>‘Friday’, ‘Saturday’, ‘Sunday’]</a:t>
            </a:r>
            <a:endParaRPr sz="1700">
              <a:solidFill>
                <a:srgbClr val="0000FF"/>
              </a:solidFill>
            </a:endParaRPr>
          </a:p>
          <a:p>
            <a:pPr indent="0" lvl="0" marL="0" rtl="0" algn="just">
              <a:lnSpc>
                <a:spcPct val="100000"/>
              </a:lnSpc>
              <a:spcBef>
                <a:spcPts val="0"/>
              </a:spcBef>
              <a:spcAft>
                <a:spcPts val="0"/>
              </a:spcAft>
              <a:buNone/>
            </a:pPr>
            <a:r>
              <a:rPr lang="en" sz="1700">
                <a:solidFill>
                  <a:schemeClr val="dk1"/>
                </a:solidFill>
              </a:rPr>
              <a:t>	&gt;&gt;&gt; </a:t>
            </a:r>
            <a:r>
              <a:rPr lang="en" sz="1700">
                <a:solidFill>
                  <a:srgbClr val="0000FF"/>
                </a:solidFill>
              </a:rPr>
              <a:t>wd = {word:len(word) for word in words}</a:t>
            </a:r>
            <a:endParaRPr sz="1700">
              <a:solidFill>
                <a:srgbClr val="FF0000"/>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5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 Comprehension</a:t>
            </a:r>
            <a:endParaRPr/>
          </a:p>
        </p:txBody>
      </p:sp>
      <p:sp>
        <p:nvSpPr>
          <p:cNvPr id="912" name="Google Shape;912;p1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700"/>
              <a:t>We can also create a dictionary using a comprehension. Let’s start with a short, unique list of words, and create a dictionary where each word is a key and its length is the value.</a:t>
            </a:r>
            <a:endParaRPr sz="1700"/>
          </a:p>
          <a:p>
            <a:pPr indent="0" lvl="0" marL="0" rtl="0" algn="just">
              <a:lnSpc>
                <a:spcPct val="100000"/>
              </a:lnSpc>
              <a:spcBef>
                <a:spcPts val="1200"/>
              </a:spcBef>
              <a:spcAft>
                <a:spcPts val="0"/>
              </a:spcAft>
              <a:buNone/>
            </a:pPr>
            <a:r>
              <a:rPr lang="en" sz="1700">
                <a:solidFill>
                  <a:schemeClr val="dk1"/>
                </a:solidFill>
              </a:rPr>
              <a:t>	&gt;&gt;&gt; </a:t>
            </a:r>
            <a:r>
              <a:rPr lang="en" sz="1700">
                <a:solidFill>
                  <a:srgbClr val="0000FF"/>
                </a:solidFill>
              </a:rPr>
              <a:t>words = [‘Monday’, ‘Tuesday’, ‘Wednesday’, ‘Thursday’,</a:t>
            </a:r>
            <a:endParaRPr sz="1700">
              <a:solidFill>
                <a:srgbClr val="0000FF"/>
              </a:solidFill>
            </a:endParaRPr>
          </a:p>
          <a:p>
            <a:pPr indent="0" lvl="0" marL="0" rtl="0" algn="just">
              <a:lnSpc>
                <a:spcPct val="100000"/>
              </a:lnSpc>
              <a:spcBef>
                <a:spcPts val="0"/>
              </a:spcBef>
              <a:spcAft>
                <a:spcPts val="0"/>
              </a:spcAft>
              <a:buNone/>
            </a:pPr>
            <a:r>
              <a:rPr lang="en" sz="1700">
                <a:solidFill>
                  <a:schemeClr val="dk1"/>
                </a:solidFill>
              </a:rPr>
              <a:t>	... </a:t>
            </a:r>
            <a:r>
              <a:rPr lang="en" sz="1700">
                <a:solidFill>
                  <a:srgbClr val="0000FF"/>
                </a:solidFill>
              </a:rPr>
              <a:t>‘Friday’, ‘Saturday’, ‘Sunday’]</a:t>
            </a:r>
            <a:endParaRPr sz="1700">
              <a:solidFill>
                <a:srgbClr val="0000FF"/>
              </a:solidFill>
            </a:endParaRPr>
          </a:p>
          <a:p>
            <a:pPr indent="0" lvl="0" marL="0" rtl="0" algn="just">
              <a:lnSpc>
                <a:spcPct val="100000"/>
              </a:lnSpc>
              <a:spcBef>
                <a:spcPts val="0"/>
              </a:spcBef>
              <a:spcAft>
                <a:spcPts val="0"/>
              </a:spcAft>
              <a:buNone/>
            </a:pPr>
            <a:r>
              <a:rPr lang="en" sz="1700">
                <a:solidFill>
                  <a:schemeClr val="dk1"/>
                </a:solidFill>
              </a:rPr>
              <a:t>	&gt;&gt;&gt; </a:t>
            </a:r>
            <a:r>
              <a:rPr lang="en" sz="1700">
                <a:solidFill>
                  <a:srgbClr val="0000FF"/>
                </a:solidFill>
              </a:rPr>
              <a:t>wd = {word:len(word) for word in words}</a:t>
            </a:r>
            <a:endParaRPr sz="1700">
              <a:solidFill>
                <a:srgbClr val="0000FF"/>
              </a:solidFill>
            </a:endParaRPr>
          </a:p>
          <a:p>
            <a:pPr indent="0" lvl="0" marL="0" rtl="0" algn="just">
              <a:lnSpc>
                <a:spcPct val="100000"/>
              </a:lnSpc>
              <a:spcBef>
                <a:spcPts val="0"/>
              </a:spcBef>
              <a:spcAft>
                <a:spcPts val="0"/>
              </a:spcAft>
              <a:buNone/>
            </a:pPr>
            <a:r>
              <a:rPr lang="en" sz="1700">
                <a:solidFill>
                  <a:schemeClr val="dk1"/>
                </a:solidFill>
              </a:rPr>
              <a:t>	&gt;&gt;&gt; </a:t>
            </a:r>
            <a:r>
              <a:rPr lang="en" sz="1700">
                <a:solidFill>
                  <a:srgbClr val="0000FF"/>
                </a:solidFill>
              </a:rPr>
              <a:t>print(wd)</a:t>
            </a:r>
            <a:endParaRPr sz="1700">
              <a:solidFill>
                <a:srgbClr val="0000FF"/>
              </a:solidFill>
            </a:endParaRPr>
          </a:p>
          <a:p>
            <a:pPr indent="0" lvl="0" marL="0" rtl="0" algn="just">
              <a:lnSpc>
                <a:spcPct val="100000"/>
              </a:lnSpc>
              <a:spcBef>
                <a:spcPts val="0"/>
              </a:spcBef>
              <a:spcAft>
                <a:spcPts val="0"/>
              </a:spcAft>
              <a:buNone/>
            </a:pPr>
            <a:r>
              <a:rPr lang="en" sz="1700">
                <a:solidFill>
                  <a:schemeClr val="dk1"/>
                </a:solidFill>
              </a:rPr>
              <a:t>	</a:t>
            </a:r>
            <a:r>
              <a:rPr lang="en" sz="1700">
                <a:solidFill>
                  <a:srgbClr val="FF0000"/>
                </a:solidFill>
              </a:rPr>
              <a:t>{‘Monday’: 6, ‘Tuesday’: 7, ..., ‘Saturday’: 8, ‘Sunday’: 6}</a:t>
            </a:r>
            <a:endParaRPr sz="1700">
              <a:solidFill>
                <a:srgbClr val="FF0000"/>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5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 Comprehension</a:t>
            </a:r>
            <a:endParaRPr/>
          </a:p>
        </p:txBody>
      </p:sp>
      <p:sp>
        <p:nvSpPr>
          <p:cNvPr id="918" name="Google Shape;918;p1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700"/>
              <a:t>We can also create a dictionary using a comprehension. Let’s start with a short, unique list of words, and create a dictionary where each word is a key and its length is the value.</a:t>
            </a:r>
            <a:endParaRPr sz="1700"/>
          </a:p>
          <a:p>
            <a:pPr indent="0" lvl="0" marL="0" rtl="0" algn="just">
              <a:lnSpc>
                <a:spcPct val="100000"/>
              </a:lnSpc>
              <a:spcBef>
                <a:spcPts val="1200"/>
              </a:spcBef>
              <a:spcAft>
                <a:spcPts val="0"/>
              </a:spcAft>
              <a:buNone/>
            </a:pPr>
            <a:r>
              <a:rPr lang="en" sz="1700">
                <a:solidFill>
                  <a:schemeClr val="dk1"/>
                </a:solidFill>
              </a:rPr>
              <a:t>	&gt;&gt;&gt; </a:t>
            </a:r>
            <a:r>
              <a:rPr lang="en" sz="1700">
                <a:solidFill>
                  <a:srgbClr val="0000FF"/>
                </a:solidFill>
              </a:rPr>
              <a:t>words = [‘Monday’, ‘Tuesday’, ‘Wednesday’, ‘Thursday’,</a:t>
            </a:r>
            <a:endParaRPr sz="1700">
              <a:solidFill>
                <a:srgbClr val="0000FF"/>
              </a:solidFill>
            </a:endParaRPr>
          </a:p>
          <a:p>
            <a:pPr indent="0" lvl="0" marL="0" rtl="0" algn="just">
              <a:lnSpc>
                <a:spcPct val="100000"/>
              </a:lnSpc>
              <a:spcBef>
                <a:spcPts val="0"/>
              </a:spcBef>
              <a:spcAft>
                <a:spcPts val="0"/>
              </a:spcAft>
              <a:buNone/>
            </a:pPr>
            <a:r>
              <a:rPr lang="en" sz="1700">
                <a:solidFill>
                  <a:schemeClr val="dk1"/>
                </a:solidFill>
              </a:rPr>
              <a:t>	... </a:t>
            </a:r>
            <a:r>
              <a:rPr lang="en" sz="1700">
                <a:solidFill>
                  <a:srgbClr val="0000FF"/>
                </a:solidFill>
              </a:rPr>
              <a:t>‘Friday’, ‘Saturday’, ‘Sunday’]</a:t>
            </a:r>
            <a:endParaRPr sz="1700">
              <a:solidFill>
                <a:srgbClr val="0000FF"/>
              </a:solidFill>
            </a:endParaRPr>
          </a:p>
          <a:p>
            <a:pPr indent="0" lvl="0" marL="0" rtl="0" algn="just">
              <a:lnSpc>
                <a:spcPct val="100000"/>
              </a:lnSpc>
              <a:spcBef>
                <a:spcPts val="0"/>
              </a:spcBef>
              <a:spcAft>
                <a:spcPts val="0"/>
              </a:spcAft>
              <a:buNone/>
            </a:pPr>
            <a:r>
              <a:rPr lang="en" sz="1700">
                <a:solidFill>
                  <a:schemeClr val="dk1"/>
                </a:solidFill>
              </a:rPr>
              <a:t>	&gt;&gt;&gt; </a:t>
            </a:r>
            <a:r>
              <a:rPr lang="en" sz="1700">
                <a:solidFill>
                  <a:srgbClr val="0000FF"/>
                </a:solidFill>
              </a:rPr>
              <a:t>wd = {word:len(word) for word in words}</a:t>
            </a:r>
            <a:endParaRPr sz="1700">
              <a:solidFill>
                <a:srgbClr val="0000FF"/>
              </a:solidFill>
            </a:endParaRPr>
          </a:p>
          <a:p>
            <a:pPr indent="0" lvl="0" marL="0" rtl="0" algn="just">
              <a:lnSpc>
                <a:spcPct val="100000"/>
              </a:lnSpc>
              <a:spcBef>
                <a:spcPts val="0"/>
              </a:spcBef>
              <a:spcAft>
                <a:spcPts val="0"/>
              </a:spcAft>
              <a:buNone/>
            </a:pPr>
            <a:r>
              <a:rPr lang="en" sz="1700">
                <a:solidFill>
                  <a:schemeClr val="dk1"/>
                </a:solidFill>
              </a:rPr>
              <a:t>	&gt;&gt;&gt; </a:t>
            </a:r>
            <a:r>
              <a:rPr lang="en" sz="1700">
                <a:solidFill>
                  <a:srgbClr val="0000FF"/>
                </a:solidFill>
              </a:rPr>
              <a:t>print(wd)</a:t>
            </a:r>
            <a:endParaRPr sz="1700">
              <a:solidFill>
                <a:srgbClr val="0000FF"/>
              </a:solidFill>
            </a:endParaRPr>
          </a:p>
          <a:p>
            <a:pPr indent="0" lvl="0" marL="0" rtl="0" algn="just">
              <a:lnSpc>
                <a:spcPct val="100000"/>
              </a:lnSpc>
              <a:spcBef>
                <a:spcPts val="0"/>
              </a:spcBef>
              <a:spcAft>
                <a:spcPts val="0"/>
              </a:spcAft>
              <a:buNone/>
            </a:pPr>
            <a:r>
              <a:rPr lang="en" sz="1700">
                <a:solidFill>
                  <a:schemeClr val="dk1"/>
                </a:solidFill>
              </a:rPr>
              <a:t>	</a:t>
            </a:r>
            <a:r>
              <a:rPr lang="en" sz="1700">
                <a:solidFill>
                  <a:srgbClr val="FF0000"/>
                </a:solidFill>
              </a:rPr>
              <a:t>{‘Monday’: 6, ‘Tuesday’: 7, ..., ‘Saturday’: 8, ‘Sunday’: 6}</a:t>
            </a:r>
            <a:endParaRPr sz="1700">
              <a:solidFill>
                <a:srgbClr val="FF0000"/>
              </a:solidFill>
            </a:endParaRPr>
          </a:p>
          <a:p>
            <a:pPr indent="0" lvl="0" marL="0" rtl="0" algn="just">
              <a:lnSpc>
                <a:spcPct val="100000"/>
              </a:lnSpc>
              <a:spcBef>
                <a:spcPts val="1200"/>
              </a:spcBef>
              <a:spcAft>
                <a:spcPts val="0"/>
              </a:spcAft>
              <a:buNone/>
            </a:pPr>
            <a:r>
              <a:rPr lang="en" sz="1700"/>
              <a:t>We’re done with the interpreter for now.</a:t>
            </a:r>
            <a:endParaRPr sz="1700"/>
          </a:p>
          <a:p>
            <a:pPr indent="0" lvl="0" marL="0" rtl="0" algn="just">
              <a:lnSpc>
                <a:spcPct val="100000"/>
              </a:lnSpc>
              <a:spcBef>
                <a:spcPts val="1200"/>
              </a:spcBef>
              <a:spcAft>
                <a:spcPts val="1200"/>
              </a:spcAft>
              <a:buNone/>
            </a:pPr>
            <a:r>
              <a:rPr lang="en" sz="1700"/>
              <a:t>	</a:t>
            </a:r>
            <a:r>
              <a:rPr lang="en" sz="1700">
                <a:solidFill>
                  <a:schemeClr val="dk1"/>
                </a:solidFill>
              </a:rPr>
              <a:t>&gt;&gt;&gt; </a:t>
            </a:r>
            <a:r>
              <a:rPr lang="en" sz="1700">
                <a:solidFill>
                  <a:srgbClr val="0000FF"/>
                </a:solidFill>
              </a:rPr>
              <a:t>quit()</a:t>
            </a:r>
            <a:endParaRPr sz="1700">
              <a:solidFill>
                <a:srgbClr val="0000FF"/>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5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a:t>
            </a:r>
            <a:endParaRPr/>
          </a:p>
        </p:txBody>
      </p:sp>
      <p:sp>
        <p:nvSpPr>
          <p:cNvPr id="924" name="Google Shape;924;p1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Write a function in </a:t>
            </a:r>
            <a:r>
              <a:rPr lang="en">
                <a:solidFill>
                  <a:schemeClr val="dk1"/>
                </a:solidFill>
              </a:rPr>
              <a:t>my_pycode.py </a:t>
            </a:r>
            <a:r>
              <a:rPr lang="en"/>
              <a:t>that returns (as a tuple) the percentages of each nucleotide in some input DNA sequence. Test your function on a couple of very shore DNA sequences for which you know the answer. For example, </a:t>
            </a:r>
            <a:r>
              <a:rPr b="1" lang="en">
                <a:solidFill>
                  <a:srgbClr val="980000"/>
                </a:solidFill>
                <a:latin typeface="Roboto Mono"/>
                <a:ea typeface="Roboto Mono"/>
                <a:cs typeface="Roboto Mono"/>
                <a:sym typeface="Roboto Mono"/>
              </a:rPr>
              <a:t>the sequence ‘AGCT’ should return (25, 25, 25, 25)</a:t>
            </a:r>
            <a:r>
              <a:rPr lang="en"/>
              <a:t>.</a:t>
            </a:r>
            <a:endParaRPr/>
          </a:p>
          <a:p>
            <a:pPr indent="0" lvl="0" marL="0" rtl="0" algn="just">
              <a:spcBef>
                <a:spcPts val="1200"/>
              </a:spcBef>
              <a:spcAft>
                <a:spcPts val="1200"/>
              </a:spcAft>
              <a:buNone/>
            </a:pPr>
            <a:r>
              <a:rPr lang="en">
                <a:solidFill>
                  <a:schemeClr val="dk1"/>
                </a:solidFill>
              </a:rPr>
              <a:t>	$ </a:t>
            </a:r>
            <a:r>
              <a:rPr lang="en">
                <a:solidFill>
                  <a:srgbClr val="0000FF"/>
                </a:solidFill>
              </a:rPr>
              <a:t>nano my_pycode.py</a:t>
            </a:r>
            <a:r>
              <a:rPr lang="en">
                <a:solidFill>
                  <a:schemeClr val="dk1"/>
                </a:solidFill>
              </a:rPr>
              <a:t>  </a:t>
            </a:r>
            <a:r>
              <a:rPr lang="en">
                <a:solidFill>
                  <a:srgbClr val="FF00FF"/>
                </a:solidFill>
              </a:rPr>
              <a:t># write your function in here</a:t>
            </a:r>
            <a:endParaRPr>
              <a:solidFill>
                <a:srgbClr val="FF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Kinds of Numbers</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Python has two kinds of numbers: </a:t>
            </a:r>
            <a:r>
              <a:rPr b="1" lang="en">
                <a:latin typeface="Roboto Mono"/>
                <a:ea typeface="Roboto Mono"/>
                <a:cs typeface="Roboto Mono"/>
                <a:sym typeface="Roboto Mono"/>
              </a:rPr>
              <a:t>integers</a:t>
            </a:r>
            <a:r>
              <a:rPr lang="en"/>
              <a:t> and </a:t>
            </a:r>
            <a:r>
              <a:rPr b="1" lang="en">
                <a:latin typeface="Roboto Mono"/>
                <a:ea typeface="Roboto Mono"/>
                <a:cs typeface="Roboto Mono"/>
                <a:sym typeface="Roboto Mono"/>
              </a:rPr>
              <a:t>floats</a:t>
            </a:r>
            <a:r>
              <a:rPr lang="en"/>
              <a:t>. We can do arithmetic operations easily.</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2 + 31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33</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100 - 2*12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76</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(3 - 14)/11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-1.0</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1 + 4/3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2.333333333333333</a:t>
            </a:r>
            <a:endParaRPr>
              <a:solidFill>
                <a:srgbClr val="FF0000"/>
              </a:solidFill>
            </a:endParaRPr>
          </a:p>
        </p:txBody>
      </p:sp>
      <p:sp>
        <p:nvSpPr>
          <p:cNvPr id="146" name="Google Shape;146;p27"/>
          <p:cNvSpPr/>
          <p:nvPr/>
        </p:nvSpPr>
        <p:spPr>
          <a:xfrm>
            <a:off x="749800" y="3127250"/>
            <a:ext cx="2469000" cy="11064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Mono Medium"/>
              <a:ea typeface="Roboto Mono Medium"/>
              <a:cs typeface="Roboto Mono Medium"/>
              <a:sym typeface="Roboto Mono Medium"/>
            </a:endParaRPr>
          </a:p>
        </p:txBody>
      </p:sp>
      <p:sp>
        <p:nvSpPr>
          <p:cNvPr id="147" name="Google Shape;147;p27"/>
          <p:cNvSpPr txBox="1"/>
          <p:nvPr/>
        </p:nvSpPr>
        <p:spPr>
          <a:xfrm>
            <a:off x="3611875" y="2560325"/>
            <a:ext cx="4755000" cy="1673400"/>
          </a:xfrm>
          <a:prstGeom prst="rect">
            <a:avLst/>
          </a:prstGeom>
          <a:solidFill>
            <a:srgbClr val="FCE5CD"/>
          </a:solidFill>
          <a:ln cap="flat" cmpd="sng" w="28575">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Mono Medium"/>
                <a:ea typeface="Roboto Mono Medium"/>
                <a:cs typeface="Roboto Mono Medium"/>
                <a:sym typeface="Roboto Mono Medium"/>
              </a:rPr>
              <a:t>Even though (3 - 14) results in an integer (-11), division “/” always results in a float, even if the value to the right of the decimal point is zero.</a:t>
            </a:r>
            <a:endParaRPr sz="1800">
              <a:latin typeface="Roboto Mono Medium"/>
              <a:ea typeface="Roboto Mono Medium"/>
              <a:cs typeface="Roboto Mono Medium"/>
              <a:sym typeface="Roboto Mon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Floor Division</a:t>
            </a:r>
            <a:r>
              <a:rPr lang="en"/>
              <a:t>...</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Floor division returns the quotient of the operation. It rounds down toward 0 when both operands are positive and toward -</a:t>
            </a:r>
            <a:r>
              <a:rPr lang="en" sz="2200"/>
              <a:t>∞</a:t>
            </a:r>
            <a:r>
              <a:rPr lang="en"/>
              <a:t> when either operand is </a:t>
            </a:r>
            <a:r>
              <a:rPr lang="en"/>
              <a:t>negative</a:t>
            </a:r>
            <a:r>
              <a:rPr lang="en"/>
              <a:t>. The result is an integer when both operands are integers and is a float otherwise.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17 //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5</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a:t>
            </a:r>
            <a:endParaRPr>
              <a:solidFill>
                <a:schemeClr val="dk1"/>
              </a:solidFill>
            </a:endParaRPr>
          </a:p>
          <a:p>
            <a:pPr indent="0" lvl="0" marL="0" rtl="0" algn="just">
              <a:lnSpc>
                <a:spcPct val="100000"/>
              </a:lnSpc>
              <a:spcBef>
                <a:spcPts val="0"/>
              </a:spcBef>
              <a:spcAft>
                <a:spcPts val="0"/>
              </a:spcAft>
              <a:buNone/>
            </a:pPr>
            <a:r>
              <a:t/>
            </a:r>
            <a:endParaRPr>
              <a:solidFill>
                <a:schemeClr val="dk1"/>
              </a:solidFill>
            </a:endParaRPr>
          </a:p>
          <a:p>
            <a:pPr indent="0" lvl="0" marL="0" rtl="0" algn="just">
              <a:lnSpc>
                <a:spcPct val="100000"/>
              </a:lnSpc>
              <a:spcBef>
                <a:spcPts val="0"/>
              </a:spcBef>
              <a:spcAft>
                <a:spcPts val="0"/>
              </a:spcAft>
              <a:buNone/>
            </a:pPr>
            <a:r>
              <a:t/>
            </a:r>
            <a:endParaRPr>
              <a:solidFill>
                <a:schemeClr val="dk1"/>
              </a:solidFill>
            </a:endParaRPr>
          </a:p>
          <a:p>
            <a:pPr indent="0" lvl="0" marL="0" rtl="0" algn="just">
              <a:lnSpc>
                <a:spcPct val="100000"/>
              </a:lnSpc>
              <a:spcBef>
                <a:spcPts val="0"/>
              </a:spcBef>
              <a:spcAft>
                <a:spcPts val="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Floor Division...</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Floor division returns the quotient of the operation. It rounds down toward 0 when both operands are positive and toward -</a:t>
            </a:r>
            <a:r>
              <a:rPr lang="en" sz="2200"/>
              <a:t>∞</a:t>
            </a:r>
            <a:r>
              <a:rPr lang="en"/>
              <a:t> when either operand is negative. The result is an integer when both operands are integers and is a float otherwise.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17 //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5</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17 //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-6</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Floor Division...</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Floor division returns the quotient of the operation. It rounds down toward 0 when both operands are positive and toward -</a:t>
            </a:r>
            <a:r>
              <a:rPr lang="en" sz="2200"/>
              <a:t>∞</a:t>
            </a:r>
            <a:r>
              <a:rPr lang="en"/>
              <a:t> when either operand is negative. The result is an integer when both operands are integers and is a float otherwise.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17 //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5</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17 //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-6</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17 // 3.0</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5.0</a:t>
            </a:r>
            <a:endParaRPr>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Modulo Operator (remainder)</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When you want the remainder from division, use the modulo operator. The result will have the same sign as the divisor. It will be an integer when both operands are integers and will be a float otherwise. The behavior is not intuitive if either operand is negative.</a:t>
            </a:r>
            <a:endParaRPr/>
          </a:p>
          <a:p>
            <a:pPr indent="0" lvl="0" marL="0" rtl="0" algn="just">
              <a:lnSpc>
                <a:spcPct val="100000"/>
              </a:lnSpc>
              <a:spcBef>
                <a:spcPts val="1200"/>
              </a:spcBef>
              <a:spcAft>
                <a:spcPts val="0"/>
              </a:spcAft>
              <a:buNone/>
            </a:pPr>
            <a:r>
              <a:rPr lang="en">
                <a:solidFill>
                  <a:srgbClr val="000000"/>
                </a:solidFill>
              </a:rPr>
              <a:t>	&gt;&gt;&gt; </a:t>
            </a:r>
            <a:r>
              <a:rPr lang="en">
                <a:solidFill>
                  <a:srgbClr val="0000FF"/>
                </a:solidFill>
              </a:rPr>
              <a:t>7</a:t>
            </a:r>
            <a:r>
              <a:rPr lang="en">
                <a:solidFill>
                  <a:srgbClr val="0000FF"/>
                </a:solidFill>
              </a:rPr>
              <a:t> % 2     </a:t>
            </a:r>
            <a:r>
              <a:rPr lang="en">
                <a:solidFill>
                  <a:srgbClr val="FF00FF"/>
                </a:solidFill>
              </a:rPr>
              <a:t># 7 = 2(3) + 1</a:t>
            </a:r>
            <a:endParaRPr>
              <a:solidFill>
                <a:srgbClr val="FF00FF"/>
              </a:solidFill>
            </a:endParaRPr>
          </a:p>
          <a:p>
            <a:pPr indent="0" lvl="0" marL="0" rtl="0" algn="just">
              <a:lnSpc>
                <a:spcPct val="100000"/>
              </a:lnSpc>
              <a:spcBef>
                <a:spcPts val="0"/>
              </a:spcBef>
              <a:spcAft>
                <a:spcPts val="0"/>
              </a:spcAft>
              <a:buNone/>
            </a:pPr>
            <a:r>
              <a:rPr lang="en">
                <a:solidFill>
                  <a:srgbClr val="000000"/>
                </a:solidFill>
              </a:rPr>
              <a:t>	</a:t>
            </a:r>
            <a:r>
              <a:rPr lang="en">
                <a:solidFill>
                  <a:srgbClr val="FF0000"/>
                </a:solidFill>
              </a:rPr>
              <a:t>1</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is a Programming Language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Modular (broken into independent &amp; reusable components).</a:t>
            </a:r>
            <a:endParaRPr/>
          </a:p>
          <a:p>
            <a:pPr indent="-342900" lvl="0" marL="457200" rtl="0" algn="just">
              <a:spcBef>
                <a:spcPts val="0"/>
              </a:spcBef>
              <a:spcAft>
                <a:spcPts val="0"/>
              </a:spcAft>
              <a:buSzPts val="1800"/>
              <a:buChar char="●"/>
            </a:pPr>
            <a:r>
              <a:rPr lang="en"/>
              <a:t>Supports both low-level (fundamental) and high-level (complex, user-defined, abstract) DATA TYPES.</a:t>
            </a:r>
            <a:endParaRPr/>
          </a:p>
          <a:p>
            <a:pPr indent="-342900" lvl="0" marL="457200" rtl="0" algn="just">
              <a:spcBef>
                <a:spcPts val="0"/>
              </a:spcBef>
              <a:spcAft>
                <a:spcPts val="0"/>
              </a:spcAft>
              <a:buSzPts val="1800"/>
              <a:buChar char="●"/>
            </a:pPr>
            <a:r>
              <a:rPr lang="en"/>
              <a:t>Code (syntax) </a:t>
            </a:r>
            <a:r>
              <a:rPr lang="en"/>
              <a:t>readability</a:t>
            </a:r>
            <a:r>
              <a:rPr lang="en"/>
              <a:t> is a main design philosophy.</a:t>
            </a:r>
            <a:endParaRPr/>
          </a:p>
          <a:p>
            <a:pPr indent="-342900" lvl="0" marL="457200" rtl="0" algn="just">
              <a:spcBef>
                <a:spcPts val="0"/>
              </a:spcBef>
              <a:spcAft>
                <a:spcPts val="0"/>
              </a:spcAft>
              <a:buSzPts val="1800"/>
              <a:buChar char="●"/>
            </a:pPr>
            <a:r>
              <a:rPr lang="en"/>
              <a:t>Dynamic type-checking – operations on objects are determined at runtime, i.e., at the instance of interpretation. A variable can be an integer on one line and then become a string (</a:t>
            </a:r>
            <a:r>
              <a:rPr i="1" lang="en"/>
              <a:t>plain text</a:t>
            </a:r>
            <a:r>
              <a:rPr lang="en"/>
              <a:t>).</a:t>
            </a:r>
            <a:endParaRPr/>
          </a:p>
          <a:p>
            <a:pPr indent="-342900" lvl="0" marL="457200" rtl="0" algn="just">
              <a:spcBef>
                <a:spcPts val="0"/>
              </a:spcBef>
              <a:spcAft>
                <a:spcPts val="0"/>
              </a:spcAft>
              <a:buSzPts val="1800"/>
              <a:buChar char="●"/>
            </a:pPr>
            <a:r>
              <a:rPr lang="en">
                <a:solidFill>
                  <a:srgbClr val="FF0000"/>
                </a:solidFill>
              </a:rPr>
              <a:t>THOUSANDS</a:t>
            </a:r>
            <a:r>
              <a:rPr lang="en"/>
              <a:t> of code libraries available for </a:t>
            </a:r>
            <a:r>
              <a:rPr lang="en">
                <a:solidFill>
                  <a:srgbClr val="FF0000"/>
                </a:solidFill>
              </a:rPr>
              <a:t>FREE</a:t>
            </a:r>
            <a:r>
              <a:rPr lang="en"/>
              <a:t>, including ones for statistics and bioinformatics!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Modulo Operator (remainder)</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When you want the remainder from division, use the modulo operator. The result will have the same sign as the divisor. It will be an integer when both operands are integers and will be a float otherwise. The behavior is not intuitive if either operand is negative.</a:t>
            </a:r>
            <a:endParaRPr/>
          </a:p>
          <a:p>
            <a:pPr indent="0" lvl="0" marL="0" rtl="0" algn="just">
              <a:lnSpc>
                <a:spcPct val="100000"/>
              </a:lnSpc>
              <a:spcBef>
                <a:spcPts val="1200"/>
              </a:spcBef>
              <a:spcAft>
                <a:spcPts val="0"/>
              </a:spcAft>
              <a:buNone/>
            </a:pPr>
            <a:r>
              <a:rPr lang="en">
                <a:solidFill>
                  <a:srgbClr val="000000"/>
                </a:solidFill>
              </a:rPr>
              <a:t>	&gt;&gt;&gt; </a:t>
            </a:r>
            <a:r>
              <a:rPr lang="en">
                <a:solidFill>
                  <a:srgbClr val="0000FF"/>
                </a:solidFill>
              </a:rPr>
              <a:t>7 % 2     </a:t>
            </a:r>
            <a:r>
              <a:rPr lang="en">
                <a:solidFill>
                  <a:srgbClr val="FF00FF"/>
                </a:solidFill>
              </a:rPr>
              <a:t># 7 = 2(3) + 1</a:t>
            </a:r>
            <a:endParaRPr>
              <a:solidFill>
                <a:srgbClr val="FF00FF"/>
              </a:solidFill>
            </a:endParaRPr>
          </a:p>
          <a:p>
            <a:pPr indent="0" lvl="0" marL="0" rtl="0" algn="just">
              <a:lnSpc>
                <a:spcPct val="100000"/>
              </a:lnSpc>
              <a:spcBef>
                <a:spcPts val="0"/>
              </a:spcBef>
              <a:spcAft>
                <a:spcPts val="0"/>
              </a:spcAft>
              <a:buNone/>
            </a:pPr>
            <a:r>
              <a:rPr lang="en">
                <a:solidFill>
                  <a:srgbClr val="000000"/>
                </a:solidFill>
              </a:rPr>
              <a:t>	</a:t>
            </a:r>
            <a:r>
              <a:rPr lang="en">
                <a:solidFill>
                  <a:srgbClr val="FF0000"/>
                </a:solidFill>
              </a:rPr>
              <a:t>1</a:t>
            </a:r>
            <a:endParaRPr>
              <a:solidFill>
                <a:srgbClr val="FF0000"/>
              </a:solidFill>
            </a:endParaRPr>
          </a:p>
          <a:p>
            <a:pPr indent="0" lvl="0" marL="0" rtl="0" algn="just">
              <a:lnSpc>
                <a:spcPct val="100000"/>
              </a:lnSpc>
              <a:spcBef>
                <a:spcPts val="0"/>
              </a:spcBef>
              <a:spcAft>
                <a:spcPts val="0"/>
              </a:spcAft>
              <a:buNone/>
            </a:pPr>
            <a:r>
              <a:rPr lang="en">
                <a:solidFill>
                  <a:srgbClr val="000000"/>
                </a:solidFill>
              </a:rPr>
              <a:t>	&gt;&gt;&gt; </a:t>
            </a:r>
            <a:r>
              <a:rPr lang="en">
                <a:solidFill>
                  <a:srgbClr val="0000FF"/>
                </a:solidFill>
              </a:rPr>
              <a:t>63 % 8.0  </a:t>
            </a:r>
            <a:r>
              <a:rPr lang="en">
                <a:solidFill>
                  <a:srgbClr val="FF00FF"/>
                </a:solidFill>
              </a:rPr>
              <a:t># 63 = 8(7) + 7</a:t>
            </a:r>
            <a:endParaRPr>
              <a:solidFill>
                <a:srgbClr val="FF00FF"/>
              </a:solidFill>
            </a:endParaRPr>
          </a:p>
          <a:p>
            <a:pPr indent="0" lvl="0" marL="0" rtl="0" algn="just">
              <a:lnSpc>
                <a:spcPct val="100000"/>
              </a:lnSpc>
              <a:spcBef>
                <a:spcPts val="0"/>
              </a:spcBef>
              <a:spcAft>
                <a:spcPts val="0"/>
              </a:spcAft>
              <a:buNone/>
            </a:pPr>
            <a:r>
              <a:rPr lang="en">
                <a:solidFill>
                  <a:srgbClr val="000000"/>
                </a:solidFill>
              </a:rPr>
              <a:t>	</a:t>
            </a:r>
            <a:r>
              <a:rPr lang="en">
                <a:solidFill>
                  <a:srgbClr val="FF0000"/>
                </a:solidFill>
              </a:rPr>
              <a:t>7.0</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Modulo Operator (remainder)</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When you want the remainder from division, use the modulo operator. The result will have the same sign as the divisor. It will be an integer when both operands are integers and will be a float otherwise. The behavior is not intuitive if either operand is negative.</a:t>
            </a:r>
            <a:endParaRPr/>
          </a:p>
          <a:p>
            <a:pPr indent="0" lvl="0" marL="0" rtl="0" algn="just">
              <a:lnSpc>
                <a:spcPct val="100000"/>
              </a:lnSpc>
              <a:spcBef>
                <a:spcPts val="1200"/>
              </a:spcBef>
              <a:spcAft>
                <a:spcPts val="0"/>
              </a:spcAft>
              <a:buNone/>
            </a:pPr>
            <a:r>
              <a:rPr lang="en">
                <a:solidFill>
                  <a:srgbClr val="000000"/>
                </a:solidFill>
              </a:rPr>
              <a:t>	&gt;&gt;&gt; </a:t>
            </a:r>
            <a:r>
              <a:rPr lang="en">
                <a:solidFill>
                  <a:srgbClr val="0000FF"/>
                </a:solidFill>
              </a:rPr>
              <a:t>7 % 2     </a:t>
            </a:r>
            <a:r>
              <a:rPr lang="en">
                <a:solidFill>
                  <a:srgbClr val="FF00FF"/>
                </a:solidFill>
              </a:rPr>
              <a:t># 7 = 2(3) + 1</a:t>
            </a:r>
            <a:endParaRPr>
              <a:solidFill>
                <a:srgbClr val="FF00FF"/>
              </a:solidFill>
            </a:endParaRPr>
          </a:p>
          <a:p>
            <a:pPr indent="0" lvl="0" marL="0" rtl="0" algn="just">
              <a:lnSpc>
                <a:spcPct val="100000"/>
              </a:lnSpc>
              <a:spcBef>
                <a:spcPts val="0"/>
              </a:spcBef>
              <a:spcAft>
                <a:spcPts val="0"/>
              </a:spcAft>
              <a:buNone/>
            </a:pPr>
            <a:r>
              <a:rPr lang="en">
                <a:solidFill>
                  <a:srgbClr val="000000"/>
                </a:solidFill>
              </a:rPr>
              <a:t>	</a:t>
            </a:r>
            <a:r>
              <a:rPr lang="en">
                <a:solidFill>
                  <a:srgbClr val="FF0000"/>
                </a:solidFill>
              </a:rPr>
              <a:t>1</a:t>
            </a:r>
            <a:endParaRPr>
              <a:solidFill>
                <a:srgbClr val="FF0000"/>
              </a:solidFill>
            </a:endParaRPr>
          </a:p>
          <a:p>
            <a:pPr indent="0" lvl="0" marL="0" rtl="0" algn="just">
              <a:lnSpc>
                <a:spcPct val="100000"/>
              </a:lnSpc>
              <a:spcBef>
                <a:spcPts val="0"/>
              </a:spcBef>
              <a:spcAft>
                <a:spcPts val="0"/>
              </a:spcAft>
              <a:buNone/>
            </a:pPr>
            <a:r>
              <a:rPr lang="en">
                <a:solidFill>
                  <a:srgbClr val="000000"/>
                </a:solidFill>
              </a:rPr>
              <a:t>	&gt;&gt;&gt; </a:t>
            </a:r>
            <a:r>
              <a:rPr lang="en">
                <a:solidFill>
                  <a:srgbClr val="0000FF"/>
                </a:solidFill>
              </a:rPr>
              <a:t>63 % 8.0  </a:t>
            </a:r>
            <a:r>
              <a:rPr lang="en">
                <a:solidFill>
                  <a:srgbClr val="FF00FF"/>
                </a:solidFill>
              </a:rPr>
              <a:t># 63 = 8(7) + 7</a:t>
            </a:r>
            <a:endParaRPr>
              <a:solidFill>
                <a:srgbClr val="FF00FF"/>
              </a:solidFill>
            </a:endParaRPr>
          </a:p>
          <a:p>
            <a:pPr indent="0" lvl="0" marL="0" rtl="0" algn="just">
              <a:lnSpc>
                <a:spcPct val="100000"/>
              </a:lnSpc>
              <a:spcBef>
                <a:spcPts val="0"/>
              </a:spcBef>
              <a:spcAft>
                <a:spcPts val="0"/>
              </a:spcAft>
              <a:buNone/>
            </a:pPr>
            <a:r>
              <a:rPr lang="en">
                <a:solidFill>
                  <a:srgbClr val="000000"/>
                </a:solidFill>
              </a:rPr>
              <a:t>	</a:t>
            </a:r>
            <a:r>
              <a:rPr lang="en">
                <a:solidFill>
                  <a:srgbClr val="FF0000"/>
                </a:solidFill>
              </a:rPr>
              <a:t>7.0</a:t>
            </a:r>
            <a:endParaRPr>
              <a:solidFill>
                <a:srgbClr val="FF0000"/>
              </a:solidFill>
            </a:endParaRPr>
          </a:p>
          <a:p>
            <a:pPr indent="0" lvl="0" marL="0" rtl="0" algn="just">
              <a:lnSpc>
                <a:spcPct val="100000"/>
              </a:lnSpc>
              <a:spcBef>
                <a:spcPts val="0"/>
              </a:spcBef>
              <a:spcAft>
                <a:spcPts val="0"/>
              </a:spcAft>
              <a:buNone/>
            </a:pPr>
            <a:r>
              <a:rPr lang="en">
                <a:solidFill>
                  <a:srgbClr val="000000"/>
                </a:solidFill>
              </a:rPr>
              <a:t>	&gt;&gt;&gt; </a:t>
            </a:r>
            <a:r>
              <a:rPr lang="en">
                <a:solidFill>
                  <a:srgbClr val="0000FF"/>
                </a:solidFill>
              </a:rPr>
              <a:t>70 % -8   </a:t>
            </a:r>
            <a:r>
              <a:rPr lang="en">
                <a:solidFill>
                  <a:srgbClr val="FF00FF"/>
                </a:solidFill>
              </a:rPr>
              <a:t># 70 = -8(-9) + (-2)</a:t>
            </a:r>
            <a:endParaRPr>
              <a:solidFill>
                <a:srgbClr val="FF00FF"/>
              </a:solidFill>
            </a:endParaRPr>
          </a:p>
          <a:p>
            <a:pPr indent="0" lvl="0" marL="0" rtl="0" algn="just">
              <a:lnSpc>
                <a:spcPct val="100000"/>
              </a:lnSpc>
              <a:spcBef>
                <a:spcPts val="0"/>
              </a:spcBef>
              <a:spcAft>
                <a:spcPts val="0"/>
              </a:spcAft>
              <a:buNone/>
            </a:pPr>
            <a:r>
              <a:rPr lang="en">
                <a:solidFill>
                  <a:srgbClr val="000000"/>
                </a:solidFill>
              </a:rPr>
              <a:t>	</a:t>
            </a:r>
            <a:r>
              <a:rPr lang="en">
                <a:solidFill>
                  <a:srgbClr val="FF0000"/>
                </a:solidFill>
              </a:rPr>
              <a:t>-2</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Exponents</a:t>
            </a:r>
            <a:endParaRPr/>
          </a:p>
        </p:txBody>
      </p:sp>
      <p:sp>
        <p:nvSpPr>
          <p:cNvPr id="189" name="Google Shape;18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use the ** operator to perform exponentiation.</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3**2</a:t>
            </a:r>
            <a:r>
              <a:rPr lang="en">
                <a:solidFill>
                  <a:schemeClr val="dk1"/>
                </a:solidFill>
              </a:rPr>
              <a:t>     </a:t>
            </a:r>
            <a:r>
              <a:rPr lang="en">
                <a:solidFill>
                  <a:srgbClr val="FF00FF"/>
                </a:solidFill>
              </a:rPr>
              <a:t># 3 squared</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9</a:t>
            </a:r>
            <a:endParaRPr>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Exponents</a:t>
            </a:r>
            <a:endParaRPr/>
          </a:p>
        </p:txBody>
      </p:sp>
      <p:sp>
        <p:nvSpPr>
          <p:cNvPr id="195" name="Google Shape;19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use the ** operator to perform exponentiation.</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3**2</a:t>
            </a:r>
            <a:r>
              <a:rPr lang="en">
                <a:solidFill>
                  <a:schemeClr val="dk1"/>
                </a:solidFill>
              </a:rPr>
              <a:t>     </a:t>
            </a:r>
            <a:r>
              <a:rPr lang="en">
                <a:solidFill>
                  <a:srgbClr val="FF00FF"/>
                </a:solidFill>
              </a:rPr>
              <a:t># 3 squared</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9</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(-2)**4</a:t>
            </a:r>
            <a:r>
              <a:rPr lang="en">
                <a:solidFill>
                  <a:schemeClr val="dk1"/>
                </a:solidFill>
              </a:rPr>
              <a:t>  </a:t>
            </a:r>
            <a:r>
              <a:rPr lang="en">
                <a:solidFill>
                  <a:srgbClr val="FF00FF"/>
                </a:solidFill>
              </a:rPr>
              <a:t># -2 to the power 4</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16</a:t>
            </a:r>
            <a:endParaRPr>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Exponents</a:t>
            </a:r>
            <a:endParaRPr/>
          </a:p>
        </p:txBody>
      </p:sp>
      <p:sp>
        <p:nvSpPr>
          <p:cNvPr id="201" name="Google Shape;20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use the ** operator to perform exponentiation.</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3**2</a:t>
            </a:r>
            <a:r>
              <a:rPr lang="en">
                <a:solidFill>
                  <a:schemeClr val="dk1"/>
                </a:solidFill>
              </a:rPr>
              <a:t>     </a:t>
            </a:r>
            <a:r>
              <a:rPr lang="en">
                <a:solidFill>
                  <a:srgbClr val="FF00FF"/>
                </a:solidFill>
              </a:rPr>
              <a:t># 3 squared</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9</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(-2)**4</a:t>
            </a:r>
            <a:r>
              <a:rPr lang="en">
                <a:solidFill>
                  <a:schemeClr val="dk1"/>
                </a:solidFill>
              </a:rPr>
              <a:t>  </a:t>
            </a:r>
            <a:r>
              <a:rPr lang="en">
                <a:solidFill>
                  <a:srgbClr val="FF00FF"/>
                </a:solidFill>
              </a:rPr>
              <a:t># -2 to the power 4</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16</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-2**4</a:t>
            </a:r>
            <a:r>
              <a:rPr lang="en">
                <a:solidFill>
                  <a:schemeClr val="dk1"/>
                </a:solidFill>
              </a:rPr>
              <a:t>    </a:t>
            </a:r>
            <a:r>
              <a:rPr lang="en">
                <a:solidFill>
                  <a:srgbClr val="FF00FF"/>
                </a:solidFill>
              </a:rPr>
              <a:t># the negative of 2 to the power 4</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-16</a:t>
            </a:r>
            <a:endParaRPr>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Exponents</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use the ** operator to perform exponentiation.</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3**2</a:t>
            </a:r>
            <a:r>
              <a:rPr lang="en">
                <a:solidFill>
                  <a:schemeClr val="dk1"/>
                </a:solidFill>
              </a:rPr>
              <a:t>     </a:t>
            </a:r>
            <a:r>
              <a:rPr lang="en">
                <a:solidFill>
                  <a:srgbClr val="FF00FF"/>
                </a:solidFill>
              </a:rPr>
              <a:t># 3 squared</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9</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(-2)**4</a:t>
            </a:r>
            <a:r>
              <a:rPr lang="en">
                <a:solidFill>
                  <a:schemeClr val="dk1"/>
                </a:solidFill>
              </a:rPr>
              <a:t>  </a:t>
            </a:r>
            <a:r>
              <a:rPr lang="en">
                <a:solidFill>
                  <a:srgbClr val="FF00FF"/>
                </a:solidFill>
              </a:rPr>
              <a:t># -2 to the power 4</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16</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-2**4</a:t>
            </a:r>
            <a:r>
              <a:rPr lang="en">
                <a:solidFill>
                  <a:schemeClr val="dk1"/>
                </a:solidFill>
              </a:rPr>
              <a:t>    </a:t>
            </a:r>
            <a:r>
              <a:rPr lang="en">
                <a:solidFill>
                  <a:srgbClr val="FF00FF"/>
                </a:solidFill>
              </a:rPr>
              <a:t># the negative of 2 to the power 4</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-16</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4.0**3</a:t>
            </a:r>
            <a:r>
              <a:rPr lang="en">
                <a:solidFill>
                  <a:schemeClr val="dk1"/>
                </a:solidFill>
              </a:rPr>
              <a:t>   </a:t>
            </a:r>
            <a:r>
              <a:rPr lang="en">
                <a:solidFill>
                  <a:srgbClr val="FF00FF"/>
                </a:solidFill>
              </a:rPr>
              <a:t># 4.0 cubed</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64.0</a:t>
            </a:r>
            <a:endParaRPr>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Exponents</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use the ** operator to perform exponentiation.</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3**2</a:t>
            </a:r>
            <a:r>
              <a:rPr lang="en">
                <a:solidFill>
                  <a:schemeClr val="dk1"/>
                </a:solidFill>
              </a:rPr>
              <a:t>     </a:t>
            </a:r>
            <a:r>
              <a:rPr lang="en">
                <a:solidFill>
                  <a:srgbClr val="FF00FF"/>
                </a:solidFill>
              </a:rPr>
              <a:t># 3 squared</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9</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(-2)**4</a:t>
            </a:r>
            <a:r>
              <a:rPr lang="en">
                <a:solidFill>
                  <a:schemeClr val="dk1"/>
                </a:solidFill>
              </a:rPr>
              <a:t>  </a:t>
            </a:r>
            <a:r>
              <a:rPr lang="en">
                <a:solidFill>
                  <a:srgbClr val="FF00FF"/>
                </a:solidFill>
              </a:rPr>
              <a:t># -2 to the power 4</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16</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-(2**4)</a:t>
            </a:r>
            <a:r>
              <a:rPr lang="en">
                <a:solidFill>
                  <a:schemeClr val="dk1"/>
                </a:solidFill>
              </a:rPr>
              <a:t>  </a:t>
            </a:r>
            <a:r>
              <a:rPr lang="en">
                <a:solidFill>
                  <a:srgbClr val="FF00FF"/>
                </a:solidFill>
              </a:rPr>
              <a:t># the negative of 2 to the power 4</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-16</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4.0**3</a:t>
            </a:r>
            <a:r>
              <a:rPr lang="en">
                <a:solidFill>
                  <a:schemeClr val="dk1"/>
                </a:solidFill>
              </a:rPr>
              <a:t>   </a:t>
            </a:r>
            <a:r>
              <a:rPr lang="en">
                <a:solidFill>
                  <a:srgbClr val="FF00FF"/>
                </a:solidFill>
              </a:rPr>
              <a:t># 4.0 cubed</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64.0</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3**-2</a:t>
            </a:r>
            <a:r>
              <a:rPr lang="en">
                <a:solidFill>
                  <a:schemeClr val="dk1"/>
                </a:solidFill>
              </a:rPr>
              <a:t>    </a:t>
            </a:r>
            <a:r>
              <a:rPr lang="en">
                <a:solidFill>
                  <a:srgbClr val="FF00FF"/>
                </a:solidFill>
              </a:rPr>
              <a:t># 3 to the power -2 or 1/9</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0.1111111111111111</a:t>
            </a:r>
            <a:endParaRPr>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Value Assignment</a:t>
            </a:r>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In Python you can assign a value to a variable using the syntax: </a:t>
            </a:r>
            <a:r>
              <a:rPr lang="en">
                <a:solidFill>
                  <a:srgbClr val="FF0000"/>
                </a:solidFill>
              </a:rPr>
              <a:t>variable = value</a:t>
            </a:r>
            <a:r>
              <a:rPr lang="en"/>
              <a:t>.</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radius = 3.4</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pi = 3.14159</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circle_area = pi*radius**2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circle_circum = 2*pi*radius</a:t>
            </a:r>
            <a:endParaRPr>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Value Assignment</a:t>
            </a:r>
            <a:endParaRPr/>
          </a:p>
        </p:txBody>
      </p:sp>
      <p:sp>
        <p:nvSpPr>
          <p:cNvPr id="225" name="Google Shape;22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In Python you can assign a value to a variable using the syntax: </a:t>
            </a:r>
            <a:r>
              <a:rPr lang="en">
                <a:solidFill>
                  <a:srgbClr val="FF0000"/>
                </a:solidFill>
              </a:rPr>
              <a:t>variable = value</a:t>
            </a:r>
            <a:r>
              <a:rPr lang="en"/>
              <a:t>.</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radius = 3.4</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pi = 3.14159</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circle_area = pi*radius**2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circle_circum = 2*pi*radius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print(circle_area)</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36.31678039999999</a:t>
            </a:r>
            <a:endParaRPr>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Value Assignment</a:t>
            </a:r>
            <a:endParaRPr/>
          </a:p>
        </p:txBody>
      </p:sp>
      <p:sp>
        <p:nvSpPr>
          <p:cNvPr id="231" name="Google Shape;23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In Python you can assign a value to a variable using the syntax: </a:t>
            </a:r>
            <a:r>
              <a:rPr lang="en">
                <a:solidFill>
                  <a:srgbClr val="FF0000"/>
                </a:solidFill>
              </a:rPr>
              <a:t>variable = value</a:t>
            </a:r>
            <a:r>
              <a:rPr lang="en"/>
              <a:t>.</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radius = 3.4</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pi = 3.14159</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circle_area = pi*radius**2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circle_circum = 2*pi*radius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print(circle_area)</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36.31678039999999</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circle_circum</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21.362811999999998</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Data Types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solidFill>
                  <a:srgbClr val="FF0000"/>
                </a:solidFill>
              </a:rPr>
              <a:t>EVERYTHING</a:t>
            </a:r>
            <a:r>
              <a:rPr lang="en"/>
              <a:t> in Python is an </a:t>
            </a:r>
            <a:r>
              <a:rPr lang="en">
                <a:solidFill>
                  <a:srgbClr val="FF0000"/>
                </a:solidFill>
              </a:rPr>
              <a:t>OBJECT</a:t>
            </a:r>
            <a:r>
              <a:rPr lang="en"/>
              <a:t> with a very specific </a:t>
            </a:r>
            <a:r>
              <a:rPr lang="en">
                <a:solidFill>
                  <a:srgbClr val="FF0000"/>
                </a:solidFill>
              </a:rPr>
              <a:t>TYPE</a:t>
            </a:r>
            <a:r>
              <a:rPr lang="en"/>
              <a:t>. An object’s type completely determines how an object behaves and what you can do with it.</a:t>
            </a:r>
            <a:endParaRPr/>
          </a:p>
          <a:p>
            <a:pPr indent="-342900" lvl="0" marL="457200" rtl="0" algn="just">
              <a:spcBef>
                <a:spcPts val="0"/>
              </a:spcBef>
              <a:spcAft>
                <a:spcPts val="0"/>
              </a:spcAft>
              <a:buSzPts val="1800"/>
              <a:buChar char="●"/>
            </a:pPr>
            <a:r>
              <a:rPr lang="en"/>
              <a:t>Python allows programmers to create their own </a:t>
            </a:r>
            <a:r>
              <a:rPr lang="en">
                <a:solidFill>
                  <a:srgbClr val="FF0000"/>
                </a:solidFill>
              </a:rPr>
              <a:t>abstract data types</a:t>
            </a:r>
            <a:r>
              <a:rPr lang="en"/>
              <a:t> –</a:t>
            </a:r>
            <a:r>
              <a:rPr lang="en"/>
              <a:t> thereby “teaching” the Python interpreter how that data type behaves and what you can do with it.</a:t>
            </a:r>
            <a:endParaRPr/>
          </a:p>
          <a:p>
            <a:pPr indent="-342900" lvl="0" marL="457200" rtl="0" algn="just">
              <a:spcBef>
                <a:spcPts val="0"/>
              </a:spcBef>
              <a:spcAft>
                <a:spcPts val="0"/>
              </a:spcAft>
              <a:buSzPts val="1800"/>
              <a:buChar char="●"/>
            </a:pPr>
            <a:r>
              <a:rPr lang="en"/>
              <a:t>For example, you could create a “gene” or “codon” data type and define its attributes and what kinds of operations you can do with an instance of such an object.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a:t>
            </a:r>
            <a:endParaRPr/>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In computer science, a ‘string’ can be thought of as plain text (sort of). All of the characters from the keyboard are included, as well as tab, new line, and space, which are referred to as ‘whitespace.’ We enclose strings inside quotation marks “” or ‘’.</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s = ‘First Line.\nSecond Line.’</a:t>
            </a:r>
            <a:endParaRPr>
              <a:solidFill>
                <a:srgbClr val="0000FF"/>
              </a:solidFill>
            </a:endParaRPr>
          </a:p>
          <a:p>
            <a:pPr indent="0" lvl="0" marL="0" rtl="0" algn="just">
              <a:lnSpc>
                <a:spcPct val="100000"/>
              </a:lnSpc>
              <a:spcBef>
                <a:spcPts val="0"/>
              </a:spcBef>
              <a:spcAft>
                <a:spcPts val="0"/>
              </a:spcAft>
              <a:buNone/>
            </a:pPr>
            <a:r>
              <a:t/>
            </a:r>
            <a:endParaRPr>
              <a:solidFill>
                <a:srgbClr val="0000FF"/>
              </a:solidFill>
            </a:endParaRPr>
          </a:p>
          <a:p>
            <a:pPr indent="0" lvl="0" marL="0" rtl="0" algn="just">
              <a:lnSpc>
                <a:spcPct val="100000"/>
              </a:lnSpc>
              <a:spcBef>
                <a:spcPts val="0"/>
              </a:spcBef>
              <a:spcAft>
                <a:spcPts val="0"/>
              </a:spcAft>
              <a:buNone/>
            </a:pPr>
            <a:r>
              <a:t/>
            </a:r>
            <a:endParaRPr>
              <a:solidFill>
                <a:srgbClr val="0000FF"/>
              </a:solidFill>
            </a:endParaRPr>
          </a:p>
          <a:p>
            <a:pPr indent="0" lvl="0" marL="0" rtl="0" algn="just">
              <a:lnSpc>
                <a:spcPct val="100000"/>
              </a:lnSpc>
              <a:spcBef>
                <a:spcPts val="0"/>
              </a:spcBef>
              <a:spcAft>
                <a:spcPts val="0"/>
              </a:spcAft>
              <a:buNone/>
            </a:pPr>
            <a:r>
              <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a:t>
            </a:r>
            <a:endParaRPr/>
          </a:p>
        </p:txBody>
      </p:sp>
      <p:sp>
        <p:nvSpPr>
          <p:cNvPr id="243" name="Google Shape;24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In computer science, a ‘string’ can be thought of as plain text (sort of). All of the characters from the keyboard are included, as well as tab, new line, and space, which are referred to as ‘whitespace.’ We enclose strings inside quotation marks “” or ‘’.</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s = ‘First Line.\nSecond Line.’</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‘First Line.\nSecond Line.’</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a:p>
            <a:pPr indent="0" lvl="0" marL="0" rtl="0" algn="just">
              <a:lnSpc>
                <a:spcPct val="100000"/>
              </a:lnSpc>
              <a:spcBef>
                <a:spcPts val="0"/>
              </a:spcBef>
              <a:spcAft>
                <a:spcPts val="0"/>
              </a:spcAft>
              <a:buNone/>
            </a:pPr>
            <a:r>
              <a:t/>
            </a:r>
            <a:endParaRPr>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a:t>
            </a:r>
            <a:endParaRPr/>
          </a:p>
        </p:txBody>
      </p:sp>
      <p:sp>
        <p:nvSpPr>
          <p:cNvPr id="249" name="Google Shape;24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In computer science, a ‘string’ can be thought of as plain text (sort of). All of the characters from the keyboard are included, as well as tab, new line, and space, which are referred to as ‘whitespace.’ We enclose strings inside quotation marks “” or ‘’.</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s = ‘First Line.\nSecond Line.’</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‘First Line.\nSecond Line.’</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a:t>
            </a:r>
            <a:r>
              <a:rPr lang="en">
                <a:solidFill>
                  <a:schemeClr val="dk1"/>
                </a:solidFill>
              </a:rPr>
              <a:t>&gt;&gt;&gt; </a:t>
            </a:r>
            <a:r>
              <a:rPr lang="en">
                <a:solidFill>
                  <a:srgbClr val="0000FF"/>
                </a:solidFill>
              </a:rPr>
              <a:t>print(s)</a:t>
            </a:r>
            <a:endParaRPr>
              <a:solidFill>
                <a:srgbClr val="0000FF"/>
              </a:solidFill>
            </a:endParaRPr>
          </a:p>
          <a:p>
            <a:pPr indent="0" lvl="0" marL="0" rtl="0" algn="just">
              <a:lnSpc>
                <a:spcPct val="100000"/>
              </a:lnSpc>
              <a:spcBef>
                <a:spcPts val="0"/>
              </a:spcBef>
              <a:spcAft>
                <a:spcPts val="0"/>
              </a:spcAft>
              <a:buNone/>
            </a:pPr>
            <a:r>
              <a:rPr lang="en">
                <a:solidFill>
                  <a:srgbClr val="FF0000"/>
                </a:solidFill>
              </a:rPr>
              <a:t>	First Line.</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Second Line.</a:t>
            </a:r>
            <a:endParaRPr>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Concatenation</a:t>
            </a:r>
            <a:endParaRPr/>
          </a:p>
        </p:txBody>
      </p:sp>
      <p:sp>
        <p:nvSpPr>
          <p:cNvPr id="255" name="Google Shape;25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You can stitch together strings to create one string.</a:t>
            </a:r>
            <a:endParaRPr/>
          </a:p>
          <a:p>
            <a:pPr indent="0" lvl="0" marL="0" rtl="0" algn="just">
              <a:lnSpc>
                <a:spcPct val="100000"/>
              </a:lnSpc>
              <a:spcBef>
                <a:spcPts val="1200"/>
              </a:spcBef>
              <a:spcAft>
                <a:spcPts val="0"/>
              </a:spcAft>
              <a:buNone/>
            </a:pPr>
            <a:r>
              <a:rPr lang="en"/>
              <a:t>	</a:t>
            </a:r>
            <a:r>
              <a:rPr lang="en">
                <a:solidFill>
                  <a:schemeClr val="dk1"/>
                </a:solidFill>
              </a:rPr>
              <a:t>&gt;&gt;&gt; </a:t>
            </a:r>
            <a:r>
              <a:rPr lang="en">
                <a:solidFill>
                  <a:srgbClr val="0000FF"/>
                </a:solidFill>
              </a:rPr>
              <a:t>a = ‘1’</a:t>
            </a:r>
            <a:r>
              <a:rPr lang="en">
                <a:solidFill>
                  <a:schemeClr val="dk1"/>
                </a:solidFill>
              </a:rPr>
              <a:t>    </a:t>
            </a:r>
            <a:r>
              <a:rPr lang="en">
                <a:solidFill>
                  <a:srgbClr val="FF00FF"/>
                </a:solidFill>
              </a:rPr>
              <a:t># no arithmetic with the string ‘1’</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b = ‘2’</a:t>
            </a:r>
            <a:r>
              <a:rPr lang="en">
                <a:solidFill>
                  <a:schemeClr val="dk1"/>
                </a:solidFill>
              </a:rPr>
              <a:t>    </a:t>
            </a:r>
            <a:r>
              <a:rPr lang="en">
                <a:solidFill>
                  <a:srgbClr val="FF00FF"/>
                </a:solidFill>
              </a:rPr>
              <a:t># no arithmetic with the string ‘2’</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 = a + b</a:t>
            </a:r>
            <a:r>
              <a:rPr lang="en">
                <a:solidFill>
                  <a:schemeClr val="dk1"/>
                </a:solidFill>
              </a:rPr>
              <a:t>  </a:t>
            </a:r>
            <a:r>
              <a:rPr lang="en">
                <a:solidFill>
                  <a:srgbClr val="FF00FF"/>
                </a:solidFill>
              </a:rPr>
              <a:t># this will NOT equal 3 or ‘3’</a:t>
            </a:r>
            <a:endParaRPr>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Concatenation</a:t>
            </a:r>
            <a:endParaRPr/>
          </a:p>
        </p:txBody>
      </p:sp>
      <p:sp>
        <p:nvSpPr>
          <p:cNvPr id="261" name="Google Shape;26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You can stitch together strings to create one string.</a:t>
            </a:r>
            <a:endParaRPr/>
          </a:p>
          <a:p>
            <a:pPr indent="0" lvl="0" marL="0" rtl="0" algn="just">
              <a:lnSpc>
                <a:spcPct val="100000"/>
              </a:lnSpc>
              <a:spcBef>
                <a:spcPts val="1200"/>
              </a:spcBef>
              <a:spcAft>
                <a:spcPts val="0"/>
              </a:spcAft>
              <a:buNone/>
            </a:pPr>
            <a:r>
              <a:rPr lang="en"/>
              <a:t>	</a:t>
            </a:r>
            <a:r>
              <a:rPr lang="en">
                <a:solidFill>
                  <a:schemeClr val="dk1"/>
                </a:solidFill>
              </a:rPr>
              <a:t>&gt;&gt;&gt; </a:t>
            </a:r>
            <a:r>
              <a:rPr lang="en">
                <a:solidFill>
                  <a:srgbClr val="0000FF"/>
                </a:solidFill>
              </a:rPr>
              <a:t>a = ‘1’</a:t>
            </a:r>
            <a:r>
              <a:rPr lang="en">
                <a:solidFill>
                  <a:schemeClr val="dk1"/>
                </a:solidFill>
              </a:rPr>
              <a:t>    </a:t>
            </a:r>
            <a:r>
              <a:rPr lang="en">
                <a:solidFill>
                  <a:srgbClr val="FF00FF"/>
                </a:solidFill>
              </a:rPr>
              <a:t># no arithmetic with the string ‘1’</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b = ‘2’</a:t>
            </a:r>
            <a:r>
              <a:rPr lang="en">
                <a:solidFill>
                  <a:schemeClr val="dk1"/>
                </a:solidFill>
              </a:rPr>
              <a:t>    </a:t>
            </a:r>
            <a:r>
              <a:rPr lang="en">
                <a:solidFill>
                  <a:srgbClr val="FF00FF"/>
                </a:solidFill>
              </a:rPr>
              <a:t># no arithmetic with the string ‘2’</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 = a + b</a:t>
            </a:r>
            <a:r>
              <a:rPr lang="en">
                <a:solidFill>
                  <a:schemeClr val="dk1"/>
                </a:solidFill>
              </a:rPr>
              <a:t>  </a:t>
            </a:r>
            <a:r>
              <a:rPr lang="en">
                <a:solidFill>
                  <a:srgbClr val="FF00FF"/>
                </a:solidFill>
              </a:rPr>
              <a:t># this will NOT equal 3 or ‘3’</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‘12’</a:t>
            </a:r>
            <a:endParaRPr>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Concatenation</a:t>
            </a:r>
            <a:endParaRPr/>
          </a:p>
        </p:txBody>
      </p:sp>
      <p:sp>
        <p:nvSpPr>
          <p:cNvPr id="267" name="Google Shape;26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You can stitch together strings to create one string.</a:t>
            </a:r>
            <a:endParaRPr/>
          </a:p>
          <a:p>
            <a:pPr indent="0" lvl="0" marL="0" rtl="0" algn="just">
              <a:lnSpc>
                <a:spcPct val="100000"/>
              </a:lnSpc>
              <a:spcBef>
                <a:spcPts val="1200"/>
              </a:spcBef>
              <a:spcAft>
                <a:spcPts val="0"/>
              </a:spcAft>
              <a:buNone/>
            </a:pPr>
            <a:r>
              <a:rPr lang="en"/>
              <a:t>	</a:t>
            </a:r>
            <a:r>
              <a:rPr lang="en">
                <a:solidFill>
                  <a:schemeClr val="dk1"/>
                </a:solidFill>
              </a:rPr>
              <a:t>&gt;&gt;&gt; </a:t>
            </a:r>
            <a:r>
              <a:rPr lang="en">
                <a:solidFill>
                  <a:srgbClr val="0000FF"/>
                </a:solidFill>
              </a:rPr>
              <a:t>a = ‘1’</a:t>
            </a:r>
            <a:r>
              <a:rPr lang="en">
                <a:solidFill>
                  <a:schemeClr val="dk1"/>
                </a:solidFill>
              </a:rPr>
              <a:t>    </a:t>
            </a:r>
            <a:r>
              <a:rPr lang="en">
                <a:solidFill>
                  <a:srgbClr val="FF00FF"/>
                </a:solidFill>
              </a:rPr>
              <a:t># no arithmetic with the string ‘1’</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b = ‘2’</a:t>
            </a:r>
            <a:r>
              <a:rPr lang="en">
                <a:solidFill>
                  <a:schemeClr val="dk1"/>
                </a:solidFill>
              </a:rPr>
              <a:t>    </a:t>
            </a:r>
            <a:r>
              <a:rPr lang="en">
                <a:solidFill>
                  <a:srgbClr val="FF00FF"/>
                </a:solidFill>
              </a:rPr>
              <a:t># no arithmetic with the string ‘2’</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 = a + b</a:t>
            </a:r>
            <a:r>
              <a:rPr lang="en">
                <a:solidFill>
                  <a:schemeClr val="dk1"/>
                </a:solidFill>
              </a:rPr>
              <a:t>  </a:t>
            </a:r>
            <a:r>
              <a:rPr lang="en">
                <a:solidFill>
                  <a:srgbClr val="FF00FF"/>
                </a:solidFill>
              </a:rPr>
              <a:t># this will NOT equal 3 or ‘3’</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‘12’</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print(c)</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12</a:t>
            </a:r>
            <a:endParaRPr>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Concatenation</a:t>
            </a:r>
            <a:endParaRPr/>
          </a:p>
        </p:txBody>
      </p:sp>
      <p:sp>
        <p:nvSpPr>
          <p:cNvPr id="273" name="Google Shape;27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You can stitch together strings to create one string.</a:t>
            </a:r>
            <a:endParaRPr/>
          </a:p>
          <a:p>
            <a:pPr indent="0" lvl="0" marL="0" rtl="0" algn="just">
              <a:lnSpc>
                <a:spcPct val="100000"/>
              </a:lnSpc>
              <a:spcBef>
                <a:spcPts val="1200"/>
              </a:spcBef>
              <a:spcAft>
                <a:spcPts val="0"/>
              </a:spcAft>
              <a:buNone/>
            </a:pPr>
            <a:r>
              <a:rPr lang="en"/>
              <a:t>	</a:t>
            </a:r>
            <a:r>
              <a:rPr lang="en">
                <a:solidFill>
                  <a:schemeClr val="dk1"/>
                </a:solidFill>
              </a:rPr>
              <a:t>&gt;&gt;&gt; </a:t>
            </a:r>
            <a:r>
              <a:rPr lang="en">
                <a:solidFill>
                  <a:srgbClr val="0000FF"/>
                </a:solidFill>
              </a:rPr>
              <a:t>a = ‘1’</a:t>
            </a:r>
            <a:r>
              <a:rPr lang="en">
                <a:solidFill>
                  <a:schemeClr val="dk1"/>
                </a:solidFill>
              </a:rPr>
              <a:t>    </a:t>
            </a:r>
            <a:r>
              <a:rPr lang="en">
                <a:solidFill>
                  <a:srgbClr val="FF00FF"/>
                </a:solidFill>
              </a:rPr>
              <a:t># no arithmetic with the string ‘1’</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b = ‘2’</a:t>
            </a:r>
            <a:r>
              <a:rPr lang="en">
                <a:solidFill>
                  <a:schemeClr val="dk1"/>
                </a:solidFill>
              </a:rPr>
              <a:t>    </a:t>
            </a:r>
            <a:r>
              <a:rPr lang="en">
                <a:solidFill>
                  <a:srgbClr val="FF00FF"/>
                </a:solidFill>
              </a:rPr>
              <a:t># no arithmetic with the string ‘2’</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 = a + b</a:t>
            </a:r>
            <a:r>
              <a:rPr lang="en">
                <a:solidFill>
                  <a:schemeClr val="dk1"/>
                </a:solidFill>
              </a:rPr>
              <a:t>  </a:t>
            </a:r>
            <a:r>
              <a:rPr lang="en">
                <a:solidFill>
                  <a:srgbClr val="FF00FF"/>
                </a:solidFill>
              </a:rPr>
              <a:t># this will NOT equal 3 or ‘3’</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c</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‘12’</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print(c)</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12</a:t>
            </a:r>
            <a:endParaRPr>
              <a:solidFill>
                <a:srgbClr val="FF0000"/>
              </a:solidFill>
            </a:endParaRPr>
          </a:p>
        </p:txBody>
      </p:sp>
      <p:sp>
        <p:nvSpPr>
          <p:cNvPr id="274" name="Google Shape;274;p48"/>
          <p:cNvSpPr/>
          <p:nvPr/>
        </p:nvSpPr>
        <p:spPr>
          <a:xfrm>
            <a:off x="827200" y="3342375"/>
            <a:ext cx="369000" cy="3129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Mono Medium"/>
              <a:ea typeface="Roboto Mono Medium"/>
              <a:cs typeface="Roboto Mono Medium"/>
              <a:sym typeface="Roboto Mono Medium"/>
            </a:endParaRPr>
          </a:p>
        </p:txBody>
      </p:sp>
      <p:sp>
        <p:nvSpPr>
          <p:cNvPr id="275" name="Google Shape;275;p48"/>
          <p:cNvSpPr txBox="1"/>
          <p:nvPr/>
        </p:nvSpPr>
        <p:spPr>
          <a:xfrm>
            <a:off x="2816975" y="3342375"/>
            <a:ext cx="5600400" cy="1017300"/>
          </a:xfrm>
          <a:prstGeom prst="rect">
            <a:avLst/>
          </a:prstGeom>
          <a:solidFill>
            <a:srgbClr val="FCE5CD"/>
          </a:solidFill>
          <a:ln cap="flat" cmpd="sng" w="28575">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Mono Medium"/>
                <a:ea typeface="Roboto Mono Medium"/>
                <a:cs typeface="Roboto Mono Medium"/>
                <a:sym typeface="Roboto Mono Medium"/>
              </a:rPr>
              <a:t>This is not the number 12. It is the string ‘12’, so we cannot do arithmetic with it.</a:t>
            </a:r>
            <a:endParaRPr sz="1800">
              <a:solidFill>
                <a:schemeClr val="dk1"/>
              </a:solidFill>
              <a:latin typeface="Roboto Mono Medium"/>
              <a:ea typeface="Roboto Mono Medium"/>
              <a:cs typeface="Roboto Mono Medium"/>
              <a:sym typeface="Roboto Mono Medium"/>
            </a:endParaRPr>
          </a:p>
        </p:txBody>
      </p:sp>
      <p:cxnSp>
        <p:nvCxnSpPr>
          <p:cNvPr id="276" name="Google Shape;276;p48"/>
          <p:cNvCxnSpPr>
            <a:stCxn id="275" idx="1"/>
            <a:endCxn id="274" idx="3"/>
          </p:cNvCxnSpPr>
          <p:nvPr/>
        </p:nvCxnSpPr>
        <p:spPr>
          <a:xfrm rot="10800000">
            <a:off x="1196075" y="3498825"/>
            <a:ext cx="1620900" cy="352200"/>
          </a:xfrm>
          <a:prstGeom prst="straightConnector1">
            <a:avLst/>
          </a:prstGeom>
          <a:noFill/>
          <a:ln cap="flat" cmpd="sng" w="38100">
            <a:solidFill>
              <a:srgbClr val="FF00FF"/>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Concatenation</a:t>
            </a:r>
            <a:endParaRPr/>
          </a:p>
        </p:txBody>
      </p:sp>
      <p:sp>
        <p:nvSpPr>
          <p:cNvPr id="282" name="Google Shape;282;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You can also simply write string literals inline next to each other to concatenate them.</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w = “You’re “ ‘a wizard,’ ‘ Harry.’</a:t>
            </a:r>
            <a:endParaRPr>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Concatenation</a:t>
            </a:r>
            <a:endParaRPr/>
          </a:p>
        </p:txBody>
      </p:sp>
      <p:sp>
        <p:nvSpPr>
          <p:cNvPr id="288" name="Google Shape;288;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You can also simply write string literals inline next to each other to concatenate them.</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w = “You’re “ ‘a wizard,’ ‘ Harry.’</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print(w)</a:t>
            </a:r>
            <a:endParaRPr>
              <a:solidFill>
                <a:srgbClr val="0000FF"/>
              </a:solidFill>
            </a:endParaRPr>
          </a:p>
          <a:p>
            <a:pPr indent="0" lvl="0" marL="0" rtl="0" algn="just">
              <a:lnSpc>
                <a:spcPct val="100000"/>
              </a:lnSpc>
              <a:spcBef>
                <a:spcPts val="0"/>
              </a:spcBef>
              <a:spcAft>
                <a:spcPts val="1200"/>
              </a:spcAft>
              <a:buNone/>
            </a:pPr>
            <a:r>
              <a:rPr lang="en">
                <a:solidFill>
                  <a:schemeClr val="dk1"/>
                </a:solidFill>
              </a:rPr>
              <a:t>	</a:t>
            </a:r>
            <a:r>
              <a:rPr lang="en">
                <a:solidFill>
                  <a:srgbClr val="FF0000"/>
                </a:solidFill>
              </a:rPr>
              <a:t>You’re a wizard, Harry.</a:t>
            </a:r>
            <a:endParaRPr>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Concatenation</a:t>
            </a:r>
            <a:endParaRPr/>
          </a:p>
        </p:txBody>
      </p:sp>
      <p:sp>
        <p:nvSpPr>
          <p:cNvPr id="294" name="Google Shape;29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You can also simply write string literals inline next to each other to concatenate them.</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w = “You’re “ ‘a wizard,’ ‘ Harry.’</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print(w)</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You’re a wizard, Harry.</a:t>
            </a:r>
            <a:endParaRPr>
              <a:solidFill>
                <a:srgbClr val="FF0000"/>
              </a:solidFill>
            </a:endParaRPr>
          </a:p>
          <a:p>
            <a:pPr indent="0" lvl="0" marL="0" rtl="0" algn="just">
              <a:lnSpc>
                <a:spcPct val="100000"/>
              </a:lnSpc>
              <a:spcBef>
                <a:spcPts val="1200"/>
              </a:spcBef>
              <a:spcAft>
                <a:spcPts val="0"/>
              </a:spcAft>
              <a:buNone/>
            </a:pPr>
            <a:r>
              <a:rPr lang="en"/>
              <a:t>To prove that it’s now one concatenated string, let’s get the </a:t>
            </a:r>
            <a:r>
              <a:rPr lang="en">
                <a:solidFill>
                  <a:schemeClr val="dk1"/>
                </a:solidFill>
              </a:rPr>
              <a:t>length</a:t>
            </a:r>
            <a:r>
              <a:rPr lang="en"/>
              <a:t> of the string.</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len(w)  </a:t>
            </a:r>
            <a:r>
              <a:rPr lang="en">
                <a:solidFill>
                  <a:srgbClr val="FF00FF"/>
                </a:solidFill>
              </a:rPr>
              <a:t># length of string w</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23</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Data Types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Here’s a list of some built-in Python data types:</a:t>
            </a:r>
            <a:endParaRPr/>
          </a:p>
          <a:p>
            <a:pPr indent="-342900" lvl="0" marL="457200" rtl="0" algn="just">
              <a:spcBef>
                <a:spcPts val="1200"/>
              </a:spcBef>
              <a:spcAft>
                <a:spcPts val="0"/>
              </a:spcAft>
              <a:buSzPts val="1800"/>
              <a:buChar char="●"/>
            </a:pPr>
            <a:r>
              <a:rPr lang="en"/>
              <a:t>integer (</a:t>
            </a:r>
            <a:r>
              <a:rPr i="1" lang="en"/>
              <a:t>number</a:t>
            </a:r>
            <a:r>
              <a:rPr lang="en"/>
              <a:t>) – 3</a:t>
            </a:r>
            <a:endParaRPr/>
          </a:p>
          <a:p>
            <a:pPr indent="-342900" lvl="0" marL="457200" rtl="0" algn="just">
              <a:spcBef>
                <a:spcPts val="0"/>
              </a:spcBef>
              <a:spcAft>
                <a:spcPts val="0"/>
              </a:spcAft>
              <a:buSzPts val="1800"/>
              <a:buChar char="●"/>
            </a:pPr>
            <a:r>
              <a:rPr lang="en"/>
              <a:t>f</a:t>
            </a:r>
            <a:r>
              <a:rPr lang="en"/>
              <a:t>loat (</a:t>
            </a:r>
            <a:r>
              <a:rPr i="1" lang="en"/>
              <a:t>decimal number</a:t>
            </a:r>
            <a:r>
              <a:rPr lang="en"/>
              <a:t>) – 3.0</a:t>
            </a:r>
            <a:endParaRPr/>
          </a:p>
          <a:p>
            <a:pPr indent="-342900" lvl="0" marL="457200" rtl="0" algn="just">
              <a:spcBef>
                <a:spcPts val="0"/>
              </a:spcBef>
              <a:spcAft>
                <a:spcPts val="0"/>
              </a:spcAft>
              <a:buSzPts val="1800"/>
              <a:buChar char="●"/>
            </a:pPr>
            <a:r>
              <a:rPr lang="en"/>
              <a:t>s</a:t>
            </a:r>
            <a:r>
              <a:rPr lang="en"/>
              <a:t>tring (</a:t>
            </a:r>
            <a:r>
              <a:rPr i="1" lang="en"/>
              <a:t>plain text</a:t>
            </a:r>
            <a:r>
              <a:rPr lang="en"/>
              <a:t>) – ‘3.0’ or ‘Hello, Nicole!’</a:t>
            </a:r>
            <a:endParaRPr/>
          </a:p>
          <a:p>
            <a:pPr indent="-342900" lvl="0" marL="457200" rtl="0" algn="just">
              <a:spcBef>
                <a:spcPts val="0"/>
              </a:spcBef>
              <a:spcAft>
                <a:spcPts val="0"/>
              </a:spcAft>
              <a:buSzPts val="1800"/>
              <a:buChar char="●"/>
            </a:pPr>
            <a:r>
              <a:rPr lang="en"/>
              <a:t>l</a:t>
            </a:r>
            <a:r>
              <a:rPr lang="en"/>
              <a:t>ist (</a:t>
            </a:r>
            <a:r>
              <a:rPr i="1" lang="en"/>
              <a:t>non-homogeneous collection</a:t>
            </a:r>
            <a:r>
              <a:rPr lang="en"/>
              <a:t>) – [1, 1.0, ‘one’]</a:t>
            </a:r>
            <a:endParaRPr/>
          </a:p>
          <a:p>
            <a:pPr indent="-342900" lvl="0" marL="457200" rtl="0" algn="just">
              <a:spcBef>
                <a:spcPts val="0"/>
              </a:spcBef>
              <a:spcAft>
                <a:spcPts val="0"/>
              </a:spcAft>
              <a:buSzPts val="1800"/>
              <a:buChar char="●"/>
            </a:pPr>
            <a:r>
              <a:rPr lang="en"/>
              <a:t>t</a:t>
            </a:r>
            <a:r>
              <a:rPr lang="en"/>
              <a:t>uple (</a:t>
            </a:r>
            <a:r>
              <a:rPr i="1" lang="en"/>
              <a:t>non-homogeneous collection</a:t>
            </a:r>
            <a:r>
              <a:rPr lang="en"/>
              <a:t>) – (3, 3.0, ‘three’)</a:t>
            </a:r>
            <a:endParaRPr/>
          </a:p>
          <a:p>
            <a:pPr indent="-342900" lvl="0" marL="457200" rtl="0" algn="just">
              <a:spcBef>
                <a:spcPts val="0"/>
              </a:spcBef>
              <a:spcAft>
                <a:spcPts val="0"/>
              </a:spcAft>
              <a:buSzPts val="1800"/>
              <a:buChar char="●"/>
            </a:pPr>
            <a:r>
              <a:rPr lang="en"/>
              <a:t>s</a:t>
            </a:r>
            <a:r>
              <a:rPr lang="en"/>
              <a:t>et (</a:t>
            </a:r>
            <a:r>
              <a:rPr i="1" lang="en"/>
              <a:t>collection w/o repetition… good for checking containment</a:t>
            </a:r>
            <a:r>
              <a:rPr lang="en"/>
              <a:t>) – {5, 6, 7, 5} same as {5, 6, 7}</a:t>
            </a:r>
            <a:endParaRPr/>
          </a:p>
          <a:p>
            <a:pPr indent="-342900" lvl="0" marL="457200" rtl="0" algn="just">
              <a:spcBef>
                <a:spcPts val="0"/>
              </a:spcBef>
              <a:spcAft>
                <a:spcPts val="0"/>
              </a:spcAft>
              <a:buSzPts val="1800"/>
              <a:buChar char="●"/>
            </a:pPr>
            <a:r>
              <a:rPr lang="en"/>
              <a:t>d</a:t>
            </a:r>
            <a:r>
              <a:rPr lang="en"/>
              <a:t>ictionary (</a:t>
            </a:r>
            <a:r>
              <a:rPr i="1" lang="en"/>
              <a:t>sort of like a set, but entries are in </a:t>
            </a:r>
            <a:r>
              <a:rPr b="1" i="1" lang="en">
                <a:solidFill>
                  <a:srgbClr val="FF0000"/>
                </a:solidFill>
                <a:latin typeface="Roboto Mono"/>
                <a:ea typeface="Roboto Mono"/>
                <a:cs typeface="Roboto Mono"/>
                <a:sym typeface="Roboto Mono"/>
              </a:rPr>
              <a:t>key:value</a:t>
            </a:r>
            <a:r>
              <a:rPr i="1" lang="en"/>
              <a:t> pairs</a:t>
            </a:r>
            <a:r>
              <a:rPr lang="en"/>
              <a:t>) – {5: ‘five’, 6: ‘six’, 7: ‘seven’}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Concatenation</a:t>
            </a:r>
            <a:endParaRPr/>
          </a:p>
        </p:txBody>
      </p:sp>
      <p:sp>
        <p:nvSpPr>
          <p:cNvPr id="300" name="Google Shape;30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You can even concatenate literals and variables…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m = ‘Marshall’</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mu = m + ‘ University’</a:t>
            </a:r>
            <a:endParaRPr>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Concatenation</a:t>
            </a:r>
            <a:endParaRPr/>
          </a:p>
        </p:txBody>
      </p:sp>
      <p:sp>
        <p:nvSpPr>
          <p:cNvPr id="306" name="Google Shape;30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You can even concatenate literals and variables…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m = ‘Marshall’</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mu = m + ‘ University’</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print(mu)</a:t>
            </a:r>
            <a:endParaRPr>
              <a:solidFill>
                <a:srgbClr val="0000FF"/>
              </a:solidFill>
            </a:endParaRPr>
          </a:p>
          <a:p>
            <a:pPr indent="0" lvl="0" marL="0" rtl="0" algn="just">
              <a:lnSpc>
                <a:spcPct val="100000"/>
              </a:lnSpc>
              <a:spcBef>
                <a:spcPts val="0"/>
              </a:spcBef>
              <a:spcAft>
                <a:spcPts val="1200"/>
              </a:spcAft>
              <a:buNone/>
            </a:pPr>
            <a:r>
              <a:rPr lang="en">
                <a:solidFill>
                  <a:schemeClr val="dk1"/>
                </a:solidFill>
              </a:rPr>
              <a:t>	</a:t>
            </a:r>
            <a:r>
              <a:rPr lang="en">
                <a:solidFill>
                  <a:srgbClr val="FF0000"/>
                </a:solidFill>
              </a:rPr>
              <a:t>Marshall University</a:t>
            </a:r>
            <a:endParaRPr>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Concatenation</a:t>
            </a:r>
            <a:endParaRPr/>
          </a:p>
        </p:txBody>
      </p:sp>
      <p:sp>
        <p:nvSpPr>
          <p:cNvPr id="312" name="Google Shape;31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You can even concatenate literals and variables…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m = ‘Marshall’</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mu = m + ‘ University’</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print(mu)</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Marshall University</a:t>
            </a:r>
            <a:endParaRPr>
              <a:solidFill>
                <a:srgbClr val="FF0000"/>
              </a:solidFill>
            </a:endParaRPr>
          </a:p>
          <a:p>
            <a:pPr indent="0" lvl="0" marL="0" rtl="0" algn="just">
              <a:lnSpc>
                <a:spcPct val="100000"/>
              </a:lnSpc>
              <a:spcBef>
                <a:spcPts val="1200"/>
              </a:spcBef>
              <a:spcAft>
                <a:spcPts val="0"/>
              </a:spcAft>
              <a:buNone/>
            </a:pPr>
            <a:r>
              <a:rPr lang="en"/>
              <a:t>And you can easily repeat strings using the operator *</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4*‘AGGCTC ’</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‘AGGCTC AGGCTC AGGCTC AGGCTC ‘</a:t>
            </a:r>
            <a:endParaRPr>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Concatenation</a:t>
            </a:r>
            <a:endParaRPr/>
          </a:p>
        </p:txBody>
      </p:sp>
      <p:sp>
        <p:nvSpPr>
          <p:cNvPr id="318" name="Google Shape;318;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can also concatenate lists in Python. This capability is tremendously useful in many kinds of algorithms.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L1 = [0, 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L2 = [2,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L3 = L1 + L2</a:t>
            </a:r>
            <a:endParaRPr>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Concatenation</a:t>
            </a:r>
            <a:endParaRPr/>
          </a:p>
        </p:txBody>
      </p:sp>
      <p:sp>
        <p:nvSpPr>
          <p:cNvPr id="324" name="Google Shape;32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can also concatenate lists in Python. This capability is tremendously useful in many kinds of algorithms.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L1 = [0, 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L2 = [2,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L3 = L1 + L2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[0, 1, 2, 3]</a:t>
            </a:r>
            <a:endParaRPr>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Concatenation</a:t>
            </a:r>
            <a:endParaRPr/>
          </a:p>
        </p:txBody>
      </p:sp>
      <p:sp>
        <p:nvSpPr>
          <p:cNvPr id="330" name="Google Shape;330;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can also concatenate lists in Python. This capability is tremendously useful in many kinds of algorithms.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L1 = [0, 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L2 = [2,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L3 = L1 + L2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[0, 1, 2, 3]</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L3 = L3 + L1</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[0, 1, 2, 3, 0, 1]</a:t>
            </a:r>
            <a:endParaRPr>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Iterables</a:t>
            </a:r>
            <a:endParaRPr/>
          </a:p>
        </p:txBody>
      </p:sp>
      <p:sp>
        <p:nvSpPr>
          <p:cNvPr id="336" name="Google Shape;336;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In Python, any object that is capable of returning its members one at a time is considered an iterable. </a:t>
            </a:r>
            <a:endParaRPr/>
          </a:p>
          <a:p>
            <a:pPr indent="0" lvl="0" marL="0" rtl="0" algn="just">
              <a:spcBef>
                <a:spcPts val="1200"/>
              </a:spcBef>
              <a:spcAft>
                <a:spcPts val="0"/>
              </a:spcAft>
              <a:buNone/>
            </a:pPr>
            <a:r>
              <a:rPr lang="en">
                <a:solidFill>
                  <a:srgbClr val="FF0000"/>
                </a:solidFill>
              </a:rPr>
              <a:t>Python lists, tuples, and strings are iterable sequences.</a:t>
            </a:r>
            <a:r>
              <a:rPr lang="en"/>
              <a:t> This means that the members have an implied order indexed by the non-negative integers (starting with 0). </a:t>
            </a:r>
            <a:endParaRPr/>
          </a:p>
          <a:p>
            <a:pPr indent="0" lvl="0" marL="0" rtl="0" algn="just">
              <a:spcBef>
                <a:spcPts val="1200"/>
              </a:spcBef>
              <a:spcAft>
                <a:spcPts val="1200"/>
              </a:spcAft>
              <a:buNone/>
            </a:pPr>
            <a:r>
              <a:rPr lang="en">
                <a:solidFill>
                  <a:srgbClr val="FF0000"/>
                </a:solidFill>
              </a:rPr>
              <a:t>Some of Python’s non-sequence iterables are dictionaries, sets, and files. </a:t>
            </a:r>
            <a:r>
              <a:rPr lang="en"/>
              <a:t>These iterables do not have an implied order indexed by integers.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Iterable Sequences</a:t>
            </a:r>
            <a:endParaRPr/>
          </a:p>
        </p:txBody>
      </p:sp>
      <p:sp>
        <p:nvSpPr>
          <p:cNvPr id="342" name="Google Shape;342;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access a single element of an iterable by enclosing its integer index inside [].</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 = [1, 1.0, ‘one’]</a:t>
            </a:r>
            <a:r>
              <a:rPr lang="en">
                <a:solidFill>
                  <a:schemeClr val="dk1"/>
                </a:solidFill>
              </a:rPr>
              <a:t>  </a:t>
            </a:r>
            <a:r>
              <a:rPr lang="en">
                <a:solidFill>
                  <a:srgbClr val="FF00FF"/>
                </a:solidFill>
              </a:rPr>
              <a:t># a list with three objects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L[0]</a:t>
            </a:r>
            <a:r>
              <a:rPr lang="en">
                <a:solidFill>
                  <a:schemeClr val="dk1"/>
                </a:solidFill>
              </a:rPr>
              <a:t>                 </a:t>
            </a:r>
            <a:r>
              <a:rPr lang="en">
                <a:solidFill>
                  <a:srgbClr val="FF00FF"/>
                </a:solidFill>
              </a:rPr>
              <a:t># the first object has index 0</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a:t>
            </a:r>
            <a:endParaRPr>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Iterable Sequences</a:t>
            </a:r>
            <a:endParaRPr/>
          </a:p>
        </p:txBody>
      </p:sp>
      <p:sp>
        <p:nvSpPr>
          <p:cNvPr id="348" name="Google Shape;348;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access a single element of an iterable by enclosing its integer index inside [].</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 = [1, 1.0, ‘one’]</a:t>
            </a:r>
            <a:r>
              <a:rPr lang="en">
                <a:solidFill>
                  <a:schemeClr val="dk1"/>
                </a:solidFill>
              </a:rPr>
              <a:t>  </a:t>
            </a:r>
            <a:r>
              <a:rPr lang="en">
                <a:solidFill>
                  <a:srgbClr val="FF00FF"/>
                </a:solidFill>
              </a:rPr>
              <a:t># a list with three objects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L[0]</a:t>
            </a:r>
            <a:r>
              <a:rPr lang="en">
                <a:solidFill>
                  <a:schemeClr val="dk1"/>
                </a:solidFill>
              </a:rPr>
              <a:t>                 </a:t>
            </a:r>
            <a:r>
              <a:rPr lang="en">
                <a:solidFill>
                  <a:srgbClr val="FF00FF"/>
                </a:solidFill>
              </a:rPr>
              <a:t># the first object has index 0</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L[2]</a:t>
            </a:r>
            <a:r>
              <a:rPr lang="en">
                <a:solidFill>
                  <a:schemeClr val="dk1"/>
                </a:solidFill>
              </a:rPr>
              <a:t>                 </a:t>
            </a:r>
            <a:r>
              <a:rPr lang="en">
                <a:solidFill>
                  <a:srgbClr val="FF00FF"/>
                </a:solidFill>
              </a:rPr>
              <a:t># the third object has index 2</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‘one’</a:t>
            </a:r>
            <a:endParaRPr>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Iterable Sequences</a:t>
            </a:r>
            <a:endParaRPr/>
          </a:p>
        </p:txBody>
      </p:sp>
      <p:sp>
        <p:nvSpPr>
          <p:cNvPr id="354" name="Google Shape;354;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access a single element of an iterable by enclosing its integer index inside [].</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 = [1, 1.0, ‘one’]</a:t>
            </a:r>
            <a:r>
              <a:rPr lang="en">
                <a:solidFill>
                  <a:schemeClr val="dk1"/>
                </a:solidFill>
              </a:rPr>
              <a:t>  </a:t>
            </a:r>
            <a:r>
              <a:rPr lang="en">
                <a:solidFill>
                  <a:srgbClr val="FF00FF"/>
                </a:solidFill>
              </a:rPr>
              <a:t># a list with three objects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L[0]</a:t>
            </a:r>
            <a:r>
              <a:rPr lang="en">
                <a:solidFill>
                  <a:schemeClr val="dk1"/>
                </a:solidFill>
              </a:rPr>
              <a:t>                 </a:t>
            </a:r>
            <a:r>
              <a:rPr lang="en">
                <a:solidFill>
                  <a:srgbClr val="FF00FF"/>
                </a:solidFill>
              </a:rPr>
              <a:t># the first object has index 0</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L[2]</a:t>
            </a:r>
            <a:r>
              <a:rPr lang="en">
                <a:solidFill>
                  <a:schemeClr val="dk1"/>
                </a:solidFill>
              </a:rPr>
              <a:t>                 </a:t>
            </a:r>
            <a:r>
              <a:rPr lang="en">
                <a:solidFill>
                  <a:srgbClr val="FF00FF"/>
                </a:solidFill>
              </a:rPr>
              <a:t># the third object has index 2</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‘One’</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L[0] + L[1]</a:t>
            </a:r>
            <a:r>
              <a:rPr lang="en">
                <a:solidFill>
                  <a:schemeClr val="dk1"/>
                </a:solidFill>
              </a:rPr>
              <a:t>          </a:t>
            </a:r>
            <a:r>
              <a:rPr lang="en">
                <a:solidFill>
                  <a:srgbClr val="FF00FF"/>
                </a:solidFill>
              </a:rPr>
              <a:t># we can add elements too</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2.0</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 REGARDING THIS PRESENTATION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 have attempted to use color coding as a means to improve clarity regarding what commands I want you to type versus what you are not expected to type.</a:t>
            </a:r>
            <a:endParaRPr/>
          </a:p>
          <a:p>
            <a:pPr indent="-342900" lvl="0" marL="457200" rtl="0" algn="just">
              <a:spcBef>
                <a:spcPts val="1200"/>
              </a:spcBef>
              <a:spcAft>
                <a:spcPts val="0"/>
              </a:spcAft>
              <a:buClr>
                <a:schemeClr val="dk1"/>
              </a:buClr>
              <a:buSzPts val="1800"/>
              <a:buChar char="●"/>
            </a:pPr>
            <a:r>
              <a:rPr lang="en">
                <a:solidFill>
                  <a:schemeClr val="dk1"/>
                </a:solidFill>
              </a:rPr>
              <a:t>p</a:t>
            </a:r>
            <a:r>
              <a:rPr lang="en">
                <a:solidFill>
                  <a:schemeClr val="dk1"/>
                </a:solidFill>
              </a:rPr>
              <a:t>rompts are black (don’t type)</a:t>
            </a:r>
            <a:endParaRPr>
              <a:solidFill>
                <a:schemeClr val="dk1"/>
              </a:solidFill>
            </a:endParaRPr>
          </a:p>
          <a:p>
            <a:pPr indent="-342900" lvl="0" marL="457200" rtl="0" algn="just">
              <a:spcBef>
                <a:spcPts val="0"/>
              </a:spcBef>
              <a:spcAft>
                <a:spcPts val="0"/>
              </a:spcAft>
              <a:buClr>
                <a:srgbClr val="0000FF"/>
              </a:buClr>
              <a:buSzPts val="1800"/>
              <a:buChar char="●"/>
            </a:pPr>
            <a:r>
              <a:rPr lang="en">
                <a:solidFill>
                  <a:srgbClr val="0000FF"/>
                </a:solidFill>
              </a:rPr>
              <a:t>c</a:t>
            </a:r>
            <a:r>
              <a:rPr lang="en">
                <a:solidFill>
                  <a:srgbClr val="0000FF"/>
                </a:solidFill>
              </a:rPr>
              <a:t>ommands are blue (type)</a:t>
            </a:r>
            <a:endParaRPr>
              <a:solidFill>
                <a:srgbClr val="0000FF"/>
              </a:solidFill>
            </a:endParaRPr>
          </a:p>
          <a:p>
            <a:pPr indent="-342900" lvl="0" marL="457200" rtl="0" algn="just">
              <a:spcBef>
                <a:spcPts val="0"/>
              </a:spcBef>
              <a:spcAft>
                <a:spcPts val="0"/>
              </a:spcAft>
              <a:buClr>
                <a:srgbClr val="FF00FF"/>
              </a:buClr>
              <a:buSzPts val="1800"/>
              <a:buChar char="●"/>
            </a:pPr>
            <a:r>
              <a:rPr lang="en">
                <a:solidFill>
                  <a:srgbClr val="FF00FF"/>
                </a:solidFill>
              </a:rPr>
              <a:t>c</a:t>
            </a:r>
            <a:r>
              <a:rPr lang="en">
                <a:solidFill>
                  <a:srgbClr val="FF00FF"/>
                </a:solidFill>
              </a:rPr>
              <a:t>omments are magenta and preceded by # (If we are writing a script, type these, otherwise it’s not necessary.)</a:t>
            </a:r>
            <a:endParaRPr>
              <a:solidFill>
                <a:srgbClr val="FF00FF"/>
              </a:solidFill>
            </a:endParaRPr>
          </a:p>
          <a:p>
            <a:pPr indent="-342900" lvl="0" marL="457200" rtl="0" algn="just">
              <a:spcBef>
                <a:spcPts val="0"/>
              </a:spcBef>
              <a:spcAft>
                <a:spcPts val="0"/>
              </a:spcAft>
              <a:buClr>
                <a:srgbClr val="FF0000"/>
              </a:buClr>
              <a:buSzPts val="1800"/>
              <a:buChar char="●"/>
            </a:pPr>
            <a:r>
              <a:rPr lang="en">
                <a:solidFill>
                  <a:srgbClr val="FF0000"/>
                </a:solidFill>
              </a:rPr>
              <a:t>o</a:t>
            </a:r>
            <a:r>
              <a:rPr lang="en">
                <a:solidFill>
                  <a:srgbClr val="FF0000"/>
                </a:solidFill>
              </a:rPr>
              <a:t>utput is red (don’t type)</a:t>
            </a:r>
            <a:endParaRPr>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Iterable Sequences</a:t>
            </a:r>
            <a:endParaRPr/>
          </a:p>
        </p:txBody>
      </p:sp>
      <p:sp>
        <p:nvSpPr>
          <p:cNvPr id="360" name="Google Shape;360;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same is true for strings!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bio = ‘bioinformatics’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bio[0]</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‘b’</a:t>
            </a:r>
            <a:endParaRPr>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Iterable Sequences</a:t>
            </a:r>
            <a:endParaRPr/>
          </a:p>
        </p:txBody>
      </p:sp>
      <p:sp>
        <p:nvSpPr>
          <p:cNvPr id="366" name="Google Shape;366;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same is true for strings!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bio = ‘bioinformatics’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bio[0]</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‘b’</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bio[0] + bio[6] + bio[10]</a:t>
            </a:r>
            <a:endParaRPr>
              <a:solidFill>
                <a:srgbClr val="0000FF"/>
              </a:solidFill>
            </a:endParaRPr>
          </a:p>
          <a:p>
            <a:pPr indent="0" lvl="0" marL="0" rtl="0" algn="just">
              <a:lnSpc>
                <a:spcPct val="100000"/>
              </a:lnSpc>
              <a:spcBef>
                <a:spcPts val="0"/>
              </a:spcBef>
              <a:spcAft>
                <a:spcPts val="1200"/>
              </a:spcAft>
              <a:buNone/>
            </a:pPr>
            <a:r>
              <a:rPr lang="en">
                <a:solidFill>
                  <a:schemeClr val="dk1"/>
                </a:solidFill>
              </a:rPr>
              <a:t>	</a:t>
            </a:r>
            <a:r>
              <a:rPr lang="en">
                <a:solidFill>
                  <a:srgbClr val="FF0000"/>
                </a:solidFill>
              </a:rPr>
              <a:t>‘bot’</a:t>
            </a:r>
            <a:endParaRPr>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Iterable Sequences</a:t>
            </a:r>
            <a:endParaRPr/>
          </a:p>
        </p:txBody>
      </p:sp>
      <p:sp>
        <p:nvSpPr>
          <p:cNvPr id="372" name="Google Shape;372;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same is true for strings!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bio = ‘bioinformatics’</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bio[0]</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‘b’</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bio[0] + bio[6] + bio[10]</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‘bot’</a:t>
            </a:r>
            <a:endParaRPr>
              <a:solidFill>
                <a:srgbClr val="FF0000"/>
              </a:solidFill>
            </a:endParaRPr>
          </a:p>
          <a:p>
            <a:pPr indent="0" lvl="0" marL="0" rtl="0" algn="just">
              <a:lnSpc>
                <a:spcPct val="100000"/>
              </a:lnSpc>
              <a:spcBef>
                <a:spcPts val="1200"/>
              </a:spcBef>
              <a:spcAft>
                <a:spcPts val="0"/>
              </a:spcAft>
              <a:buNone/>
            </a:pPr>
            <a:r>
              <a:rPr lang="en"/>
              <a:t>We can select from the back of the string starting with -1.</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bio[-1] + bio[-4] + bio[-8] + bio[-7] + bio[-6]</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‘storm’</a:t>
            </a:r>
            <a:endParaRPr>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Slicing Iterable Sequences</a:t>
            </a:r>
            <a:endParaRPr/>
          </a:p>
        </p:txBody>
      </p:sp>
      <p:sp>
        <p:nvSpPr>
          <p:cNvPr id="378" name="Google Shape;378;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We can take slices of sequences using the colon symbol. The syntax is </a:t>
            </a:r>
            <a:r>
              <a:rPr lang="en">
                <a:solidFill>
                  <a:srgbClr val="FF0000"/>
                </a:solidFill>
              </a:rPr>
              <a:t>[start_index : end_index : step]</a:t>
            </a:r>
            <a:r>
              <a:rPr lang="en"/>
              <a:t>. The slice will begin with the element corresponding to </a:t>
            </a:r>
            <a:r>
              <a:rPr lang="en">
                <a:solidFill>
                  <a:srgbClr val="FF0000"/>
                </a:solidFill>
              </a:rPr>
              <a:t>start_index</a:t>
            </a:r>
            <a:r>
              <a:rPr lang="en"/>
              <a:t>, but will conclude with the element ‘</a:t>
            </a:r>
            <a:r>
              <a:rPr i="1" lang="en"/>
              <a:t>before</a:t>
            </a:r>
            <a:r>
              <a:rPr lang="en"/>
              <a:t>’ the one corresponding to </a:t>
            </a:r>
            <a:r>
              <a:rPr lang="en">
                <a:solidFill>
                  <a:srgbClr val="FF0000"/>
                </a:solidFill>
              </a:rPr>
              <a:t>end_index</a:t>
            </a:r>
            <a:r>
              <a:rPr lang="en"/>
              <a:t>. By ‘</a:t>
            </a:r>
            <a:r>
              <a:rPr i="1" lang="en"/>
              <a:t>before</a:t>
            </a:r>
            <a:r>
              <a:rPr lang="en"/>
              <a:t>’, I mean on the left when slicing forward and on the right when slicing backward. The slice will proceed by taking elements in sequence incrementing by </a:t>
            </a:r>
            <a:r>
              <a:rPr lang="en">
                <a:solidFill>
                  <a:srgbClr val="FF0000"/>
                </a:solidFill>
              </a:rPr>
              <a:t>step</a:t>
            </a:r>
            <a:r>
              <a:rPr lang="en"/>
              <a:t>. All three arguments are optional; you just need to get used to the behavior of leaving one or more arguments out. The default step length is 1.</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Slicing Examples</a:t>
            </a:r>
            <a:endParaRPr/>
          </a:p>
        </p:txBody>
      </p:sp>
      <p:sp>
        <p:nvSpPr>
          <p:cNvPr id="384" name="Google Shape;384;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lang="en">
                <a:solidFill>
                  <a:schemeClr val="dk1"/>
                </a:solidFill>
              </a:rPr>
              <a:t>	&gt;&gt;&gt; </a:t>
            </a:r>
            <a:r>
              <a:rPr lang="en">
                <a:solidFill>
                  <a:srgbClr val="0000FF"/>
                </a:solidFill>
              </a:rPr>
              <a:t>tup = (0,1,2,3,4,5,6,7,8,9)</a:t>
            </a:r>
            <a:endParaRPr>
              <a:solidFill>
                <a:srgbClr val="0000FF"/>
              </a:solidFill>
            </a:endParaRPr>
          </a:p>
          <a:p>
            <a:pPr indent="0" lvl="0" marL="0" rtl="0" algn="just">
              <a:lnSpc>
                <a:spcPct val="100000"/>
              </a:lnSpc>
              <a:spcBef>
                <a:spcPts val="0"/>
              </a:spcBef>
              <a:spcAft>
                <a:spcPts val="0"/>
              </a:spcAft>
              <a:buClr>
                <a:schemeClr val="dk1"/>
              </a:buClr>
              <a:buSzPts val="1100"/>
              <a:buFont typeface="Arial"/>
              <a:buNone/>
            </a:pPr>
            <a:r>
              <a:rPr lang="en">
                <a:solidFill>
                  <a:schemeClr val="dk1"/>
                </a:solidFill>
              </a:rPr>
              <a:t>	&gt;&gt;&gt; </a:t>
            </a:r>
            <a:r>
              <a:rPr lang="en">
                <a:solidFill>
                  <a:srgbClr val="0000FF"/>
                </a:solidFill>
              </a:rPr>
              <a:t>tup[0:3]</a:t>
            </a:r>
            <a:r>
              <a:rPr lang="en">
                <a:solidFill>
                  <a:schemeClr val="dk1"/>
                </a:solidFill>
              </a:rPr>
              <a:t>       </a:t>
            </a:r>
            <a:r>
              <a:rPr lang="en">
                <a:solidFill>
                  <a:srgbClr val="FF00FF"/>
                </a:solidFill>
              </a:rPr>
              <a:t># returns elements 0, 1, and 2 only</a:t>
            </a:r>
            <a:endParaRPr>
              <a:solidFill>
                <a:srgbClr val="FF00FF"/>
              </a:solidFill>
            </a:endParaRPr>
          </a:p>
          <a:p>
            <a:pPr indent="0" lvl="0" marL="0" rtl="0" algn="just">
              <a:lnSpc>
                <a:spcPct val="100000"/>
              </a:lnSpc>
              <a:spcBef>
                <a:spcPts val="0"/>
              </a:spcBef>
              <a:spcAft>
                <a:spcPts val="0"/>
              </a:spcAft>
              <a:buClr>
                <a:schemeClr val="dk1"/>
              </a:buClr>
              <a:buSzPts val="1100"/>
              <a:buFont typeface="Arial"/>
              <a:buNone/>
            </a:pPr>
            <a:r>
              <a:rPr lang="en">
                <a:solidFill>
                  <a:schemeClr val="dk1"/>
                </a:solidFill>
              </a:rPr>
              <a:t>	</a:t>
            </a:r>
            <a:r>
              <a:rPr lang="en">
                <a:solidFill>
                  <a:srgbClr val="FF0000"/>
                </a:solidFill>
              </a:rPr>
              <a:t>(0, 1, 2)</a:t>
            </a:r>
            <a:endParaRPr>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Slicing Examples</a:t>
            </a:r>
            <a:endParaRPr/>
          </a:p>
        </p:txBody>
      </p:sp>
      <p:sp>
        <p:nvSpPr>
          <p:cNvPr id="390" name="Google Shape;390;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 = (0,1,2,3,4,5,6,7,8,9)</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tup[0:3]</a:t>
            </a:r>
            <a:r>
              <a:rPr lang="en">
                <a:solidFill>
                  <a:schemeClr val="dk1"/>
                </a:solidFill>
              </a:rPr>
              <a:t>       </a:t>
            </a:r>
            <a:r>
              <a:rPr lang="en">
                <a:solidFill>
                  <a:srgbClr val="FF00FF"/>
                </a:solidFill>
              </a:rPr>
              <a:t># returns elements 0, 1, and 2 only</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(0, 1, 2)</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tup[-1:-5:-1]</a:t>
            </a:r>
            <a:r>
              <a:rPr lang="en">
                <a:solidFill>
                  <a:schemeClr val="dk1"/>
                </a:solidFill>
              </a:rPr>
              <a:t>  </a:t>
            </a:r>
            <a:r>
              <a:rPr lang="en">
                <a:solidFill>
                  <a:srgbClr val="FF00FF"/>
                </a:solidFill>
              </a:rPr>
              <a:t># returns elements 9, 8, 7, and 6</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(9, 8, 7, 6)</a:t>
            </a:r>
            <a:endParaRPr>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Slicing Examples</a:t>
            </a:r>
            <a:endParaRPr/>
          </a:p>
        </p:txBody>
      </p:sp>
      <p:sp>
        <p:nvSpPr>
          <p:cNvPr id="396" name="Google Shape;396;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 = (0,1,2,3,4,5,6,7,8,9)</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tup[0:3]</a:t>
            </a:r>
            <a:r>
              <a:rPr lang="en">
                <a:solidFill>
                  <a:schemeClr val="dk1"/>
                </a:solidFill>
              </a:rPr>
              <a:t>       </a:t>
            </a:r>
            <a:r>
              <a:rPr lang="en">
                <a:solidFill>
                  <a:srgbClr val="FF00FF"/>
                </a:solidFill>
              </a:rPr>
              <a:t># returns elements 0, 1, and 2 only</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(0, 1, 2)</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tup[-1:-5:-1]</a:t>
            </a:r>
            <a:r>
              <a:rPr lang="en">
                <a:solidFill>
                  <a:schemeClr val="dk1"/>
                </a:solidFill>
              </a:rPr>
              <a:t>  </a:t>
            </a:r>
            <a:r>
              <a:rPr lang="en">
                <a:solidFill>
                  <a:srgbClr val="FF00FF"/>
                </a:solidFill>
              </a:rPr>
              <a:t># returns elements 9, 8, 7, and 6</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(9, 8, 7, 6)</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tup[1:9:2]</a:t>
            </a:r>
            <a:r>
              <a:rPr lang="en">
                <a:solidFill>
                  <a:schemeClr val="dk1"/>
                </a:solidFill>
              </a:rPr>
              <a:t>     </a:t>
            </a:r>
            <a:r>
              <a:rPr lang="en">
                <a:solidFill>
                  <a:srgbClr val="FF00FF"/>
                </a:solidFill>
              </a:rPr>
              <a:t># last index &lt; 9 and step by 2</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(1, 3, 5, 7)</a:t>
            </a:r>
            <a:endParaRPr>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Slicing Examples</a:t>
            </a:r>
            <a:endParaRPr/>
          </a:p>
        </p:txBody>
      </p:sp>
      <p:sp>
        <p:nvSpPr>
          <p:cNvPr id="402" name="Google Shape;402;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 = (0,1,2,3,4,5,6,7,8,9)</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tup[0:3]</a:t>
            </a:r>
            <a:r>
              <a:rPr lang="en">
                <a:solidFill>
                  <a:schemeClr val="dk1"/>
                </a:solidFill>
              </a:rPr>
              <a:t>       </a:t>
            </a:r>
            <a:r>
              <a:rPr lang="en">
                <a:solidFill>
                  <a:srgbClr val="FF00FF"/>
                </a:solidFill>
              </a:rPr>
              <a:t># returns elements 0, 1, and 2 only</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(0, 1, 2)</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tup[-1:-5:-1]</a:t>
            </a:r>
            <a:r>
              <a:rPr lang="en">
                <a:solidFill>
                  <a:schemeClr val="dk1"/>
                </a:solidFill>
              </a:rPr>
              <a:t>  </a:t>
            </a:r>
            <a:r>
              <a:rPr lang="en">
                <a:solidFill>
                  <a:srgbClr val="FF00FF"/>
                </a:solidFill>
              </a:rPr>
              <a:t># returns elements 9, 8, 7, and 6</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(9, 8, 7, 6)</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tup[1:9:2]</a:t>
            </a:r>
            <a:r>
              <a:rPr lang="en">
                <a:solidFill>
                  <a:schemeClr val="dk1"/>
                </a:solidFill>
              </a:rPr>
              <a:t>     </a:t>
            </a:r>
            <a:r>
              <a:rPr lang="en">
                <a:solidFill>
                  <a:srgbClr val="FF00FF"/>
                </a:solidFill>
              </a:rPr>
              <a:t># last index &lt; 9 and step by 2</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(1, 3, 5, 7)</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tup[4:]</a:t>
            </a:r>
            <a:r>
              <a:rPr lang="en">
                <a:solidFill>
                  <a:schemeClr val="dk1"/>
                </a:solidFill>
              </a:rPr>
              <a:t>        </a:t>
            </a:r>
            <a:r>
              <a:rPr lang="en">
                <a:solidFill>
                  <a:srgbClr val="FF00FF"/>
                </a:solidFill>
              </a:rPr>
              <a:t># return everything to the right of 4</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(4, 5, 6, 7, 8, 9)</a:t>
            </a:r>
            <a:endParaRPr>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Slicing Examples</a:t>
            </a:r>
            <a:endParaRPr/>
          </a:p>
        </p:txBody>
      </p:sp>
      <p:sp>
        <p:nvSpPr>
          <p:cNvPr id="408" name="Google Shape;408;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 = (0,1,2,3,4,5,6,7,8,9)</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tup[0:3]</a:t>
            </a:r>
            <a:r>
              <a:rPr lang="en">
                <a:solidFill>
                  <a:schemeClr val="dk1"/>
                </a:solidFill>
              </a:rPr>
              <a:t>       </a:t>
            </a:r>
            <a:r>
              <a:rPr lang="en">
                <a:solidFill>
                  <a:srgbClr val="FF00FF"/>
                </a:solidFill>
              </a:rPr>
              <a:t># returns elements 0, 1, and 2 only</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(0, 1, 2)</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tup[-1:-5:-1]</a:t>
            </a:r>
            <a:r>
              <a:rPr lang="en">
                <a:solidFill>
                  <a:schemeClr val="dk1"/>
                </a:solidFill>
              </a:rPr>
              <a:t>  </a:t>
            </a:r>
            <a:r>
              <a:rPr lang="en">
                <a:solidFill>
                  <a:srgbClr val="FF00FF"/>
                </a:solidFill>
              </a:rPr>
              <a:t># returns elements 9, 8, 7, and 6</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(9, 8, 7, 6)</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tup[1:9:2]</a:t>
            </a:r>
            <a:r>
              <a:rPr lang="en">
                <a:solidFill>
                  <a:schemeClr val="dk1"/>
                </a:solidFill>
              </a:rPr>
              <a:t>     </a:t>
            </a:r>
            <a:r>
              <a:rPr lang="en">
                <a:solidFill>
                  <a:srgbClr val="FF00FF"/>
                </a:solidFill>
              </a:rPr>
              <a:t># last index &lt; 9 and step by 2</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(1, 3, 5, 7)</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tup[4:]</a:t>
            </a:r>
            <a:r>
              <a:rPr lang="en">
                <a:solidFill>
                  <a:schemeClr val="dk1"/>
                </a:solidFill>
              </a:rPr>
              <a:t>        </a:t>
            </a:r>
            <a:r>
              <a:rPr lang="en">
                <a:solidFill>
                  <a:srgbClr val="FF00FF"/>
                </a:solidFill>
              </a:rPr>
              <a:t># return everything to the right of 4</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(4, 5, 6, 7, 8, 9)</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tup[::-1]</a:t>
            </a:r>
            <a:r>
              <a:rPr lang="en">
                <a:solidFill>
                  <a:schemeClr val="dk1"/>
                </a:solidFill>
              </a:rPr>
              <a:t>      </a:t>
            </a:r>
            <a:r>
              <a:rPr lang="en">
                <a:solidFill>
                  <a:srgbClr val="FF00FF"/>
                </a:solidFill>
              </a:rPr>
              <a:t># return the entire tuple reversed</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(9, 8, 7, 6, 5, 4, 3, 2, 1, 0)</a:t>
            </a:r>
            <a:endParaRPr>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IndexError</a:t>
            </a:r>
            <a:endParaRPr/>
          </a:p>
        </p:txBody>
      </p:sp>
      <p:sp>
        <p:nvSpPr>
          <p:cNvPr id="414" name="Google Shape;414;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If you attempt to access an element in an iterable sequence that does not exist you will get an error message.</a:t>
            </a:r>
            <a:endParaRPr/>
          </a:p>
          <a:p>
            <a:pPr indent="0" lvl="0" marL="0" rtl="0" algn="just">
              <a:lnSpc>
                <a:spcPct val="100000"/>
              </a:lnSpc>
              <a:spcBef>
                <a:spcPts val="1200"/>
              </a:spcBef>
              <a:spcAft>
                <a:spcPts val="0"/>
              </a:spcAft>
              <a:buNone/>
            </a:pPr>
            <a:r>
              <a:rPr lang="en">
                <a:solidFill>
                  <a:srgbClr val="000000"/>
                </a:solidFill>
              </a:rPr>
              <a:t>	&gt;&gt;&gt; </a:t>
            </a:r>
            <a:r>
              <a:rPr lang="en">
                <a:solidFill>
                  <a:srgbClr val="0000FF"/>
                </a:solidFill>
              </a:rPr>
              <a:t>bio[13]</a:t>
            </a:r>
            <a:endParaRPr>
              <a:solidFill>
                <a:srgbClr val="0000FF"/>
              </a:solidFill>
            </a:endParaRPr>
          </a:p>
          <a:p>
            <a:pPr indent="0" lvl="0" marL="0" rtl="0" algn="just">
              <a:lnSpc>
                <a:spcPct val="100000"/>
              </a:lnSpc>
              <a:spcBef>
                <a:spcPts val="0"/>
              </a:spcBef>
              <a:spcAft>
                <a:spcPts val="0"/>
              </a:spcAft>
              <a:buNone/>
            </a:pPr>
            <a:r>
              <a:rPr lang="en">
                <a:solidFill>
                  <a:srgbClr val="000000"/>
                </a:solidFill>
              </a:rPr>
              <a:t>	</a:t>
            </a:r>
            <a:r>
              <a:rPr lang="en">
                <a:solidFill>
                  <a:srgbClr val="FF0000"/>
                </a:solidFill>
              </a:rPr>
              <a:t>‘</a:t>
            </a:r>
            <a:r>
              <a:rPr lang="en">
                <a:solidFill>
                  <a:srgbClr val="FF0000"/>
                </a:solidFill>
              </a:rPr>
              <a:t>s</a:t>
            </a:r>
            <a:r>
              <a:rPr lang="en">
                <a:solidFill>
                  <a:srgbClr val="FF0000"/>
                </a:solidFill>
              </a:rPr>
              <a:t>’</a:t>
            </a:r>
            <a:endParaRPr>
              <a:solidFill>
                <a:srgbClr val="FF0000"/>
              </a:solidFill>
            </a:endParaRPr>
          </a:p>
          <a:p>
            <a:pPr indent="0" lvl="0" marL="0" rtl="0" algn="just">
              <a:lnSpc>
                <a:spcPct val="100000"/>
              </a:lnSpc>
              <a:spcBef>
                <a:spcPts val="0"/>
              </a:spcBef>
              <a:spcAft>
                <a:spcPts val="0"/>
              </a:spcAft>
              <a:buNone/>
            </a:pPr>
            <a:r>
              <a:rPr lang="en">
                <a:solidFill>
                  <a:srgbClr val="000000"/>
                </a:solidFill>
              </a:rPr>
              <a:t>	&gt;&gt;&gt; </a:t>
            </a:r>
            <a:r>
              <a:rPr lang="en">
                <a:solidFill>
                  <a:srgbClr val="0000FF"/>
                </a:solidFill>
              </a:rPr>
              <a:t>bio[14]</a:t>
            </a:r>
            <a:endParaRPr>
              <a:solidFill>
                <a:srgbClr val="0000FF"/>
              </a:solidFill>
            </a:endParaRPr>
          </a:p>
          <a:p>
            <a:pPr indent="0" lvl="0" marL="0" rtl="0" algn="just">
              <a:lnSpc>
                <a:spcPct val="100000"/>
              </a:lnSpc>
              <a:spcBef>
                <a:spcPts val="0"/>
              </a:spcBef>
              <a:spcAft>
                <a:spcPts val="0"/>
              </a:spcAft>
              <a:buNone/>
            </a:pPr>
            <a:r>
              <a:rPr lang="en">
                <a:solidFill>
                  <a:srgbClr val="FF0000"/>
                </a:solidFill>
              </a:rPr>
              <a:t>	Traceback (most recent call last):</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File “&lt;stdin&gt;”, line 1, in &lt;module&gt;</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IndexError: string index out of range</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Write Some Python Code!</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First, we need to open the Python interpreter.</a:t>
            </a:r>
            <a:endParaRPr/>
          </a:p>
          <a:p>
            <a:pPr indent="0" lvl="0" marL="0" rtl="0" algn="just">
              <a:spcBef>
                <a:spcPts val="1200"/>
              </a:spcBef>
              <a:spcAft>
                <a:spcPts val="0"/>
              </a:spcAft>
              <a:buNone/>
            </a:pPr>
            <a:r>
              <a:rPr lang="en"/>
              <a:t>	</a:t>
            </a:r>
            <a:r>
              <a:rPr lang="en">
                <a:solidFill>
                  <a:schemeClr val="dk1"/>
                </a:solidFill>
              </a:rPr>
              <a:t>$ </a:t>
            </a:r>
            <a:r>
              <a:rPr lang="en">
                <a:solidFill>
                  <a:srgbClr val="0000FF"/>
                </a:solidFill>
              </a:rPr>
              <a:t>which python</a:t>
            </a:r>
            <a:endParaRPr>
              <a:solidFill>
                <a:srgbClr val="0000FF"/>
              </a:solidFill>
            </a:endParaRPr>
          </a:p>
          <a:p>
            <a:pPr indent="0" lvl="0" marL="0" rtl="0" algn="just">
              <a:spcBef>
                <a:spcPts val="1200"/>
              </a:spcBef>
              <a:spcAft>
                <a:spcPts val="0"/>
              </a:spcAft>
              <a:buNone/>
            </a:pPr>
            <a:r>
              <a:rPr lang="en">
                <a:solidFill>
                  <a:srgbClr val="0000FF"/>
                </a:solidFill>
              </a:rPr>
              <a:t>	</a:t>
            </a:r>
            <a:r>
              <a:rPr lang="en">
                <a:solidFill>
                  <a:schemeClr val="dk1"/>
                </a:solidFill>
              </a:rPr>
              <a:t>/home/rwh/anaconda3/bin/python</a:t>
            </a:r>
            <a:endParaRPr>
              <a:solidFill>
                <a:schemeClr val="dk1"/>
              </a:solidFill>
            </a:endParaRPr>
          </a:p>
          <a:p>
            <a:pPr indent="0" lvl="0" marL="0" rtl="0" algn="just">
              <a:spcBef>
                <a:spcPts val="1200"/>
              </a:spcBef>
              <a:spcAft>
                <a:spcPts val="0"/>
              </a:spcAft>
              <a:buNone/>
            </a:pPr>
            <a:r>
              <a:rPr lang="en"/>
              <a:t>Let’s take a look at this bin directory…</a:t>
            </a:r>
            <a:endParaRPr/>
          </a:p>
          <a:p>
            <a:pPr indent="0" lvl="0" marL="0" rtl="0" algn="just">
              <a:spcBef>
                <a:spcPts val="1200"/>
              </a:spcBef>
              <a:spcAft>
                <a:spcPts val="0"/>
              </a:spcAft>
              <a:buNone/>
            </a:pPr>
            <a:r>
              <a:rPr lang="en"/>
              <a:t>	</a:t>
            </a:r>
            <a:r>
              <a:rPr lang="en">
                <a:solidFill>
                  <a:schemeClr val="dk1"/>
                </a:solidFill>
              </a:rPr>
              <a:t>$ </a:t>
            </a:r>
            <a:r>
              <a:rPr lang="en">
                <a:solidFill>
                  <a:srgbClr val="0000FF"/>
                </a:solidFill>
              </a:rPr>
              <a:t>ls -lFh /home/rwh/anaconda3/bin/python*</a:t>
            </a:r>
            <a:endParaRPr>
              <a:solidFill>
                <a:srgbClr val="0000FF"/>
              </a:solidFill>
            </a:endParaRPr>
          </a:p>
          <a:p>
            <a:pPr indent="0" lvl="0" marL="0" rtl="0" algn="just">
              <a:lnSpc>
                <a:spcPct val="100000"/>
              </a:lnSpc>
              <a:spcBef>
                <a:spcPts val="1200"/>
              </a:spcBef>
              <a:spcAft>
                <a:spcPts val="0"/>
              </a:spcAft>
              <a:buNone/>
            </a:pPr>
            <a:r>
              <a:rPr lang="en">
                <a:solidFill>
                  <a:srgbClr val="0000FF"/>
                </a:solidFill>
              </a:rPr>
              <a:t>	</a:t>
            </a:r>
            <a:r>
              <a:rPr lang="en" sz="1600">
                <a:solidFill>
                  <a:schemeClr val="dk1"/>
                </a:solidFill>
              </a:rPr>
              <a:t>lrwxrwxrwx  1 rwh rwh   10 Nov 30  2024 python -&gt; python3.12*</a:t>
            </a:r>
            <a:endParaRPr sz="1600">
              <a:solidFill>
                <a:schemeClr val="dk1"/>
              </a:solidFill>
            </a:endParaRPr>
          </a:p>
          <a:p>
            <a:pPr indent="0" lvl="0" marL="0" rtl="0" algn="just">
              <a:lnSpc>
                <a:spcPct val="100000"/>
              </a:lnSpc>
              <a:spcBef>
                <a:spcPts val="0"/>
              </a:spcBef>
              <a:spcAft>
                <a:spcPts val="0"/>
              </a:spcAft>
              <a:buNone/>
            </a:pPr>
            <a:r>
              <a:rPr lang="en" sz="1600">
                <a:solidFill>
                  <a:schemeClr val="dk1"/>
                </a:solidFill>
              </a:rPr>
              <a:t>	lrwxrwxrwx  1 rwh rwh   10 Nov 30  2024 python3 -&gt; python3.12*</a:t>
            </a:r>
            <a:endParaRPr sz="1600">
              <a:solidFill>
                <a:schemeClr val="dk1"/>
              </a:solidFill>
            </a:endParaRPr>
          </a:p>
          <a:p>
            <a:pPr indent="0" lvl="0" marL="0" rtl="0" algn="just">
              <a:lnSpc>
                <a:spcPct val="100000"/>
              </a:lnSpc>
              <a:spcBef>
                <a:spcPts val="0"/>
              </a:spcBef>
              <a:spcAft>
                <a:spcPts val="0"/>
              </a:spcAft>
              <a:buNone/>
            </a:pPr>
            <a:r>
              <a:rPr lang="en" sz="1600">
                <a:solidFill>
                  <a:schemeClr val="dk1"/>
                </a:solidFill>
              </a:rPr>
              <a:t>	-rwxrwxr-x  1 rwh rwh  30M Nov 30  2024 python3.12*</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Mutability</a:t>
            </a:r>
            <a:endParaRPr/>
          </a:p>
        </p:txBody>
      </p:sp>
      <p:sp>
        <p:nvSpPr>
          <p:cNvPr id="420" name="Google Shape;420;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A mutable object can be altered; an immutable object cannot be altered. In Python lists, dictionaries, and sets are mutable. Integers, floats, strings, tuples, and booleans (</a:t>
            </a:r>
            <a:r>
              <a:rPr b="1" lang="en">
                <a:solidFill>
                  <a:schemeClr val="dk1"/>
                </a:solidFill>
                <a:latin typeface="Roboto Mono"/>
                <a:ea typeface="Roboto Mono"/>
                <a:cs typeface="Roboto Mono"/>
                <a:sym typeface="Roboto Mono"/>
              </a:rPr>
              <a:t>True</a:t>
            </a:r>
            <a:r>
              <a:rPr lang="en"/>
              <a:t> or </a:t>
            </a:r>
            <a:r>
              <a:rPr b="1" lang="en">
                <a:solidFill>
                  <a:schemeClr val="dk1"/>
                </a:solidFill>
                <a:latin typeface="Roboto Mono"/>
                <a:ea typeface="Roboto Mono"/>
                <a:cs typeface="Roboto Mono"/>
                <a:sym typeface="Roboto Mono"/>
              </a:rPr>
              <a:t>False</a:t>
            </a:r>
            <a:r>
              <a:rPr lang="en"/>
              <a:t> valued objects) are immutable.</a:t>
            </a:r>
            <a:endParaRPr/>
          </a:p>
          <a:p>
            <a:pPr indent="-342900" lvl="0" marL="457200" rtl="0" algn="just">
              <a:spcBef>
                <a:spcPts val="0"/>
              </a:spcBef>
              <a:spcAft>
                <a:spcPts val="0"/>
              </a:spcAft>
              <a:buSzPts val="1800"/>
              <a:buChar char="●"/>
            </a:pPr>
            <a:r>
              <a:rPr lang="en"/>
              <a:t>I would like to give a few examples of what this means, but I don’t want to open a can of worms that will not help you in this bootcamp.</a:t>
            </a:r>
            <a:endParaRPr/>
          </a:p>
          <a:p>
            <a:pPr indent="-342900" lvl="0" marL="457200" rtl="0" algn="just">
              <a:spcBef>
                <a:spcPts val="0"/>
              </a:spcBef>
              <a:spcAft>
                <a:spcPts val="0"/>
              </a:spcAft>
              <a:buSzPts val="1800"/>
              <a:buChar char="●"/>
            </a:pPr>
            <a:r>
              <a:rPr lang="en"/>
              <a:t>The fundamental basic examples that follow are important to understand.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Mutable Objects</a:t>
            </a:r>
            <a:endParaRPr/>
          </a:p>
        </p:txBody>
      </p:sp>
      <p:sp>
        <p:nvSpPr>
          <p:cNvPr id="426" name="Google Shape;426;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t>Here’s an example of mutating a list.</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 = [1, 2.0, ‘3’]</a:t>
            </a:r>
            <a:r>
              <a:rPr lang="en">
                <a:solidFill>
                  <a:schemeClr val="dk1"/>
                </a:solidFill>
              </a:rPr>
              <a:t>  </a:t>
            </a:r>
            <a:r>
              <a:rPr lang="en">
                <a:solidFill>
                  <a:srgbClr val="FF00FF"/>
                </a:solidFill>
              </a:rPr>
              <a:t># a list with 3 elements</a:t>
            </a:r>
            <a:endParaRPr>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Mutable Objects</a:t>
            </a:r>
            <a:endParaRPr/>
          </a:p>
        </p:txBody>
      </p:sp>
      <p:sp>
        <p:nvSpPr>
          <p:cNvPr id="432" name="Google Shape;432;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t>Here’s an example of mutating a list.</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 = [1, 2.0, ‘3’]</a:t>
            </a:r>
            <a:r>
              <a:rPr lang="en">
                <a:solidFill>
                  <a:schemeClr val="dk1"/>
                </a:solidFill>
              </a:rPr>
              <a:t>  </a:t>
            </a:r>
            <a:r>
              <a:rPr lang="en">
                <a:solidFill>
                  <a:srgbClr val="FF00FF"/>
                </a:solidFill>
              </a:rPr>
              <a:t># a list with 3 elements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print(id(L), L[2], type(L[2]))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124754408245696 3 &lt;class ‘str’&gt;</a:t>
            </a:r>
            <a:endParaRPr>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Mutable Objects</a:t>
            </a:r>
            <a:endParaRPr/>
          </a:p>
        </p:txBody>
      </p:sp>
      <p:sp>
        <p:nvSpPr>
          <p:cNvPr id="438" name="Google Shape;438;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t>Here’s an example of mutating a list.</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 = [1, 2.0, ‘3’]</a:t>
            </a:r>
            <a:r>
              <a:rPr lang="en">
                <a:solidFill>
                  <a:schemeClr val="dk1"/>
                </a:solidFill>
              </a:rPr>
              <a:t>  </a:t>
            </a:r>
            <a:r>
              <a:rPr lang="en">
                <a:solidFill>
                  <a:srgbClr val="FF00FF"/>
                </a:solidFill>
              </a:rPr>
              <a:t># a list with 3 elements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print(id(L), L[2], type(L[2]))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124754408245696</a:t>
            </a:r>
            <a:r>
              <a:rPr lang="en">
                <a:solidFill>
                  <a:srgbClr val="FF0000"/>
                </a:solidFill>
              </a:rPr>
              <a:t> 3 &lt;class ‘str’&gt;</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L[2] = 3</a:t>
            </a:r>
            <a:r>
              <a:rPr lang="en">
                <a:solidFill>
                  <a:schemeClr val="dk1"/>
                </a:solidFill>
              </a:rPr>
              <a:t>           </a:t>
            </a:r>
            <a:r>
              <a:rPr lang="en">
                <a:solidFill>
                  <a:srgbClr val="FF00FF"/>
                </a:solidFill>
              </a:rPr>
              <a:t># change the last element to 3</a:t>
            </a:r>
            <a:endParaRPr>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Mutable Objects</a:t>
            </a:r>
            <a:endParaRPr/>
          </a:p>
        </p:txBody>
      </p:sp>
      <p:sp>
        <p:nvSpPr>
          <p:cNvPr id="444" name="Google Shape;444;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t>Here’s an example of mutating a list.</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 = [1, 2.0, ‘3’]</a:t>
            </a:r>
            <a:r>
              <a:rPr lang="en">
                <a:solidFill>
                  <a:schemeClr val="dk1"/>
                </a:solidFill>
              </a:rPr>
              <a:t>  </a:t>
            </a:r>
            <a:r>
              <a:rPr lang="en">
                <a:solidFill>
                  <a:srgbClr val="FF00FF"/>
                </a:solidFill>
              </a:rPr>
              <a:t># a list with 3 elements</a:t>
            </a:r>
            <a:endParaRPr>
              <a:solidFill>
                <a:srgbClr val="FF00FF"/>
              </a:solidFill>
            </a:endParaRPr>
          </a:p>
          <a:p>
            <a:pPr indent="0" lvl="0" marL="0" rtl="0" algn="just">
              <a:lnSpc>
                <a:spcPct val="100000"/>
              </a:lnSpc>
              <a:spcBef>
                <a:spcPts val="0"/>
              </a:spcBef>
              <a:spcAft>
                <a:spcPts val="0"/>
              </a:spcAft>
              <a:buClr>
                <a:schemeClr val="dk1"/>
              </a:buClr>
              <a:buSzPts val="1100"/>
              <a:buFont typeface="Arial"/>
              <a:buNone/>
            </a:pPr>
            <a:r>
              <a:rPr lang="en">
                <a:solidFill>
                  <a:schemeClr val="dk1"/>
                </a:solidFill>
              </a:rPr>
              <a:t>	&gt;&gt;&gt; </a:t>
            </a:r>
            <a:r>
              <a:rPr lang="en">
                <a:solidFill>
                  <a:srgbClr val="0000FF"/>
                </a:solidFill>
              </a:rPr>
              <a:t>print(id(L), L[2], type(L[2]))</a:t>
            </a:r>
            <a:endParaRPr>
              <a:solidFill>
                <a:srgbClr val="0000FF"/>
              </a:solidFill>
            </a:endParaRPr>
          </a:p>
          <a:p>
            <a:pPr indent="0" lvl="0" marL="0" rtl="0" algn="just">
              <a:lnSpc>
                <a:spcPct val="100000"/>
              </a:lnSpc>
              <a:spcBef>
                <a:spcPts val="0"/>
              </a:spcBef>
              <a:spcAft>
                <a:spcPts val="0"/>
              </a:spcAft>
              <a:buClr>
                <a:schemeClr val="dk1"/>
              </a:buClr>
              <a:buSzPts val="1100"/>
              <a:buFont typeface="Arial"/>
              <a:buNone/>
            </a:pPr>
            <a:r>
              <a:rPr lang="en">
                <a:solidFill>
                  <a:schemeClr val="dk1"/>
                </a:solidFill>
              </a:rPr>
              <a:t>	</a:t>
            </a:r>
            <a:r>
              <a:rPr lang="en">
                <a:solidFill>
                  <a:srgbClr val="FF0000"/>
                </a:solidFill>
              </a:rPr>
              <a:t>124754408245696 3 &lt;class ‘str’&gt;</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L[2] = 3</a:t>
            </a:r>
            <a:r>
              <a:rPr lang="en">
                <a:solidFill>
                  <a:schemeClr val="dk1"/>
                </a:solidFill>
              </a:rPr>
              <a:t>           </a:t>
            </a:r>
            <a:r>
              <a:rPr lang="en">
                <a:solidFill>
                  <a:srgbClr val="FF00FF"/>
                </a:solidFill>
              </a:rPr>
              <a:t># change the last element to 3</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print(id(L), L[2], type(L[2]))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124754408245696</a:t>
            </a:r>
            <a:r>
              <a:rPr lang="en">
                <a:solidFill>
                  <a:srgbClr val="FF0000"/>
                </a:solidFill>
              </a:rPr>
              <a:t> 3 &lt;class ‘int’&gt;</a:t>
            </a:r>
            <a:endParaRPr>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Immutable Objects</a:t>
            </a:r>
            <a:endParaRPr/>
          </a:p>
        </p:txBody>
      </p:sp>
      <p:sp>
        <p:nvSpPr>
          <p:cNvPr id="450" name="Google Shape;450;p77"/>
          <p:cNvSpPr txBox="1"/>
          <p:nvPr>
            <p:ph idx="1" type="body"/>
          </p:nvPr>
        </p:nvSpPr>
        <p:spPr>
          <a:xfrm>
            <a:off x="311700" y="1152475"/>
            <a:ext cx="86028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Here’s an example showing that you cannot mutate a tuple.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tup = (1, 2.0, ‘3’)</a:t>
            </a:r>
            <a:endParaRPr>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Immutable Objects</a:t>
            </a:r>
            <a:endParaRPr/>
          </a:p>
        </p:txBody>
      </p:sp>
      <p:sp>
        <p:nvSpPr>
          <p:cNvPr id="456" name="Google Shape;456;p78"/>
          <p:cNvSpPr txBox="1"/>
          <p:nvPr>
            <p:ph idx="1" type="body"/>
          </p:nvPr>
        </p:nvSpPr>
        <p:spPr>
          <a:xfrm>
            <a:off x="311700" y="1152475"/>
            <a:ext cx="86028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Here’s an example showing that you cannot mutate a tuple.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tup = (1, 2.0,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print(id(tup), tup[2], type(tup[2]))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124754398086848 3 &lt;class ‘str’&gt;</a:t>
            </a:r>
            <a:endParaRPr>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Immutable Objects</a:t>
            </a:r>
            <a:endParaRPr/>
          </a:p>
        </p:txBody>
      </p:sp>
      <p:sp>
        <p:nvSpPr>
          <p:cNvPr id="462" name="Google Shape;462;p79"/>
          <p:cNvSpPr txBox="1"/>
          <p:nvPr>
            <p:ph idx="1" type="body"/>
          </p:nvPr>
        </p:nvSpPr>
        <p:spPr>
          <a:xfrm>
            <a:off x="311700" y="1152475"/>
            <a:ext cx="86028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Here’s an example showing that you cannot mutate a tuple.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tup = (1, 2.0,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print(id(tup), tup[2], type(tup[2]))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124754398086848 3 &lt;class ‘str’&gt;</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tup[2] =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Traceback (most recent call last):</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File “&lt;stdin&gt;”, line 1, in &lt;module&gt;</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TypeError: ‘tuple’ object does not support item assignment</a:t>
            </a:r>
            <a:endParaRPr>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Immutable Objects</a:t>
            </a:r>
            <a:endParaRPr/>
          </a:p>
        </p:txBody>
      </p:sp>
      <p:sp>
        <p:nvSpPr>
          <p:cNvPr id="468" name="Google Shape;468;p80"/>
          <p:cNvSpPr txBox="1"/>
          <p:nvPr>
            <p:ph idx="1" type="body"/>
          </p:nvPr>
        </p:nvSpPr>
        <p:spPr>
          <a:xfrm>
            <a:off x="311700" y="1152475"/>
            <a:ext cx="86028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Here’s an example showing that you cannot mutate a tuple.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tup = (1, 2.0,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print(id(tup), tup[2], type(tup[2]))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124754398086848 3 &lt;class ‘str’&gt;</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tup[2] =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Traceback (most recent call last):</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File “&lt;stdin&gt;”, line 1, in &lt;module&gt;</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TypeError: ‘tuple’ object does not support item assignment</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 = (1, 2.0, 3)</a:t>
            </a:r>
            <a:endParaRPr>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Immutable Objects</a:t>
            </a:r>
            <a:endParaRPr/>
          </a:p>
        </p:txBody>
      </p:sp>
      <p:sp>
        <p:nvSpPr>
          <p:cNvPr id="474" name="Google Shape;474;p81"/>
          <p:cNvSpPr txBox="1"/>
          <p:nvPr>
            <p:ph idx="1" type="body"/>
          </p:nvPr>
        </p:nvSpPr>
        <p:spPr>
          <a:xfrm>
            <a:off x="311700" y="1152475"/>
            <a:ext cx="86028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Here’s an example showing that you cannot mutate a tuple.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tup = (1, 2.0,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print(id(tup), tup[2], type(tup[2]))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124754398086848 3 &lt;class ‘str’&gt;</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tup[2] =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Traceback (most recent call last):</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File “&lt;stdin&gt;”, line 1, in &lt;module&gt;</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TypeError: ‘tuple’ object does not support item assignment</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tup = (1, 2.0, 3)</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print(id(tup), tup[2], type(tup[2]))</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124754398128320 3 &lt;class ‘int’&gt;</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Write Some Python Code!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First, we need to open the Python interpreter.</a:t>
            </a:r>
            <a:endParaRPr/>
          </a:p>
          <a:p>
            <a:pPr indent="0" lvl="0" marL="0" rtl="0" algn="just">
              <a:spcBef>
                <a:spcPts val="1200"/>
              </a:spcBef>
              <a:spcAft>
                <a:spcPts val="0"/>
              </a:spcAft>
              <a:buNone/>
            </a:pPr>
            <a:r>
              <a:rPr lang="en"/>
              <a:t>	</a:t>
            </a:r>
            <a:r>
              <a:rPr lang="en">
                <a:solidFill>
                  <a:schemeClr val="dk1"/>
                </a:solidFill>
              </a:rPr>
              <a:t>$ </a:t>
            </a:r>
            <a:r>
              <a:rPr lang="en">
                <a:solidFill>
                  <a:srgbClr val="0000FF"/>
                </a:solidFill>
              </a:rPr>
              <a:t>which python</a:t>
            </a:r>
            <a:endParaRPr>
              <a:solidFill>
                <a:srgbClr val="0000FF"/>
              </a:solidFill>
            </a:endParaRPr>
          </a:p>
          <a:p>
            <a:pPr indent="0" lvl="0" marL="0" rtl="0" algn="just">
              <a:spcBef>
                <a:spcPts val="1200"/>
              </a:spcBef>
              <a:spcAft>
                <a:spcPts val="0"/>
              </a:spcAft>
              <a:buNone/>
            </a:pPr>
            <a:r>
              <a:rPr lang="en">
                <a:solidFill>
                  <a:srgbClr val="0000FF"/>
                </a:solidFill>
              </a:rPr>
              <a:t>	</a:t>
            </a:r>
            <a:r>
              <a:rPr lang="en">
                <a:solidFill>
                  <a:schemeClr val="dk1"/>
                </a:solidFill>
              </a:rPr>
              <a:t>/home/rwh/anaconda3/bin/python</a:t>
            </a:r>
            <a:endParaRPr>
              <a:solidFill>
                <a:schemeClr val="dk1"/>
              </a:solidFill>
            </a:endParaRPr>
          </a:p>
          <a:p>
            <a:pPr indent="0" lvl="0" marL="0" rtl="0" algn="just">
              <a:spcBef>
                <a:spcPts val="1200"/>
              </a:spcBef>
              <a:spcAft>
                <a:spcPts val="0"/>
              </a:spcAft>
              <a:buNone/>
            </a:pPr>
            <a:r>
              <a:rPr lang="en"/>
              <a:t>Let’s take a look at this bin directory…</a:t>
            </a:r>
            <a:endParaRPr/>
          </a:p>
          <a:p>
            <a:pPr indent="0" lvl="0" marL="0" rtl="0" algn="just">
              <a:spcBef>
                <a:spcPts val="1200"/>
              </a:spcBef>
              <a:spcAft>
                <a:spcPts val="0"/>
              </a:spcAft>
              <a:buNone/>
            </a:pPr>
            <a:r>
              <a:rPr lang="en"/>
              <a:t>	</a:t>
            </a:r>
            <a:r>
              <a:rPr lang="en">
                <a:solidFill>
                  <a:schemeClr val="dk1"/>
                </a:solidFill>
              </a:rPr>
              <a:t>$ </a:t>
            </a:r>
            <a:r>
              <a:rPr lang="en">
                <a:solidFill>
                  <a:srgbClr val="0000FF"/>
                </a:solidFill>
              </a:rPr>
              <a:t>ls -lFh /home/rwh/anaconda3/bin/python</a:t>
            </a:r>
            <a:endParaRPr>
              <a:solidFill>
                <a:srgbClr val="0000FF"/>
              </a:solidFill>
            </a:endParaRPr>
          </a:p>
          <a:p>
            <a:pPr indent="0" lvl="0" marL="0" rtl="0" algn="just">
              <a:lnSpc>
                <a:spcPct val="100000"/>
              </a:lnSpc>
              <a:spcBef>
                <a:spcPts val="1200"/>
              </a:spcBef>
              <a:spcAft>
                <a:spcPts val="0"/>
              </a:spcAft>
              <a:buNone/>
            </a:pPr>
            <a:r>
              <a:rPr lang="en">
                <a:solidFill>
                  <a:srgbClr val="0000FF"/>
                </a:solidFill>
              </a:rPr>
              <a:t>	</a:t>
            </a:r>
            <a:r>
              <a:rPr lang="en" sz="1600">
                <a:solidFill>
                  <a:schemeClr val="dk1"/>
                </a:solidFill>
              </a:rPr>
              <a:t>lrwxrwxrwx  1 rwh rwh   10 Nov 30  2024 python -&gt; python3.12*</a:t>
            </a:r>
            <a:endParaRPr sz="1600">
              <a:solidFill>
                <a:schemeClr val="dk1"/>
              </a:solidFill>
            </a:endParaRPr>
          </a:p>
          <a:p>
            <a:pPr indent="0" lvl="0" marL="0" rtl="0" algn="just">
              <a:lnSpc>
                <a:spcPct val="100000"/>
              </a:lnSpc>
              <a:spcBef>
                <a:spcPts val="0"/>
              </a:spcBef>
              <a:spcAft>
                <a:spcPts val="0"/>
              </a:spcAft>
              <a:buNone/>
            </a:pPr>
            <a:r>
              <a:rPr lang="en" sz="1600">
                <a:solidFill>
                  <a:schemeClr val="dk1"/>
                </a:solidFill>
              </a:rPr>
              <a:t>	lrwxrwxrwx  1 rwh rwh   10 Nov 30  2024 python3 -&gt; python3.12*</a:t>
            </a:r>
            <a:endParaRPr sz="1600">
              <a:solidFill>
                <a:schemeClr val="dk1"/>
              </a:solidFill>
            </a:endParaRPr>
          </a:p>
          <a:p>
            <a:pPr indent="0" lvl="0" marL="0" rtl="0" algn="just">
              <a:lnSpc>
                <a:spcPct val="100000"/>
              </a:lnSpc>
              <a:spcBef>
                <a:spcPts val="0"/>
              </a:spcBef>
              <a:spcAft>
                <a:spcPts val="0"/>
              </a:spcAft>
              <a:buNone/>
            </a:pPr>
            <a:r>
              <a:rPr lang="en" sz="1600">
                <a:solidFill>
                  <a:schemeClr val="dk1"/>
                </a:solidFill>
              </a:rPr>
              <a:t>	-rwxrwxr-x  1 rwh rwh  30M Nov 30  2024 python3.12*</a:t>
            </a:r>
            <a:endParaRPr sz="1600">
              <a:solidFill>
                <a:schemeClr val="dk1"/>
              </a:solidFill>
            </a:endParaRPr>
          </a:p>
        </p:txBody>
      </p:sp>
      <p:sp>
        <p:nvSpPr>
          <p:cNvPr id="93" name="Google Shape;93;p19"/>
          <p:cNvSpPr/>
          <p:nvPr/>
        </p:nvSpPr>
        <p:spPr>
          <a:xfrm>
            <a:off x="6885425" y="3593600"/>
            <a:ext cx="1435500" cy="292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Mono Medium"/>
              <a:ea typeface="Roboto Mono Medium"/>
              <a:cs typeface="Roboto Mono Medium"/>
              <a:sym typeface="Roboto Mono Medium"/>
            </a:endParaRPr>
          </a:p>
        </p:txBody>
      </p:sp>
      <p:sp>
        <p:nvSpPr>
          <p:cNvPr id="94" name="Google Shape;94;p19"/>
          <p:cNvSpPr txBox="1"/>
          <p:nvPr/>
        </p:nvSpPr>
        <p:spPr>
          <a:xfrm>
            <a:off x="365750" y="1197875"/>
            <a:ext cx="6318600" cy="1374000"/>
          </a:xfrm>
          <a:prstGeom prst="rect">
            <a:avLst/>
          </a:prstGeom>
          <a:solidFill>
            <a:srgbClr val="FCE5CD"/>
          </a:solid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Medium"/>
                <a:ea typeface="Roboto Mono Medium"/>
                <a:cs typeface="Roboto Mono Medium"/>
                <a:sym typeface="Roboto Mono Medium"/>
              </a:rPr>
              <a:t>If you don’t see “</a:t>
            </a:r>
            <a:r>
              <a:rPr lang="en" sz="1800">
                <a:solidFill>
                  <a:schemeClr val="dk1"/>
                </a:solidFill>
                <a:latin typeface="Roboto Mono Medium"/>
                <a:ea typeface="Roboto Mono Medium"/>
                <a:cs typeface="Roboto Mono Medium"/>
                <a:sym typeface="Roboto Mono Medium"/>
              </a:rPr>
              <a:t>python3.xx</a:t>
            </a:r>
            <a:r>
              <a:rPr lang="en" sz="1800">
                <a:solidFill>
                  <a:schemeClr val="dk2"/>
                </a:solidFill>
                <a:latin typeface="Roboto Mono Medium"/>
                <a:ea typeface="Roboto Mono Medium"/>
                <a:cs typeface="Roboto Mono Medium"/>
                <a:sym typeface="Roboto Mono Medium"/>
              </a:rPr>
              <a:t>” here, then you should always type </a:t>
            </a:r>
            <a:r>
              <a:rPr lang="en" sz="1800">
                <a:solidFill>
                  <a:srgbClr val="0000FF"/>
                </a:solidFill>
                <a:latin typeface="Roboto Mono Medium"/>
                <a:ea typeface="Roboto Mono Medium"/>
                <a:cs typeface="Roboto Mono Medium"/>
                <a:sym typeface="Roboto Mono Medium"/>
              </a:rPr>
              <a:t>python3</a:t>
            </a:r>
            <a:r>
              <a:rPr lang="en" sz="1800">
                <a:solidFill>
                  <a:schemeClr val="dk2"/>
                </a:solidFill>
                <a:latin typeface="Roboto Mono Medium"/>
                <a:ea typeface="Roboto Mono Medium"/>
                <a:cs typeface="Roboto Mono Medium"/>
                <a:sym typeface="Roboto Mono Medium"/>
              </a:rPr>
              <a:t> anytime I type </a:t>
            </a:r>
            <a:r>
              <a:rPr lang="en" sz="1800">
                <a:solidFill>
                  <a:srgbClr val="0000FF"/>
                </a:solidFill>
                <a:latin typeface="Roboto Mono Medium"/>
                <a:ea typeface="Roboto Mono Medium"/>
                <a:cs typeface="Roboto Mono Medium"/>
                <a:sym typeface="Roboto Mono Medium"/>
              </a:rPr>
              <a:t>python</a:t>
            </a:r>
            <a:r>
              <a:rPr lang="en" sz="1800">
                <a:solidFill>
                  <a:srgbClr val="666666"/>
                </a:solidFill>
                <a:latin typeface="Roboto Mono Medium"/>
                <a:ea typeface="Roboto Mono Medium"/>
                <a:cs typeface="Roboto Mono Medium"/>
                <a:sym typeface="Roboto Mono Medium"/>
              </a:rPr>
              <a:t>.</a:t>
            </a:r>
            <a:endParaRPr sz="1800">
              <a:solidFill>
                <a:srgbClr val="666666"/>
              </a:solidFill>
              <a:latin typeface="Roboto Mono Medium"/>
              <a:ea typeface="Roboto Mono Medium"/>
              <a:cs typeface="Roboto Mono Medium"/>
              <a:sym typeface="Roboto Mono Medium"/>
            </a:endParaRPr>
          </a:p>
        </p:txBody>
      </p:sp>
      <p:cxnSp>
        <p:nvCxnSpPr>
          <p:cNvPr id="95" name="Google Shape;95;p19"/>
          <p:cNvCxnSpPr>
            <a:endCxn id="93" idx="0"/>
          </p:cNvCxnSpPr>
          <p:nvPr/>
        </p:nvCxnSpPr>
        <p:spPr>
          <a:xfrm>
            <a:off x="6693275" y="2587700"/>
            <a:ext cx="909900" cy="10059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List Methods</a:t>
            </a:r>
            <a:endParaRPr/>
          </a:p>
        </p:txBody>
      </p:sp>
      <p:sp>
        <p:nvSpPr>
          <p:cNvPr id="480" name="Google Shape;480;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Each object type comes with its own collection of methods. To learn more about list methods we can visit this website: </a:t>
            </a:r>
            <a:r>
              <a:rPr lang="en" u="sng">
                <a:solidFill>
                  <a:schemeClr val="hlink"/>
                </a:solidFill>
                <a:hlinkClick r:id="rId3"/>
              </a:rPr>
              <a:t>https://docs.python.org/3/tutorial/datastructures.html</a:t>
            </a:r>
            <a:r>
              <a:rPr lang="en"/>
              <a:t> or</a:t>
            </a:r>
            <a:endParaRPr/>
          </a:p>
          <a:p>
            <a:pPr indent="0" lvl="0" marL="0" rtl="0" algn="just">
              <a:spcBef>
                <a:spcPts val="1200"/>
              </a:spcBef>
              <a:spcAft>
                <a:spcPts val="1200"/>
              </a:spcAft>
              <a:buNone/>
            </a:pPr>
            <a:r>
              <a:rPr lang="en"/>
              <a:t>	</a:t>
            </a:r>
            <a:r>
              <a:rPr lang="en">
                <a:solidFill>
                  <a:schemeClr val="dk1"/>
                </a:solidFill>
              </a:rPr>
              <a:t>&gt;&gt;&gt; </a:t>
            </a:r>
            <a:r>
              <a:rPr lang="en">
                <a:solidFill>
                  <a:srgbClr val="0000FF"/>
                </a:solidFill>
              </a:rPr>
              <a:t>help(list)</a:t>
            </a:r>
            <a:endParaRPr>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List Methods</a:t>
            </a:r>
            <a:endParaRPr/>
          </a:p>
        </p:txBody>
      </p:sp>
      <p:sp>
        <p:nvSpPr>
          <p:cNvPr id="486" name="Google Shape;486;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Each object type comes with its own collection of methods. To learn more about list methods we can visit this website: </a:t>
            </a:r>
            <a:r>
              <a:rPr lang="en" u="sng">
                <a:solidFill>
                  <a:schemeClr val="hlink"/>
                </a:solidFill>
                <a:hlinkClick r:id="rId3"/>
              </a:rPr>
              <a:t>https://docs.python.org/3/tutorial/datastructures.html</a:t>
            </a:r>
            <a:r>
              <a:rPr lang="en"/>
              <a:t> or</a:t>
            </a:r>
            <a:endParaRPr/>
          </a:p>
          <a:p>
            <a:pPr indent="0" lvl="0" marL="0" rtl="0" algn="just">
              <a:spcBef>
                <a:spcPts val="1200"/>
              </a:spcBef>
              <a:spcAft>
                <a:spcPts val="0"/>
              </a:spcAft>
              <a:buNone/>
            </a:pPr>
            <a:r>
              <a:rPr lang="en"/>
              <a:t>	</a:t>
            </a:r>
            <a:r>
              <a:rPr lang="en">
                <a:solidFill>
                  <a:schemeClr val="dk1"/>
                </a:solidFill>
              </a:rPr>
              <a:t>&gt;&gt;&gt; </a:t>
            </a:r>
            <a:r>
              <a:rPr lang="en">
                <a:solidFill>
                  <a:srgbClr val="0000FF"/>
                </a:solidFill>
              </a:rPr>
              <a:t>help(list)</a:t>
            </a:r>
            <a:endParaRPr>
              <a:solidFill>
                <a:srgbClr val="0000FF"/>
              </a:solidFill>
            </a:endParaRPr>
          </a:p>
          <a:p>
            <a:pPr indent="0" lvl="0" marL="0" rtl="0" algn="just">
              <a:spcBef>
                <a:spcPts val="1200"/>
              </a:spcBef>
              <a:spcAft>
                <a:spcPts val="0"/>
              </a:spcAft>
              <a:buNone/>
            </a:pPr>
            <a:r>
              <a:rPr lang="en"/>
              <a:t>Let’s take a look at the .append method.</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 = [0, 1, ‘apple’]</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L.append(‘tree’)</a:t>
            </a:r>
            <a:endParaRPr>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List Methods</a:t>
            </a:r>
            <a:endParaRPr/>
          </a:p>
        </p:txBody>
      </p:sp>
      <p:sp>
        <p:nvSpPr>
          <p:cNvPr id="492" name="Google Shape;492;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Each object type comes with its own collection of methods. To learn more about list methods we can visit this website: </a:t>
            </a:r>
            <a:r>
              <a:rPr lang="en" u="sng">
                <a:solidFill>
                  <a:schemeClr val="hlink"/>
                </a:solidFill>
                <a:hlinkClick r:id="rId3"/>
              </a:rPr>
              <a:t>https://docs.python.org/3/tutorial/datastructures.html</a:t>
            </a:r>
            <a:r>
              <a:rPr lang="en"/>
              <a:t> or</a:t>
            </a:r>
            <a:endParaRPr/>
          </a:p>
          <a:p>
            <a:pPr indent="0" lvl="0" marL="0" rtl="0" algn="just">
              <a:spcBef>
                <a:spcPts val="1200"/>
              </a:spcBef>
              <a:spcAft>
                <a:spcPts val="0"/>
              </a:spcAft>
              <a:buNone/>
            </a:pPr>
            <a:r>
              <a:rPr lang="en"/>
              <a:t>	</a:t>
            </a:r>
            <a:r>
              <a:rPr lang="en">
                <a:solidFill>
                  <a:schemeClr val="dk1"/>
                </a:solidFill>
              </a:rPr>
              <a:t>&gt;&gt;&gt; </a:t>
            </a:r>
            <a:r>
              <a:rPr lang="en">
                <a:solidFill>
                  <a:srgbClr val="0000FF"/>
                </a:solidFill>
              </a:rPr>
              <a:t>help(list)</a:t>
            </a:r>
            <a:endParaRPr>
              <a:solidFill>
                <a:srgbClr val="0000FF"/>
              </a:solidFill>
            </a:endParaRPr>
          </a:p>
          <a:p>
            <a:pPr indent="0" lvl="0" marL="0" rtl="0" algn="just">
              <a:spcBef>
                <a:spcPts val="1200"/>
              </a:spcBef>
              <a:spcAft>
                <a:spcPts val="0"/>
              </a:spcAft>
              <a:buNone/>
            </a:pPr>
            <a:r>
              <a:rPr lang="en"/>
              <a:t>Let’s take a look at the .append method.</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 = [0, 1, ‘apple’]</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L.append(‘tree’)</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 2, ‘apple’, ‘tree’]</a:t>
            </a:r>
            <a:endParaRPr>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List Methods</a:t>
            </a:r>
            <a:endParaRPr/>
          </a:p>
        </p:txBody>
      </p:sp>
      <p:sp>
        <p:nvSpPr>
          <p:cNvPr id="498" name="Google Shape;498;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There are also multiple ways to remove objects from a list, each with its own behavior.</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two = L.pop(1)</a:t>
            </a:r>
            <a:r>
              <a:rPr lang="en">
                <a:solidFill>
                  <a:schemeClr val="dk1"/>
                </a:solidFill>
              </a:rPr>
              <a:t>     </a:t>
            </a:r>
            <a:r>
              <a:rPr lang="en">
                <a:solidFill>
                  <a:srgbClr val="FF00FF"/>
                </a:solidFill>
              </a:rPr>
              <a:t># pop out object at index 1</a:t>
            </a:r>
            <a:endParaRPr>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List Methods</a:t>
            </a:r>
            <a:endParaRPr/>
          </a:p>
        </p:txBody>
      </p:sp>
      <p:sp>
        <p:nvSpPr>
          <p:cNvPr id="504" name="Google Shape;504;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There are also multiple ways to remove objects from a list, each with its own behavior.</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two = L.pop(1)</a:t>
            </a:r>
            <a:r>
              <a:rPr lang="en">
                <a:solidFill>
                  <a:schemeClr val="dk1"/>
                </a:solidFill>
              </a:rPr>
              <a:t>     </a:t>
            </a:r>
            <a:r>
              <a:rPr lang="en">
                <a:solidFill>
                  <a:srgbClr val="FF00FF"/>
                </a:solidFill>
              </a:rPr>
              <a:t># pop out object at index 1</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a:t>
            </a:r>
            <a:r>
              <a:rPr lang="en">
                <a:solidFill>
                  <a:schemeClr val="dk1"/>
                </a:solidFill>
              </a:rPr>
              <a:t>                  </a:t>
            </a:r>
            <a:r>
              <a:rPr lang="en">
                <a:solidFill>
                  <a:srgbClr val="FF00FF"/>
                </a:solidFill>
              </a:rPr>
              <a:t># look at the updated list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 ‘apple’, ‘tree’]</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two</a:t>
            </a:r>
            <a:r>
              <a:rPr lang="en">
                <a:solidFill>
                  <a:schemeClr val="dk1"/>
                </a:solidFill>
              </a:rPr>
              <a:t>                </a:t>
            </a:r>
            <a:r>
              <a:rPr lang="en">
                <a:solidFill>
                  <a:srgbClr val="FF00FF"/>
                </a:solidFill>
              </a:rPr>
              <a:t># the popped item gets returned</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2</a:t>
            </a:r>
            <a:endParaRPr>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List Methods</a:t>
            </a:r>
            <a:endParaRPr/>
          </a:p>
        </p:txBody>
      </p:sp>
      <p:sp>
        <p:nvSpPr>
          <p:cNvPr id="510" name="Google Shape;510;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There are also multiple ways to remove objects from a list, each with its own behavior.</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two = L.pop(1)</a:t>
            </a:r>
            <a:r>
              <a:rPr lang="en">
                <a:solidFill>
                  <a:schemeClr val="dk1"/>
                </a:solidFill>
              </a:rPr>
              <a:t>     </a:t>
            </a:r>
            <a:r>
              <a:rPr lang="en">
                <a:solidFill>
                  <a:srgbClr val="FF00FF"/>
                </a:solidFill>
              </a:rPr>
              <a:t># pop out object at index 1</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a:t>
            </a:r>
            <a:r>
              <a:rPr lang="en">
                <a:solidFill>
                  <a:schemeClr val="dk1"/>
                </a:solidFill>
              </a:rPr>
              <a:t>                  </a:t>
            </a:r>
            <a:r>
              <a:rPr lang="en">
                <a:solidFill>
                  <a:srgbClr val="FF00FF"/>
                </a:solidFill>
              </a:rPr>
              <a:t># look at the updated list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 ‘apple’, ‘tree’]</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two</a:t>
            </a:r>
            <a:r>
              <a:rPr lang="en">
                <a:solidFill>
                  <a:schemeClr val="dk1"/>
                </a:solidFill>
              </a:rPr>
              <a:t>                </a:t>
            </a:r>
            <a:r>
              <a:rPr lang="en">
                <a:solidFill>
                  <a:srgbClr val="FF00FF"/>
                </a:solidFill>
              </a:rPr>
              <a:t># the popped item gets returned</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2</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L.remove(1)</a:t>
            </a:r>
            <a:r>
              <a:rPr lang="en">
                <a:solidFill>
                  <a:schemeClr val="dk1"/>
                </a:solidFill>
              </a:rPr>
              <a:t>        </a:t>
            </a:r>
            <a:r>
              <a:rPr lang="en">
                <a:solidFill>
                  <a:srgbClr val="FF00FF"/>
                </a:solidFill>
              </a:rPr>
              <a:t># remove the first 1 (if any)</a:t>
            </a:r>
            <a:endParaRPr>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List Methods</a:t>
            </a:r>
            <a:endParaRPr/>
          </a:p>
        </p:txBody>
      </p:sp>
      <p:sp>
        <p:nvSpPr>
          <p:cNvPr id="516" name="Google Shape;516;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There are also multiple ways to remove objects from a list, each with its own behavior.</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two = L.pop(1)</a:t>
            </a:r>
            <a:r>
              <a:rPr lang="en">
                <a:solidFill>
                  <a:schemeClr val="dk1"/>
                </a:solidFill>
              </a:rPr>
              <a:t>     </a:t>
            </a:r>
            <a:r>
              <a:rPr lang="en">
                <a:solidFill>
                  <a:srgbClr val="FF00FF"/>
                </a:solidFill>
              </a:rPr>
              <a:t># pop out object at index 1</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a:t>
            </a:r>
            <a:r>
              <a:rPr lang="en">
                <a:solidFill>
                  <a:schemeClr val="dk1"/>
                </a:solidFill>
              </a:rPr>
              <a:t>                  </a:t>
            </a:r>
            <a:r>
              <a:rPr lang="en">
                <a:solidFill>
                  <a:srgbClr val="FF00FF"/>
                </a:solidFill>
              </a:rPr>
              <a:t># look at the updated list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 ‘apple’, ‘tree’]</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two</a:t>
            </a:r>
            <a:r>
              <a:rPr lang="en">
                <a:solidFill>
                  <a:schemeClr val="dk1"/>
                </a:solidFill>
              </a:rPr>
              <a:t>                </a:t>
            </a:r>
            <a:r>
              <a:rPr lang="en">
                <a:solidFill>
                  <a:srgbClr val="FF00FF"/>
                </a:solidFill>
              </a:rPr>
              <a:t># the popped item gets returned</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2</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L.remove(1)</a:t>
            </a:r>
            <a:r>
              <a:rPr lang="en">
                <a:solidFill>
                  <a:schemeClr val="dk1"/>
                </a:solidFill>
              </a:rPr>
              <a:t>        </a:t>
            </a:r>
            <a:r>
              <a:rPr lang="en">
                <a:solidFill>
                  <a:srgbClr val="FF00FF"/>
                </a:solidFill>
              </a:rPr>
              <a:t># remove the first 1 (if any)</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[‘apple’, ‘tree’]</a:t>
            </a:r>
            <a:endParaRPr>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Lists</a:t>
            </a:r>
            <a:endParaRPr/>
          </a:p>
        </p:txBody>
      </p:sp>
      <p:sp>
        <p:nvSpPr>
          <p:cNvPr id="522" name="Google Shape;522;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As we’ve seen, the elements within a list can be any sort of object, even another list. For example, suppose we wanted to store the following matrix as a list.</a:t>
            </a:r>
            <a:endParaRPr/>
          </a:p>
          <a:p>
            <a:pPr indent="457200" lvl="0" marL="0" rtl="0" algn="just">
              <a:lnSpc>
                <a:spcPct val="100000"/>
              </a:lnSpc>
              <a:spcBef>
                <a:spcPts val="1200"/>
              </a:spcBef>
              <a:spcAft>
                <a:spcPts val="0"/>
              </a:spcAft>
              <a:buNone/>
            </a:pPr>
            <a:r>
              <a:rPr lang="en"/>
              <a:t>|  4   3   1 |</a:t>
            </a:r>
            <a:endParaRPr/>
          </a:p>
          <a:p>
            <a:pPr indent="0" lvl="0" marL="0" rtl="0" algn="just">
              <a:lnSpc>
                <a:spcPct val="100000"/>
              </a:lnSpc>
              <a:spcBef>
                <a:spcPts val="0"/>
              </a:spcBef>
              <a:spcAft>
                <a:spcPts val="0"/>
              </a:spcAft>
              <a:buNone/>
            </a:pPr>
            <a:r>
              <a:rPr lang="en"/>
              <a:t>	| -2   1  -1 |</a:t>
            </a:r>
            <a:endParaRPr/>
          </a:p>
          <a:p>
            <a:pPr indent="0" lvl="0" marL="0" rtl="0" algn="just">
              <a:lnSpc>
                <a:spcPct val="100000"/>
              </a:lnSpc>
              <a:spcBef>
                <a:spcPts val="0"/>
              </a:spcBef>
              <a:spcAft>
                <a:spcPts val="1200"/>
              </a:spcAft>
              <a:buNone/>
            </a:pPr>
            <a:r>
              <a:rPr lang="en"/>
              <a:t>	|  1   0  -2 |</a:t>
            </a:r>
            <a:endParaRPr>
              <a:solidFill>
                <a:srgbClr val="0000FF"/>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9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Lists</a:t>
            </a:r>
            <a:endParaRPr/>
          </a:p>
        </p:txBody>
      </p:sp>
      <p:sp>
        <p:nvSpPr>
          <p:cNvPr id="528" name="Google Shape;528;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As we’ve seen, the elements within a list can be any sort of object, even another list. For example, suppose we wanted to store the following matrix as a list.</a:t>
            </a:r>
            <a:endParaRPr/>
          </a:p>
          <a:p>
            <a:pPr indent="457200" lvl="0" marL="0" rtl="0" algn="just">
              <a:lnSpc>
                <a:spcPct val="100000"/>
              </a:lnSpc>
              <a:spcBef>
                <a:spcPts val="1200"/>
              </a:spcBef>
              <a:spcAft>
                <a:spcPts val="0"/>
              </a:spcAft>
              <a:buNone/>
            </a:pPr>
            <a:r>
              <a:rPr lang="en"/>
              <a:t>|  4   3   1 |</a:t>
            </a:r>
            <a:endParaRPr/>
          </a:p>
          <a:p>
            <a:pPr indent="0" lvl="0" marL="0" rtl="0" algn="just">
              <a:lnSpc>
                <a:spcPct val="100000"/>
              </a:lnSpc>
              <a:spcBef>
                <a:spcPts val="0"/>
              </a:spcBef>
              <a:spcAft>
                <a:spcPts val="0"/>
              </a:spcAft>
              <a:buNone/>
            </a:pPr>
            <a:r>
              <a:rPr lang="en"/>
              <a:t>	| -2   1  -1 |</a:t>
            </a:r>
            <a:endParaRPr/>
          </a:p>
          <a:p>
            <a:pPr indent="0" lvl="0" marL="0" rtl="0" algn="just">
              <a:lnSpc>
                <a:spcPct val="100000"/>
              </a:lnSpc>
              <a:spcBef>
                <a:spcPts val="0"/>
              </a:spcBef>
              <a:spcAft>
                <a:spcPts val="0"/>
              </a:spcAft>
              <a:buNone/>
            </a:pPr>
            <a:r>
              <a:rPr lang="en"/>
              <a:t>	|  1   0  -2 |</a:t>
            </a:r>
            <a:endParaRPr/>
          </a:p>
          <a:p>
            <a:pPr indent="0" lvl="0" marL="0" rtl="0" algn="just">
              <a:lnSpc>
                <a:spcPct val="100000"/>
              </a:lnSpc>
              <a:spcBef>
                <a:spcPts val="1200"/>
              </a:spcBef>
              <a:spcAft>
                <a:spcPts val="0"/>
              </a:spcAft>
              <a:buNone/>
            </a:pPr>
            <a:r>
              <a:rPr lang="en"/>
              <a:t>We could do this…</a:t>
            </a:r>
            <a:endParaRPr/>
          </a:p>
          <a:p>
            <a:pPr indent="0" lvl="0" marL="0" rtl="0" algn="just">
              <a:lnSpc>
                <a:spcPct val="100000"/>
              </a:lnSpc>
              <a:spcBef>
                <a:spcPts val="1200"/>
              </a:spcBef>
              <a:spcAft>
                <a:spcPts val="1200"/>
              </a:spcAft>
              <a:buNone/>
            </a:pPr>
            <a:r>
              <a:rPr lang="en">
                <a:solidFill>
                  <a:schemeClr val="dk1"/>
                </a:solidFill>
              </a:rPr>
              <a:t>	&gt;&gt;&gt; </a:t>
            </a:r>
            <a:r>
              <a:rPr lang="en">
                <a:solidFill>
                  <a:srgbClr val="0000FF"/>
                </a:solidFill>
              </a:rPr>
              <a:t>matrix = [[4,3,1], [-2,1,-1], [1,0,-2]]</a:t>
            </a:r>
            <a:endParaRPr>
              <a:solidFill>
                <a:srgbClr val="0000F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Lists</a:t>
            </a:r>
            <a:endParaRPr/>
          </a:p>
        </p:txBody>
      </p:sp>
      <p:sp>
        <p:nvSpPr>
          <p:cNvPr id="534" name="Google Shape;534;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Now the first object (index 0) in the list is itself a list.</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matrix[0]</a:t>
            </a:r>
            <a:endParaRPr>
              <a:solidFill>
                <a:srgbClr val="0000FF"/>
              </a:solidFill>
            </a:endParaRPr>
          </a:p>
          <a:p>
            <a:pPr indent="0" lvl="0" marL="0" rtl="0" algn="just">
              <a:lnSpc>
                <a:spcPct val="100000"/>
              </a:lnSpc>
              <a:spcBef>
                <a:spcPts val="0"/>
              </a:spcBef>
              <a:spcAft>
                <a:spcPts val="1200"/>
              </a:spcAft>
              <a:buNone/>
            </a:pPr>
            <a:r>
              <a:rPr lang="en">
                <a:solidFill>
                  <a:schemeClr val="dk1"/>
                </a:solidFill>
              </a:rPr>
              <a:t>	</a:t>
            </a:r>
            <a:r>
              <a:rPr lang="en">
                <a:solidFill>
                  <a:srgbClr val="FF0000"/>
                </a:solidFill>
              </a:rPr>
              <a:t>[4, 3, 1]</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Write Some Python Code!</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Invoke the Python interpreter.</a:t>
            </a:r>
            <a:endParaRPr/>
          </a:p>
          <a:p>
            <a:pPr indent="0" lvl="0" marL="0" rtl="0" algn="just">
              <a:spcBef>
                <a:spcPts val="1200"/>
              </a:spcBef>
              <a:spcAft>
                <a:spcPts val="0"/>
              </a:spcAft>
              <a:buNone/>
            </a:pPr>
            <a:r>
              <a:rPr lang="en"/>
              <a:t>	</a:t>
            </a:r>
            <a:r>
              <a:rPr lang="en">
                <a:solidFill>
                  <a:srgbClr val="000000"/>
                </a:solidFill>
              </a:rPr>
              <a:t>$ </a:t>
            </a:r>
            <a:r>
              <a:rPr lang="en">
                <a:solidFill>
                  <a:srgbClr val="0000FF"/>
                </a:solidFill>
              </a:rPr>
              <a:t>python</a:t>
            </a:r>
            <a:endParaRPr>
              <a:solidFill>
                <a:srgbClr val="0000FF"/>
              </a:solidFill>
            </a:endParaRPr>
          </a:p>
          <a:p>
            <a:pPr indent="0" lvl="0" marL="0" rtl="0" algn="just">
              <a:spcBef>
                <a:spcPts val="1200"/>
              </a:spcBef>
              <a:spcAft>
                <a:spcPts val="1200"/>
              </a:spcAft>
              <a:buNone/>
            </a:pPr>
            <a:r>
              <a:t/>
            </a:r>
            <a:endParaRPr>
              <a:solidFill>
                <a:srgbClr val="0000FF"/>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Lists</a:t>
            </a:r>
            <a:endParaRPr/>
          </a:p>
        </p:txBody>
      </p:sp>
      <p:sp>
        <p:nvSpPr>
          <p:cNvPr id="540" name="Google Shape;540;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Now the first object (index 0) in the list is itself a list.</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matrix[0]</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[4, 3, 1]</a:t>
            </a:r>
            <a:endParaRPr>
              <a:solidFill>
                <a:srgbClr val="FF0000"/>
              </a:solidFill>
            </a:endParaRPr>
          </a:p>
          <a:p>
            <a:pPr indent="0" lvl="0" marL="0" rtl="0" algn="just">
              <a:lnSpc>
                <a:spcPct val="100000"/>
              </a:lnSpc>
              <a:spcBef>
                <a:spcPts val="1200"/>
              </a:spcBef>
              <a:spcAft>
                <a:spcPts val="0"/>
              </a:spcAft>
              <a:buNone/>
            </a:pPr>
            <a:r>
              <a:rPr lang="en"/>
              <a:t>And we can also access the inner lists in a convenient way.</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matrix[0][1]</a:t>
            </a:r>
            <a:r>
              <a:rPr lang="en">
                <a:solidFill>
                  <a:schemeClr val="dk1"/>
                </a:solidFill>
              </a:rPr>
              <a:t>  </a:t>
            </a:r>
            <a:r>
              <a:rPr lang="en">
                <a:solidFill>
                  <a:srgbClr val="FF00FF"/>
                </a:solidFill>
              </a:rPr>
              <a:t># element at (row, col) = (0, 1)</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3</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matrix[2][0]</a:t>
            </a:r>
            <a:r>
              <a:rPr lang="en">
                <a:solidFill>
                  <a:schemeClr val="dk1"/>
                </a:solidFill>
              </a:rPr>
              <a:t>  </a:t>
            </a:r>
            <a:r>
              <a:rPr lang="en">
                <a:solidFill>
                  <a:srgbClr val="FF00FF"/>
                </a:solidFill>
              </a:rPr>
              <a:t># element at (2, 0)</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a:t>
            </a:r>
            <a:endParaRPr>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Lists</a:t>
            </a:r>
            <a:endParaRPr/>
          </a:p>
        </p:txBody>
      </p:sp>
      <p:sp>
        <p:nvSpPr>
          <p:cNvPr id="546" name="Google Shape;546;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And we can also access the inner lists in a convenient way.</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matrix[0][1]</a:t>
            </a:r>
            <a:r>
              <a:rPr lang="en">
                <a:solidFill>
                  <a:schemeClr val="dk1"/>
                </a:solidFill>
              </a:rPr>
              <a:t>  </a:t>
            </a:r>
            <a:r>
              <a:rPr lang="en">
                <a:solidFill>
                  <a:srgbClr val="FF00FF"/>
                </a:solidFill>
              </a:rPr>
              <a:t># element at (row, col) = (0, 1)</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3</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matrix[2][0]</a:t>
            </a:r>
            <a:r>
              <a:rPr lang="en">
                <a:solidFill>
                  <a:schemeClr val="dk1"/>
                </a:solidFill>
              </a:rPr>
              <a:t>  </a:t>
            </a:r>
            <a:r>
              <a:rPr lang="en">
                <a:solidFill>
                  <a:srgbClr val="FF00FF"/>
                </a:solidFill>
              </a:rPr>
              <a:t># element at (2, 0)</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a:t>
            </a:r>
            <a:endParaRPr>
              <a:solidFill>
                <a:srgbClr val="FF0000"/>
              </a:solidFill>
            </a:endParaRPr>
          </a:p>
          <a:p>
            <a:pPr indent="0" lvl="0" marL="0" rtl="0" algn="just">
              <a:lnSpc>
                <a:spcPct val="100000"/>
              </a:lnSpc>
              <a:spcBef>
                <a:spcPts val="1200"/>
              </a:spcBef>
              <a:spcAft>
                <a:spcPts val="1200"/>
              </a:spcAft>
              <a:buNone/>
            </a:pPr>
            <a:r>
              <a:rPr lang="en"/>
              <a:t>We can also modify inner lists</a:t>
            </a:r>
            <a:r>
              <a:rPr lang="en"/>
              <a:t>...</a:t>
            </a:r>
            <a:endParaRPr>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Lists</a:t>
            </a:r>
            <a:endParaRPr/>
          </a:p>
        </p:txBody>
      </p:sp>
      <p:sp>
        <p:nvSpPr>
          <p:cNvPr id="552" name="Google Shape;552;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And we can also access the inner lists in a convenient way.</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matrix[0][1]</a:t>
            </a:r>
            <a:r>
              <a:rPr lang="en">
                <a:solidFill>
                  <a:schemeClr val="dk1"/>
                </a:solidFill>
              </a:rPr>
              <a:t>  </a:t>
            </a:r>
            <a:r>
              <a:rPr lang="en">
                <a:solidFill>
                  <a:srgbClr val="FF00FF"/>
                </a:solidFill>
              </a:rPr>
              <a:t># element at (row, col) = (0, 1)</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3</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matrix[2][0]</a:t>
            </a:r>
            <a:r>
              <a:rPr lang="en">
                <a:solidFill>
                  <a:schemeClr val="dk1"/>
                </a:solidFill>
              </a:rPr>
              <a:t>  </a:t>
            </a:r>
            <a:r>
              <a:rPr lang="en">
                <a:solidFill>
                  <a:srgbClr val="FF00FF"/>
                </a:solidFill>
              </a:rPr>
              <a:t># element at (2, 0)</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1</a:t>
            </a:r>
            <a:endParaRPr>
              <a:solidFill>
                <a:srgbClr val="FF0000"/>
              </a:solidFill>
            </a:endParaRPr>
          </a:p>
          <a:p>
            <a:pPr indent="0" lvl="0" marL="0" rtl="0" algn="just">
              <a:lnSpc>
                <a:spcPct val="100000"/>
              </a:lnSpc>
              <a:spcBef>
                <a:spcPts val="1200"/>
              </a:spcBef>
              <a:spcAft>
                <a:spcPts val="0"/>
              </a:spcAft>
              <a:buNone/>
            </a:pPr>
            <a:r>
              <a:rPr lang="en"/>
              <a:t>We can also modify inner lists...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matrix[2][0] = -1</a:t>
            </a:r>
            <a:r>
              <a:rPr lang="en">
                <a:solidFill>
                  <a:schemeClr val="dk1"/>
                </a:solidFill>
              </a:rPr>
              <a:t>  </a:t>
            </a:r>
            <a:r>
              <a:rPr lang="en">
                <a:solidFill>
                  <a:srgbClr val="FF00FF"/>
                </a:solidFill>
              </a:rPr>
              <a:t># change the element at (2, 0)</a:t>
            </a:r>
            <a:endParaRPr>
              <a:solidFill>
                <a:srgbClr val="FF00FF"/>
              </a:solidFill>
            </a:endParaRPr>
          </a:p>
          <a:p>
            <a:pPr indent="457200" lvl="0" marL="0" rtl="0" algn="just">
              <a:lnSpc>
                <a:spcPct val="100000"/>
              </a:lnSpc>
              <a:spcBef>
                <a:spcPts val="0"/>
              </a:spcBef>
              <a:spcAft>
                <a:spcPts val="0"/>
              </a:spcAft>
              <a:buNone/>
            </a:pPr>
            <a:r>
              <a:rPr lang="en">
                <a:solidFill>
                  <a:schemeClr val="dk1"/>
                </a:solidFill>
              </a:rPr>
              <a:t>&gt;&gt;&gt; </a:t>
            </a:r>
            <a:r>
              <a:rPr lang="en">
                <a:solidFill>
                  <a:srgbClr val="0000FF"/>
                </a:solidFill>
              </a:rPr>
              <a:t>matrix</a:t>
            </a:r>
            <a:endParaRPr>
              <a:solidFill>
                <a:srgbClr val="0000FF"/>
              </a:solidFill>
            </a:endParaRPr>
          </a:p>
          <a:p>
            <a:pPr indent="457200" lvl="0" marL="0" rtl="0" algn="just">
              <a:lnSpc>
                <a:spcPct val="100000"/>
              </a:lnSpc>
              <a:spcBef>
                <a:spcPts val="0"/>
              </a:spcBef>
              <a:spcAft>
                <a:spcPts val="0"/>
              </a:spcAft>
              <a:buNone/>
            </a:pPr>
            <a:r>
              <a:rPr lang="en">
                <a:solidFill>
                  <a:srgbClr val="FF0000"/>
                </a:solidFill>
              </a:rPr>
              <a:t>[[4, 3, 1], [-2, 1, -1], [-1, 0, -2]]</a:t>
            </a:r>
            <a:endParaRPr>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String Methods</a:t>
            </a:r>
            <a:endParaRPr/>
          </a:p>
        </p:txBody>
      </p:sp>
      <p:sp>
        <p:nvSpPr>
          <p:cNvPr id="558" name="Google Shape;558;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 could spend an entire week discussing string methods in greater depth, but we’ll simply look at a few methods. You can learn more about string methods on this webpage: </a:t>
            </a:r>
            <a:r>
              <a:rPr lang="en" sz="1700" u="sng">
                <a:solidFill>
                  <a:schemeClr val="hlink"/>
                </a:solidFill>
                <a:hlinkClick r:id="rId3"/>
              </a:rPr>
              <a:t>https://docs.python.org/3/library/stdtypes.html#string-methods</a:t>
            </a:r>
            <a:r>
              <a:rPr lang="en" sz="1700"/>
              <a:t>.</a:t>
            </a:r>
            <a:endParaRPr sz="1700"/>
          </a:p>
          <a:p>
            <a:pPr indent="0" lvl="0" marL="0" rtl="0" algn="just">
              <a:spcBef>
                <a:spcPts val="1200"/>
              </a:spcBef>
              <a:spcAft>
                <a:spcPts val="1200"/>
              </a:spcAft>
              <a:buNone/>
            </a:pPr>
            <a:r>
              <a:rPr lang="en" sz="1700">
                <a:solidFill>
                  <a:schemeClr val="dk1"/>
                </a:solidFill>
              </a:rPr>
              <a:t>	&gt;&gt;&gt; </a:t>
            </a:r>
            <a:r>
              <a:rPr lang="en" sz="1700">
                <a:solidFill>
                  <a:srgbClr val="0000FF"/>
                </a:solidFill>
              </a:rPr>
              <a:t>help(str)</a:t>
            </a:r>
            <a:endParaRPr sz="1700">
              <a:solidFill>
                <a:srgbClr val="FF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String Methods</a:t>
            </a:r>
            <a:endParaRPr/>
          </a:p>
        </p:txBody>
      </p:sp>
      <p:sp>
        <p:nvSpPr>
          <p:cNvPr id="564" name="Google Shape;564;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 could spend an entire week discussing string methods in greater depth, but we’ll simply look at a few methods. You can learn more about string methods on this webpage: </a:t>
            </a:r>
            <a:r>
              <a:rPr lang="en" sz="1700" u="sng">
                <a:solidFill>
                  <a:schemeClr val="hlink"/>
                </a:solidFill>
                <a:hlinkClick r:id="rId3"/>
              </a:rPr>
              <a:t>https://docs.python.org/3/library/stdtypes.html#string-methods</a:t>
            </a:r>
            <a:r>
              <a:rPr lang="en" sz="1700"/>
              <a:t>.</a:t>
            </a:r>
            <a:endParaRPr sz="1700"/>
          </a:p>
          <a:p>
            <a:pPr indent="0" lvl="0" marL="0" rtl="0" algn="just">
              <a:spcBef>
                <a:spcPts val="1200"/>
              </a:spcBef>
              <a:spcAft>
                <a:spcPts val="0"/>
              </a:spcAft>
              <a:buNone/>
            </a:pPr>
            <a:r>
              <a:rPr lang="en" sz="1700">
                <a:solidFill>
                  <a:schemeClr val="dk1"/>
                </a:solidFill>
              </a:rPr>
              <a:t>	&gt;&gt;&gt; </a:t>
            </a:r>
            <a:r>
              <a:rPr lang="en" sz="1700">
                <a:solidFill>
                  <a:srgbClr val="0000FF"/>
                </a:solidFill>
              </a:rPr>
              <a:t>help(str)</a:t>
            </a:r>
            <a:endParaRPr sz="1700">
              <a:solidFill>
                <a:srgbClr val="0000FF"/>
              </a:solidFill>
            </a:endParaRPr>
          </a:p>
          <a:p>
            <a:pPr indent="0" lvl="0" marL="0" rtl="0" algn="just">
              <a:spcBef>
                <a:spcPts val="1200"/>
              </a:spcBef>
              <a:spcAft>
                <a:spcPts val="0"/>
              </a:spcAft>
              <a:buNone/>
            </a:pPr>
            <a:r>
              <a:rPr lang="en" sz="1700"/>
              <a:t>Let’s start with a simple string.</a:t>
            </a:r>
            <a:endParaRPr sz="1700"/>
          </a:p>
          <a:p>
            <a:pPr indent="0" lvl="0" marL="0" rtl="0" algn="just">
              <a:lnSpc>
                <a:spcPct val="100000"/>
              </a:lnSpc>
              <a:spcBef>
                <a:spcPts val="1200"/>
              </a:spcBef>
              <a:spcAft>
                <a:spcPts val="0"/>
              </a:spcAft>
              <a:buNone/>
            </a:pPr>
            <a:r>
              <a:rPr lang="en" sz="1700">
                <a:solidFill>
                  <a:schemeClr val="dk1"/>
                </a:solidFill>
              </a:rPr>
              <a:t>	&gt;&gt;&gt; </a:t>
            </a:r>
            <a:r>
              <a:rPr lang="en" sz="1700">
                <a:solidFill>
                  <a:srgbClr val="0000FF"/>
                </a:solidFill>
              </a:rPr>
              <a:t>s = ‘Roses are red.’</a:t>
            </a:r>
            <a:endParaRPr sz="170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String Methods</a:t>
            </a:r>
            <a:endParaRPr/>
          </a:p>
        </p:txBody>
      </p:sp>
      <p:sp>
        <p:nvSpPr>
          <p:cNvPr id="570" name="Google Shape;570;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 could spend an entire week discussing string methods in greater depth, but we’ll simply look at a few methods. You can learn more about string methods on this webpage: </a:t>
            </a:r>
            <a:r>
              <a:rPr lang="en" sz="1700" u="sng">
                <a:solidFill>
                  <a:schemeClr val="hlink"/>
                </a:solidFill>
                <a:hlinkClick r:id="rId3"/>
              </a:rPr>
              <a:t>https://docs.python.org/3/library/stdtypes.html#string-methods</a:t>
            </a:r>
            <a:r>
              <a:rPr lang="en" sz="1700"/>
              <a:t>.</a:t>
            </a:r>
            <a:endParaRPr sz="1700"/>
          </a:p>
          <a:p>
            <a:pPr indent="0" lvl="0" marL="0" rtl="0" algn="just">
              <a:spcBef>
                <a:spcPts val="1200"/>
              </a:spcBef>
              <a:spcAft>
                <a:spcPts val="0"/>
              </a:spcAft>
              <a:buNone/>
            </a:pPr>
            <a:r>
              <a:rPr lang="en" sz="1700">
                <a:solidFill>
                  <a:schemeClr val="dk1"/>
                </a:solidFill>
              </a:rPr>
              <a:t>	&gt;&gt;&gt; </a:t>
            </a:r>
            <a:r>
              <a:rPr lang="en" sz="1700">
                <a:solidFill>
                  <a:srgbClr val="0000FF"/>
                </a:solidFill>
              </a:rPr>
              <a:t>help(str)</a:t>
            </a:r>
            <a:endParaRPr sz="1700">
              <a:solidFill>
                <a:srgbClr val="0000FF"/>
              </a:solidFill>
            </a:endParaRPr>
          </a:p>
          <a:p>
            <a:pPr indent="0" lvl="0" marL="0" rtl="0" algn="just">
              <a:spcBef>
                <a:spcPts val="1200"/>
              </a:spcBef>
              <a:spcAft>
                <a:spcPts val="0"/>
              </a:spcAft>
              <a:buNone/>
            </a:pPr>
            <a:r>
              <a:rPr lang="en" sz="1700"/>
              <a:t>Let’s start with a simple string.</a:t>
            </a:r>
            <a:endParaRPr sz="1700"/>
          </a:p>
          <a:p>
            <a:pPr indent="0" lvl="0" marL="0" rtl="0" algn="just">
              <a:lnSpc>
                <a:spcPct val="100000"/>
              </a:lnSpc>
              <a:spcBef>
                <a:spcPts val="1200"/>
              </a:spcBef>
              <a:spcAft>
                <a:spcPts val="0"/>
              </a:spcAft>
              <a:buNone/>
            </a:pPr>
            <a:r>
              <a:rPr lang="en" sz="1700">
                <a:solidFill>
                  <a:schemeClr val="dk1"/>
                </a:solidFill>
              </a:rPr>
              <a:t>	&gt;&gt;&gt; </a:t>
            </a:r>
            <a:r>
              <a:rPr lang="en" sz="1700">
                <a:solidFill>
                  <a:srgbClr val="0000FF"/>
                </a:solidFill>
              </a:rPr>
              <a:t>s = ‘Roses are red.’</a:t>
            </a:r>
            <a:endParaRPr sz="1700">
              <a:solidFill>
                <a:srgbClr val="0000FF"/>
              </a:solidFill>
            </a:endParaRPr>
          </a:p>
          <a:p>
            <a:pPr indent="0" lvl="0" marL="0" rtl="0" algn="just">
              <a:lnSpc>
                <a:spcPct val="100000"/>
              </a:lnSpc>
              <a:spcBef>
                <a:spcPts val="0"/>
              </a:spcBef>
              <a:spcAft>
                <a:spcPts val="0"/>
              </a:spcAft>
              <a:buNone/>
            </a:pPr>
            <a:r>
              <a:rPr lang="en" sz="1700">
                <a:solidFill>
                  <a:schemeClr val="dk1"/>
                </a:solidFill>
              </a:rPr>
              <a:t>	&gt;&gt;&gt; </a:t>
            </a:r>
            <a:r>
              <a:rPr lang="en" sz="1700">
                <a:solidFill>
                  <a:srgbClr val="0000FF"/>
                </a:solidFill>
              </a:rPr>
              <a:t>s.count(‘e’)</a:t>
            </a:r>
            <a:r>
              <a:rPr lang="en" sz="1700">
                <a:solidFill>
                  <a:schemeClr val="dk1"/>
                </a:solidFill>
              </a:rPr>
              <a:t>  </a:t>
            </a:r>
            <a:r>
              <a:rPr lang="en" sz="1700">
                <a:solidFill>
                  <a:srgbClr val="FF00FF"/>
                </a:solidFill>
              </a:rPr>
              <a:t># count the number of e’s in s</a:t>
            </a:r>
            <a:endParaRPr sz="1700">
              <a:solidFill>
                <a:srgbClr val="FF00FF"/>
              </a:solidFill>
            </a:endParaRPr>
          </a:p>
          <a:p>
            <a:pPr indent="0" lvl="0" marL="0" rtl="0" algn="just">
              <a:lnSpc>
                <a:spcPct val="100000"/>
              </a:lnSpc>
              <a:spcBef>
                <a:spcPts val="0"/>
              </a:spcBef>
              <a:spcAft>
                <a:spcPts val="0"/>
              </a:spcAft>
              <a:buNone/>
            </a:pPr>
            <a:r>
              <a:rPr lang="en" sz="1700">
                <a:solidFill>
                  <a:schemeClr val="dk1"/>
                </a:solidFill>
              </a:rPr>
              <a:t>	</a:t>
            </a:r>
            <a:r>
              <a:rPr lang="en" sz="1700">
                <a:solidFill>
                  <a:srgbClr val="FF0000"/>
                </a:solidFill>
              </a:rPr>
              <a:t>3</a:t>
            </a:r>
            <a:endParaRPr sz="1700">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String Methods</a:t>
            </a:r>
            <a:endParaRPr/>
          </a:p>
        </p:txBody>
      </p:sp>
      <p:sp>
        <p:nvSpPr>
          <p:cNvPr id="576" name="Google Shape;576;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s.upper()</a:t>
            </a:r>
            <a:r>
              <a:rPr lang="en">
                <a:solidFill>
                  <a:schemeClr val="dk1"/>
                </a:solidFill>
              </a:rPr>
              <a:t>     </a:t>
            </a:r>
            <a:r>
              <a:rPr lang="en">
                <a:solidFill>
                  <a:srgbClr val="FF00FF"/>
                </a:solidFill>
              </a:rPr>
              <a:t># make everything </a:t>
            </a:r>
            <a:r>
              <a:rPr lang="en">
                <a:solidFill>
                  <a:srgbClr val="FF00FF"/>
                </a:solidFill>
              </a:rPr>
              <a:t>uppercase</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‘ROSES ARE RED.’</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String Methods</a:t>
            </a:r>
            <a:endParaRPr/>
          </a:p>
        </p:txBody>
      </p:sp>
      <p:sp>
        <p:nvSpPr>
          <p:cNvPr id="582" name="Google Shape;582;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s.upper()</a:t>
            </a:r>
            <a:r>
              <a:rPr lang="en">
                <a:solidFill>
                  <a:schemeClr val="dk1"/>
                </a:solidFill>
              </a:rPr>
              <a:t>     </a:t>
            </a:r>
            <a:r>
              <a:rPr lang="en">
                <a:solidFill>
                  <a:srgbClr val="FF00FF"/>
                </a:solidFill>
              </a:rPr>
              <a:t># make everything uppercase</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‘ROSES ARE RED.’</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s.lower()</a:t>
            </a:r>
            <a:r>
              <a:rPr lang="en">
                <a:solidFill>
                  <a:schemeClr val="dk1"/>
                </a:solidFill>
              </a:rPr>
              <a:t>     </a:t>
            </a:r>
            <a:r>
              <a:rPr lang="en">
                <a:solidFill>
                  <a:srgbClr val="FF00FF"/>
                </a:solidFill>
              </a:rPr>
              <a:t># make </a:t>
            </a:r>
            <a:r>
              <a:rPr lang="en">
                <a:solidFill>
                  <a:srgbClr val="FF00FF"/>
                </a:solidFill>
              </a:rPr>
              <a:t>everything</a:t>
            </a:r>
            <a:r>
              <a:rPr lang="en">
                <a:solidFill>
                  <a:srgbClr val="FF00FF"/>
                </a:solidFill>
              </a:rPr>
              <a:t> lowercase</a:t>
            </a:r>
            <a:endParaRPr>
              <a:solidFill>
                <a:srgbClr val="FF00FF"/>
              </a:solidFill>
            </a:endParaRPr>
          </a:p>
          <a:p>
            <a:pPr indent="0" lvl="0" marL="0" rtl="0" algn="just">
              <a:lnSpc>
                <a:spcPct val="100000"/>
              </a:lnSpc>
              <a:spcBef>
                <a:spcPts val="0"/>
              </a:spcBef>
              <a:spcAft>
                <a:spcPts val="1200"/>
              </a:spcAft>
              <a:buNone/>
            </a:pPr>
            <a:r>
              <a:rPr lang="en">
                <a:solidFill>
                  <a:schemeClr val="dk1"/>
                </a:solidFill>
              </a:rPr>
              <a:t>	</a:t>
            </a:r>
            <a:r>
              <a:rPr lang="en">
                <a:solidFill>
                  <a:srgbClr val="FF0000"/>
                </a:solidFill>
              </a:rPr>
              <a:t>‘</a:t>
            </a:r>
            <a:r>
              <a:rPr lang="en">
                <a:solidFill>
                  <a:srgbClr val="FF0000"/>
                </a:solidFill>
              </a:rPr>
              <a:t>r</a:t>
            </a:r>
            <a:r>
              <a:rPr lang="en">
                <a:solidFill>
                  <a:srgbClr val="FF0000"/>
                </a:solidFill>
              </a:rPr>
              <a:t>oses are red.’</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10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String Methods</a:t>
            </a:r>
            <a:endParaRPr/>
          </a:p>
        </p:txBody>
      </p:sp>
      <p:sp>
        <p:nvSpPr>
          <p:cNvPr id="588" name="Google Shape;588;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s.upper()</a:t>
            </a:r>
            <a:r>
              <a:rPr lang="en">
                <a:solidFill>
                  <a:schemeClr val="dk1"/>
                </a:solidFill>
              </a:rPr>
              <a:t>     </a:t>
            </a:r>
            <a:r>
              <a:rPr lang="en">
                <a:solidFill>
                  <a:srgbClr val="FF00FF"/>
                </a:solidFill>
              </a:rPr>
              <a:t># make everything uppercase</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‘ROSES ARE RED.’</a:t>
            </a:r>
            <a:endParaRPr>
              <a:solidFill>
                <a:srgbClr val="FF0000"/>
              </a:solidFill>
            </a:endParaRPr>
          </a:p>
          <a:p>
            <a:pPr indent="0" lvl="0" marL="0" rtl="0" algn="just">
              <a:lnSpc>
                <a:spcPct val="100000"/>
              </a:lnSpc>
              <a:spcBef>
                <a:spcPts val="0"/>
              </a:spcBef>
              <a:spcAft>
                <a:spcPts val="0"/>
              </a:spcAft>
              <a:buClr>
                <a:schemeClr val="dk1"/>
              </a:buClr>
              <a:buSzPts val="1100"/>
              <a:buFont typeface="Arial"/>
              <a:buNone/>
            </a:pPr>
            <a:r>
              <a:rPr lang="en">
                <a:solidFill>
                  <a:schemeClr val="dk1"/>
                </a:solidFill>
              </a:rPr>
              <a:t>	&gt;&gt;&gt; </a:t>
            </a:r>
            <a:r>
              <a:rPr lang="en">
                <a:solidFill>
                  <a:srgbClr val="0000FF"/>
                </a:solidFill>
              </a:rPr>
              <a:t>s.lower()</a:t>
            </a:r>
            <a:r>
              <a:rPr lang="en">
                <a:solidFill>
                  <a:schemeClr val="dk1"/>
                </a:solidFill>
              </a:rPr>
              <a:t>     </a:t>
            </a:r>
            <a:r>
              <a:rPr lang="en">
                <a:solidFill>
                  <a:srgbClr val="FF00FF"/>
                </a:solidFill>
              </a:rPr>
              <a:t># make everything lowercase</a:t>
            </a:r>
            <a:endParaRPr>
              <a:solidFill>
                <a:srgbClr val="FF00FF"/>
              </a:solidFill>
            </a:endParaRPr>
          </a:p>
          <a:p>
            <a:pPr indent="0" lvl="0" marL="0" rtl="0" algn="just">
              <a:lnSpc>
                <a:spcPct val="100000"/>
              </a:lnSpc>
              <a:spcBef>
                <a:spcPts val="0"/>
              </a:spcBef>
              <a:spcAft>
                <a:spcPts val="0"/>
              </a:spcAft>
              <a:buClr>
                <a:schemeClr val="dk1"/>
              </a:buClr>
              <a:buSzPts val="1100"/>
              <a:buFont typeface="Arial"/>
              <a:buNone/>
            </a:pPr>
            <a:r>
              <a:rPr lang="en">
                <a:solidFill>
                  <a:schemeClr val="dk1"/>
                </a:solidFill>
              </a:rPr>
              <a:t>	</a:t>
            </a:r>
            <a:r>
              <a:rPr lang="en">
                <a:solidFill>
                  <a:srgbClr val="FF0000"/>
                </a:solidFill>
              </a:rPr>
              <a:t>‘roses are red.’</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s.swapcase()</a:t>
            </a:r>
            <a:r>
              <a:rPr lang="en">
                <a:solidFill>
                  <a:schemeClr val="dk1"/>
                </a:solidFill>
              </a:rPr>
              <a:t>  </a:t>
            </a:r>
            <a:r>
              <a:rPr lang="en">
                <a:solidFill>
                  <a:srgbClr val="FF00FF"/>
                </a:solidFill>
              </a:rPr>
              <a:t># swap cases for all characters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‘rOSES ARE RED.’</a:t>
            </a:r>
            <a:endParaRPr>
              <a:solidFill>
                <a:srgbClr val="FF0000"/>
              </a:solidFill>
            </a:endParaRPr>
          </a:p>
          <a:p>
            <a:pPr indent="0" lvl="0" marL="0" rtl="0" algn="just">
              <a:lnSpc>
                <a:spcPct val="100000"/>
              </a:lnSpc>
              <a:spcBef>
                <a:spcPts val="1200"/>
              </a:spcBef>
              <a:spcAft>
                <a:spcPts val="1200"/>
              </a:spcAft>
              <a:buNone/>
            </a:pPr>
            <a:r>
              <a:rPr lang="en"/>
              <a:t>Notice that s was not modified ‘in-place.’ The original value of the string was never changed. I could have changed it, but did not want to do so.</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0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String Methods</a:t>
            </a:r>
            <a:endParaRPr/>
          </a:p>
        </p:txBody>
      </p:sp>
      <p:sp>
        <p:nvSpPr>
          <p:cNvPr id="594" name="Google Shape;594;p101"/>
          <p:cNvSpPr txBox="1"/>
          <p:nvPr>
            <p:ph idx="1" type="body"/>
          </p:nvPr>
        </p:nvSpPr>
        <p:spPr>
          <a:xfrm>
            <a:off x="311700" y="1152475"/>
            <a:ext cx="8520600" cy="3664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Now suppose you were working with the following strings: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line_1 = ‘&gt;SEQUENCE_1\n’</a:t>
            </a:r>
            <a:endParaRPr>
              <a:solidFill>
                <a:srgbClr val="0000FF"/>
              </a:solidFill>
            </a:endParaRPr>
          </a:p>
          <a:p>
            <a:pPr indent="0" lvl="0" marL="0" rtl="0" algn="just">
              <a:lnSpc>
                <a:spcPct val="100000"/>
              </a:lnSpc>
              <a:spcBef>
                <a:spcPts val="0"/>
              </a:spcBef>
              <a:spcAft>
                <a:spcPts val="1200"/>
              </a:spcAft>
              <a:buNone/>
            </a:pPr>
            <a:r>
              <a:rPr lang="en">
                <a:solidFill>
                  <a:schemeClr val="dk1"/>
                </a:solidFill>
              </a:rPr>
              <a:t>	&gt;&gt;&gt; </a:t>
            </a:r>
            <a:r>
              <a:rPr lang="en">
                <a:solidFill>
                  <a:srgbClr val="0000FF"/>
                </a:solidFill>
              </a:rPr>
              <a:t>line_2 = ‘AAGGATGTCGCTGCA\n’</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Write Some Python Code!</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Invoke the Python interpreter.</a:t>
            </a:r>
            <a:endParaRPr/>
          </a:p>
          <a:p>
            <a:pPr indent="0" lvl="0" marL="0" rtl="0" algn="just">
              <a:spcBef>
                <a:spcPts val="1200"/>
              </a:spcBef>
              <a:spcAft>
                <a:spcPts val="0"/>
              </a:spcAft>
              <a:buNone/>
            </a:pPr>
            <a:r>
              <a:rPr lang="en"/>
              <a:t>	</a:t>
            </a:r>
            <a:r>
              <a:rPr lang="en">
                <a:solidFill>
                  <a:srgbClr val="000000"/>
                </a:solidFill>
              </a:rPr>
              <a:t>$ </a:t>
            </a:r>
            <a:r>
              <a:rPr lang="en">
                <a:solidFill>
                  <a:srgbClr val="0000FF"/>
                </a:solidFill>
              </a:rPr>
              <a:t>python</a:t>
            </a:r>
            <a:endParaRPr>
              <a:solidFill>
                <a:srgbClr val="0000FF"/>
              </a:solidFill>
            </a:endParaRPr>
          </a:p>
          <a:p>
            <a:pPr indent="0" lvl="0" marL="0" rtl="0" algn="just">
              <a:spcBef>
                <a:spcPts val="1200"/>
              </a:spcBef>
              <a:spcAft>
                <a:spcPts val="0"/>
              </a:spcAft>
              <a:buNone/>
            </a:pPr>
            <a:r>
              <a:rPr lang="en"/>
              <a:t>You will now see the </a:t>
            </a:r>
            <a:r>
              <a:rPr lang="en" u="sng"/>
              <a:t>interpreter prompt</a:t>
            </a:r>
            <a:endParaRPr/>
          </a:p>
          <a:p>
            <a:pPr indent="0" lvl="0" marL="0" rtl="0" algn="just">
              <a:spcBef>
                <a:spcPts val="1200"/>
              </a:spcBef>
              <a:spcAft>
                <a:spcPts val="0"/>
              </a:spcAft>
              <a:buNone/>
            </a:pPr>
            <a:r>
              <a:rPr lang="en"/>
              <a:t>	</a:t>
            </a:r>
            <a:r>
              <a:rPr lang="en">
                <a:solidFill>
                  <a:schemeClr val="dk1"/>
                </a:solidFill>
              </a:rPr>
              <a:t>&gt;&gt;&gt;</a:t>
            </a:r>
            <a:endParaRPr>
              <a:solidFill>
                <a:schemeClr val="dk1"/>
              </a:solidFill>
            </a:endParaRPr>
          </a:p>
          <a:p>
            <a:pPr indent="0" lvl="0" marL="0" rtl="0" algn="just">
              <a:spcBef>
                <a:spcPts val="1200"/>
              </a:spcBef>
              <a:spcAft>
                <a:spcPts val="0"/>
              </a:spcAft>
              <a:buNone/>
            </a:pPr>
            <a:r>
              <a:rPr lang="en"/>
              <a:t>f</a:t>
            </a:r>
            <a:r>
              <a:rPr lang="en"/>
              <a:t>ollowed by a cursor of some sort, usually a blinking box or underscore.</a:t>
            </a:r>
            <a:endParaRPr/>
          </a:p>
          <a:p>
            <a:pPr indent="0" lvl="0" marL="0" rtl="0" algn="just">
              <a:spcBef>
                <a:spcPts val="1200"/>
              </a:spcBef>
              <a:spcAft>
                <a:spcPts val="1200"/>
              </a:spcAft>
              <a:buNone/>
            </a:pPr>
            <a:r>
              <a:t/>
            </a:r>
            <a:endParaRPr>
              <a:solidFill>
                <a:srgbClr val="0000FF"/>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10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String Methods</a:t>
            </a:r>
            <a:endParaRPr/>
          </a:p>
        </p:txBody>
      </p:sp>
      <p:sp>
        <p:nvSpPr>
          <p:cNvPr id="600" name="Google Shape;600;p102"/>
          <p:cNvSpPr txBox="1"/>
          <p:nvPr>
            <p:ph idx="1" type="body"/>
          </p:nvPr>
        </p:nvSpPr>
        <p:spPr>
          <a:xfrm>
            <a:off x="311700" y="1152475"/>
            <a:ext cx="8520600" cy="3664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Now suppose you were working with the following strings: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line_1 = ‘&gt;SEQUENCE_1\n’</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line_2 = ‘AAGGATGTCGCTGCA\n’</a:t>
            </a:r>
            <a:endParaRPr>
              <a:solidFill>
                <a:srgbClr val="0000FF"/>
              </a:solidFill>
            </a:endParaRPr>
          </a:p>
          <a:p>
            <a:pPr indent="0" lvl="0" marL="0" rtl="0" algn="just">
              <a:lnSpc>
                <a:spcPct val="100000"/>
              </a:lnSpc>
              <a:spcBef>
                <a:spcPts val="1200"/>
              </a:spcBef>
              <a:spcAft>
                <a:spcPts val="0"/>
              </a:spcAft>
              <a:buNone/>
            </a:pPr>
            <a:r>
              <a:rPr lang="en"/>
              <a:t>You may want to retrieve parts of each string...</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header = line_1.lstrip(‘&gt;’).rstrip() </a:t>
            </a:r>
            <a:r>
              <a:rPr lang="en">
                <a:solidFill>
                  <a:srgbClr val="FF00FF"/>
                </a:solidFill>
              </a:rPr>
              <a:t># left strip ‘&gt;’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seq = line_2.rstrip()  </a:t>
            </a:r>
            <a:r>
              <a:rPr lang="en">
                <a:solidFill>
                  <a:srgbClr val="FF00FF"/>
                </a:solidFill>
              </a:rPr>
              <a:t># right strip whitespace</a:t>
            </a:r>
            <a:endParaRPr>
              <a:solidFill>
                <a:srgbClr val="FF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String Methods</a:t>
            </a:r>
            <a:endParaRPr/>
          </a:p>
        </p:txBody>
      </p:sp>
      <p:sp>
        <p:nvSpPr>
          <p:cNvPr id="606" name="Google Shape;606;p103"/>
          <p:cNvSpPr txBox="1"/>
          <p:nvPr>
            <p:ph idx="1" type="body"/>
          </p:nvPr>
        </p:nvSpPr>
        <p:spPr>
          <a:xfrm>
            <a:off x="311700" y="1152475"/>
            <a:ext cx="8520600" cy="3664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Now suppose you were working with the following strings: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line_1 = ‘&gt;SEQUENCE_1\n’</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line_2 = ‘AAGGATGTCGCTGCA\n’</a:t>
            </a:r>
            <a:endParaRPr>
              <a:solidFill>
                <a:srgbClr val="0000FF"/>
              </a:solidFill>
            </a:endParaRPr>
          </a:p>
          <a:p>
            <a:pPr indent="0" lvl="0" marL="0" rtl="0" algn="just">
              <a:lnSpc>
                <a:spcPct val="100000"/>
              </a:lnSpc>
              <a:spcBef>
                <a:spcPts val="1200"/>
              </a:spcBef>
              <a:spcAft>
                <a:spcPts val="0"/>
              </a:spcAft>
              <a:buNone/>
            </a:pPr>
            <a:r>
              <a:rPr lang="en"/>
              <a:t>You may want to retrieve parts of each string...</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header = line_1.lstrip(‘&gt;’).rstrip() </a:t>
            </a:r>
            <a:r>
              <a:rPr lang="en">
                <a:solidFill>
                  <a:srgbClr val="FF00FF"/>
                </a:solidFill>
              </a:rPr>
              <a:t># left strip ‘&gt;’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seq = line_2.rstrip()  </a:t>
            </a:r>
            <a:r>
              <a:rPr lang="en">
                <a:solidFill>
                  <a:srgbClr val="FF00FF"/>
                </a:solidFill>
              </a:rPr>
              <a:t># right strip whitespace</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header</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‘SEQUENCE_1’</a:t>
            </a:r>
            <a:endParaRPr>
              <a:solidFill>
                <a:srgbClr val="FF000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String Methods</a:t>
            </a:r>
            <a:endParaRPr/>
          </a:p>
        </p:txBody>
      </p:sp>
      <p:sp>
        <p:nvSpPr>
          <p:cNvPr id="612" name="Google Shape;612;p104"/>
          <p:cNvSpPr txBox="1"/>
          <p:nvPr>
            <p:ph idx="1" type="body"/>
          </p:nvPr>
        </p:nvSpPr>
        <p:spPr>
          <a:xfrm>
            <a:off x="311700" y="1152475"/>
            <a:ext cx="8520600" cy="3664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Now suppose you were working with the following strings:</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line_1 = ‘&gt;SEQUENCE_1\n’</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line_2 = ‘AAGGATGTCGCTGCA\n’</a:t>
            </a:r>
            <a:endParaRPr>
              <a:solidFill>
                <a:srgbClr val="0000FF"/>
              </a:solidFill>
            </a:endParaRPr>
          </a:p>
          <a:p>
            <a:pPr indent="0" lvl="0" marL="0" rtl="0" algn="just">
              <a:lnSpc>
                <a:spcPct val="100000"/>
              </a:lnSpc>
              <a:spcBef>
                <a:spcPts val="1200"/>
              </a:spcBef>
              <a:spcAft>
                <a:spcPts val="0"/>
              </a:spcAft>
              <a:buNone/>
            </a:pPr>
            <a:r>
              <a:rPr lang="en"/>
              <a:t>You may want to retrieve parts of each string...</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header = line_1.lstrip(‘&gt;’).rstrip() </a:t>
            </a:r>
            <a:r>
              <a:rPr lang="en">
                <a:solidFill>
                  <a:srgbClr val="FF00FF"/>
                </a:solidFill>
              </a:rPr>
              <a:t># left strip ‘&gt;’</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seq = line_2.rstrip()  </a:t>
            </a:r>
            <a:r>
              <a:rPr lang="en">
                <a:solidFill>
                  <a:srgbClr val="FF00FF"/>
                </a:solidFill>
              </a:rPr>
              <a:t># right strip whitespace</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header</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‘SEQUENCE_1’</a:t>
            </a:r>
            <a:endParaRPr>
              <a:solidFill>
                <a:srgbClr val="FF0000"/>
              </a:solidFill>
            </a:endParaRPr>
          </a:p>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seq</a:t>
            </a:r>
            <a:endParaRPr>
              <a:solidFill>
                <a:srgbClr val="0000FF"/>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‘AAGGATGTCGCTGCA’</a:t>
            </a:r>
            <a:endParaRPr>
              <a:solidFill>
                <a:srgbClr val="FF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f</a:t>
            </a:r>
            <a:r>
              <a:rPr lang="en"/>
              <a:t>or’ Loops</a:t>
            </a:r>
            <a:endParaRPr/>
          </a:p>
        </p:txBody>
      </p:sp>
      <p:sp>
        <p:nvSpPr>
          <p:cNvPr id="618" name="Google Shape;618;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One way to control the flow of a program is a </a:t>
            </a:r>
            <a:r>
              <a:rPr lang="en">
                <a:solidFill>
                  <a:srgbClr val="FF0000"/>
                </a:solidFill>
              </a:rPr>
              <a:t>for</a:t>
            </a:r>
            <a:r>
              <a:rPr lang="en"/>
              <a:t> loop, which iterates over each item in some iterable object. A very commonly used iterable is the </a:t>
            </a:r>
            <a:r>
              <a:rPr lang="en">
                <a:solidFill>
                  <a:srgbClr val="FF0000"/>
                </a:solidFill>
              </a:rPr>
              <a:t>range()</a:t>
            </a:r>
            <a:r>
              <a:rPr lang="en"/>
              <a:t> object.</a:t>
            </a:r>
            <a:endParaRPr/>
          </a:p>
          <a:p>
            <a:pPr indent="0" lvl="0" marL="0" rtl="0" algn="just">
              <a:spcBef>
                <a:spcPts val="1200"/>
              </a:spcBef>
              <a:spcAft>
                <a:spcPts val="1200"/>
              </a:spcAft>
              <a:buNone/>
            </a:pPr>
            <a:r>
              <a:rPr lang="en"/>
              <a:t>The syntax for </a:t>
            </a:r>
            <a:r>
              <a:rPr lang="en">
                <a:solidFill>
                  <a:srgbClr val="FF0000"/>
                </a:solidFill>
              </a:rPr>
              <a:t>range()</a:t>
            </a:r>
            <a:r>
              <a:rPr lang="en"/>
              <a:t> is: </a:t>
            </a:r>
            <a:r>
              <a:rPr lang="en">
                <a:solidFill>
                  <a:srgbClr val="FF0000"/>
                </a:solidFill>
              </a:rPr>
              <a:t>range(start, stop, step) </a:t>
            </a:r>
            <a:r>
              <a:rPr lang="en"/>
              <a:t>and it returns an iterable starting at </a:t>
            </a:r>
            <a:r>
              <a:rPr lang="en">
                <a:solidFill>
                  <a:srgbClr val="FF0000"/>
                </a:solidFill>
              </a:rPr>
              <a:t>start</a:t>
            </a:r>
            <a:r>
              <a:rPr lang="en"/>
              <a:t> and ending with a value less than </a:t>
            </a:r>
            <a:r>
              <a:rPr lang="en">
                <a:solidFill>
                  <a:srgbClr val="FF0000"/>
                </a:solidFill>
              </a:rPr>
              <a:t>stop</a:t>
            </a:r>
            <a:r>
              <a:rPr lang="en"/>
              <a:t> in steps of </a:t>
            </a:r>
            <a:r>
              <a:rPr lang="en">
                <a:solidFill>
                  <a:srgbClr val="FF0000"/>
                </a:solidFill>
              </a:rPr>
              <a:t>step</a:t>
            </a:r>
            <a:r>
              <a:rPr lang="en"/>
              <a:t>. The only required argument is </a:t>
            </a:r>
            <a:r>
              <a:rPr lang="en">
                <a:solidFill>
                  <a:srgbClr val="FF0000"/>
                </a:solidFill>
              </a:rPr>
              <a:t>start</a:t>
            </a:r>
            <a:r>
              <a:rPr lang="en"/>
              <a:t>. It is very common to simply create an iterable of </a:t>
            </a:r>
            <a:r>
              <a:rPr lang="en" u="sng">
                <a:solidFill>
                  <a:srgbClr val="000000"/>
                </a:solidFill>
              </a:rPr>
              <a:t>length N</a:t>
            </a:r>
            <a:r>
              <a:rPr lang="en">
                <a:solidFill>
                  <a:srgbClr val="000000"/>
                </a:solidFill>
              </a:rPr>
              <a:t> </a:t>
            </a:r>
            <a:r>
              <a:rPr lang="en"/>
              <a:t>using </a:t>
            </a:r>
            <a:r>
              <a:rPr lang="en">
                <a:solidFill>
                  <a:srgbClr val="FF0000"/>
                </a:solidFill>
              </a:rPr>
              <a:t>range(N)</a:t>
            </a:r>
            <a:r>
              <a:rPr lang="en"/>
              <a:t>, which will iterate like this </a:t>
            </a:r>
            <a:r>
              <a:rPr lang="en">
                <a:solidFill>
                  <a:srgbClr val="FF0000"/>
                </a:solidFill>
              </a:rPr>
              <a:t>{0, 1, 2, </a:t>
            </a:r>
            <a:r>
              <a:rPr lang="en">
                <a:solidFill>
                  <a:srgbClr val="FF0000"/>
                </a:solidFill>
              </a:rPr>
              <a:t>..., N-2, N-1}</a:t>
            </a:r>
            <a:r>
              <a:rPr lang="en"/>
              <a: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f</a:t>
            </a:r>
            <a:r>
              <a:rPr lang="en"/>
              <a:t>or’ Loops</a:t>
            </a:r>
            <a:endParaRPr/>
          </a:p>
        </p:txBody>
      </p:sp>
      <p:sp>
        <p:nvSpPr>
          <p:cNvPr id="624" name="Google Shape;624;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syntax of a </a:t>
            </a:r>
            <a:r>
              <a:rPr lang="en">
                <a:solidFill>
                  <a:srgbClr val="FF0000"/>
                </a:solidFill>
              </a:rPr>
              <a:t>for</a:t>
            </a:r>
            <a:r>
              <a:rPr lang="en"/>
              <a:t> loop looks like this:</a:t>
            </a:r>
            <a:endParaRPr/>
          </a:p>
          <a:p>
            <a:pPr indent="0" lvl="0" marL="0" rtl="0" algn="just">
              <a:lnSpc>
                <a:spcPct val="100000"/>
              </a:lnSpc>
              <a:spcBef>
                <a:spcPts val="1200"/>
              </a:spcBef>
              <a:spcAft>
                <a:spcPts val="0"/>
              </a:spcAft>
              <a:buNone/>
            </a:pPr>
            <a:r>
              <a:rPr lang="en"/>
              <a:t>	</a:t>
            </a:r>
            <a:r>
              <a:rPr b="1" lang="en">
                <a:solidFill>
                  <a:srgbClr val="0000FF"/>
                </a:solidFill>
                <a:latin typeface="Roboto Mono"/>
                <a:ea typeface="Roboto Mono"/>
                <a:cs typeface="Roboto Mono"/>
                <a:sym typeface="Roboto Mono"/>
              </a:rPr>
              <a:t>f</a:t>
            </a:r>
            <a:r>
              <a:rPr b="1" lang="en">
                <a:solidFill>
                  <a:srgbClr val="0000FF"/>
                </a:solidFill>
                <a:latin typeface="Roboto Mono"/>
                <a:ea typeface="Roboto Mono"/>
                <a:cs typeface="Roboto Mono"/>
                <a:sym typeface="Roboto Mono"/>
              </a:rPr>
              <a:t>or</a:t>
            </a:r>
            <a:r>
              <a:rPr lang="en"/>
              <a:t> </a:t>
            </a:r>
            <a:r>
              <a:rPr lang="en">
                <a:solidFill>
                  <a:schemeClr val="dk1"/>
                </a:solidFill>
              </a:rPr>
              <a:t>item</a:t>
            </a:r>
            <a:r>
              <a:rPr lang="en"/>
              <a:t> </a:t>
            </a:r>
            <a:r>
              <a:rPr b="1" lang="en">
                <a:solidFill>
                  <a:srgbClr val="0000FF"/>
                </a:solidFill>
                <a:latin typeface="Roboto Mono"/>
                <a:ea typeface="Roboto Mono"/>
                <a:cs typeface="Roboto Mono"/>
                <a:sym typeface="Roboto Mono"/>
              </a:rPr>
              <a:t>in</a:t>
            </a:r>
            <a:r>
              <a:rPr lang="en"/>
              <a:t> </a:t>
            </a:r>
            <a:r>
              <a:rPr lang="en">
                <a:solidFill>
                  <a:schemeClr val="dk1"/>
                </a:solidFill>
              </a:rPr>
              <a:t>iterable</a:t>
            </a:r>
            <a:r>
              <a:rPr lang="en">
                <a:solidFill>
                  <a:schemeClr val="dk1"/>
                </a:solidFill>
              </a:rPr>
              <a:t>:</a:t>
            </a:r>
            <a:endParaRPr>
              <a:solidFill>
                <a:schemeClr val="dk1"/>
              </a:solidFill>
            </a:endParaRPr>
          </a:p>
          <a:p>
            <a:pPr indent="0" lvl="0" marL="0" rtl="0" algn="just">
              <a:lnSpc>
                <a:spcPct val="100000"/>
              </a:lnSpc>
              <a:spcBef>
                <a:spcPts val="0"/>
              </a:spcBef>
              <a:spcAft>
                <a:spcPts val="0"/>
              </a:spcAft>
              <a:buNone/>
            </a:pPr>
            <a:r>
              <a:rPr lang="en"/>
              <a:t>	    </a:t>
            </a:r>
            <a:r>
              <a:rPr i="1" lang="en"/>
              <a:t>Do some stuff</a:t>
            </a:r>
            <a:r>
              <a:rPr i="1" lang="en"/>
              <a:t>...</a:t>
            </a:r>
            <a:endParaRPr i="1"/>
          </a:p>
          <a:p>
            <a:pPr indent="0" lvl="0" marL="0" rtl="0" algn="just">
              <a:lnSpc>
                <a:spcPct val="100000"/>
              </a:lnSpc>
              <a:spcBef>
                <a:spcPts val="0"/>
              </a:spcBef>
              <a:spcAft>
                <a:spcPts val="0"/>
              </a:spcAft>
              <a:buNone/>
            </a:pPr>
            <a:r>
              <a:rPr i="1" lang="en"/>
              <a:t>	    Do some more stuff...</a:t>
            </a:r>
            <a:endParaRPr i="1"/>
          </a:p>
          <a:p>
            <a:pPr indent="0" lvl="0" marL="0" rtl="0" algn="just">
              <a:lnSpc>
                <a:spcPct val="100000"/>
              </a:lnSpc>
              <a:spcBef>
                <a:spcPts val="0"/>
              </a:spcBef>
              <a:spcAft>
                <a:spcPts val="0"/>
              </a:spcAft>
              <a:buNone/>
            </a:pPr>
            <a:r>
              <a:rPr i="1" lang="en"/>
              <a:t>	    All the stuff must be indented!</a:t>
            </a:r>
            <a:endParaRPr i="1"/>
          </a:p>
          <a:p>
            <a:pPr indent="0" lvl="0" marL="0" rtl="0" algn="just">
              <a:lnSpc>
                <a:spcPct val="100000"/>
              </a:lnSpc>
              <a:spcBef>
                <a:spcPts val="0"/>
              </a:spcBef>
              <a:spcAft>
                <a:spcPts val="0"/>
              </a:spcAft>
              <a:buNone/>
            </a:pPr>
            <a:r>
              <a:t/>
            </a:r>
            <a:endParaRPr i="1"/>
          </a:p>
          <a:p>
            <a:pPr indent="0" lvl="0" marL="0" rtl="0" algn="just">
              <a:lnSpc>
                <a:spcPct val="100000"/>
              </a:lnSpc>
              <a:spcBef>
                <a:spcPts val="0"/>
              </a:spcBef>
              <a:spcAft>
                <a:spcPts val="0"/>
              </a:spcAft>
              <a:buNone/>
            </a:pPr>
            <a:r>
              <a:rPr lang="en"/>
              <a:t>Let’s take a look at a simple </a:t>
            </a:r>
            <a:r>
              <a:rPr lang="en">
                <a:solidFill>
                  <a:srgbClr val="FF0000"/>
                </a:solidFill>
              </a:rPr>
              <a:t>for</a:t>
            </a:r>
            <a:r>
              <a:rPr lang="en"/>
              <a:t> loop on the next slide.</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f</a:t>
            </a:r>
            <a:r>
              <a:rPr lang="en"/>
              <a:t>or’ Loops</a:t>
            </a:r>
            <a:endParaRPr/>
          </a:p>
        </p:txBody>
      </p:sp>
      <p:sp>
        <p:nvSpPr>
          <p:cNvPr id="630" name="Google Shape;630;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for k in range(3):  </a:t>
            </a:r>
            <a:r>
              <a:rPr lang="en">
                <a:solidFill>
                  <a:srgbClr val="FF00FF"/>
                </a:solidFill>
              </a:rPr>
              <a:t># k will range from 0 to 2</a:t>
            </a:r>
            <a:endParaRPr>
              <a:solidFill>
                <a:srgbClr val="FF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0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Loops</a:t>
            </a:r>
            <a:endParaRPr/>
          </a:p>
        </p:txBody>
      </p:sp>
      <p:sp>
        <p:nvSpPr>
          <p:cNvPr id="636" name="Google Shape;636;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for k in range(3):  </a:t>
            </a:r>
            <a:r>
              <a:rPr lang="en">
                <a:solidFill>
                  <a:srgbClr val="FF00FF"/>
                </a:solidFill>
              </a:rPr>
              <a:t># k will range from 0 to 2</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    print(k)        </a:t>
            </a:r>
            <a:r>
              <a:rPr lang="en">
                <a:solidFill>
                  <a:srgbClr val="FF00FF"/>
                </a:solidFill>
              </a:rPr>
              <a:t># print the value of k each pass</a:t>
            </a:r>
            <a:endParaRPr>
              <a:solidFill>
                <a:srgbClr val="FF000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Loops</a:t>
            </a:r>
            <a:endParaRPr/>
          </a:p>
        </p:txBody>
      </p:sp>
      <p:sp>
        <p:nvSpPr>
          <p:cNvPr id="642" name="Google Shape;642;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for k in range(3):  </a:t>
            </a:r>
            <a:r>
              <a:rPr lang="en">
                <a:solidFill>
                  <a:srgbClr val="FF00FF"/>
                </a:solidFill>
              </a:rPr>
              <a:t># k will range from 0 to 2</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    print(k)        </a:t>
            </a:r>
            <a:r>
              <a:rPr lang="en">
                <a:solidFill>
                  <a:srgbClr val="FF00FF"/>
                </a:solidFill>
              </a:rPr>
              <a:t># print the value of k each pass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a:t>
            </a:r>
            <a:endParaRPr>
              <a:solidFill>
                <a:srgbClr val="FF000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1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Loops</a:t>
            </a:r>
            <a:endParaRPr/>
          </a:p>
        </p:txBody>
      </p:sp>
      <p:sp>
        <p:nvSpPr>
          <p:cNvPr id="648" name="Google Shape;648;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a:solidFill>
                  <a:schemeClr val="dk1"/>
                </a:solidFill>
              </a:rPr>
              <a:t>	&gt;&gt;&gt; </a:t>
            </a:r>
            <a:r>
              <a:rPr lang="en">
                <a:solidFill>
                  <a:srgbClr val="0000FF"/>
                </a:solidFill>
              </a:rPr>
              <a:t>for k in range(3):  </a:t>
            </a:r>
            <a:r>
              <a:rPr lang="en">
                <a:solidFill>
                  <a:srgbClr val="FF00FF"/>
                </a:solidFill>
              </a:rPr>
              <a:t># k will range from 0 to 2</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r>
              <a:rPr lang="en">
                <a:solidFill>
                  <a:srgbClr val="0000FF"/>
                </a:solidFill>
              </a:rPr>
              <a:t>    print(k)        </a:t>
            </a:r>
            <a:r>
              <a:rPr lang="en">
                <a:solidFill>
                  <a:srgbClr val="FF00FF"/>
                </a:solidFill>
              </a:rPr>
              <a:t># print the value of k each pass</a:t>
            </a:r>
            <a:endParaRPr>
              <a:solidFill>
                <a:srgbClr val="FF00FF"/>
              </a:solidFill>
            </a:endParaRPr>
          </a:p>
          <a:p>
            <a:pPr indent="0" lvl="0" marL="0" rtl="0" algn="just">
              <a:lnSpc>
                <a:spcPct val="100000"/>
              </a:lnSpc>
              <a:spcBef>
                <a:spcPts val="0"/>
              </a:spcBef>
              <a:spcAft>
                <a:spcPts val="0"/>
              </a:spcAft>
              <a:buNone/>
            </a:pPr>
            <a:r>
              <a:rPr lang="en">
                <a:solidFill>
                  <a:schemeClr val="dk1"/>
                </a:solidFill>
              </a:rPr>
              <a:t>	... </a:t>
            </a:r>
            <a:endParaRPr>
              <a:solidFill>
                <a:schemeClr val="dk1"/>
              </a:solidFill>
            </a:endParaRPr>
          </a:p>
          <a:p>
            <a:pPr indent="0" lvl="0" marL="0" rtl="0" algn="just">
              <a:lnSpc>
                <a:spcPct val="100000"/>
              </a:lnSpc>
              <a:spcBef>
                <a:spcPts val="0"/>
              </a:spcBef>
              <a:spcAft>
                <a:spcPts val="0"/>
              </a:spcAft>
              <a:buNone/>
            </a:pPr>
            <a:r>
              <a:rPr lang="en">
                <a:solidFill>
                  <a:schemeClr val="dk1"/>
                </a:solidFill>
              </a:rPr>
              <a:t>	</a:t>
            </a:r>
            <a:r>
              <a:rPr lang="en">
                <a:solidFill>
                  <a:srgbClr val="FF0000"/>
                </a:solidFill>
              </a:rPr>
              <a:t>0</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1</a:t>
            </a:r>
            <a:endParaRPr>
              <a:solidFill>
                <a:srgbClr val="FF0000"/>
              </a:solidFill>
            </a:endParaRPr>
          </a:p>
          <a:p>
            <a:pPr indent="0" lvl="0" marL="0" rtl="0" algn="just">
              <a:lnSpc>
                <a:spcPct val="100000"/>
              </a:lnSpc>
              <a:spcBef>
                <a:spcPts val="0"/>
              </a:spcBef>
              <a:spcAft>
                <a:spcPts val="0"/>
              </a:spcAft>
              <a:buNone/>
            </a:pPr>
            <a:r>
              <a:rPr lang="en">
                <a:solidFill>
                  <a:srgbClr val="FF0000"/>
                </a:solidFill>
              </a:rPr>
              <a:t>	2</a:t>
            </a:r>
            <a:endParaRPr>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1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f</a:t>
            </a:r>
            <a:r>
              <a:rPr lang="en"/>
              <a:t>or’ Loops</a:t>
            </a:r>
            <a:endParaRPr/>
          </a:p>
        </p:txBody>
      </p:sp>
      <p:sp>
        <p:nvSpPr>
          <p:cNvPr id="654" name="Google Shape;654;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can even iterate over strings (of course)!</a:t>
            </a:r>
            <a:endParaRPr/>
          </a:p>
          <a:p>
            <a:pPr indent="0" lvl="0" marL="0" rtl="0" algn="just">
              <a:lnSpc>
                <a:spcPct val="100000"/>
              </a:lnSpc>
              <a:spcBef>
                <a:spcPts val="1200"/>
              </a:spcBef>
              <a:spcAft>
                <a:spcPts val="0"/>
              </a:spcAft>
              <a:buNone/>
            </a:pPr>
            <a:r>
              <a:rPr lang="en">
                <a:solidFill>
                  <a:schemeClr val="dk1"/>
                </a:solidFill>
              </a:rPr>
              <a:t>	&gt;&gt;&gt; </a:t>
            </a:r>
            <a:r>
              <a:rPr lang="en">
                <a:solidFill>
                  <a:srgbClr val="0000FF"/>
                </a:solidFill>
              </a:rPr>
              <a:t>fun = ‘supercalifragilisticexpialidocious’</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