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8" r:id="rId6"/>
    <p:sldId id="260" r:id="rId7"/>
    <p:sldId id="259" r:id="rId8"/>
    <p:sldId id="257" r:id="rId9"/>
    <p:sldId id="266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59"/>
  </p:normalViewPr>
  <p:slideViewPr>
    <p:cSldViewPr snapToGrid="0" showGuides="1">
      <p:cViewPr varScale="1">
        <p:scale>
          <a:sx n="103" d="100"/>
          <a:sy n="103" d="100"/>
        </p:scale>
        <p:origin x="8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F1EC93-39CD-F94F-B4A3-0AADEBCA010F}" type="doc">
      <dgm:prSet loTypeId="urn:microsoft.com/office/officeart/2005/8/layout/vProcess5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F819E4-4E56-2D4F-8F34-CCB6863C4007}">
      <dgm:prSet phldrT="[Text]"/>
      <dgm:spPr/>
      <dgm:t>
        <a:bodyPr/>
        <a:lstStyle/>
        <a:p>
          <a:r>
            <a:rPr lang="en-US" dirty="0"/>
            <a:t>QC – </a:t>
          </a:r>
          <a:r>
            <a:rPr lang="en-US" dirty="0" err="1"/>
            <a:t>fastqc</a:t>
          </a:r>
          <a:r>
            <a:rPr lang="en-US" dirty="0"/>
            <a:t>/</a:t>
          </a:r>
          <a:r>
            <a:rPr lang="en-US" dirty="0" err="1"/>
            <a:t>multiqc</a:t>
          </a:r>
          <a:endParaRPr lang="en-US" dirty="0"/>
        </a:p>
      </dgm:t>
    </dgm:pt>
    <dgm:pt modelId="{980C8870-B6F7-CD41-8C8F-8D94BFCCB05C}" type="parTrans" cxnId="{9CCD4678-C7D4-8647-A862-5A012EF70013}">
      <dgm:prSet/>
      <dgm:spPr/>
      <dgm:t>
        <a:bodyPr/>
        <a:lstStyle/>
        <a:p>
          <a:endParaRPr lang="en-US"/>
        </a:p>
      </dgm:t>
    </dgm:pt>
    <dgm:pt modelId="{0794F3C4-8EF4-5E4C-8700-DC506A9B1F62}" type="sibTrans" cxnId="{9CCD4678-C7D4-8647-A862-5A012EF70013}">
      <dgm:prSet/>
      <dgm:spPr/>
      <dgm:t>
        <a:bodyPr/>
        <a:lstStyle/>
        <a:p>
          <a:endParaRPr lang="en-US"/>
        </a:p>
      </dgm:t>
    </dgm:pt>
    <dgm:pt modelId="{399C6AAA-9377-EA46-8543-CE25BD2EF9EF}">
      <dgm:prSet phldrT="[Text]"/>
      <dgm:spPr/>
      <dgm:t>
        <a:bodyPr/>
        <a:lstStyle/>
        <a:p>
          <a:r>
            <a:rPr lang="en-US" dirty="0"/>
            <a:t>Trim and Filter – </a:t>
          </a:r>
          <a:r>
            <a:rPr lang="en-US" dirty="0" err="1"/>
            <a:t>trimmomatic</a:t>
          </a:r>
          <a:endParaRPr lang="en-US" dirty="0"/>
        </a:p>
      </dgm:t>
    </dgm:pt>
    <dgm:pt modelId="{B305CD70-E4CF-9149-98A8-5EE4B49C8E04}" type="parTrans" cxnId="{89EB8160-0F4A-5F43-940B-BB071C19808B}">
      <dgm:prSet/>
      <dgm:spPr/>
      <dgm:t>
        <a:bodyPr/>
        <a:lstStyle/>
        <a:p>
          <a:endParaRPr lang="en-US"/>
        </a:p>
      </dgm:t>
    </dgm:pt>
    <dgm:pt modelId="{5616C1C4-0D71-6449-9C7E-93E4FC6B2E16}" type="sibTrans" cxnId="{89EB8160-0F4A-5F43-940B-BB071C19808B}">
      <dgm:prSet/>
      <dgm:spPr/>
      <dgm:t>
        <a:bodyPr/>
        <a:lstStyle/>
        <a:p>
          <a:endParaRPr lang="en-US"/>
        </a:p>
      </dgm:t>
    </dgm:pt>
    <dgm:pt modelId="{3D5E9BD9-8F3A-1444-9EB8-CB05CF46042C}">
      <dgm:prSet phldrT="[Text]"/>
      <dgm:spPr/>
      <dgm:t>
        <a:bodyPr/>
        <a:lstStyle/>
        <a:p>
          <a:r>
            <a:rPr lang="en-US" dirty="0"/>
            <a:t>Map or Quantify – Hisat2, bwa, salmon</a:t>
          </a:r>
        </a:p>
      </dgm:t>
    </dgm:pt>
    <dgm:pt modelId="{584392F3-394C-5D4D-BBD6-E6EEE995DA8F}" type="parTrans" cxnId="{DBFCE46A-CDA0-E449-979C-FB585D70F8C0}">
      <dgm:prSet/>
      <dgm:spPr/>
      <dgm:t>
        <a:bodyPr/>
        <a:lstStyle/>
        <a:p>
          <a:endParaRPr lang="en-US"/>
        </a:p>
      </dgm:t>
    </dgm:pt>
    <dgm:pt modelId="{EB68662C-2200-1941-82C2-2BE48A7FE1F0}" type="sibTrans" cxnId="{DBFCE46A-CDA0-E449-979C-FB585D70F8C0}">
      <dgm:prSet/>
      <dgm:spPr/>
      <dgm:t>
        <a:bodyPr/>
        <a:lstStyle/>
        <a:p>
          <a:endParaRPr lang="en-US"/>
        </a:p>
      </dgm:t>
    </dgm:pt>
    <dgm:pt modelId="{B758FA4C-BA52-F14D-A486-DFD99AE8942D}">
      <dgm:prSet phldrT="[Text]"/>
      <dgm:spPr/>
      <dgm:t>
        <a:bodyPr/>
        <a:lstStyle/>
        <a:p>
          <a:r>
            <a:rPr lang="en-US" dirty="0"/>
            <a:t>Count Reads - </a:t>
          </a:r>
          <a:r>
            <a:rPr lang="en-US" dirty="0" err="1"/>
            <a:t>htseq</a:t>
          </a:r>
          <a:r>
            <a:rPr lang="en-US" dirty="0"/>
            <a:t>-count</a:t>
          </a:r>
        </a:p>
      </dgm:t>
    </dgm:pt>
    <dgm:pt modelId="{261B1F6A-7F2B-1545-BC92-39FBFD5EF864}" type="parTrans" cxnId="{8F955C56-356A-6145-B48E-D5DC0691E02A}">
      <dgm:prSet/>
      <dgm:spPr/>
      <dgm:t>
        <a:bodyPr/>
        <a:lstStyle/>
        <a:p>
          <a:endParaRPr lang="en-US"/>
        </a:p>
      </dgm:t>
    </dgm:pt>
    <dgm:pt modelId="{A49D8C29-844A-E74E-8F5E-701CF719979E}" type="sibTrans" cxnId="{8F955C56-356A-6145-B48E-D5DC0691E02A}">
      <dgm:prSet/>
      <dgm:spPr/>
      <dgm:t>
        <a:bodyPr/>
        <a:lstStyle/>
        <a:p>
          <a:endParaRPr lang="en-US"/>
        </a:p>
      </dgm:t>
    </dgm:pt>
    <dgm:pt modelId="{5D153E81-49EC-1842-9A85-F1A6889E69CE}">
      <dgm:prSet phldrT="[Text]"/>
      <dgm:spPr/>
      <dgm:t>
        <a:bodyPr/>
        <a:lstStyle/>
        <a:p>
          <a:r>
            <a:rPr lang="en-US" dirty="0"/>
            <a:t>Differential Expression – R (DESeq2)</a:t>
          </a:r>
        </a:p>
      </dgm:t>
    </dgm:pt>
    <dgm:pt modelId="{BDD634A0-3836-B743-9B3A-ECD46E70CB22}" type="parTrans" cxnId="{87E6DC46-D719-8D41-BA68-B54321B55F2C}">
      <dgm:prSet/>
      <dgm:spPr/>
      <dgm:t>
        <a:bodyPr/>
        <a:lstStyle/>
        <a:p>
          <a:endParaRPr lang="en-US"/>
        </a:p>
      </dgm:t>
    </dgm:pt>
    <dgm:pt modelId="{702B2751-01C9-8141-87E7-8841A42264CB}" type="sibTrans" cxnId="{87E6DC46-D719-8D41-BA68-B54321B55F2C}">
      <dgm:prSet/>
      <dgm:spPr/>
      <dgm:t>
        <a:bodyPr/>
        <a:lstStyle/>
        <a:p>
          <a:endParaRPr lang="en-US"/>
        </a:p>
      </dgm:t>
    </dgm:pt>
    <dgm:pt modelId="{A206DB43-8268-F94D-8EA8-068C9C8DD1D5}" type="pres">
      <dgm:prSet presAssocID="{55F1EC93-39CD-F94F-B4A3-0AADEBCA010F}" presName="outerComposite" presStyleCnt="0">
        <dgm:presLayoutVars>
          <dgm:chMax val="5"/>
          <dgm:dir/>
          <dgm:resizeHandles val="exact"/>
        </dgm:presLayoutVars>
      </dgm:prSet>
      <dgm:spPr/>
    </dgm:pt>
    <dgm:pt modelId="{0E8BDA65-8527-5D4D-8FD1-1E9AEC20157E}" type="pres">
      <dgm:prSet presAssocID="{55F1EC93-39CD-F94F-B4A3-0AADEBCA010F}" presName="dummyMaxCanvas" presStyleCnt="0">
        <dgm:presLayoutVars/>
      </dgm:prSet>
      <dgm:spPr/>
    </dgm:pt>
    <dgm:pt modelId="{D0283E2C-9E39-EB43-AF66-2C5B1397B44B}" type="pres">
      <dgm:prSet presAssocID="{55F1EC93-39CD-F94F-B4A3-0AADEBCA010F}" presName="FiveNodes_1" presStyleLbl="node1" presStyleIdx="0" presStyleCnt="5">
        <dgm:presLayoutVars>
          <dgm:bulletEnabled val="1"/>
        </dgm:presLayoutVars>
      </dgm:prSet>
      <dgm:spPr/>
    </dgm:pt>
    <dgm:pt modelId="{F2064207-FBFC-804A-B549-F5F08BD0373A}" type="pres">
      <dgm:prSet presAssocID="{55F1EC93-39CD-F94F-B4A3-0AADEBCA010F}" presName="FiveNodes_2" presStyleLbl="node1" presStyleIdx="1" presStyleCnt="5">
        <dgm:presLayoutVars>
          <dgm:bulletEnabled val="1"/>
        </dgm:presLayoutVars>
      </dgm:prSet>
      <dgm:spPr/>
    </dgm:pt>
    <dgm:pt modelId="{388B8F4C-1C8D-8040-84B1-4B98A37E8E44}" type="pres">
      <dgm:prSet presAssocID="{55F1EC93-39CD-F94F-B4A3-0AADEBCA010F}" presName="FiveNodes_3" presStyleLbl="node1" presStyleIdx="2" presStyleCnt="5">
        <dgm:presLayoutVars>
          <dgm:bulletEnabled val="1"/>
        </dgm:presLayoutVars>
      </dgm:prSet>
      <dgm:spPr/>
    </dgm:pt>
    <dgm:pt modelId="{D95FF877-00CD-2F4B-9191-82D24FA5AFCA}" type="pres">
      <dgm:prSet presAssocID="{55F1EC93-39CD-F94F-B4A3-0AADEBCA010F}" presName="FiveNodes_4" presStyleLbl="node1" presStyleIdx="3" presStyleCnt="5">
        <dgm:presLayoutVars>
          <dgm:bulletEnabled val="1"/>
        </dgm:presLayoutVars>
      </dgm:prSet>
      <dgm:spPr/>
    </dgm:pt>
    <dgm:pt modelId="{9BE601B6-9016-E54E-B66F-84EE41E69538}" type="pres">
      <dgm:prSet presAssocID="{55F1EC93-39CD-F94F-B4A3-0AADEBCA010F}" presName="FiveNodes_5" presStyleLbl="node1" presStyleIdx="4" presStyleCnt="5">
        <dgm:presLayoutVars>
          <dgm:bulletEnabled val="1"/>
        </dgm:presLayoutVars>
      </dgm:prSet>
      <dgm:spPr/>
    </dgm:pt>
    <dgm:pt modelId="{28A93FFE-72F5-A441-90DA-07CE926180E5}" type="pres">
      <dgm:prSet presAssocID="{55F1EC93-39CD-F94F-B4A3-0AADEBCA010F}" presName="FiveConn_1-2" presStyleLbl="fgAccFollowNode1" presStyleIdx="0" presStyleCnt="4">
        <dgm:presLayoutVars>
          <dgm:bulletEnabled val="1"/>
        </dgm:presLayoutVars>
      </dgm:prSet>
      <dgm:spPr/>
    </dgm:pt>
    <dgm:pt modelId="{05F344AD-02AE-4141-ABB1-42F1C4682D0B}" type="pres">
      <dgm:prSet presAssocID="{55F1EC93-39CD-F94F-B4A3-0AADEBCA010F}" presName="FiveConn_2-3" presStyleLbl="fgAccFollowNode1" presStyleIdx="1" presStyleCnt="4">
        <dgm:presLayoutVars>
          <dgm:bulletEnabled val="1"/>
        </dgm:presLayoutVars>
      </dgm:prSet>
      <dgm:spPr/>
    </dgm:pt>
    <dgm:pt modelId="{FDA03E51-FE37-2446-B86E-809E7C61D955}" type="pres">
      <dgm:prSet presAssocID="{55F1EC93-39CD-F94F-B4A3-0AADEBCA010F}" presName="FiveConn_3-4" presStyleLbl="fgAccFollowNode1" presStyleIdx="2" presStyleCnt="4">
        <dgm:presLayoutVars>
          <dgm:bulletEnabled val="1"/>
        </dgm:presLayoutVars>
      </dgm:prSet>
      <dgm:spPr/>
    </dgm:pt>
    <dgm:pt modelId="{C183CFC2-C610-4941-A864-1EC6A6C4922E}" type="pres">
      <dgm:prSet presAssocID="{55F1EC93-39CD-F94F-B4A3-0AADEBCA010F}" presName="FiveConn_4-5" presStyleLbl="fgAccFollowNode1" presStyleIdx="3" presStyleCnt="4">
        <dgm:presLayoutVars>
          <dgm:bulletEnabled val="1"/>
        </dgm:presLayoutVars>
      </dgm:prSet>
      <dgm:spPr/>
    </dgm:pt>
    <dgm:pt modelId="{3A90F523-4383-B245-B9E0-716F805415FE}" type="pres">
      <dgm:prSet presAssocID="{55F1EC93-39CD-F94F-B4A3-0AADEBCA010F}" presName="FiveNodes_1_text" presStyleLbl="node1" presStyleIdx="4" presStyleCnt="5">
        <dgm:presLayoutVars>
          <dgm:bulletEnabled val="1"/>
        </dgm:presLayoutVars>
      </dgm:prSet>
      <dgm:spPr/>
    </dgm:pt>
    <dgm:pt modelId="{95D6459E-8B44-5A4F-9111-490D53DC7321}" type="pres">
      <dgm:prSet presAssocID="{55F1EC93-39CD-F94F-B4A3-0AADEBCA010F}" presName="FiveNodes_2_text" presStyleLbl="node1" presStyleIdx="4" presStyleCnt="5">
        <dgm:presLayoutVars>
          <dgm:bulletEnabled val="1"/>
        </dgm:presLayoutVars>
      </dgm:prSet>
      <dgm:spPr/>
    </dgm:pt>
    <dgm:pt modelId="{764C0F98-F912-2E4E-8DEA-06490456AE54}" type="pres">
      <dgm:prSet presAssocID="{55F1EC93-39CD-F94F-B4A3-0AADEBCA010F}" presName="FiveNodes_3_text" presStyleLbl="node1" presStyleIdx="4" presStyleCnt="5">
        <dgm:presLayoutVars>
          <dgm:bulletEnabled val="1"/>
        </dgm:presLayoutVars>
      </dgm:prSet>
      <dgm:spPr/>
    </dgm:pt>
    <dgm:pt modelId="{FF8E889B-DAD0-CD42-B234-00D6DF851EF7}" type="pres">
      <dgm:prSet presAssocID="{55F1EC93-39CD-F94F-B4A3-0AADEBCA010F}" presName="FiveNodes_4_text" presStyleLbl="node1" presStyleIdx="4" presStyleCnt="5">
        <dgm:presLayoutVars>
          <dgm:bulletEnabled val="1"/>
        </dgm:presLayoutVars>
      </dgm:prSet>
      <dgm:spPr/>
    </dgm:pt>
    <dgm:pt modelId="{381373DD-2888-BE41-8B09-765645C37C2F}" type="pres">
      <dgm:prSet presAssocID="{55F1EC93-39CD-F94F-B4A3-0AADEBCA010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B38C619-3063-DB4F-B198-101DC2A72443}" type="presOf" srcId="{BFF819E4-4E56-2D4F-8F34-CCB6863C4007}" destId="{3A90F523-4383-B245-B9E0-716F805415FE}" srcOrd="1" destOrd="0" presId="urn:microsoft.com/office/officeart/2005/8/layout/vProcess5"/>
    <dgm:cxn modelId="{5B4F3831-4A65-BA45-A02C-968FDBC40B2D}" type="presOf" srcId="{55F1EC93-39CD-F94F-B4A3-0AADEBCA010F}" destId="{A206DB43-8268-F94D-8EA8-068C9C8DD1D5}" srcOrd="0" destOrd="0" presId="urn:microsoft.com/office/officeart/2005/8/layout/vProcess5"/>
    <dgm:cxn modelId="{64E96035-8F6A-8142-8BB4-7D5826844825}" type="presOf" srcId="{3D5E9BD9-8F3A-1444-9EB8-CB05CF46042C}" destId="{388B8F4C-1C8D-8040-84B1-4B98A37E8E44}" srcOrd="0" destOrd="0" presId="urn:microsoft.com/office/officeart/2005/8/layout/vProcess5"/>
    <dgm:cxn modelId="{72BEDD45-6E53-214E-84DD-D203CB589D87}" type="presOf" srcId="{399C6AAA-9377-EA46-8543-CE25BD2EF9EF}" destId="{F2064207-FBFC-804A-B549-F5F08BD0373A}" srcOrd="0" destOrd="0" presId="urn:microsoft.com/office/officeart/2005/8/layout/vProcess5"/>
    <dgm:cxn modelId="{8DC4F745-656D-E744-8D0A-C05EE2417E18}" type="presOf" srcId="{3D5E9BD9-8F3A-1444-9EB8-CB05CF46042C}" destId="{764C0F98-F912-2E4E-8DEA-06490456AE54}" srcOrd="1" destOrd="0" presId="urn:microsoft.com/office/officeart/2005/8/layout/vProcess5"/>
    <dgm:cxn modelId="{87E6DC46-D719-8D41-BA68-B54321B55F2C}" srcId="{55F1EC93-39CD-F94F-B4A3-0AADEBCA010F}" destId="{5D153E81-49EC-1842-9A85-F1A6889E69CE}" srcOrd="4" destOrd="0" parTransId="{BDD634A0-3836-B743-9B3A-ECD46E70CB22}" sibTransId="{702B2751-01C9-8141-87E7-8841A42264CB}"/>
    <dgm:cxn modelId="{49A5544A-095C-FB4E-8768-4E2DD06115E7}" type="presOf" srcId="{BFF819E4-4E56-2D4F-8F34-CCB6863C4007}" destId="{D0283E2C-9E39-EB43-AF66-2C5B1397B44B}" srcOrd="0" destOrd="0" presId="urn:microsoft.com/office/officeart/2005/8/layout/vProcess5"/>
    <dgm:cxn modelId="{8F955C56-356A-6145-B48E-D5DC0691E02A}" srcId="{55F1EC93-39CD-F94F-B4A3-0AADEBCA010F}" destId="{B758FA4C-BA52-F14D-A486-DFD99AE8942D}" srcOrd="3" destOrd="0" parTransId="{261B1F6A-7F2B-1545-BC92-39FBFD5EF864}" sibTransId="{A49D8C29-844A-E74E-8F5E-701CF719979E}"/>
    <dgm:cxn modelId="{DBCCCC56-7E92-594D-B4E0-1D42970C46E1}" type="presOf" srcId="{5D153E81-49EC-1842-9A85-F1A6889E69CE}" destId="{9BE601B6-9016-E54E-B66F-84EE41E69538}" srcOrd="0" destOrd="0" presId="urn:microsoft.com/office/officeart/2005/8/layout/vProcess5"/>
    <dgm:cxn modelId="{89EB8160-0F4A-5F43-940B-BB071C19808B}" srcId="{55F1EC93-39CD-F94F-B4A3-0AADEBCA010F}" destId="{399C6AAA-9377-EA46-8543-CE25BD2EF9EF}" srcOrd="1" destOrd="0" parTransId="{B305CD70-E4CF-9149-98A8-5EE4B49C8E04}" sibTransId="{5616C1C4-0D71-6449-9C7E-93E4FC6B2E16}"/>
    <dgm:cxn modelId="{DBFCE46A-CDA0-E449-979C-FB585D70F8C0}" srcId="{55F1EC93-39CD-F94F-B4A3-0AADEBCA010F}" destId="{3D5E9BD9-8F3A-1444-9EB8-CB05CF46042C}" srcOrd="2" destOrd="0" parTransId="{584392F3-394C-5D4D-BBD6-E6EEE995DA8F}" sibTransId="{EB68662C-2200-1941-82C2-2BE48A7FE1F0}"/>
    <dgm:cxn modelId="{839CC373-EF46-3C4B-BC8A-1FE0F606EDC4}" type="presOf" srcId="{EB68662C-2200-1941-82C2-2BE48A7FE1F0}" destId="{FDA03E51-FE37-2446-B86E-809E7C61D955}" srcOrd="0" destOrd="0" presId="urn:microsoft.com/office/officeart/2005/8/layout/vProcess5"/>
    <dgm:cxn modelId="{9CCD4678-C7D4-8647-A862-5A012EF70013}" srcId="{55F1EC93-39CD-F94F-B4A3-0AADEBCA010F}" destId="{BFF819E4-4E56-2D4F-8F34-CCB6863C4007}" srcOrd="0" destOrd="0" parTransId="{980C8870-B6F7-CD41-8C8F-8D94BFCCB05C}" sibTransId="{0794F3C4-8EF4-5E4C-8700-DC506A9B1F62}"/>
    <dgm:cxn modelId="{0E6E508D-9AE2-0C4C-8E60-482E927F729B}" type="presOf" srcId="{0794F3C4-8EF4-5E4C-8700-DC506A9B1F62}" destId="{28A93FFE-72F5-A441-90DA-07CE926180E5}" srcOrd="0" destOrd="0" presId="urn:microsoft.com/office/officeart/2005/8/layout/vProcess5"/>
    <dgm:cxn modelId="{22546397-1CAB-9D44-A994-92C046027463}" type="presOf" srcId="{5D153E81-49EC-1842-9A85-F1A6889E69CE}" destId="{381373DD-2888-BE41-8B09-765645C37C2F}" srcOrd="1" destOrd="0" presId="urn:microsoft.com/office/officeart/2005/8/layout/vProcess5"/>
    <dgm:cxn modelId="{5BA0839F-7D4B-DA4A-9A17-7BFA97C5F043}" type="presOf" srcId="{5616C1C4-0D71-6449-9C7E-93E4FC6B2E16}" destId="{05F344AD-02AE-4141-ABB1-42F1C4682D0B}" srcOrd="0" destOrd="0" presId="urn:microsoft.com/office/officeart/2005/8/layout/vProcess5"/>
    <dgm:cxn modelId="{C03896B3-2841-FB4B-9459-CBDEC38D7C4B}" type="presOf" srcId="{B758FA4C-BA52-F14D-A486-DFD99AE8942D}" destId="{D95FF877-00CD-2F4B-9191-82D24FA5AFCA}" srcOrd="0" destOrd="0" presId="urn:microsoft.com/office/officeart/2005/8/layout/vProcess5"/>
    <dgm:cxn modelId="{42EFA2BA-1433-E949-9748-FB3E03FF4F52}" type="presOf" srcId="{A49D8C29-844A-E74E-8F5E-701CF719979E}" destId="{C183CFC2-C610-4941-A864-1EC6A6C4922E}" srcOrd="0" destOrd="0" presId="urn:microsoft.com/office/officeart/2005/8/layout/vProcess5"/>
    <dgm:cxn modelId="{2DCF81DC-3576-AD49-A03D-678370BADC73}" type="presOf" srcId="{399C6AAA-9377-EA46-8543-CE25BD2EF9EF}" destId="{95D6459E-8B44-5A4F-9111-490D53DC7321}" srcOrd="1" destOrd="0" presId="urn:microsoft.com/office/officeart/2005/8/layout/vProcess5"/>
    <dgm:cxn modelId="{C3C573E2-353D-2348-AF35-4617D7C27728}" type="presOf" srcId="{B758FA4C-BA52-F14D-A486-DFD99AE8942D}" destId="{FF8E889B-DAD0-CD42-B234-00D6DF851EF7}" srcOrd="1" destOrd="0" presId="urn:microsoft.com/office/officeart/2005/8/layout/vProcess5"/>
    <dgm:cxn modelId="{AA8DAA40-3548-CE4A-ADB3-BDF1A1E3E630}" type="presParOf" srcId="{A206DB43-8268-F94D-8EA8-068C9C8DD1D5}" destId="{0E8BDA65-8527-5D4D-8FD1-1E9AEC20157E}" srcOrd="0" destOrd="0" presId="urn:microsoft.com/office/officeart/2005/8/layout/vProcess5"/>
    <dgm:cxn modelId="{551C5E22-2D43-3142-8AA9-BCF117099432}" type="presParOf" srcId="{A206DB43-8268-F94D-8EA8-068C9C8DD1D5}" destId="{D0283E2C-9E39-EB43-AF66-2C5B1397B44B}" srcOrd="1" destOrd="0" presId="urn:microsoft.com/office/officeart/2005/8/layout/vProcess5"/>
    <dgm:cxn modelId="{52005335-79BC-6241-94F3-E209288E63AA}" type="presParOf" srcId="{A206DB43-8268-F94D-8EA8-068C9C8DD1D5}" destId="{F2064207-FBFC-804A-B549-F5F08BD0373A}" srcOrd="2" destOrd="0" presId="urn:microsoft.com/office/officeart/2005/8/layout/vProcess5"/>
    <dgm:cxn modelId="{1EA759D3-EB82-324E-8F9A-3AD3D1E97E74}" type="presParOf" srcId="{A206DB43-8268-F94D-8EA8-068C9C8DD1D5}" destId="{388B8F4C-1C8D-8040-84B1-4B98A37E8E44}" srcOrd="3" destOrd="0" presId="urn:microsoft.com/office/officeart/2005/8/layout/vProcess5"/>
    <dgm:cxn modelId="{8A9DE445-D23B-EB4F-9B71-9316F3C4C6DA}" type="presParOf" srcId="{A206DB43-8268-F94D-8EA8-068C9C8DD1D5}" destId="{D95FF877-00CD-2F4B-9191-82D24FA5AFCA}" srcOrd="4" destOrd="0" presId="urn:microsoft.com/office/officeart/2005/8/layout/vProcess5"/>
    <dgm:cxn modelId="{2865855D-1ADF-B847-B2E9-F65582EA50D1}" type="presParOf" srcId="{A206DB43-8268-F94D-8EA8-068C9C8DD1D5}" destId="{9BE601B6-9016-E54E-B66F-84EE41E69538}" srcOrd="5" destOrd="0" presId="urn:microsoft.com/office/officeart/2005/8/layout/vProcess5"/>
    <dgm:cxn modelId="{C4C277D3-DE3C-2642-990C-4CCEEE0F8B93}" type="presParOf" srcId="{A206DB43-8268-F94D-8EA8-068C9C8DD1D5}" destId="{28A93FFE-72F5-A441-90DA-07CE926180E5}" srcOrd="6" destOrd="0" presId="urn:microsoft.com/office/officeart/2005/8/layout/vProcess5"/>
    <dgm:cxn modelId="{75B6B588-C845-0547-A5BC-21B249C67F85}" type="presParOf" srcId="{A206DB43-8268-F94D-8EA8-068C9C8DD1D5}" destId="{05F344AD-02AE-4141-ABB1-42F1C4682D0B}" srcOrd="7" destOrd="0" presId="urn:microsoft.com/office/officeart/2005/8/layout/vProcess5"/>
    <dgm:cxn modelId="{3C4183F6-115B-D34D-8C90-7BE6FA2A7662}" type="presParOf" srcId="{A206DB43-8268-F94D-8EA8-068C9C8DD1D5}" destId="{FDA03E51-FE37-2446-B86E-809E7C61D955}" srcOrd="8" destOrd="0" presId="urn:microsoft.com/office/officeart/2005/8/layout/vProcess5"/>
    <dgm:cxn modelId="{C46088AD-06C8-CB45-95C6-CFFAACE0672E}" type="presParOf" srcId="{A206DB43-8268-F94D-8EA8-068C9C8DD1D5}" destId="{C183CFC2-C610-4941-A864-1EC6A6C4922E}" srcOrd="9" destOrd="0" presId="urn:microsoft.com/office/officeart/2005/8/layout/vProcess5"/>
    <dgm:cxn modelId="{B687D4CF-A22C-1B4A-AE09-672326F2A0A3}" type="presParOf" srcId="{A206DB43-8268-F94D-8EA8-068C9C8DD1D5}" destId="{3A90F523-4383-B245-B9E0-716F805415FE}" srcOrd="10" destOrd="0" presId="urn:microsoft.com/office/officeart/2005/8/layout/vProcess5"/>
    <dgm:cxn modelId="{3F47CA50-3263-D049-96F4-83AE17DBA841}" type="presParOf" srcId="{A206DB43-8268-F94D-8EA8-068C9C8DD1D5}" destId="{95D6459E-8B44-5A4F-9111-490D53DC7321}" srcOrd="11" destOrd="0" presId="urn:microsoft.com/office/officeart/2005/8/layout/vProcess5"/>
    <dgm:cxn modelId="{CD276593-BA30-7741-BEA2-95A560F82931}" type="presParOf" srcId="{A206DB43-8268-F94D-8EA8-068C9C8DD1D5}" destId="{764C0F98-F912-2E4E-8DEA-06490456AE54}" srcOrd="12" destOrd="0" presId="urn:microsoft.com/office/officeart/2005/8/layout/vProcess5"/>
    <dgm:cxn modelId="{E3A60415-8243-D742-B01D-95E9ACBAFB50}" type="presParOf" srcId="{A206DB43-8268-F94D-8EA8-068C9C8DD1D5}" destId="{FF8E889B-DAD0-CD42-B234-00D6DF851EF7}" srcOrd="13" destOrd="0" presId="urn:microsoft.com/office/officeart/2005/8/layout/vProcess5"/>
    <dgm:cxn modelId="{45A17CEB-1D49-E244-8030-131A2E445AD3}" type="presParOf" srcId="{A206DB43-8268-F94D-8EA8-068C9C8DD1D5}" destId="{381373DD-2888-BE41-8B09-765645C37C2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83E2C-9E39-EB43-AF66-2C5B1397B44B}">
      <dsp:nvSpPr>
        <dsp:cNvPr id="0" name=""/>
        <dsp:cNvSpPr/>
      </dsp:nvSpPr>
      <dsp:spPr>
        <a:xfrm>
          <a:off x="0" y="0"/>
          <a:ext cx="8437955" cy="11343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QC – </a:t>
          </a:r>
          <a:r>
            <a:rPr lang="en-US" sz="3300" kern="1200" dirty="0" err="1"/>
            <a:t>fastqc</a:t>
          </a:r>
          <a:r>
            <a:rPr lang="en-US" sz="3300" kern="1200" dirty="0"/>
            <a:t>/</a:t>
          </a:r>
          <a:r>
            <a:rPr lang="en-US" sz="3300" kern="1200" dirty="0" err="1"/>
            <a:t>multiqc</a:t>
          </a:r>
          <a:endParaRPr lang="en-US" sz="3300" kern="1200" dirty="0"/>
        </a:p>
      </dsp:txBody>
      <dsp:txXfrm>
        <a:off x="33224" y="33224"/>
        <a:ext cx="7081184" cy="1067902"/>
      </dsp:txXfrm>
    </dsp:sp>
    <dsp:sp modelId="{F2064207-FBFC-804A-B549-F5F08BD0373A}">
      <dsp:nvSpPr>
        <dsp:cNvPr id="0" name=""/>
        <dsp:cNvSpPr/>
      </dsp:nvSpPr>
      <dsp:spPr>
        <a:xfrm>
          <a:off x="630107" y="1291898"/>
          <a:ext cx="8437955" cy="1134350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Trim and Filter – </a:t>
          </a:r>
          <a:r>
            <a:rPr lang="en-US" sz="3300" kern="1200" dirty="0" err="1"/>
            <a:t>trimmomatic</a:t>
          </a:r>
          <a:endParaRPr lang="en-US" sz="3300" kern="1200" dirty="0"/>
        </a:p>
      </dsp:txBody>
      <dsp:txXfrm>
        <a:off x="663331" y="1325122"/>
        <a:ext cx="7004072" cy="1067902"/>
      </dsp:txXfrm>
    </dsp:sp>
    <dsp:sp modelId="{388B8F4C-1C8D-8040-84B1-4B98A37E8E44}">
      <dsp:nvSpPr>
        <dsp:cNvPr id="0" name=""/>
        <dsp:cNvSpPr/>
      </dsp:nvSpPr>
      <dsp:spPr>
        <a:xfrm>
          <a:off x="1260214" y="2583797"/>
          <a:ext cx="8437955" cy="1134350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Map or Quantify – Hisat2, bwa, salmon</a:t>
          </a:r>
        </a:p>
      </dsp:txBody>
      <dsp:txXfrm>
        <a:off x="1293438" y="2617021"/>
        <a:ext cx="7004072" cy="1067902"/>
      </dsp:txXfrm>
    </dsp:sp>
    <dsp:sp modelId="{D95FF877-00CD-2F4B-9191-82D24FA5AFCA}">
      <dsp:nvSpPr>
        <dsp:cNvPr id="0" name=""/>
        <dsp:cNvSpPr/>
      </dsp:nvSpPr>
      <dsp:spPr>
        <a:xfrm>
          <a:off x="1890321" y="3875696"/>
          <a:ext cx="8437955" cy="1134350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Count Reads - </a:t>
          </a:r>
          <a:r>
            <a:rPr lang="en-US" sz="3300" kern="1200" dirty="0" err="1"/>
            <a:t>htseq</a:t>
          </a:r>
          <a:r>
            <a:rPr lang="en-US" sz="3300" kern="1200" dirty="0"/>
            <a:t>-count</a:t>
          </a:r>
        </a:p>
      </dsp:txBody>
      <dsp:txXfrm>
        <a:off x="1923545" y="3908920"/>
        <a:ext cx="7004072" cy="1067902"/>
      </dsp:txXfrm>
    </dsp:sp>
    <dsp:sp modelId="{9BE601B6-9016-E54E-B66F-84EE41E69538}">
      <dsp:nvSpPr>
        <dsp:cNvPr id="0" name=""/>
        <dsp:cNvSpPr/>
      </dsp:nvSpPr>
      <dsp:spPr>
        <a:xfrm>
          <a:off x="2520428" y="5167595"/>
          <a:ext cx="8437955" cy="1134350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Differential Expression – R (DESeq2)</a:t>
          </a:r>
        </a:p>
      </dsp:txBody>
      <dsp:txXfrm>
        <a:off x="2553652" y="5200819"/>
        <a:ext cx="7004072" cy="1067902"/>
      </dsp:txXfrm>
    </dsp:sp>
    <dsp:sp modelId="{28A93FFE-72F5-A441-90DA-07CE926180E5}">
      <dsp:nvSpPr>
        <dsp:cNvPr id="0" name=""/>
        <dsp:cNvSpPr/>
      </dsp:nvSpPr>
      <dsp:spPr>
        <a:xfrm>
          <a:off x="7700627" y="828705"/>
          <a:ext cx="737327" cy="73732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866526" y="828705"/>
        <a:ext cx="405529" cy="554839"/>
      </dsp:txXfrm>
    </dsp:sp>
    <dsp:sp modelId="{05F344AD-02AE-4141-ABB1-42F1C4682D0B}">
      <dsp:nvSpPr>
        <dsp:cNvPr id="0" name=""/>
        <dsp:cNvSpPr/>
      </dsp:nvSpPr>
      <dsp:spPr>
        <a:xfrm>
          <a:off x="8330735" y="2120604"/>
          <a:ext cx="737327" cy="73732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496634" y="2120604"/>
        <a:ext cx="405529" cy="554839"/>
      </dsp:txXfrm>
    </dsp:sp>
    <dsp:sp modelId="{FDA03E51-FE37-2446-B86E-809E7C61D955}">
      <dsp:nvSpPr>
        <dsp:cNvPr id="0" name=""/>
        <dsp:cNvSpPr/>
      </dsp:nvSpPr>
      <dsp:spPr>
        <a:xfrm>
          <a:off x="8960842" y="3393597"/>
          <a:ext cx="737327" cy="73732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126741" y="3393597"/>
        <a:ext cx="405529" cy="554839"/>
      </dsp:txXfrm>
    </dsp:sp>
    <dsp:sp modelId="{C183CFC2-C610-4941-A864-1EC6A6C4922E}">
      <dsp:nvSpPr>
        <dsp:cNvPr id="0" name=""/>
        <dsp:cNvSpPr/>
      </dsp:nvSpPr>
      <dsp:spPr>
        <a:xfrm>
          <a:off x="9590949" y="4698100"/>
          <a:ext cx="737327" cy="73732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756848" y="4698100"/>
        <a:ext cx="405529" cy="554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753F-5AD8-3A64-7142-904FD2FCF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9D092-B546-4AEF-6FEF-238CF78EA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16A70-75A7-AAA7-A2AE-FE52829F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E39-F324-4D41-97C5-E40E945B74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D73BF-1EA8-8F9D-474C-C2086B7B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4029C-967A-E331-40F1-92D5445C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6E5F-3376-764D-A830-DC2FEFBA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3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71FD-F762-5CE8-8542-B2376BCD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9E537-A7A6-255A-DCB5-CAF87BB20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5462-4ED5-BD13-6387-51A191DB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E39-F324-4D41-97C5-E40E945B74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AC552-4478-89A7-B95C-D00BA640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44E3F-4FFC-F586-AFC7-50C63102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6E5F-3376-764D-A830-DC2FEFBA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9DF0B-8531-4867-ACA1-B8F428B8E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B280F-0CCF-055E-E399-03F37FD82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66A4-E017-9C4F-925F-EA5CDF3C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E39-F324-4D41-97C5-E40E945B74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0BCFF-9EC2-AC42-9A6C-01C05AAD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1AE2-8D4B-7EDA-61F5-0841DA0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6E5F-3376-764D-A830-DC2FEFBA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3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73E6-EF36-3801-7324-B164362C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303B-DA07-64A0-85F8-AB74CF84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F44A6-B9F1-0C74-EA3B-01AB1A70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E39-F324-4D41-97C5-E40E945B74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66B2A-7F7B-A78E-7D8A-D722CA0E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17DB9-9231-D4AC-2897-89708E1E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6E5F-3376-764D-A830-DC2FEFBA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7139-A596-602D-CC49-A44BB891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FF620-6145-3657-5672-4DB1B6670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74F63-EA80-C7A6-C78C-DE4466EA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E39-F324-4D41-97C5-E40E945B74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391B5-12DD-3869-E5C0-739A4963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11C9F-2911-A271-2D6C-E37BE150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6E5F-3376-764D-A830-DC2FEFBA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8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4CEF-D793-52DD-777E-8762B443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9ACC-3752-6894-64EA-14782D070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9C55F-5727-87C1-0D75-9209DF2DD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9CCCC-4D6C-0531-6439-05DB344A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E39-F324-4D41-97C5-E40E945B74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452BE-0036-5456-9369-98E8AC9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67B7-0DE7-A75A-B6FE-7A09BE4E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6E5F-3376-764D-A830-DC2FEFBA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9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BC3B-BE46-D960-DDE1-BE26BE18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C1386-16E7-71B5-4932-BB144637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B421C-AE5C-E4FD-CB4A-A895E9FE9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20559-4323-2FBE-A8FA-8F5496B3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0E06C-2DDC-6E94-AA65-824059D0E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38190-161D-A03D-9B9E-917049A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E39-F324-4D41-97C5-E40E945B74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F1115-F4D2-9936-B0F6-52A13487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C08BF-8A23-A561-C046-DAE91BAF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6E5F-3376-764D-A830-DC2FEFBA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1220-727B-8871-07F9-F2681FB8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4D8C6-BFCA-B8E7-C11B-588A8D02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E39-F324-4D41-97C5-E40E945B74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3E879-D886-6B61-3A1E-4BF3F3B1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096D6-38F0-5D3A-9113-33DF6C37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6E5F-3376-764D-A830-DC2FEFBA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CA35B-542F-50C8-80E2-D583A6E7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E39-F324-4D41-97C5-E40E945B74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0033F-5E90-0755-85F2-2DE6BCBD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F0F86-5941-5376-83C2-0AA2D41D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6E5F-3376-764D-A830-DC2FEFBA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6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0316-C275-8628-81C1-D135FA36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6803-6DF6-91CD-C7D2-FEF03D297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41438-C186-5D79-9FDF-28222D718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A6916-D0C0-F11F-5CE9-F20D2735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E39-F324-4D41-97C5-E40E945B74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FF4AB-FE83-A9AA-182F-25BB5074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449D9-8291-5ABE-5AA6-E34E6A81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6E5F-3376-764D-A830-DC2FEFBA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9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ADBD-A89E-1497-FEBB-077FC56B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13815-9A87-4DF1-8246-9C4A37B77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30F9A-7329-47FA-DFD2-AE0039DC1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14827-6BB7-B81E-F31C-2180E6E4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FE39-F324-4D41-97C5-E40E945B74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243CE-CD04-8093-E282-1609B50E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CBCCE-AF26-151E-6F10-3F24B917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6E5F-3376-764D-A830-DC2FEFBA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7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BCF08-8705-9AA4-1F98-1788DEC7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CFBB0-D140-CCB2-18FA-365E23F8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5DAF3-265C-13E6-DF2B-F4D2994AC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1FE39-F324-4D41-97C5-E40E945B74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9BC74-6D85-E38A-86C6-3A10B6FB2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53F3E-B889-AE97-0707-C4D458742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B6E5F-3376-764D-A830-DC2FEFBA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9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4EA2-7CD8-7A1F-DA3F-2B339E1B9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Projects!</a:t>
            </a:r>
          </a:p>
        </p:txBody>
      </p:sp>
    </p:spTree>
    <p:extLst>
      <p:ext uri="{BB962C8B-B14F-4D97-AF65-F5344CB8AC3E}">
        <p14:creationId xmlns:p14="http://schemas.microsoft.com/office/powerpoint/2010/main" val="3947165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the body&#10;&#10;Description automatically generated with medium confidence">
            <a:extLst>
              <a:ext uri="{FF2B5EF4-FFF2-40B4-BE49-F238E27FC236}">
                <a16:creationId xmlns:a16="http://schemas.microsoft.com/office/drawing/2014/main" id="{6134050D-7DE9-3707-20AC-19525133A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720" y="187409"/>
            <a:ext cx="7560560" cy="648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6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rat&#10;&#10;Description automatically generated">
            <a:extLst>
              <a:ext uri="{FF2B5EF4-FFF2-40B4-BE49-F238E27FC236}">
                <a16:creationId xmlns:a16="http://schemas.microsoft.com/office/drawing/2014/main" id="{466E1544-74C9-30DA-7267-9D8F76536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897" y="879941"/>
            <a:ext cx="10905066" cy="5098117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90FC1B5-D79E-E21B-460B-429F5EC1872F}"/>
              </a:ext>
            </a:extLst>
          </p:cNvPr>
          <p:cNvSpPr/>
          <p:nvPr/>
        </p:nvSpPr>
        <p:spPr>
          <a:xfrm>
            <a:off x="1669339" y="5393430"/>
            <a:ext cx="4267200" cy="9289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9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BD40-3449-D5F6-13A2-AECCACDF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Tissue RNA-seq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95D67-FA0D-A1B6-3070-42EFFEFD6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RNA-seq subset 1 – coronal suture samples from fetal mice exposed to thyroxine + control sutures (saline)</a:t>
            </a:r>
          </a:p>
          <a:p>
            <a:endParaRPr lang="en-US" dirty="0"/>
          </a:p>
          <a:p>
            <a:r>
              <a:rPr lang="en-US" dirty="0"/>
              <a:t>RNA-seq subset 2 – sagittal suture samples from fetal mice exposed to thyroxine + control sutures (saline)</a:t>
            </a:r>
          </a:p>
        </p:txBody>
      </p:sp>
    </p:spTree>
    <p:extLst>
      <p:ext uri="{BB962C8B-B14F-4D97-AF65-F5344CB8AC3E}">
        <p14:creationId xmlns:p14="http://schemas.microsoft.com/office/powerpoint/2010/main" val="274043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1F21-CFBA-0967-6D2E-3500BF40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301740-BA1F-A28E-C06E-86F27F0FA6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558335"/>
              </p:ext>
            </p:extLst>
          </p:nvPr>
        </p:nvGraphicFramePr>
        <p:xfrm>
          <a:off x="556056" y="345992"/>
          <a:ext cx="10958384" cy="6301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24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0A09-A262-6774-D99A-59B72D25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Two Datasets -</a:t>
            </a:r>
            <a:endParaRPr lang="en-US" sz="5400" dirty="0">
              <a:latin typeface="PT Mono" panose="02060509020205020204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9F4F-7B5F-9776-EF37-C37F41175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PT Mono" panose="02060509020205020204" pitchFamily="49" charset="77"/>
              </a:rPr>
              <a:t>/</a:t>
            </a:r>
            <a:r>
              <a:rPr lang="en-US" sz="2800" dirty="0" err="1">
                <a:latin typeface="PT Mono" panose="02060509020205020204" pitchFamily="49" charset="77"/>
              </a:rPr>
              <a:t>seqdata</a:t>
            </a:r>
            <a:r>
              <a:rPr lang="en-US" sz="2800" dirty="0">
                <a:latin typeface="PT Mono" panose="02060509020205020204" pitchFamily="49" charset="77"/>
              </a:rPr>
              <a:t>-new/bootcamp25/</a:t>
            </a:r>
            <a:r>
              <a:rPr lang="en-US" dirty="0" err="1">
                <a:latin typeface="PT Mono" panose="02060509020205020204" pitchFamily="49" charset="77"/>
              </a:rPr>
              <a:t>F_tularensis_data</a:t>
            </a:r>
            <a:endParaRPr lang="en-US" dirty="0">
              <a:latin typeface="PT Mono" panose="02060509020205020204" pitchFamily="49" charset="77"/>
            </a:endParaRPr>
          </a:p>
          <a:p>
            <a:pPr lvl="1"/>
            <a:r>
              <a:rPr lang="en-US" dirty="0"/>
              <a:t>1199_RNAseq</a:t>
            </a:r>
          </a:p>
          <a:p>
            <a:pPr lvl="1"/>
            <a:r>
              <a:rPr lang="en-US" dirty="0" err="1"/>
              <a:t>Salt_RNAseq</a:t>
            </a:r>
            <a:endParaRPr lang="en-US" dirty="0"/>
          </a:p>
          <a:p>
            <a:r>
              <a:rPr lang="en-US" sz="2800" dirty="0">
                <a:latin typeface="PT Mono" panose="02060509020205020204" pitchFamily="49" charset="77"/>
              </a:rPr>
              <a:t>/</a:t>
            </a:r>
            <a:r>
              <a:rPr lang="en-US" sz="2800" dirty="0" err="1">
                <a:latin typeface="PT Mono" panose="02060509020205020204" pitchFamily="49" charset="77"/>
              </a:rPr>
              <a:t>seqdata</a:t>
            </a:r>
            <a:r>
              <a:rPr lang="en-US" sz="2800" dirty="0">
                <a:latin typeface="PT Mono" panose="02060509020205020204" pitchFamily="49" charset="77"/>
              </a:rPr>
              <a:t>-new/bootcamp25/</a:t>
            </a:r>
            <a:r>
              <a:rPr lang="en-US" sz="2800" dirty="0" err="1">
                <a:latin typeface="PT Mono" panose="02060509020205020204" pitchFamily="49" charset="77"/>
              </a:rPr>
              <a:t>Thyroxine_Mouse_data</a:t>
            </a:r>
            <a:endParaRPr lang="en-US" dirty="0">
              <a:latin typeface="PT Mono" panose="02060509020205020204" pitchFamily="49" charset="77"/>
            </a:endParaRPr>
          </a:p>
          <a:p>
            <a:pPr lvl="1"/>
            <a:r>
              <a:rPr lang="en-US" dirty="0" err="1"/>
              <a:t>Sagittal_RNAseq</a:t>
            </a:r>
            <a:endParaRPr lang="en-US" dirty="0"/>
          </a:p>
          <a:p>
            <a:pPr lvl="1"/>
            <a:r>
              <a:rPr lang="en-US" dirty="0" err="1"/>
              <a:t>Coronal_RNAseq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3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E443-33CF-63BB-9FA6-0A4F81D4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Francisella tularensis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901C-E98B-6DDF-446D-689D394B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 bioterrorism agent (think Ebola, </a:t>
            </a:r>
            <a:r>
              <a:rPr lang="en-US" i="1" dirty="0"/>
              <a:t>Yersinia pestis</a:t>
            </a:r>
            <a:r>
              <a:rPr lang="en-US" dirty="0"/>
              <a:t>, anthrax)</a:t>
            </a:r>
          </a:p>
          <a:p>
            <a:pPr lvl="1"/>
            <a:r>
              <a:rPr lang="en-US" dirty="0"/>
              <a:t>potential for high mortality, ease of dissemination, ability to cause public panic</a:t>
            </a:r>
          </a:p>
          <a:p>
            <a:pPr lvl="1"/>
            <a:endParaRPr lang="en-US" dirty="0"/>
          </a:p>
          <a:p>
            <a:r>
              <a:rPr lang="en-US" dirty="0"/>
              <a:t>Causative agent of tularemia – “rabbit fever”</a:t>
            </a:r>
          </a:p>
          <a:p>
            <a:pPr lvl="1"/>
            <a:r>
              <a:rPr lang="en-US" dirty="0"/>
              <a:t>symptoms vary depending on mode of infection, but all cases are serious and potentially lethal</a:t>
            </a:r>
          </a:p>
          <a:p>
            <a:pPr lvl="1"/>
            <a:endParaRPr lang="en-US" dirty="0"/>
          </a:p>
          <a:p>
            <a:r>
              <a:rPr lang="en-US" dirty="0"/>
              <a:t>Facultative intracellular, gram-negative bacterium</a:t>
            </a:r>
          </a:p>
          <a:p>
            <a:pPr lvl="1"/>
            <a:r>
              <a:rPr lang="en-US" dirty="0"/>
              <a:t>only ~1800 genes, capable of infiltrating red blood cells</a:t>
            </a:r>
          </a:p>
        </p:txBody>
      </p:sp>
    </p:spTree>
    <p:extLst>
      <p:ext uri="{BB962C8B-B14F-4D97-AF65-F5344CB8AC3E}">
        <p14:creationId xmlns:p14="http://schemas.microsoft.com/office/powerpoint/2010/main" val="358828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5BA3-CFBE-5BA6-8D81-4BB28F0B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41069-2DA4-3660-0B41-D9F9CB66D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hoto montague of person mowing grass with a push mower, a horse fly, a rabbit and a tick.">
            <a:extLst>
              <a:ext uri="{FF2B5EF4-FFF2-40B4-BE49-F238E27FC236}">
                <a16:creationId xmlns:a16="http://schemas.microsoft.com/office/drawing/2014/main" id="{CFBB57B5-3688-4339-122E-C2144800B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87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4066-BEF9-C8DA-ECB4-AA3902CB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7208-6A94-BE3D-5014-C7E604FDC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Figure 3.">
            <a:extLst>
              <a:ext uri="{FF2B5EF4-FFF2-40B4-BE49-F238E27FC236}">
                <a16:creationId xmlns:a16="http://schemas.microsoft.com/office/drawing/2014/main" id="{3EBE67B0-3F81-EE86-690C-F5161AE1C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950"/>
            <a:ext cx="10672606" cy="638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80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8272-0D1F-56B9-4200-DA385040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1A85-B520-BFCD-0A67-18A44180A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Map of the U.S. showing states with reported cases of Tularemia in 2023.">
            <a:extLst>
              <a:ext uri="{FF2B5EF4-FFF2-40B4-BE49-F238E27FC236}">
                <a16:creationId xmlns:a16="http://schemas.microsoft.com/office/drawing/2014/main" id="{D72036B3-88A2-5951-0E08-FDE433CA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0"/>
            <a:ext cx="9510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78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CDC1F-3314-2650-6151-7C8194E4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i="1"/>
              <a:t>Francisella tularensis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EF64-1004-D9C8-C1DD-9FDE2BEC8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900" dirty="0"/>
              <a:t>RNA-seq 1 – The role of FTL_1199 in erythrocyte invasion by </a:t>
            </a:r>
            <a:r>
              <a:rPr lang="en-US" sz="1900" i="1" dirty="0"/>
              <a:t>F. tularensis</a:t>
            </a:r>
          </a:p>
          <a:p>
            <a:pPr lvl="1"/>
            <a:r>
              <a:rPr lang="en-US" sz="1900" i="1" dirty="0"/>
              <a:t>F. tularensis </a:t>
            </a:r>
            <a:r>
              <a:rPr lang="en-US" sz="1900" dirty="0"/>
              <a:t>LVS with and without FTL_1199 </a:t>
            </a:r>
          </a:p>
          <a:p>
            <a:pPr lvl="1"/>
            <a:endParaRPr lang="en-US" sz="1900" dirty="0"/>
          </a:p>
          <a:p>
            <a:r>
              <a:rPr lang="en-US" sz="1900" dirty="0"/>
              <a:t>RNA-seq 2 – Investigating modulation of cell wall peptidoglycan under low salt conditions</a:t>
            </a:r>
          </a:p>
          <a:p>
            <a:pPr lvl="1"/>
            <a:r>
              <a:rPr lang="en-US" sz="1900" i="1" dirty="0"/>
              <a:t>F. tularensis </a:t>
            </a:r>
            <a:r>
              <a:rPr lang="en-US" sz="1900" dirty="0"/>
              <a:t>LVS in high and low salt growth conditions</a:t>
            </a:r>
          </a:p>
        </p:txBody>
      </p:sp>
      <p:pic>
        <p:nvPicPr>
          <p:cNvPr id="1026" name="Picture 2" descr="Scanning electron micrograph of a murine macrophage infected with Francisella tularensis strain LVS. Bacteria are colorized in blue.">
            <a:extLst>
              <a:ext uri="{FF2B5EF4-FFF2-40B4-BE49-F238E27FC236}">
                <a16:creationId xmlns:a16="http://schemas.microsoft.com/office/drawing/2014/main" id="{F396D24A-45A8-F9EC-6699-E176D685C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" r="-1" b="4403"/>
          <a:stretch>
            <a:fillRect/>
          </a:stretch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4E98-4389-57C9-B330-468E5E85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Craniosynostosis and thyrotoxicosis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B719-E150-19FA-833F-659DBC45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or hypothyroidism in pregnant women can lead to birth defects in newborns – 1 in 2500 in US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leads to improper fusing of skull sutures, can happen too early and close before brain is fully developed</a:t>
            </a:r>
          </a:p>
        </p:txBody>
      </p:sp>
    </p:spTree>
    <p:extLst>
      <p:ext uri="{BB962C8B-B14F-4D97-AF65-F5344CB8AC3E}">
        <p14:creationId xmlns:p14="http://schemas.microsoft.com/office/powerpoint/2010/main" val="370286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272</Words>
  <Application>Microsoft Macintosh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PT Mono</vt:lpstr>
      <vt:lpstr>Office Theme</vt:lpstr>
      <vt:lpstr>Final Projects!</vt:lpstr>
      <vt:lpstr>PowerPoint Presentation</vt:lpstr>
      <vt:lpstr>Two Datasets -</vt:lpstr>
      <vt:lpstr>Francisella tularensis</vt:lpstr>
      <vt:lpstr>PowerPoint Presentation</vt:lpstr>
      <vt:lpstr>PowerPoint Presentation</vt:lpstr>
      <vt:lpstr>PowerPoint Presentation</vt:lpstr>
      <vt:lpstr>Francisella tularensis</vt:lpstr>
      <vt:lpstr>Craniosynostosis and thyrotoxicosis</vt:lpstr>
      <vt:lpstr>PowerPoint Presentation</vt:lpstr>
      <vt:lpstr>PowerPoint Presentation</vt:lpstr>
      <vt:lpstr>Mouse Tissue RNA-seq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Projects!</dc:title>
  <dc:creator>Nicole Garrison</dc:creator>
  <cp:lastModifiedBy>Nicole Garrison</cp:lastModifiedBy>
  <cp:revision>1</cp:revision>
  <dcterms:created xsi:type="dcterms:W3CDTF">2025-06-20T11:43:55Z</dcterms:created>
  <dcterms:modified xsi:type="dcterms:W3CDTF">2025-06-20T12:54:21Z</dcterms:modified>
</cp:coreProperties>
</file>