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97" autoAdjust="0"/>
    <p:restoredTop sz="95503" autoAdjust="0"/>
  </p:normalViewPr>
  <p:slideViewPr>
    <p:cSldViewPr snapToGrid="0">
      <p:cViewPr>
        <p:scale>
          <a:sx n="67" d="100"/>
          <a:sy n="67" d="100"/>
        </p:scale>
        <p:origin x="-7232" y="-730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0E174-A84D-4F74-9C69-E93E92E2901C}" type="datetimeFigureOut">
              <a:rPr lang="en-US" smtClean="0"/>
              <a:t>7/9/22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59F0C-92A1-41F7-965C-847D2E2646B7}" type="slidenum">
              <a:rPr lang="en-US" smtClean="0"/>
              <a:t>‹#›</a:t>
            </a:fld>
            <a:endParaRPr lang="en-US"/>
          </a:p>
        </p:txBody>
      </p:sp>
    </p:spTree>
    <p:extLst>
      <p:ext uri="{BB962C8B-B14F-4D97-AF65-F5344CB8AC3E}">
        <p14:creationId xmlns:p14="http://schemas.microsoft.com/office/powerpoint/2010/main" val="5066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59F0C-92A1-41F7-965C-847D2E2646B7}" type="slidenum">
              <a:rPr lang="en-US" smtClean="0"/>
              <a:t>1</a:t>
            </a:fld>
            <a:endParaRPr lang="en-US"/>
          </a:p>
        </p:txBody>
      </p:sp>
    </p:spTree>
    <p:extLst>
      <p:ext uri="{BB962C8B-B14F-4D97-AF65-F5344CB8AC3E}">
        <p14:creationId xmlns:p14="http://schemas.microsoft.com/office/powerpoint/2010/main" val="76927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698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78005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73863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09151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4A436-D8B3-4644-92D7-014B8C3F3076}" type="datetimeFigureOut">
              <a:rPr lang="en-US" smtClean="0"/>
              <a:t>7/9/22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64678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4A436-D8B3-4644-92D7-014B8C3F3076}" type="datetimeFigureOut">
              <a:rPr lang="en-US" smtClean="0"/>
              <a:t>7/9/22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7109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14A436-D8B3-4644-92D7-014B8C3F3076}" type="datetimeFigureOut">
              <a:rPr lang="en-US" smtClean="0"/>
              <a:t>7/9/22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55788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4A436-D8B3-4644-92D7-014B8C3F3076}" type="datetimeFigureOut">
              <a:rPr lang="en-US" smtClean="0"/>
              <a:t>7/9/22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72739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4A436-D8B3-4644-92D7-014B8C3F3076}" type="datetimeFigureOut">
              <a:rPr lang="en-US" smtClean="0"/>
              <a:t>7/9/22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68766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814A436-D8B3-4644-92D7-014B8C3F3076}" type="datetimeFigureOut">
              <a:rPr lang="en-US" smtClean="0"/>
              <a:t>7/9/22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49435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814A436-D8B3-4644-92D7-014B8C3F3076}" type="datetimeFigureOut">
              <a:rPr lang="en-US" smtClean="0"/>
              <a:t>7/9/22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495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814A436-D8B3-4644-92D7-014B8C3F3076}" type="datetimeFigureOut">
              <a:rPr lang="en-US" smtClean="0"/>
              <a:t>7/9/22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BDCBA6B-C828-4B54-A06C-4866FD885FA7}" type="slidenum">
              <a:rPr lang="en-US" smtClean="0"/>
              <a:t>‹#›</a:t>
            </a:fld>
            <a:endParaRPr lang="en-US"/>
          </a:p>
        </p:txBody>
      </p:sp>
    </p:spTree>
    <p:extLst>
      <p:ext uri="{BB962C8B-B14F-4D97-AF65-F5344CB8AC3E}">
        <p14:creationId xmlns:p14="http://schemas.microsoft.com/office/powerpoint/2010/main" val="1901314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A1DDDE-7DB6-4516-90B0-D8357F88F9EC}"/>
              </a:ext>
            </a:extLst>
          </p:cNvPr>
          <p:cNvSpPr txBox="1"/>
          <p:nvPr/>
        </p:nvSpPr>
        <p:spPr>
          <a:xfrm>
            <a:off x="6777791" y="0"/>
            <a:ext cx="31041474" cy="3231654"/>
          </a:xfrm>
          <a:prstGeom prst="rect">
            <a:avLst/>
          </a:prstGeom>
          <a:noFill/>
          <a:ln>
            <a:noFill/>
          </a:ln>
        </p:spPr>
        <p:txBody>
          <a:bodyPr wrap="square" rtlCol="0">
            <a:spAutoFit/>
          </a:bodyPr>
          <a:lstStyle/>
          <a:p>
            <a:pPr algn="ctr">
              <a:spcBef>
                <a:spcPct val="0"/>
              </a:spcBef>
              <a:buFontTx/>
              <a:buNone/>
            </a:pPr>
            <a:r>
              <a:rPr lang="en-US" sz="6000" b="1" i="1" dirty="0">
                <a:effectLst/>
                <a:latin typeface="Times New Roman" panose="02020603050405020304" pitchFamily="18" charset="0"/>
                <a:ea typeface="Calibri" panose="020F0502020204030204" pitchFamily="34" charset="0"/>
                <a:cs typeface="Times New Roman" panose="02020603050405020304" pitchFamily="18" charset="0"/>
              </a:rPr>
              <a:t>Pathway analysis of  Peripheral Arterial Disease </a:t>
            </a:r>
          </a:p>
          <a:p>
            <a:pPr algn="ctr">
              <a:spcBef>
                <a:spcPct val="0"/>
              </a:spcBef>
              <a:buFontTx/>
              <a:buNone/>
            </a:pPr>
            <a:r>
              <a:rPr lang="en-US" sz="4800" i="1" dirty="0">
                <a:latin typeface="Times New Roman" panose="02020603050405020304" pitchFamily="18" charset="0"/>
                <a:ea typeface="Calibri" panose="020F0502020204030204" pitchFamily="34" charset="0"/>
                <a:cs typeface="Times New Roman" panose="02020603050405020304" pitchFamily="18" charset="0"/>
              </a:rPr>
              <a:t>Austin Taylor</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4800" i="1" dirty="0">
                <a:latin typeface="Times New Roman" panose="02020603050405020304" pitchFamily="18" charset="0"/>
                <a:ea typeface="Calibri" panose="020F0502020204030204" pitchFamily="34" charset="0"/>
                <a:cs typeface="Times New Roman" panose="02020603050405020304" pitchFamily="18" charset="0"/>
              </a:rPr>
              <a:t>], </a:t>
            </a:r>
            <a:r>
              <a:rPr lang="en-US" sz="4800" i="1" dirty="0" err="1">
                <a:latin typeface="Times New Roman" panose="02020603050405020304" pitchFamily="18" charset="0"/>
                <a:ea typeface="Calibri" panose="020F0502020204030204" pitchFamily="34" charset="0"/>
                <a:cs typeface="Times New Roman" panose="02020603050405020304" pitchFamily="18" charset="0"/>
              </a:rPr>
              <a:t>Vinícius</a:t>
            </a:r>
            <a:r>
              <a:rPr lang="en-US" sz="4800" i="1" dirty="0">
                <a:latin typeface="Times New Roman" panose="02020603050405020304" pitchFamily="18" charset="0"/>
                <a:ea typeface="Calibri" panose="020F0502020204030204" pitchFamily="34" charset="0"/>
                <a:cs typeface="Times New Roman" panose="02020603050405020304" pitchFamily="18" charset="0"/>
              </a:rPr>
              <a:t> </a:t>
            </a:r>
            <a:r>
              <a:rPr lang="en-US" sz="4800" i="1" dirty="0" err="1">
                <a:latin typeface="Times New Roman" panose="02020603050405020304" pitchFamily="18" charset="0"/>
                <a:ea typeface="Calibri" panose="020F0502020204030204" pitchFamily="34" charset="0"/>
                <a:cs typeface="Times New Roman" panose="02020603050405020304" pitchFamily="18" charset="0"/>
              </a:rPr>
              <a:t>Magalhães</a:t>
            </a:r>
            <a:r>
              <a:rPr lang="en-US" sz="4800" i="1" dirty="0">
                <a:latin typeface="Times New Roman" panose="02020603050405020304" pitchFamily="18" charset="0"/>
                <a:ea typeface="Calibri" panose="020F0502020204030204" pitchFamily="34" charset="0"/>
                <a:cs typeface="Times New Roman" panose="02020603050405020304" pitchFamily="18" charset="0"/>
              </a:rPr>
              <a:t> Borges</a:t>
            </a:r>
            <a:r>
              <a:rPr lang="en-US" sz="4800" i="1" dirty="0">
                <a:latin typeface="Times New Roman" panose="02020603050405020304" pitchFamily="18" charset="0"/>
                <a:cs typeface="Times New Roman" panose="02020603050405020304" pitchFamily="18" charset="0"/>
              </a:rPr>
              <a:t>,</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4800" i="1" dirty="0">
                <a:latin typeface="Times New Roman" panose="02020603050405020304" pitchFamily="18" charset="0"/>
                <a:ea typeface="Calibri" panose="020F0502020204030204" pitchFamily="34" charset="0"/>
                <a:cs typeface="Times New Roman" panose="02020603050405020304" pitchFamily="18" charset="0"/>
              </a:rPr>
              <a:t>], Nicole Garrison </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[3], James Denvir [4], </a:t>
            </a:r>
            <a:r>
              <a:rPr lang="en-US" sz="4800" i="1" dirty="0">
                <a:latin typeface="Times New Roman" panose="02020603050405020304" pitchFamily="18" charset="0"/>
                <a:ea typeface="Calibri" panose="020F0502020204030204" pitchFamily="34" charset="0"/>
                <a:cs typeface="Times New Roman" panose="02020603050405020304" pitchFamily="18" charset="0"/>
              </a:rPr>
              <a:t>Alejandro Q. </a:t>
            </a:r>
            <a:r>
              <a:rPr lang="en-US" sz="4800" i="1" dirty="0" err="1">
                <a:latin typeface="Times New Roman" panose="02020603050405020304" pitchFamily="18" charset="0"/>
                <a:ea typeface="Calibri" panose="020F0502020204030204" pitchFamily="34" charset="0"/>
                <a:cs typeface="Times New Roman" panose="02020603050405020304" pitchFamily="18" charset="0"/>
              </a:rPr>
              <a:t>Nato</a:t>
            </a:r>
            <a:r>
              <a:rPr lang="en-US" sz="4800" i="1" dirty="0">
                <a:latin typeface="Times New Roman" panose="02020603050405020304" pitchFamily="18" charset="0"/>
                <a:ea typeface="Calibri" panose="020F0502020204030204" pitchFamily="34" charset="0"/>
                <a:cs typeface="Times New Roman" panose="02020603050405020304" pitchFamily="18" charset="0"/>
              </a:rPr>
              <a:t>, Jr. </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4800" i="1" dirty="0">
                <a:latin typeface="Times New Roman" panose="02020603050405020304" pitchFamily="18" charset="0"/>
                <a:ea typeface="Calibri" panose="020F0502020204030204" pitchFamily="34" charset="0"/>
                <a:cs typeface="Times New Roman" panose="02020603050405020304" pitchFamily="18" charset="0"/>
              </a:rPr>
              <a:t>1</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i="1" dirty="0">
                <a:latin typeface="Times New Roman" panose="02020603050405020304" pitchFamily="18" charset="0"/>
                <a:ea typeface="Calibri" panose="020F0502020204030204" pitchFamily="34" charset="0"/>
                <a:cs typeface="Times New Roman" panose="02020603050405020304" pitchFamily="18" charset="0"/>
              </a:rPr>
              <a:t>Alejandro Q. </a:t>
            </a:r>
            <a:r>
              <a:rPr lang="en-US" sz="4800" i="1" dirty="0" err="1">
                <a:latin typeface="Times New Roman" panose="02020603050405020304" pitchFamily="18" charset="0"/>
                <a:ea typeface="Calibri" panose="020F0502020204030204" pitchFamily="34" charset="0"/>
                <a:cs typeface="Times New Roman" panose="02020603050405020304" pitchFamily="18" charset="0"/>
              </a:rPr>
              <a:t>Nato</a:t>
            </a:r>
            <a:r>
              <a:rPr lang="en-US" sz="4800" i="1" dirty="0">
                <a:latin typeface="Times New Roman" panose="02020603050405020304" pitchFamily="18" charset="0"/>
                <a:ea typeface="Calibri" panose="020F0502020204030204" pitchFamily="34" charset="0"/>
                <a:cs typeface="Times New Roman" panose="02020603050405020304" pitchFamily="18" charset="0"/>
              </a:rPr>
              <a:t>, Jr Department of Biomedical Sciences, Joan C. Edwards School of Medicine, Marshall University, Huntington, WV 25755[2</a:t>
            </a: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 Department of Biological Sciences Sciences, Concord University</a:t>
            </a:r>
            <a:endParaRPr lang="en-US" altLang="en-US" sz="11500" i="1" baseline="30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8DF994E-B42E-41D8-B6B2-6C45BFB427BF}"/>
              </a:ext>
            </a:extLst>
          </p:cNvPr>
          <p:cNvGrpSpPr/>
          <p:nvPr/>
        </p:nvGrpSpPr>
        <p:grpSpPr>
          <a:xfrm>
            <a:off x="952342" y="4435379"/>
            <a:ext cx="13398259" cy="27837283"/>
            <a:chOff x="753172" y="4128415"/>
            <a:chExt cx="10058405" cy="28115858"/>
          </a:xfrm>
        </p:grpSpPr>
        <p:sp>
          <p:nvSpPr>
            <p:cNvPr id="6" name="Rectangle 5">
              <a:extLst>
                <a:ext uri="{FF2B5EF4-FFF2-40B4-BE49-F238E27FC236}">
                  <a16:creationId xmlns:a16="http://schemas.microsoft.com/office/drawing/2014/main" id="{FA75BA8F-2C38-4DD6-AA5E-D8560BFACC39}"/>
                </a:ext>
              </a:extLst>
            </p:cNvPr>
            <p:cNvSpPr/>
            <p:nvPr/>
          </p:nvSpPr>
          <p:spPr>
            <a:xfrm>
              <a:off x="753177" y="4131337"/>
              <a:ext cx="10058400" cy="28112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023673-B0EC-42AD-8592-9EE50C9A36F5}"/>
                </a:ext>
              </a:extLst>
            </p:cNvPr>
            <p:cNvSpPr txBox="1"/>
            <p:nvPr/>
          </p:nvSpPr>
          <p:spPr>
            <a:xfrm>
              <a:off x="753177" y="4128415"/>
              <a:ext cx="10058400" cy="714970"/>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Background</a:t>
              </a:r>
            </a:p>
          </p:txBody>
        </p:sp>
        <p:sp>
          <p:nvSpPr>
            <p:cNvPr id="8" name="TextBox 7">
              <a:extLst>
                <a:ext uri="{FF2B5EF4-FFF2-40B4-BE49-F238E27FC236}">
                  <a16:creationId xmlns:a16="http://schemas.microsoft.com/office/drawing/2014/main" id="{1FBF8495-5B1A-4F72-B8A6-C87AD31A3BC7}"/>
                </a:ext>
              </a:extLst>
            </p:cNvPr>
            <p:cNvSpPr txBox="1"/>
            <p:nvPr/>
          </p:nvSpPr>
          <p:spPr>
            <a:xfrm>
              <a:off x="766850" y="10877411"/>
              <a:ext cx="10044722" cy="4445249"/>
            </a:xfrm>
            <a:prstGeom prst="rect">
              <a:avLst/>
            </a:prstGeom>
            <a:noFill/>
            <a:ln>
              <a:noFill/>
            </a:ln>
          </p:spPr>
          <p:txBody>
            <a:bodyPr wrap="square" rtlCol="0">
              <a:spAutoFit/>
            </a:bodyPr>
            <a:lstStyle/>
            <a:p>
              <a:pPr algn="just"/>
              <a:r>
                <a:rPr lang="en-US" altLang="en-US" sz="4000" dirty="0">
                  <a:latin typeface="Times New Roman" panose="02020603050405020304" pitchFamily="18" charset="0"/>
                  <a:cs typeface="Times New Roman" panose="02020603050405020304" pitchFamily="18" charset="0"/>
                </a:rPr>
                <a:t>This project focuses on the genes that lead to the expression of PAD and using the GWAS dataset we filtered out data not directly relating to PAD. After organizing the data, we then picked the 10 with the highest negative log p values  and using Cytoscape we  looked at the connection of the genes and were able to find candidate genes and pathways that could be used for further study </a:t>
              </a:r>
            </a:p>
          </p:txBody>
        </p:sp>
        <p:sp>
          <p:nvSpPr>
            <p:cNvPr id="10" name="TextBox 9">
              <a:extLst>
                <a:ext uri="{FF2B5EF4-FFF2-40B4-BE49-F238E27FC236}">
                  <a16:creationId xmlns:a16="http://schemas.microsoft.com/office/drawing/2014/main" id="{BB695238-89EF-4AEA-B449-A92B21C43E02}"/>
                </a:ext>
              </a:extLst>
            </p:cNvPr>
            <p:cNvSpPr txBox="1"/>
            <p:nvPr/>
          </p:nvSpPr>
          <p:spPr>
            <a:xfrm>
              <a:off x="753172" y="15499811"/>
              <a:ext cx="10058400" cy="714970"/>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Pathway</a:t>
              </a:r>
            </a:p>
          </p:txBody>
        </p:sp>
      </p:grpSp>
      <p:sp>
        <p:nvSpPr>
          <p:cNvPr id="11" name="Rectangle 10">
            <a:extLst>
              <a:ext uri="{FF2B5EF4-FFF2-40B4-BE49-F238E27FC236}">
                <a16:creationId xmlns:a16="http://schemas.microsoft.com/office/drawing/2014/main" id="{AF6D15B7-0550-48F4-B392-1567FA534CAC}"/>
              </a:ext>
            </a:extLst>
          </p:cNvPr>
          <p:cNvSpPr/>
          <p:nvPr/>
        </p:nvSpPr>
        <p:spPr>
          <a:xfrm>
            <a:off x="15143921" y="4425481"/>
            <a:ext cx="13398254" cy="27834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803A890-FB69-4DE6-9878-D4AB22001883}"/>
              </a:ext>
            </a:extLst>
          </p:cNvPr>
          <p:cNvSpPr/>
          <p:nvPr/>
        </p:nvSpPr>
        <p:spPr>
          <a:xfrm>
            <a:off x="29316955" y="4425481"/>
            <a:ext cx="13398254" cy="27834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EE719F0-2499-4AF1-96D0-D93B7DA35398}"/>
              </a:ext>
            </a:extLst>
          </p:cNvPr>
          <p:cNvSpPr txBox="1"/>
          <p:nvPr/>
        </p:nvSpPr>
        <p:spPr>
          <a:xfrm>
            <a:off x="15143924" y="4360061"/>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Materials and Methods I</a:t>
            </a:r>
          </a:p>
        </p:txBody>
      </p:sp>
      <p:sp>
        <p:nvSpPr>
          <p:cNvPr id="14" name="TextBox 13">
            <a:extLst>
              <a:ext uri="{FF2B5EF4-FFF2-40B4-BE49-F238E27FC236}">
                <a16:creationId xmlns:a16="http://schemas.microsoft.com/office/drawing/2014/main" id="{F6D49E4E-D9BB-4C52-AF38-D5A1969FC7F6}"/>
              </a:ext>
            </a:extLst>
          </p:cNvPr>
          <p:cNvSpPr txBox="1"/>
          <p:nvPr/>
        </p:nvSpPr>
        <p:spPr>
          <a:xfrm>
            <a:off x="14662293" y="10084084"/>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Results</a:t>
            </a:r>
          </a:p>
        </p:txBody>
      </p:sp>
      <p:sp>
        <p:nvSpPr>
          <p:cNvPr id="15" name="TextBox 14">
            <a:extLst>
              <a:ext uri="{FF2B5EF4-FFF2-40B4-BE49-F238E27FC236}">
                <a16:creationId xmlns:a16="http://schemas.microsoft.com/office/drawing/2014/main" id="{23870CAC-7995-40E5-BAC4-5A846F9D9C6E}"/>
              </a:ext>
            </a:extLst>
          </p:cNvPr>
          <p:cNvSpPr txBox="1"/>
          <p:nvPr/>
        </p:nvSpPr>
        <p:spPr>
          <a:xfrm>
            <a:off x="29244318" y="16777823"/>
            <a:ext cx="13406228"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16" name="TextBox 15">
            <a:extLst>
              <a:ext uri="{FF2B5EF4-FFF2-40B4-BE49-F238E27FC236}">
                <a16:creationId xmlns:a16="http://schemas.microsoft.com/office/drawing/2014/main" id="{185512CB-D298-4327-8E23-1FC8515BF143}"/>
              </a:ext>
            </a:extLst>
          </p:cNvPr>
          <p:cNvSpPr txBox="1"/>
          <p:nvPr/>
        </p:nvSpPr>
        <p:spPr>
          <a:xfrm>
            <a:off x="29389593" y="23848555"/>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Acknowledgment</a:t>
            </a:r>
          </a:p>
        </p:txBody>
      </p:sp>
      <p:sp>
        <p:nvSpPr>
          <p:cNvPr id="18" name="TextBox 17">
            <a:extLst>
              <a:ext uri="{FF2B5EF4-FFF2-40B4-BE49-F238E27FC236}">
                <a16:creationId xmlns:a16="http://schemas.microsoft.com/office/drawing/2014/main" id="{D81C7AC7-6C4E-4701-85C7-FDE5D0EB2B7D}"/>
              </a:ext>
            </a:extLst>
          </p:cNvPr>
          <p:cNvSpPr txBox="1"/>
          <p:nvPr/>
        </p:nvSpPr>
        <p:spPr>
          <a:xfrm>
            <a:off x="1017015" y="10064201"/>
            <a:ext cx="13398248"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26" name="TextBox 25">
            <a:extLst>
              <a:ext uri="{FF2B5EF4-FFF2-40B4-BE49-F238E27FC236}">
                <a16:creationId xmlns:a16="http://schemas.microsoft.com/office/drawing/2014/main" id="{BF9322E6-AF31-4A93-964F-FBE2B97E975C}"/>
              </a:ext>
            </a:extLst>
          </p:cNvPr>
          <p:cNvSpPr txBox="1"/>
          <p:nvPr/>
        </p:nvSpPr>
        <p:spPr>
          <a:xfrm>
            <a:off x="29598172" y="15599698"/>
            <a:ext cx="12706494" cy="584775"/>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The IL6 gene is a nesting gene and looks very comfortable </a:t>
            </a:r>
          </a:p>
        </p:txBody>
      </p:sp>
      <p:sp>
        <p:nvSpPr>
          <p:cNvPr id="29" name="TextBox 28">
            <a:extLst>
              <a:ext uri="{FF2B5EF4-FFF2-40B4-BE49-F238E27FC236}">
                <a16:creationId xmlns:a16="http://schemas.microsoft.com/office/drawing/2014/main" id="{8550FAC5-6B1C-4341-B58B-3CDB6F1CC068}"/>
              </a:ext>
            </a:extLst>
          </p:cNvPr>
          <p:cNvSpPr txBox="1"/>
          <p:nvPr/>
        </p:nvSpPr>
        <p:spPr>
          <a:xfrm>
            <a:off x="970562" y="5304636"/>
            <a:ext cx="13380032" cy="4401205"/>
          </a:xfrm>
          <a:prstGeom prst="rect">
            <a:avLst/>
          </a:prstGeom>
          <a:noFill/>
          <a:ln>
            <a:noFill/>
          </a:ln>
        </p:spPr>
        <p:txBody>
          <a:bodyPr wrap="square" rtlCol="0">
            <a:spAutoFit/>
          </a:bodyPr>
          <a:lstStyle/>
          <a:p>
            <a:r>
              <a:rPr lang="en-US" sz="4000" dirty="0">
                <a:cs typeface="Arial"/>
              </a:rPr>
              <a:t>Peripheral Arterial Disease (PAD)</a:t>
            </a:r>
            <a:r>
              <a:rPr lang="en-US" sz="4000" dirty="0"/>
              <a:t> is present in over 230 million people. PAD is a comorbid disease that can be commonly found in patients with diabetes or previous myocardial infarctions. PAD is caused by the build up of fatty deposits on the arterial walls which can restrict blood flow in the leg and lead to numbness in the legs, slow healing ulcers, and wasting on the muscles in the legs. </a:t>
            </a:r>
            <a:endParaRPr lang="en-US" sz="4000" dirty="0">
              <a:cs typeface="Arial"/>
            </a:endParaRPr>
          </a:p>
        </p:txBody>
      </p:sp>
      <p:grpSp>
        <p:nvGrpSpPr>
          <p:cNvPr id="20" name="Group 19">
            <a:extLst>
              <a:ext uri="{FF2B5EF4-FFF2-40B4-BE49-F238E27FC236}">
                <a16:creationId xmlns:a16="http://schemas.microsoft.com/office/drawing/2014/main" id="{C7964A7A-7DEA-4504-988D-C181CBE7171B}"/>
              </a:ext>
            </a:extLst>
          </p:cNvPr>
          <p:cNvGrpSpPr/>
          <p:nvPr/>
        </p:nvGrpSpPr>
        <p:grpSpPr>
          <a:xfrm>
            <a:off x="4591881" y="17131766"/>
            <a:ext cx="6887556" cy="13975908"/>
            <a:chOff x="4960360" y="17694630"/>
            <a:chExt cx="6887556" cy="13975908"/>
          </a:xfrm>
        </p:grpSpPr>
        <p:sp>
          <p:nvSpPr>
            <p:cNvPr id="30" name="Rectangle: Rounded Corners 29">
              <a:extLst>
                <a:ext uri="{FF2B5EF4-FFF2-40B4-BE49-F238E27FC236}">
                  <a16:creationId xmlns:a16="http://schemas.microsoft.com/office/drawing/2014/main" id="{58A1E7AE-1A47-4D1A-A1C1-FCB23ACDE478}"/>
                </a:ext>
              </a:extLst>
            </p:cNvPr>
            <p:cNvSpPr/>
            <p:nvPr/>
          </p:nvSpPr>
          <p:spPr>
            <a:xfrm>
              <a:off x="5610211" y="17694630"/>
              <a:ext cx="4169586" cy="187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GWAS dataset</a:t>
              </a:r>
            </a:p>
          </p:txBody>
        </p:sp>
        <p:sp>
          <p:nvSpPr>
            <p:cNvPr id="35" name="Rectangle: Rounded Corners 34">
              <a:extLst>
                <a:ext uri="{FF2B5EF4-FFF2-40B4-BE49-F238E27FC236}">
                  <a16:creationId xmlns:a16="http://schemas.microsoft.com/office/drawing/2014/main" id="{0521AA68-C819-4AA0-BB9D-64ED7DB68C04}"/>
                </a:ext>
              </a:extLst>
            </p:cNvPr>
            <p:cNvSpPr/>
            <p:nvPr/>
          </p:nvSpPr>
          <p:spPr>
            <a:xfrm>
              <a:off x="4960360" y="25646111"/>
              <a:ext cx="5419303" cy="13189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Cytoscape</a:t>
              </a:r>
            </a:p>
          </p:txBody>
        </p:sp>
        <p:sp>
          <p:nvSpPr>
            <p:cNvPr id="36" name="Rectangle: Rounded Corners 35">
              <a:extLst>
                <a:ext uri="{FF2B5EF4-FFF2-40B4-BE49-F238E27FC236}">
                  <a16:creationId xmlns:a16="http://schemas.microsoft.com/office/drawing/2014/main" id="{3306800F-AB27-4163-B07F-5B671954FCC2}"/>
                </a:ext>
              </a:extLst>
            </p:cNvPr>
            <p:cNvSpPr/>
            <p:nvPr/>
          </p:nvSpPr>
          <p:spPr>
            <a:xfrm>
              <a:off x="5587811" y="29626233"/>
              <a:ext cx="4551413" cy="204430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Comparison scatterplots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8" name="Arrow: Right 37">
              <a:extLst>
                <a:ext uri="{FF2B5EF4-FFF2-40B4-BE49-F238E27FC236}">
                  <a16:creationId xmlns:a16="http://schemas.microsoft.com/office/drawing/2014/main" id="{F3665CD0-5671-4746-ABB7-9EA4171C7D12}"/>
                </a:ext>
              </a:extLst>
            </p:cNvPr>
            <p:cNvSpPr/>
            <p:nvPr/>
          </p:nvSpPr>
          <p:spPr>
            <a:xfrm rot="5400000">
              <a:off x="6558004" y="20612609"/>
              <a:ext cx="2515727" cy="898378"/>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FB805CE7-34A0-40D6-BA43-32F3DF0FC72F}"/>
                </a:ext>
              </a:extLst>
            </p:cNvPr>
            <p:cNvSpPr/>
            <p:nvPr/>
          </p:nvSpPr>
          <p:spPr>
            <a:xfrm>
              <a:off x="8911410" y="19894393"/>
              <a:ext cx="2936506" cy="131895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R</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43" name="Arrow: Left 42">
              <a:extLst>
                <a:ext uri="{FF2B5EF4-FFF2-40B4-BE49-F238E27FC236}">
                  <a16:creationId xmlns:a16="http://schemas.microsoft.com/office/drawing/2014/main" id="{E232D599-511C-4603-8834-62A5DCC742C0}"/>
                </a:ext>
              </a:extLst>
            </p:cNvPr>
            <p:cNvSpPr/>
            <p:nvPr/>
          </p:nvSpPr>
          <p:spPr>
            <a:xfrm rot="16200000">
              <a:off x="6717987" y="27758574"/>
              <a:ext cx="2299795" cy="794348"/>
            </a:xfrm>
            <a:prstGeom prst="lef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Times New Roman" panose="02020603050405020304" pitchFamily="18"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E60325F3-2F6A-4C36-B72D-102086C3E06E}"/>
                </a:ext>
              </a:extLst>
            </p:cNvPr>
            <p:cNvSpPr/>
            <p:nvPr/>
          </p:nvSpPr>
          <p:spPr>
            <a:xfrm>
              <a:off x="5666637" y="22292209"/>
              <a:ext cx="4169586" cy="187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Filtered Data</a:t>
              </a:r>
            </a:p>
          </p:txBody>
        </p:sp>
      </p:grpSp>
      <p:sp>
        <p:nvSpPr>
          <p:cNvPr id="46" name="TextBox 45">
            <a:extLst>
              <a:ext uri="{FF2B5EF4-FFF2-40B4-BE49-F238E27FC236}">
                <a16:creationId xmlns:a16="http://schemas.microsoft.com/office/drawing/2014/main" id="{5F02FF2A-0D67-4F7A-848D-550C8224F656}"/>
              </a:ext>
            </a:extLst>
          </p:cNvPr>
          <p:cNvSpPr txBox="1"/>
          <p:nvPr/>
        </p:nvSpPr>
        <p:spPr>
          <a:xfrm>
            <a:off x="15404891" y="20530354"/>
            <a:ext cx="12701237" cy="954107"/>
          </a:xfrm>
          <a:prstGeom prst="rect">
            <a:avLst/>
          </a:prstGeom>
          <a:noFill/>
          <a:ln>
            <a:noFill/>
          </a:ln>
        </p:spPr>
        <p:txBody>
          <a:bodyPr wrap="square" rtlCol="0">
            <a:spAutoFit/>
          </a:bodyPr>
          <a:lstStyle/>
          <a:p>
            <a:pPr algn="just"/>
            <a:r>
              <a:rPr lang="en-US" altLang="en-US" sz="2800" dirty="0">
                <a:latin typeface="Times New Roman" panose="02020603050405020304" pitchFamily="18" charset="0"/>
                <a:cs typeface="Times New Roman" panose="02020603050405020304" pitchFamily="18" charset="0"/>
              </a:rPr>
              <a:t>This figure shows the genes found in the </a:t>
            </a:r>
            <a:r>
              <a:rPr lang="en-US" altLang="en-US" sz="2800" dirty="0" err="1">
                <a:latin typeface="Times New Roman" panose="02020603050405020304" pitchFamily="18" charset="0"/>
                <a:cs typeface="Times New Roman" panose="02020603050405020304" pitchFamily="18" charset="0"/>
              </a:rPr>
              <a:t>gwas</a:t>
            </a:r>
            <a:r>
              <a:rPr lang="en-US" altLang="en-US" sz="2800" dirty="0">
                <a:latin typeface="Times New Roman" panose="02020603050405020304" pitchFamily="18" charset="0"/>
                <a:cs typeface="Times New Roman" panose="02020603050405020304" pitchFamily="18" charset="0"/>
              </a:rPr>
              <a:t> dataset and how they associate with each other within the normal limits of Cytoscape </a:t>
            </a:r>
          </a:p>
        </p:txBody>
      </p:sp>
      <p:sp>
        <p:nvSpPr>
          <p:cNvPr id="48" name="TextBox 47">
            <a:extLst>
              <a:ext uri="{FF2B5EF4-FFF2-40B4-BE49-F238E27FC236}">
                <a16:creationId xmlns:a16="http://schemas.microsoft.com/office/drawing/2014/main" id="{9A7A67AC-2258-453C-A0C9-5F51536B5C3C}"/>
              </a:ext>
            </a:extLst>
          </p:cNvPr>
          <p:cNvSpPr txBox="1"/>
          <p:nvPr/>
        </p:nvSpPr>
        <p:spPr>
          <a:xfrm>
            <a:off x="6777791" y="22171136"/>
            <a:ext cx="13398949" cy="584775"/>
          </a:xfrm>
          <a:prstGeom prst="rect">
            <a:avLst/>
          </a:prstGeom>
          <a:noFill/>
          <a:ln>
            <a:solidFill>
              <a:srgbClr val="FF0000"/>
            </a:solidFill>
          </a:ln>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a:t>
            </a:r>
          </a:p>
        </p:txBody>
      </p:sp>
      <p:sp>
        <p:nvSpPr>
          <p:cNvPr id="3" name="TextBox 2">
            <a:extLst>
              <a:ext uri="{FF2B5EF4-FFF2-40B4-BE49-F238E27FC236}">
                <a16:creationId xmlns:a16="http://schemas.microsoft.com/office/drawing/2014/main" id="{772CBC1C-DA08-4B06-936A-EC16DD7B7B24}"/>
              </a:ext>
            </a:extLst>
          </p:cNvPr>
          <p:cNvSpPr txBox="1"/>
          <p:nvPr/>
        </p:nvSpPr>
        <p:spPr>
          <a:xfrm>
            <a:off x="15496505" y="5069874"/>
            <a:ext cx="12697496" cy="5016758"/>
          </a:xfrm>
          <a:prstGeom prst="rect">
            <a:avLst/>
          </a:prstGeom>
          <a:noFill/>
          <a:ln>
            <a:noFill/>
          </a:ln>
        </p:spPr>
        <p:txBody>
          <a:bodyPr wrap="square" rtlCol="0">
            <a:spAutoFit/>
          </a:bodyPr>
          <a:lstStyle/>
          <a:p>
            <a:r>
              <a:rPr lang="en-US" sz="4000" dirty="0"/>
              <a:t>The first step was to clean out and filter the dataset focusing only on the data that had expression for the arterial disease phenotype. This was done by removing the intergenic hits as well as removing data that was not directly involved with PAD. Then we sorted for the genes that had a high negative log p value.  This was then used in Cytoscape to create a network of the genes  and provide a graph of candidate genes and pathways.</a:t>
            </a:r>
          </a:p>
        </p:txBody>
      </p:sp>
      <p:sp>
        <p:nvSpPr>
          <p:cNvPr id="49" name="TextBox 48">
            <a:extLst>
              <a:ext uri="{FF2B5EF4-FFF2-40B4-BE49-F238E27FC236}">
                <a16:creationId xmlns:a16="http://schemas.microsoft.com/office/drawing/2014/main" id="{DB9DAA8D-6984-4B33-B7A1-8FC3E56C4EAD}"/>
              </a:ext>
            </a:extLst>
          </p:cNvPr>
          <p:cNvSpPr txBox="1"/>
          <p:nvPr/>
        </p:nvSpPr>
        <p:spPr>
          <a:xfrm>
            <a:off x="29244317" y="25111228"/>
            <a:ext cx="13398253" cy="6494085"/>
          </a:xfrm>
          <a:prstGeom prst="rect">
            <a:avLst/>
          </a:prstGeom>
          <a:noFill/>
          <a:ln>
            <a:noFill/>
          </a:ln>
        </p:spPr>
        <p:txBody>
          <a:bodyPr wrap="square" rtlCol="0">
            <a:spAutoFit/>
          </a:bodyPr>
          <a:lstStyle/>
          <a:p>
            <a:pPr marL="457200" indent="-457200">
              <a:buFont typeface="Arial" panose="020B0604020202020204" pitchFamily="34" charset="0"/>
              <a:buChar char="•"/>
            </a:pPr>
            <a:r>
              <a:rPr lang="en-US" sz="3200" i="1" dirty="0"/>
              <a:t>Supported by NIH Grant P20GM103434 to the West Virginia </a:t>
            </a:r>
            <a:r>
              <a:rPr lang="en-US" sz="3200" i="1" dirty="0" err="1"/>
              <a:t>IDeA</a:t>
            </a:r>
            <a:r>
              <a:rPr lang="en-US" sz="3200" i="1" dirty="0"/>
              <a:t> Network for Biomedical Research Excellence</a:t>
            </a:r>
          </a:p>
          <a:p>
            <a:pPr marL="457200" indent="-457200">
              <a:buFont typeface="Arial" panose="020B0604020202020204" pitchFamily="34" charset="0"/>
              <a:buChar char="•"/>
            </a:pPr>
            <a:r>
              <a:rPr lang="en-US" sz="3200" i="1" dirty="0" err="1"/>
              <a:t>Buniello</a:t>
            </a:r>
            <a:r>
              <a:rPr lang="en-US" sz="3200" i="1" dirty="0"/>
              <a:t> A, MacArthur JAL, </a:t>
            </a:r>
            <a:r>
              <a:rPr lang="en-US" sz="3200" i="1" dirty="0" err="1"/>
              <a:t>Cerezo</a:t>
            </a:r>
            <a:r>
              <a:rPr lang="en-US" sz="3200" i="1" dirty="0"/>
              <a:t> M, Harris LW, Hayhurst J, </a:t>
            </a:r>
            <a:r>
              <a:rPr lang="en-US" sz="3200" i="1" dirty="0" err="1"/>
              <a:t>Malangone</a:t>
            </a:r>
            <a:r>
              <a:rPr lang="en-US" sz="3200" i="1" dirty="0"/>
              <a:t> C, McMahon A, Morales J, Mountjoy E, </a:t>
            </a:r>
            <a:r>
              <a:rPr lang="en-US" sz="3200" i="1" dirty="0" err="1"/>
              <a:t>Sollis</a:t>
            </a:r>
            <a:r>
              <a:rPr lang="en-US" sz="3200" i="1" dirty="0"/>
              <a:t> E, </a:t>
            </a:r>
            <a:r>
              <a:rPr lang="en-US" sz="3200" i="1" dirty="0" err="1"/>
              <a:t>Suveges</a:t>
            </a:r>
            <a:r>
              <a:rPr lang="en-US" sz="3200" i="1" dirty="0"/>
              <a:t> D, </a:t>
            </a:r>
            <a:r>
              <a:rPr lang="en-US" sz="3200" i="1" dirty="0" err="1"/>
              <a:t>Vrousgou</a:t>
            </a:r>
            <a:r>
              <a:rPr lang="en-US" sz="3200" i="1" dirty="0"/>
              <a:t> O, </a:t>
            </a:r>
            <a:r>
              <a:rPr lang="en-US" sz="3200" i="1" dirty="0" err="1"/>
              <a:t>Whetzel</a:t>
            </a:r>
            <a:r>
              <a:rPr lang="en-US" sz="3200" i="1" dirty="0"/>
              <a:t> PL, </a:t>
            </a:r>
            <a:r>
              <a:rPr lang="en-US" sz="3200" i="1" dirty="0" err="1"/>
              <a:t>Amode</a:t>
            </a:r>
            <a:r>
              <a:rPr lang="en-US" sz="3200" i="1" dirty="0"/>
              <a:t> R, Guillen JA, </a:t>
            </a:r>
            <a:r>
              <a:rPr lang="en-US" sz="3200" i="1" dirty="0" err="1"/>
              <a:t>Riat</a:t>
            </a:r>
            <a:r>
              <a:rPr lang="en-US" sz="3200" i="1" dirty="0"/>
              <a:t> HS, </a:t>
            </a:r>
            <a:r>
              <a:rPr lang="en-US" sz="3200" i="1" dirty="0" err="1"/>
              <a:t>Trevanion</a:t>
            </a:r>
            <a:r>
              <a:rPr lang="en-US" sz="3200" i="1" dirty="0"/>
              <a:t> SJ, Hall P, </a:t>
            </a:r>
            <a:r>
              <a:rPr lang="en-US" sz="3200" i="1" dirty="0" err="1"/>
              <a:t>Junkins</a:t>
            </a:r>
            <a:r>
              <a:rPr lang="en-US" sz="3200" i="1" dirty="0"/>
              <a:t> H, </a:t>
            </a:r>
            <a:r>
              <a:rPr lang="en-US" sz="3200" i="1" dirty="0" err="1"/>
              <a:t>Flicek</a:t>
            </a:r>
            <a:r>
              <a:rPr lang="en-US" sz="3200" i="1" dirty="0"/>
              <a:t> P, Burdett T, </a:t>
            </a:r>
            <a:r>
              <a:rPr lang="en-US" sz="3200" i="1" dirty="0" err="1"/>
              <a:t>Hindorff</a:t>
            </a:r>
            <a:r>
              <a:rPr lang="en-US" sz="3200" i="1" dirty="0"/>
              <a:t> LA, Cunningham F and Parkinson H.</a:t>
            </a:r>
            <a:br>
              <a:rPr lang="en-US" sz="3200" dirty="0"/>
            </a:br>
            <a:r>
              <a:rPr lang="en-US" sz="3200" dirty="0"/>
              <a:t>The NHGRI-EBI GWAS Catalog of published genome-wide association studies, targeted arrays and summary statistics 2019.</a:t>
            </a:r>
            <a:br>
              <a:rPr lang="en-US" sz="3200" dirty="0"/>
            </a:br>
            <a:r>
              <a:rPr lang="en-US" sz="3200" dirty="0"/>
              <a:t>Nucleic Acids Research, 2019, Vol. 47 (Database issue): D1005-D1012.</a:t>
            </a:r>
          </a:p>
          <a:p>
            <a:pPr marL="457200" indent="-457200" algn="just">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Supported by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NIH Grant P20GM103434 to the West Virginia </a:t>
            </a:r>
            <a:r>
              <a:rPr lang="en-US" sz="3200" i="1" dirty="0" err="1">
                <a:effectLst/>
                <a:latin typeface="Times New Roman" panose="02020603050405020304" pitchFamily="18" charset="0"/>
                <a:ea typeface="Calibri" panose="020F0502020204030204" pitchFamily="34" charset="0"/>
                <a:cs typeface="Times New Roman" panose="02020603050405020304" pitchFamily="18" charset="0"/>
              </a:rPr>
              <a:t>IDeA</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Network for Biomedical Research Excellence</a:t>
            </a:r>
          </a:p>
          <a:p>
            <a:pPr marL="457200" indent="-457200" algn="just">
              <a:buFont typeface="Arial" panose="020B0604020202020204" pitchFamily="34" charset="0"/>
              <a:buChar char="•"/>
            </a:pPr>
            <a:r>
              <a:rPr lang="en-US" altLang="en-US" sz="3200" i="1" dirty="0">
                <a:latin typeface="Times New Roman" panose="02020603050405020304" pitchFamily="18" charset="0"/>
                <a:cs typeface="Times New Roman" panose="02020603050405020304" pitchFamily="18" charset="0"/>
              </a:rPr>
              <a:t>High performance cluster computing from Marshall university</a:t>
            </a:r>
          </a:p>
          <a:p>
            <a:pPr marL="457200" indent="-457200" algn="just">
              <a:buFont typeface="Arial" panose="020B0604020202020204" pitchFamily="34" charset="0"/>
              <a:buChar char="•"/>
            </a:pPr>
            <a:r>
              <a:rPr lang="en-US" altLang="en-US" sz="3200" i="1" dirty="0">
                <a:latin typeface="Times New Roman" panose="02020603050405020304" pitchFamily="18" charset="0"/>
                <a:cs typeface="Times New Roman" panose="02020603050405020304" pitchFamily="18" charset="0"/>
              </a:rPr>
              <a:t>https://</a:t>
            </a:r>
            <a:r>
              <a:rPr lang="en-US" altLang="en-US" sz="3200" i="1" dirty="0" err="1">
                <a:latin typeface="Times New Roman" panose="02020603050405020304" pitchFamily="18" charset="0"/>
                <a:cs typeface="Times New Roman" panose="02020603050405020304" pitchFamily="18" charset="0"/>
              </a:rPr>
              <a:t>natolab.marshall.edu</a:t>
            </a:r>
            <a:r>
              <a:rPr lang="en-US" altLang="en-US" sz="3200" i="1" dirty="0">
                <a:latin typeface="Times New Roman" panose="02020603050405020304" pitchFamily="18" charset="0"/>
                <a:cs typeface="Times New Roman" panose="02020603050405020304" pitchFamily="18" charset="0"/>
              </a:rPr>
              <a:t>/</a:t>
            </a:r>
          </a:p>
        </p:txBody>
      </p:sp>
      <p:sp>
        <p:nvSpPr>
          <p:cNvPr id="52" name="TextBox 51">
            <a:extLst>
              <a:ext uri="{FF2B5EF4-FFF2-40B4-BE49-F238E27FC236}">
                <a16:creationId xmlns:a16="http://schemas.microsoft.com/office/drawing/2014/main" id="{2EF76ABD-C733-4AF6-BC23-BE154D010CA1}"/>
              </a:ext>
            </a:extLst>
          </p:cNvPr>
          <p:cNvSpPr txBox="1"/>
          <p:nvPr/>
        </p:nvSpPr>
        <p:spPr>
          <a:xfrm>
            <a:off x="29386425" y="14313158"/>
            <a:ext cx="13393446"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Discussion</a:t>
            </a:r>
          </a:p>
        </p:txBody>
      </p:sp>
      <p:sp>
        <p:nvSpPr>
          <p:cNvPr id="56" name="TextBox 55">
            <a:extLst>
              <a:ext uri="{FF2B5EF4-FFF2-40B4-BE49-F238E27FC236}">
                <a16:creationId xmlns:a16="http://schemas.microsoft.com/office/drawing/2014/main" id="{E7A75055-D368-44E6-B02A-06C721B59681}"/>
              </a:ext>
            </a:extLst>
          </p:cNvPr>
          <p:cNvSpPr txBox="1"/>
          <p:nvPr/>
        </p:nvSpPr>
        <p:spPr>
          <a:xfrm>
            <a:off x="29386425" y="18061634"/>
            <a:ext cx="12706494" cy="1569660"/>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In conclusion these genes are involved with PAD and the interactions between these genes show how certain novel genes can be involved with </a:t>
            </a:r>
            <a:r>
              <a:rPr lang="en-US" altLang="en-US" sz="3200">
                <a:latin typeface="Times New Roman" panose="02020603050405020304" pitchFamily="18" charset="0"/>
                <a:cs typeface="Times New Roman" panose="02020603050405020304" pitchFamily="18" charset="0"/>
              </a:rPr>
              <a:t>this disease. </a:t>
            </a:r>
            <a:endParaRPr lang="en-US" altLang="en-US" sz="32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125AAB1-E2F9-4C0B-89F1-008073B6E90F}"/>
              </a:ext>
            </a:extLst>
          </p:cNvPr>
          <p:cNvSpPr txBox="1"/>
          <p:nvPr/>
        </p:nvSpPr>
        <p:spPr>
          <a:xfrm>
            <a:off x="15143922" y="11253349"/>
            <a:ext cx="7884851" cy="707886"/>
          </a:xfrm>
          <a:prstGeom prst="rect">
            <a:avLst/>
          </a:prstGeom>
          <a:noFill/>
          <a:ln>
            <a:noFill/>
          </a:ln>
        </p:spPr>
        <p:txBody>
          <a:bodyPr wrap="none" rtlCol="0">
            <a:spAutoFit/>
          </a:bodyPr>
          <a:lstStyle/>
          <a:p>
            <a:r>
              <a:rPr lang="en-US" sz="4000" b="1" dirty="0"/>
              <a:t>Figure 1: STRNG with normal values </a:t>
            </a:r>
            <a:endParaRPr lang="en-US" sz="4000" dirty="0"/>
          </a:p>
        </p:txBody>
      </p:sp>
      <p:sp>
        <p:nvSpPr>
          <p:cNvPr id="57" name="TextBox 56">
            <a:extLst>
              <a:ext uri="{FF2B5EF4-FFF2-40B4-BE49-F238E27FC236}">
                <a16:creationId xmlns:a16="http://schemas.microsoft.com/office/drawing/2014/main" id="{985BA825-A853-44EE-BADE-499A0A909C8B}"/>
              </a:ext>
            </a:extLst>
          </p:cNvPr>
          <p:cNvSpPr txBox="1"/>
          <p:nvPr/>
        </p:nvSpPr>
        <p:spPr>
          <a:xfrm>
            <a:off x="15404891" y="21638758"/>
            <a:ext cx="9113008" cy="707886"/>
          </a:xfrm>
          <a:prstGeom prst="rect">
            <a:avLst/>
          </a:prstGeom>
          <a:noFill/>
          <a:ln>
            <a:noFill/>
          </a:ln>
        </p:spPr>
        <p:txBody>
          <a:bodyPr wrap="none" rtlCol="0">
            <a:spAutoFit/>
          </a:bodyPr>
          <a:lstStyle/>
          <a:p>
            <a:r>
              <a:rPr lang="en-US" sz="4000" b="1" dirty="0"/>
              <a:t>Figure 2:STRNG with changed parameters </a:t>
            </a:r>
            <a:endParaRPr lang="en-US" sz="4000" dirty="0"/>
          </a:p>
        </p:txBody>
      </p:sp>
      <p:sp>
        <p:nvSpPr>
          <p:cNvPr id="72" name="TextBox 71">
            <a:extLst>
              <a:ext uri="{FF2B5EF4-FFF2-40B4-BE49-F238E27FC236}">
                <a16:creationId xmlns:a16="http://schemas.microsoft.com/office/drawing/2014/main" id="{1A847366-E65F-4E8F-8F3D-C3E59B3053F3}"/>
              </a:ext>
            </a:extLst>
          </p:cNvPr>
          <p:cNvSpPr txBox="1"/>
          <p:nvPr/>
        </p:nvSpPr>
        <p:spPr>
          <a:xfrm>
            <a:off x="14832229" y="31638040"/>
            <a:ext cx="13398254" cy="954107"/>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Figure 2:</a:t>
            </a:r>
            <a:r>
              <a:rPr lang="en-US" sz="2800" dirty="0">
                <a:latin typeface="Times New Roman" panose="02020603050405020304" pitchFamily="18" charset="0"/>
                <a:cs typeface="Times New Roman" panose="02020603050405020304" pitchFamily="18" charset="0"/>
              </a:rPr>
              <a:t> This shows the same genes but allows with more interactions between other genes not listed within the given dataset. </a:t>
            </a:r>
          </a:p>
        </p:txBody>
      </p:sp>
      <p:sp>
        <p:nvSpPr>
          <p:cNvPr id="73" name="TextBox 72">
            <a:extLst>
              <a:ext uri="{FF2B5EF4-FFF2-40B4-BE49-F238E27FC236}">
                <a16:creationId xmlns:a16="http://schemas.microsoft.com/office/drawing/2014/main" id="{DE7E7AA6-B1AE-4211-857D-44D752D135AA}"/>
              </a:ext>
            </a:extLst>
          </p:cNvPr>
          <p:cNvSpPr txBox="1"/>
          <p:nvPr/>
        </p:nvSpPr>
        <p:spPr>
          <a:xfrm>
            <a:off x="29322526" y="4158395"/>
            <a:ext cx="11754091" cy="707886"/>
          </a:xfrm>
          <a:prstGeom prst="rect">
            <a:avLst/>
          </a:prstGeom>
          <a:noFill/>
          <a:ln>
            <a:noFill/>
          </a:ln>
        </p:spPr>
        <p:txBody>
          <a:bodyPr wrap="square" rtlCol="0">
            <a:spAutoFit/>
          </a:bodyPr>
          <a:lstStyle/>
          <a:p>
            <a:r>
              <a:rPr lang="en-US" sz="4000" b="1" dirty="0"/>
              <a:t>Figure 3: </a:t>
            </a:r>
            <a:r>
              <a:rPr lang="en-US" sz="4000" dirty="0"/>
              <a:t>a</a:t>
            </a:r>
          </a:p>
        </p:txBody>
      </p:sp>
      <p:sp>
        <p:nvSpPr>
          <p:cNvPr id="74" name="TextBox 73">
            <a:extLst>
              <a:ext uri="{FF2B5EF4-FFF2-40B4-BE49-F238E27FC236}">
                <a16:creationId xmlns:a16="http://schemas.microsoft.com/office/drawing/2014/main" id="{62AD198E-D85E-4B3C-8ECA-B72AF9858A2B}"/>
              </a:ext>
            </a:extLst>
          </p:cNvPr>
          <p:cNvSpPr txBox="1"/>
          <p:nvPr/>
        </p:nvSpPr>
        <p:spPr>
          <a:xfrm>
            <a:off x="29318530" y="10305412"/>
            <a:ext cx="13388720" cy="523220"/>
          </a:xfrm>
          <a:prstGeom prst="rect">
            <a:avLst/>
          </a:prstGeom>
          <a:noFill/>
          <a:ln>
            <a:noFill/>
          </a:ln>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Figure 3a</a:t>
            </a:r>
            <a:r>
              <a:rPr lang="en-US" sz="2800" dirty="0">
                <a:latin typeface="Times New Roman" panose="02020603050405020304" pitchFamily="18" charset="0"/>
                <a:cs typeface="Times New Roman" panose="02020603050405020304" pitchFamily="18" charset="0"/>
              </a:rPr>
              <a:t>.</a:t>
            </a:r>
          </a:p>
        </p:txBody>
      </p:sp>
      <p:sp>
        <p:nvSpPr>
          <p:cNvPr id="81" name="TextBox 80">
            <a:extLst>
              <a:ext uri="{FF2B5EF4-FFF2-40B4-BE49-F238E27FC236}">
                <a16:creationId xmlns:a16="http://schemas.microsoft.com/office/drawing/2014/main" id="{671DA51F-E607-4097-B10A-1E31A9FF1B2E}"/>
              </a:ext>
            </a:extLst>
          </p:cNvPr>
          <p:cNvSpPr txBox="1"/>
          <p:nvPr/>
        </p:nvSpPr>
        <p:spPr>
          <a:xfrm>
            <a:off x="29323417" y="11263551"/>
            <a:ext cx="11754091" cy="707886"/>
          </a:xfrm>
          <a:prstGeom prst="rect">
            <a:avLst/>
          </a:prstGeom>
          <a:noFill/>
          <a:ln>
            <a:noFill/>
          </a:ln>
        </p:spPr>
        <p:txBody>
          <a:bodyPr wrap="square" rtlCol="0">
            <a:spAutoFit/>
          </a:bodyPr>
          <a:lstStyle/>
          <a:p>
            <a:r>
              <a:rPr lang="en-US" sz="4000" b="1" dirty="0"/>
              <a:t>Figure 4: </a:t>
            </a:r>
            <a:r>
              <a:rPr lang="en-US" sz="4000" dirty="0"/>
              <a:t>a</a:t>
            </a:r>
          </a:p>
        </p:txBody>
      </p:sp>
      <p:sp>
        <p:nvSpPr>
          <p:cNvPr id="83" name="TextBox 82">
            <a:extLst>
              <a:ext uri="{FF2B5EF4-FFF2-40B4-BE49-F238E27FC236}">
                <a16:creationId xmlns:a16="http://schemas.microsoft.com/office/drawing/2014/main" id="{B3951C4D-2B98-46F2-A435-75F4B3AB8AE8}"/>
              </a:ext>
            </a:extLst>
          </p:cNvPr>
          <p:cNvSpPr txBox="1"/>
          <p:nvPr/>
        </p:nvSpPr>
        <p:spPr>
          <a:xfrm>
            <a:off x="38446311" y="12745866"/>
            <a:ext cx="4333560" cy="523220"/>
          </a:xfrm>
          <a:prstGeom prst="rect">
            <a:avLst/>
          </a:prstGeom>
          <a:noFill/>
        </p:spPr>
        <p:txBody>
          <a:bodyPr wrap="square">
            <a:spAutoFit/>
          </a:bodyPr>
          <a:lstStyle/>
          <a:p>
            <a:r>
              <a:rPr lang="en-US" altLang="en-US" sz="2800" b="1" dirty="0">
                <a:latin typeface="Times New Roman" panose="02020603050405020304" pitchFamily="18" charset="0"/>
                <a:cs typeface="Times New Roman" panose="02020603050405020304" pitchFamily="18" charset="0"/>
              </a:rPr>
              <a:t>Figure 4:a</a:t>
            </a:r>
            <a:endParaRPr lang="en-US" altLang="en-US" sz="2800" dirty="0">
              <a:latin typeface="Times New Roman" panose="02020603050405020304" pitchFamily="18" charset="0"/>
              <a:cs typeface="Times New Roman" panose="02020603050405020304" pitchFamily="18" charset="0"/>
            </a:endParaRPr>
          </a:p>
        </p:txBody>
      </p:sp>
      <p:pic>
        <p:nvPicPr>
          <p:cNvPr id="1026" name="Picture 2" descr="WV-INBRE NewsLetter">
            <a:extLst>
              <a:ext uri="{FF2B5EF4-FFF2-40B4-BE49-F238E27FC236}">
                <a16:creationId xmlns:a16="http://schemas.microsoft.com/office/drawing/2014/main" id="{FD676034-7FCB-44B5-B9D5-6FC61E8F6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7002" y="356211"/>
            <a:ext cx="3529369" cy="348251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9" descr="CULogo">
            <a:extLst>
              <a:ext uri="{FF2B5EF4-FFF2-40B4-BE49-F238E27FC236}">
                <a16:creationId xmlns:a16="http://schemas.microsoft.com/office/drawing/2014/main" id="{7F308654-8453-41F6-C7D9-74D885ABD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562" y="356866"/>
            <a:ext cx="4819885" cy="344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Arrow: Right 37">
            <a:extLst>
              <a:ext uri="{FF2B5EF4-FFF2-40B4-BE49-F238E27FC236}">
                <a16:creationId xmlns:a16="http://schemas.microsoft.com/office/drawing/2014/main" id="{0FE76C7A-775E-4C7F-C7FA-6DDA8C602DFC}"/>
              </a:ext>
            </a:extLst>
          </p:cNvPr>
          <p:cNvSpPr/>
          <p:nvPr/>
        </p:nvSpPr>
        <p:spPr>
          <a:xfrm rot="5400000">
            <a:off x="6869158" y="23586980"/>
            <a:ext cx="1564620" cy="898378"/>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pic>
        <p:nvPicPr>
          <p:cNvPr id="21" name="Picture 20" descr="Chart&#10;&#10;Description automatically generated with medium confidence">
            <a:extLst>
              <a:ext uri="{FF2B5EF4-FFF2-40B4-BE49-F238E27FC236}">
                <a16:creationId xmlns:a16="http://schemas.microsoft.com/office/drawing/2014/main" id="{7EC4EBA3-2527-E5A9-5080-8E3D7A02F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50594" y="11729885"/>
            <a:ext cx="13692536" cy="8791656"/>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E09B5D98-816E-5DA5-EED2-F25D36F448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90134" y="21392094"/>
            <a:ext cx="8641766" cy="10617984"/>
          </a:xfrm>
          <a:prstGeom prst="rect">
            <a:avLst/>
          </a:prstGeom>
        </p:spPr>
      </p:pic>
    </p:spTree>
    <p:extLst>
      <p:ext uri="{BB962C8B-B14F-4D97-AF65-F5344CB8AC3E}">
        <p14:creationId xmlns:p14="http://schemas.microsoft.com/office/powerpoint/2010/main" val="42692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18769</TotalTime>
  <Words>592</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Syed</dc:creator>
  <cp:lastModifiedBy>Austin Taylor</cp:lastModifiedBy>
  <cp:revision>75</cp:revision>
  <dcterms:created xsi:type="dcterms:W3CDTF">2021-07-16T18:15:12Z</dcterms:created>
  <dcterms:modified xsi:type="dcterms:W3CDTF">2022-07-13T01:38:13Z</dcterms:modified>
</cp:coreProperties>
</file>