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5503" autoAdjust="0"/>
  </p:normalViewPr>
  <p:slideViewPr>
    <p:cSldViewPr snapToGrid="0">
      <p:cViewPr varScale="1">
        <p:scale>
          <a:sx n="19" d="100"/>
          <a:sy n="19" d="100"/>
        </p:scale>
        <p:origin x="1445" y="13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435C9-0487-408D-A481-6F040F7A84FA}" type="doc">
      <dgm:prSet loTypeId="urn:microsoft.com/office/officeart/2005/8/layout/rings+Icon" loCatId="relationship" qsTypeId="urn:microsoft.com/office/officeart/2005/8/quickstyle/simple1" qsCatId="simple" csTypeId="urn:microsoft.com/office/officeart/2005/8/colors/colorful4" csCatId="colorful" phldr="1"/>
      <dgm:spPr/>
      <dgm:t>
        <a:bodyPr/>
        <a:lstStyle/>
        <a:p>
          <a:endParaRPr lang="en-US"/>
        </a:p>
      </dgm:t>
    </dgm:pt>
    <dgm:pt modelId="{B68F26F9-1278-4861-B21E-29F6661B7D50}">
      <dgm:prSet phldrT="[Text]" custT="1"/>
      <dgm:spPr/>
      <dgm:t>
        <a:bodyPr/>
        <a:lstStyle/>
        <a:p>
          <a:r>
            <a:rPr lang="en-US" sz="3900" dirty="0"/>
            <a:t>474 unique genes</a:t>
          </a:r>
        </a:p>
      </dgm:t>
    </dgm:pt>
    <dgm:pt modelId="{F2387526-2895-4879-B985-2DB613F344DF}" type="parTrans" cxnId="{5B4B746A-EB46-4F18-8991-5820B49156DD}">
      <dgm:prSet/>
      <dgm:spPr/>
      <dgm:t>
        <a:bodyPr/>
        <a:lstStyle/>
        <a:p>
          <a:endParaRPr lang="en-US"/>
        </a:p>
      </dgm:t>
    </dgm:pt>
    <dgm:pt modelId="{47FAE7D1-4900-48F4-AFCF-0B6BAFFC993C}" type="sibTrans" cxnId="{5B4B746A-EB46-4F18-8991-5820B49156DD}">
      <dgm:prSet/>
      <dgm:spPr/>
      <dgm:t>
        <a:bodyPr/>
        <a:lstStyle/>
        <a:p>
          <a:endParaRPr lang="en-US"/>
        </a:p>
      </dgm:t>
    </dgm:pt>
    <dgm:pt modelId="{722635E6-14C6-43CD-AD8E-5CE59A0D7E8B}">
      <dgm:prSet phldrT="[Text]" custT="1"/>
      <dgm:spPr/>
      <dgm:t>
        <a:bodyPr/>
        <a:lstStyle/>
        <a:p>
          <a:r>
            <a:rPr lang="en-US" sz="3900" dirty="0"/>
            <a:t>60 Unique genes</a:t>
          </a:r>
        </a:p>
      </dgm:t>
    </dgm:pt>
    <dgm:pt modelId="{F9F42C5E-E7B0-4455-AB2F-207C985A3DAC}" type="parTrans" cxnId="{B477244D-41C0-492F-A83D-26258F2380C3}">
      <dgm:prSet/>
      <dgm:spPr/>
      <dgm:t>
        <a:bodyPr/>
        <a:lstStyle/>
        <a:p>
          <a:endParaRPr lang="en-US"/>
        </a:p>
      </dgm:t>
    </dgm:pt>
    <dgm:pt modelId="{03D5ACAF-6B82-42CC-873E-DB06123140C8}" type="sibTrans" cxnId="{B477244D-41C0-492F-A83D-26258F2380C3}">
      <dgm:prSet/>
      <dgm:spPr/>
      <dgm:t>
        <a:bodyPr/>
        <a:lstStyle/>
        <a:p>
          <a:endParaRPr lang="en-US"/>
        </a:p>
      </dgm:t>
    </dgm:pt>
    <dgm:pt modelId="{FBBA8E4F-277B-4EF9-B11E-0311B5B3568B}" type="pres">
      <dgm:prSet presAssocID="{89D435C9-0487-408D-A481-6F040F7A84FA}" presName="Name0" presStyleCnt="0">
        <dgm:presLayoutVars>
          <dgm:chMax val="7"/>
          <dgm:dir/>
          <dgm:resizeHandles val="exact"/>
        </dgm:presLayoutVars>
      </dgm:prSet>
      <dgm:spPr/>
    </dgm:pt>
    <dgm:pt modelId="{AA05D2E7-CE93-4908-B67C-94F160EDC2F2}" type="pres">
      <dgm:prSet presAssocID="{89D435C9-0487-408D-A481-6F040F7A84FA}" presName="ellipse1" presStyleLbl="vennNode1" presStyleIdx="0" presStyleCnt="2" custScaleX="148830" custScaleY="148831" custLinFactNeighborX="-33321" custLinFactNeighborY="31856">
        <dgm:presLayoutVars>
          <dgm:bulletEnabled val="1"/>
        </dgm:presLayoutVars>
      </dgm:prSet>
      <dgm:spPr/>
    </dgm:pt>
    <dgm:pt modelId="{FD5D3705-2E4F-49C7-A32C-3F0EFC4E1AFE}" type="pres">
      <dgm:prSet presAssocID="{89D435C9-0487-408D-A481-6F040F7A84FA}" presName="ellipse2" presStyleLbl="vennNode1" presStyleIdx="1" presStyleCnt="2" custScaleX="146845" custScaleY="146845" custLinFactNeighborX="22442" custLinFactNeighborY="-33844">
        <dgm:presLayoutVars>
          <dgm:bulletEnabled val="1"/>
        </dgm:presLayoutVars>
      </dgm:prSet>
      <dgm:spPr/>
    </dgm:pt>
  </dgm:ptLst>
  <dgm:cxnLst>
    <dgm:cxn modelId="{5B4B746A-EB46-4F18-8991-5820B49156DD}" srcId="{89D435C9-0487-408D-A481-6F040F7A84FA}" destId="{B68F26F9-1278-4861-B21E-29F6661B7D50}" srcOrd="0" destOrd="0" parTransId="{F2387526-2895-4879-B985-2DB613F344DF}" sibTransId="{47FAE7D1-4900-48F4-AFCF-0B6BAFFC993C}"/>
    <dgm:cxn modelId="{F0E1986A-7B4F-4A86-8031-855552FD5D3C}" type="presOf" srcId="{722635E6-14C6-43CD-AD8E-5CE59A0D7E8B}" destId="{FD5D3705-2E4F-49C7-A32C-3F0EFC4E1AFE}" srcOrd="0" destOrd="0" presId="urn:microsoft.com/office/officeart/2005/8/layout/rings+Icon"/>
    <dgm:cxn modelId="{B477244D-41C0-492F-A83D-26258F2380C3}" srcId="{89D435C9-0487-408D-A481-6F040F7A84FA}" destId="{722635E6-14C6-43CD-AD8E-5CE59A0D7E8B}" srcOrd="1" destOrd="0" parTransId="{F9F42C5E-E7B0-4455-AB2F-207C985A3DAC}" sibTransId="{03D5ACAF-6B82-42CC-873E-DB06123140C8}"/>
    <dgm:cxn modelId="{77829ABE-2BBA-46F3-9400-42F4DAD16EF8}" type="presOf" srcId="{89D435C9-0487-408D-A481-6F040F7A84FA}" destId="{FBBA8E4F-277B-4EF9-B11E-0311B5B3568B}" srcOrd="0" destOrd="0" presId="urn:microsoft.com/office/officeart/2005/8/layout/rings+Icon"/>
    <dgm:cxn modelId="{6AE516F2-BA73-40EC-8605-F3EB8F6C563D}" type="presOf" srcId="{B68F26F9-1278-4861-B21E-29F6661B7D50}" destId="{AA05D2E7-CE93-4908-B67C-94F160EDC2F2}" srcOrd="0" destOrd="0" presId="urn:microsoft.com/office/officeart/2005/8/layout/rings+Icon"/>
    <dgm:cxn modelId="{CD6B18C3-36EC-4ACC-92A0-10056139DEF0}" type="presParOf" srcId="{FBBA8E4F-277B-4EF9-B11E-0311B5B3568B}" destId="{AA05D2E7-CE93-4908-B67C-94F160EDC2F2}" srcOrd="0" destOrd="0" presId="urn:microsoft.com/office/officeart/2005/8/layout/rings+Icon"/>
    <dgm:cxn modelId="{C446A207-CF6C-4080-BCB4-78B008FF7FA2}" type="presParOf" srcId="{FBBA8E4F-277B-4EF9-B11E-0311B5B3568B}" destId="{FD5D3705-2E4F-49C7-A32C-3F0EFC4E1AFE}" srcOrd="1" destOrd="0" presId="urn:microsoft.com/office/officeart/2005/8/layout/rings+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435C9-0487-408D-A481-6F040F7A84FA}" type="doc">
      <dgm:prSet loTypeId="urn:microsoft.com/office/officeart/2005/8/layout/rings+Icon" loCatId="relationship" qsTypeId="urn:microsoft.com/office/officeart/2005/8/quickstyle/simple1" qsCatId="simple" csTypeId="urn:microsoft.com/office/officeart/2005/8/colors/colorful4" csCatId="colorful" phldr="1"/>
      <dgm:spPr/>
      <dgm:t>
        <a:bodyPr/>
        <a:lstStyle/>
        <a:p>
          <a:endParaRPr lang="en-US"/>
        </a:p>
      </dgm:t>
    </dgm:pt>
    <dgm:pt modelId="{B68F26F9-1278-4861-B21E-29F6661B7D50}">
      <dgm:prSet phldrT="[Text]" custT="1"/>
      <dgm:spPr/>
      <dgm:t>
        <a:bodyPr/>
        <a:lstStyle/>
        <a:p>
          <a:r>
            <a:rPr lang="en-US" sz="3800" dirty="0"/>
            <a:t>277 unique genes</a:t>
          </a:r>
        </a:p>
      </dgm:t>
    </dgm:pt>
    <dgm:pt modelId="{F2387526-2895-4879-B985-2DB613F344DF}" type="parTrans" cxnId="{5B4B746A-EB46-4F18-8991-5820B49156DD}">
      <dgm:prSet/>
      <dgm:spPr/>
      <dgm:t>
        <a:bodyPr/>
        <a:lstStyle/>
        <a:p>
          <a:endParaRPr lang="en-US"/>
        </a:p>
      </dgm:t>
    </dgm:pt>
    <dgm:pt modelId="{47FAE7D1-4900-48F4-AFCF-0B6BAFFC993C}" type="sibTrans" cxnId="{5B4B746A-EB46-4F18-8991-5820B49156DD}">
      <dgm:prSet/>
      <dgm:spPr/>
      <dgm:t>
        <a:bodyPr/>
        <a:lstStyle/>
        <a:p>
          <a:endParaRPr lang="en-US"/>
        </a:p>
      </dgm:t>
    </dgm:pt>
    <dgm:pt modelId="{722635E6-14C6-43CD-AD8E-5CE59A0D7E8B}">
      <dgm:prSet phldrT="[Text]" custT="1"/>
      <dgm:spPr/>
      <dgm:t>
        <a:bodyPr/>
        <a:lstStyle/>
        <a:p>
          <a:r>
            <a:rPr lang="en-US" sz="3900" dirty="0"/>
            <a:t>162 Unique genes</a:t>
          </a:r>
        </a:p>
      </dgm:t>
    </dgm:pt>
    <dgm:pt modelId="{F9F42C5E-E7B0-4455-AB2F-207C985A3DAC}" type="parTrans" cxnId="{B477244D-41C0-492F-A83D-26258F2380C3}">
      <dgm:prSet/>
      <dgm:spPr/>
      <dgm:t>
        <a:bodyPr/>
        <a:lstStyle/>
        <a:p>
          <a:endParaRPr lang="en-US"/>
        </a:p>
      </dgm:t>
    </dgm:pt>
    <dgm:pt modelId="{03D5ACAF-6B82-42CC-873E-DB06123140C8}" type="sibTrans" cxnId="{B477244D-41C0-492F-A83D-26258F2380C3}">
      <dgm:prSet/>
      <dgm:spPr/>
      <dgm:t>
        <a:bodyPr/>
        <a:lstStyle/>
        <a:p>
          <a:endParaRPr lang="en-US"/>
        </a:p>
      </dgm:t>
    </dgm:pt>
    <dgm:pt modelId="{FBBA8E4F-277B-4EF9-B11E-0311B5B3568B}" type="pres">
      <dgm:prSet presAssocID="{89D435C9-0487-408D-A481-6F040F7A84FA}" presName="Name0" presStyleCnt="0">
        <dgm:presLayoutVars>
          <dgm:chMax val="7"/>
          <dgm:dir/>
          <dgm:resizeHandles val="exact"/>
        </dgm:presLayoutVars>
      </dgm:prSet>
      <dgm:spPr/>
    </dgm:pt>
    <dgm:pt modelId="{AA05D2E7-CE93-4908-B67C-94F160EDC2F2}" type="pres">
      <dgm:prSet presAssocID="{89D435C9-0487-408D-A481-6F040F7A84FA}" presName="ellipse1" presStyleLbl="vennNode1" presStyleIdx="0" presStyleCnt="2" custScaleX="148830" custScaleY="148831" custLinFactNeighborX="-33321" custLinFactNeighborY="31856">
        <dgm:presLayoutVars>
          <dgm:bulletEnabled val="1"/>
        </dgm:presLayoutVars>
      </dgm:prSet>
      <dgm:spPr/>
    </dgm:pt>
    <dgm:pt modelId="{FD5D3705-2E4F-49C7-A32C-3F0EFC4E1AFE}" type="pres">
      <dgm:prSet presAssocID="{89D435C9-0487-408D-A481-6F040F7A84FA}" presName="ellipse2" presStyleLbl="vennNode1" presStyleIdx="1" presStyleCnt="2" custScaleX="146845" custScaleY="146845" custLinFactNeighborX="22442" custLinFactNeighborY="-33844">
        <dgm:presLayoutVars>
          <dgm:bulletEnabled val="1"/>
        </dgm:presLayoutVars>
      </dgm:prSet>
      <dgm:spPr/>
    </dgm:pt>
  </dgm:ptLst>
  <dgm:cxnLst>
    <dgm:cxn modelId="{5B4B746A-EB46-4F18-8991-5820B49156DD}" srcId="{89D435C9-0487-408D-A481-6F040F7A84FA}" destId="{B68F26F9-1278-4861-B21E-29F6661B7D50}" srcOrd="0" destOrd="0" parTransId="{F2387526-2895-4879-B985-2DB613F344DF}" sibTransId="{47FAE7D1-4900-48F4-AFCF-0B6BAFFC993C}"/>
    <dgm:cxn modelId="{F0E1986A-7B4F-4A86-8031-855552FD5D3C}" type="presOf" srcId="{722635E6-14C6-43CD-AD8E-5CE59A0D7E8B}" destId="{FD5D3705-2E4F-49C7-A32C-3F0EFC4E1AFE}" srcOrd="0" destOrd="0" presId="urn:microsoft.com/office/officeart/2005/8/layout/rings+Icon"/>
    <dgm:cxn modelId="{B477244D-41C0-492F-A83D-26258F2380C3}" srcId="{89D435C9-0487-408D-A481-6F040F7A84FA}" destId="{722635E6-14C6-43CD-AD8E-5CE59A0D7E8B}" srcOrd="1" destOrd="0" parTransId="{F9F42C5E-E7B0-4455-AB2F-207C985A3DAC}" sibTransId="{03D5ACAF-6B82-42CC-873E-DB06123140C8}"/>
    <dgm:cxn modelId="{77829ABE-2BBA-46F3-9400-42F4DAD16EF8}" type="presOf" srcId="{89D435C9-0487-408D-A481-6F040F7A84FA}" destId="{FBBA8E4F-277B-4EF9-B11E-0311B5B3568B}" srcOrd="0" destOrd="0" presId="urn:microsoft.com/office/officeart/2005/8/layout/rings+Icon"/>
    <dgm:cxn modelId="{6AE516F2-BA73-40EC-8605-F3EB8F6C563D}" type="presOf" srcId="{B68F26F9-1278-4861-B21E-29F6661B7D50}" destId="{AA05D2E7-CE93-4908-B67C-94F160EDC2F2}" srcOrd="0" destOrd="0" presId="urn:microsoft.com/office/officeart/2005/8/layout/rings+Icon"/>
    <dgm:cxn modelId="{CD6B18C3-36EC-4ACC-92A0-10056139DEF0}" type="presParOf" srcId="{FBBA8E4F-277B-4EF9-B11E-0311B5B3568B}" destId="{AA05D2E7-CE93-4908-B67C-94F160EDC2F2}" srcOrd="0" destOrd="0" presId="urn:microsoft.com/office/officeart/2005/8/layout/rings+Icon"/>
    <dgm:cxn modelId="{C446A207-CF6C-4080-BCB4-78B008FF7FA2}" type="presParOf" srcId="{FBBA8E4F-277B-4EF9-B11E-0311B5B3568B}" destId="{FD5D3705-2E4F-49C7-A32C-3F0EFC4E1AFE}" srcOrd="1" destOrd="0" presId="urn:microsoft.com/office/officeart/2005/8/layout/rings+Icon"/>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5D2E7-CE93-4908-B67C-94F160EDC2F2}">
      <dsp:nvSpPr>
        <dsp:cNvPr id="0" name=""/>
        <dsp:cNvSpPr/>
      </dsp:nvSpPr>
      <dsp:spPr>
        <a:xfrm>
          <a:off x="430746" y="224807"/>
          <a:ext cx="4215157" cy="421548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474 unique genes</a:t>
          </a:r>
        </a:p>
      </dsp:txBody>
      <dsp:txXfrm>
        <a:off x="1048041" y="842150"/>
        <a:ext cx="2980567" cy="2980796"/>
      </dsp:txXfrm>
    </dsp:sp>
    <dsp:sp modelId="{FD5D3705-2E4F-49C7-A32C-3F0EFC4E1AFE}">
      <dsp:nvSpPr>
        <dsp:cNvPr id="0" name=""/>
        <dsp:cNvSpPr/>
      </dsp:nvSpPr>
      <dsp:spPr>
        <a:xfrm>
          <a:off x="3495883" y="281099"/>
          <a:ext cx="4158937" cy="4159231"/>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60 Unique genes</a:t>
          </a:r>
        </a:p>
      </dsp:txBody>
      <dsp:txXfrm>
        <a:off x="4104945" y="890204"/>
        <a:ext cx="2940813" cy="2941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5D2E7-CE93-4908-B67C-94F160EDC2F2}">
      <dsp:nvSpPr>
        <dsp:cNvPr id="0" name=""/>
        <dsp:cNvSpPr/>
      </dsp:nvSpPr>
      <dsp:spPr>
        <a:xfrm>
          <a:off x="453952" y="236918"/>
          <a:ext cx="4442243" cy="444258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277 unique genes</a:t>
          </a:r>
        </a:p>
      </dsp:txBody>
      <dsp:txXfrm>
        <a:off x="1104503" y="887520"/>
        <a:ext cx="3141141" cy="3141382"/>
      </dsp:txXfrm>
    </dsp:sp>
    <dsp:sp modelId="{FD5D3705-2E4F-49C7-A32C-3F0EFC4E1AFE}">
      <dsp:nvSpPr>
        <dsp:cNvPr id="0" name=""/>
        <dsp:cNvSpPr/>
      </dsp:nvSpPr>
      <dsp:spPr>
        <a:xfrm>
          <a:off x="3684219" y="296243"/>
          <a:ext cx="4382995" cy="4383304"/>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162 Unique genes</a:t>
          </a:r>
        </a:p>
      </dsp:txBody>
      <dsp:txXfrm>
        <a:off x="4326094" y="938163"/>
        <a:ext cx="3099245" cy="3099464"/>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0E174-A84D-4F74-9C69-E93E92E2901C}" type="datetimeFigureOut">
              <a:rPr lang="en-US" smtClean="0"/>
              <a:t>7/24/2021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59F0C-92A1-41F7-965C-847D2E2646B7}" type="slidenum">
              <a:rPr lang="en-US" smtClean="0"/>
              <a:t>‹#›</a:t>
            </a:fld>
            <a:endParaRPr lang="en-US"/>
          </a:p>
        </p:txBody>
      </p:sp>
    </p:spTree>
    <p:extLst>
      <p:ext uri="{BB962C8B-B14F-4D97-AF65-F5344CB8AC3E}">
        <p14:creationId xmlns:p14="http://schemas.microsoft.com/office/powerpoint/2010/main" val="5066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59F0C-92A1-41F7-965C-847D2E2646B7}" type="slidenum">
              <a:rPr lang="en-US" smtClean="0"/>
              <a:t>1</a:t>
            </a:fld>
            <a:endParaRPr lang="en-US"/>
          </a:p>
        </p:txBody>
      </p:sp>
    </p:spTree>
    <p:extLst>
      <p:ext uri="{BB962C8B-B14F-4D97-AF65-F5344CB8AC3E}">
        <p14:creationId xmlns:p14="http://schemas.microsoft.com/office/powerpoint/2010/main" val="76927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698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78005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73863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4A436-D8B3-4644-92D7-014B8C3F3076}"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09151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4A436-D8B3-4644-92D7-014B8C3F3076}"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64678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4A436-D8B3-4644-92D7-014B8C3F3076}"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7109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14A436-D8B3-4644-92D7-014B8C3F3076}"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55788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14A436-D8B3-4644-92D7-014B8C3F3076}"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72739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4A436-D8B3-4644-92D7-014B8C3F3076}"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68766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814A436-D8B3-4644-92D7-014B8C3F3076}"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249435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814A436-D8B3-4644-92D7-014B8C3F3076}"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BA6B-C828-4B54-A06C-4866FD885FA7}" type="slidenum">
              <a:rPr lang="en-US" smtClean="0"/>
              <a:t>‹#›</a:t>
            </a:fld>
            <a:endParaRPr lang="en-US"/>
          </a:p>
        </p:txBody>
      </p:sp>
    </p:spTree>
    <p:extLst>
      <p:ext uri="{BB962C8B-B14F-4D97-AF65-F5344CB8AC3E}">
        <p14:creationId xmlns:p14="http://schemas.microsoft.com/office/powerpoint/2010/main" val="3495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814A436-D8B3-4644-92D7-014B8C3F3076}" type="datetimeFigureOut">
              <a:rPr lang="en-US" smtClean="0"/>
              <a:t>7/24/2021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BDCBA6B-C828-4B54-A06C-4866FD885FA7}" type="slidenum">
              <a:rPr lang="en-US" smtClean="0"/>
              <a:t>‹#›</a:t>
            </a:fld>
            <a:endParaRPr lang="en-US"/>
          </a:p>
        </p:txBody>
      </p:sp>
    </p:spTree>
    <p:extLst>
      <p:ext uri="{BB962C8B-B14F-4D97-AF65-F5344CB8AC3E}">
        <p14:creationId xmlns:p14="http://schemas.microsoft.com/office/powerpoint/2010/main" val="1901314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image" Target="../media/image5.jpg"/><Relationship Id="rId2" Type="http://schemas.openxmlformats.org/officeDocument/2006/relationships/notesSlide" Target="../notesSlides/notesSlide1.xml"/><Relationship Id="rId16"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3.pn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13080FA1-0870-498A-9B78-259AB4EF7E09}"/>
              </a:ext>
            </a:extLst>
          </p:cNvPr>
          <p:cNvPicPr>
            <a:picLocks noChangeAspect="1"/>
          </p:cNvPicPr>
          <p:nvPr/>
        </p:nvPicPr>
        <p:blipFill>
          <a:blip r:embed="rId3"/>
          <a:stretch>
            <a:fillRect/>
          </a:stretch>
        </p:blipFill>
        <p:spPr>
          <a:xfrm>
            <a:off x="28397168" y="4491364"/>
            <a:ext cx="8862505" cy="6646879"/>
          </a:xfrm>
          <a:prstGeom prst="rect">
            <a:avLst/>
          </a:prstGeom>
        </p:spPr>
      </p:pic>
      <p:pic>
        <p:nvPicPr>
          <p:cNvPr id="33" name="Picture 32">
            <a:extLst>
              <a:ext uri="{FF2B5EF4-FFF2-40B4-BE49-F238E27FC236}">
                <a16:creationId xmlns:a16="http://schemas.microsoft.com/office/drawing/2014/main" id="{DD7FB328-646F-4D97-A4BA-F1EC40355397}"/>
              </a:ext>
            </a:extLst>
          </p:cNvPr>
          <p:cNvPicPr>
            <a:picLocks noChangeAspect="1"/>
          </p:cNvPicPr>
          <p:nvPr/>
        </p:nvPicPr>
        <p:blipFill rotWithShape="1">
          <a:blip r:embed="rId4"/>
          <a:srcRect l="-1786" t="-7" r="40675" b="7"/>
          <a:stretch/>
        </p:blipFill>
        <p:spPr>
          <a:xfrm>
            <a:off x="35259541" y="5457641"/>
            <a:ext cx="5440697" cy="5007884"/>
          </a:xfrm>
          <a:prstGeom prst="rect">
            <a:avLst/>
          </a:prstGeom>
        </p:spPr>
      </p:pic>
      <p:sp>
        <p:nvSpPr>
          <p:cNvPr id="4" name="TextBox 3">
            <a:extLst>
              <a:ext uri="{FF2B5EF4-FFF2-40B4-BE49-F238E27FC236}">
                <a16:creationId xmlns:a16="http://schemas.microsoft.com/office/drawing/2014/main" id="{C4A1DDDE-7DB6-4516-90B0-D8357F88F9EC}"/>
              </a:ext>
            </a:extLst>
          </p:cNvPr>
          <p:cNvSpPr txBox="1"/>
          <p:nvPr/>
        </p:nvSpPr>
        <p:spPr>
          <a:xfrm>
            <a:off x="6777791" y="0"/>
            <a:ext cx="31041474" cy="4154984"/>
          </a:xfrm>
          <a:prstGeom prst="rect">
            <a:avLst/>
          </a:prstGeom>
          <a:noFill/>
          <a:ln>
            <a:noFill/>
          </a:ln>
        </p:spPr>
        <p:txBody>
          <a:bodyPr wrap="square" rtlCol="0">
            <a:spAutoFit/>
          </a:bodyPr>
          <a:lstStyle/>
          <a:p>
            <a:pPr algn="ctr">
              <a:spcBef>
                <a:spcPct val="0"/>
              </a:spcBef>
              <a:buFontTx/>
              <a:buNone/>
            </a:pPr>
            <a:r>
              <a:rPr lang="en-US" sz="6000" b="1" i="1" dirty="0">
                <a:effectLst/>
                <a:latin typeface="Times New Roman" panose="02020603050405020304" pitchFamily="18" charset="0"/>
                <a:ea typeface="Calibri" panose="020F0502020204030204" pitchFamily="34" charset="0"/>
                <a:cs typeface="Times New Roman" panose="02020603050405020304" pitchFamily="18" charset="0"/>
              </a:rPr>
              <a:t>Comparing Alignment-based Methods to Alignment-free Methods of </a:t>
            </a:r>
            <a:r>
              <a:rPr lang="en-US" sz="6000" b="1" i="1" dirty="0" err="1">
                <a:effectLst/>
                <a:latin typeface="Times New Roman" panose="02020603050405020304" pitchFamily="18" charset="0"/>
                <a:ea typeface="Calibri" panose="020F0502020204030204" pitchFamily="34" charset="0"/>
                <a:cs typeface="Times New Roman" panose="02020603050405020304" pitchFamily="18" charset="0"/>
              </a:rPr>
              <a:t>RNAseq</a:t>
            </a:r>
            <a:r>
              <a:rPr lang="en-US" sz="6000" b="1" i="1" dirty="0">
                <a:effectLst/>
                <a:latin typeface="Times New Roman" panose="02020603050405020304" pitchFamily="18" charset="0"/>
                <a:ea typeface="Calibri" panose="020F0502020204030204" pitchFamily="34" charset="0"/>
                <a:cs typeface="Times New Roman" panose="02020603050405020304" pitchFamily="18" charset="0"/>
              </a:rPr>
              <a:t> Sample Quantification.</a:t>
            </a:r>
            <a:endParaRPr lang="en-US" sz="6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Bef>
                <a:spcPct val="0"/>
              </a:spcBef>
              <a:buFontTx/>
              <a:buNone/>
            </a:pP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Syed Monis Ali [1*], Chandler Russell [1*], Jung-Han Kim [2], James Denvir [2†], Nicole Garrison [3†]. [1] Department of Arts and Science, Bluefield State College; [2] Department of Biomedical Sciences, Marshall University; [3] Department of Biomedical Sciences, West Liberty University.</a:t>
            </a:r>
            <a:endParaRPr lang="en-US" altLang="en-US" sz="11500" i="1" baseline="300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8DF994E-B42E-41D8-B6B2-6C45BFB427BF}"/>
              </a:ext>
            </a:extLst>
          </p:cNvPr>
          <p:cNvGrpSpPr/>
          <p:nvPr/>
        </p:nvGrpSpPr>
        <p:grpSpPr>
          <a:xfrm>
            <a:off x="970882" y="4422588"/>
            <a:ext cx="13398259" cy="27837283"/>
            <a:chOff x="753172" y="4128415"/>
            <a:chExt cx="10058405" cy="28115858"/>
          </a:xfrm>
        </p:grpSpPr>
        <p:sp>
          <p:nvSpPr>
            <p:cNvPr id="6" name="Rectangle 5">
              <a:extLst>
                <a:ext uri="{FF2B5EF4-FFF2-40B4-BE49-F238E27FC236}">
                  <a16:creationId xmlns:a16="http://schemas.microsoft.com/office/drawing/2014/main" id="{FA75BA8F-2C38-4DD6-AA5E-D8560BFACC39}"/>
                </a:ext>
              </a:extLst>
            </p:cNvPr>
            <p:cNvSpPr/>
            <p:nvPr/>
          </p:nvSpPr>
          <p:spPr>
            <a:xfrm>
              <a:off x="753177" y="4131337"/>
              <a:ext cx="10058400" cy="28112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023673-B0EC-42AD-8592-9EE50C9A36F5}"/>
                </a:ext>
              </a:extLst>
            </p:cNvPr>
            <p:cNvSpPr txBox="1"/>
            <p:nvPr/>
          </p:nvSpPr>
          <p:spPr>
            <a:xfrm>
              <a:off x="753177" y="4128415"/>
              <a:ext cx="10058400" cy="714970"/>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Background</a:t>
              </a:r>
            </a:p>
          </p:txBody>
        </p:sp>
        <p:sp>
          <p:nvSpPr>
            <p:cNvPr id="8" name="TextBox 7">
              <a:extLst>
                <a:ext uri="{FF2B5EF4-FFF2-40B4-BE49-F238E27FC236}">
                  <a16:creationId xmlns:a16="http://schemas.microsoft.com/office/drawing/2014/main" id="{1FBF8495-5B1A-4F72-B8A6-C87AD31A3BC7}"/>
                </a:ext>
              </a:extLst>
            </p:cNvPr>
            <p:cNvSpPr txBox="1"/>
            <p:nvPr/>
          </p:nvSpPr>
          <p:spPr>
            <a:xfrm>
              <a:off x="1017867" y="9138155"/>
              <a:ext cx="9520249" cy="6061703"/>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Bioinformatics is a relatively new form of assessing Biological information digitally where we can view the information of DNA/RNA computers help. RNA. RNA seq through computer is an essential step in quantitative analysis when it comes to studying the transcriptome.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RNA-Seq we need to count the number of sequencing reads that originate from each gene (or transcript). We can align reads directly to the reference genome and count the number of reads that map to each gene or transcript. Alternatively, there are quantification-based methods that rely on indexing each transcript sequence and match reads to transcripts based on that index. This project will compare the two methods using a collection of mouse RNA-Seq samples to see if there are differences in the read count tables and in the identification of differentially-expressed genes.</a:t>
              </a:r>
              <a:endParaRPr lang="en-US" altLang="en-US"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B695238-89EF-4AEA-B449-A92B21C43E02}"/>
                </a:ext>
              </a:extLst>
            </p:cNvPr>
            <p:cNvSpPr txBox="1"/>
            <p:nvPr/>
          </p:nvSpPr>
          <p:spPr>
            <a:xfrm>
              <a:off x="753172" y="15499811"/>
              <a:ext cx="10058400" cy="714970"/>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Pathway</a:t>
              </a:r>
            </a:p>
          </p:txBody>
        </p:sp>
      </p:grpSp>
      <p:sp>
        <p:nvSpPr>
          <p:cNvPr id="11" name="Rectangle 10">
            <a:extLst>
              <a:ext uri="{FF2B5EF4-FFF2-40B4-BE49-F238E27FC236}">
                <a16:creationId xmlns:a16="http://schemas.microsoft.com/office/drawing/2014/main" id="{AF6D15B7-0550-48F4-B392-1567FA534CAC}"/>
              </a:ext>
            </a:extLst>
          </p:cNvPr>
          <p:cNvSpPr/>
          <p:nvPr/>
        </p:nvSpPr>
        <p:spPr>
          <a:xfrm>
            <a:off x="15143921" y="4425481"/>
            <a:ext cx="13398254" cy="27834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803A890-FB69-4DE6-9878-D4AB22001883}"/>
              </a:ext>
            </a:extLst>
          </p:cNvPr>
          <p:cNvSpPr/>
          <p:nvPr/>
        </p:nvSpPr>
        <p:spPr>
          <a:xfrm>
            <a:off x="29316955" y="4425481"/>
            <a:ext cx="13398254" cy="27834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EE719F0-2499-4AF1-96D0-D93B7DA35398}"/>
              </a:ext>
            </a:extLst>
          </p:cNvPr>
          <p:cNvSpPr txBox="1"/>
          <p:nvPr/>
        </p:nvSpPr>
        <p:spPr>
          <a:xfrm>
            <a:off x="15143924" y="4360061"/>
            <a:ext cx="13398253"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Materials and Methods I</a:t>
            </a:r>
          </a:p>
        </p:txBody>
      </p:sp>
      <p:sp>
        <p:nvSpPr>
          <p:cNvPr id="14" name="TextBox 13">
            <a:extLst>
              <a:ext uri="{FF2B5EF4-FFF2-40B4-BE49-F238E27FC236}">
                <a16:creationId xmlns:a16="http://schemas.microsoft.com/office/drawing/2014/main" id="{F6D49E4E-D9BB-4C52-AF38-D5A1969FC7F6}"/>
              </a:ext>
            </a:extLst>
          </p:cNvPr>
          <p:cNvSpPr txBox="1"/>
          <p:nvPr/>
        </p:nvSpPr>
        <p:spPr>
          <a:xfrm>
            <a:off x="15144904" y="23328283"/>
            <a:ext cx="13398253"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Results</a:t>
            </a:r>
          </a:p>
        </p:txBody>
      </p:sp>
      <p:sp>
        <p:nvSpPr>
          <p:cNvPr id="15" name="TextBox 14">
            <a:extLst>
              <a:ext uri="{FF2B5EF4-FFF2-40B4-BE49-F238E27FC236}">
                <a16:creationId xmlns:a16="http://schemas.microsoft.com/office/drawing/2014/main" id="{23870CAC-7995-40E5-BAC4-5A846F9D9C6E}"/>
              </a:ext>
            </a:extLst>
          </p:cNvPr>
          <p:cNvSpPr txBox="1"/>
          <p:nvPr/>
        </p:nvSpPr>
        <p:spPr>
          <a:xfrm>
            <a:off x="29316262" y="25452771"/>
            <a:ext cx="13406228"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16" name="TextBox 15">
            <a:extLst>
              <a:ext uri="{FF2B5EF4-FFF2-40B4-BE49-F238E27FC236}">
                <a16:creationId xmlns:a16="http://schemas.microsoft.com/office/drawing/2014/main" id="{185512CB-D298-4327-8E23-1FC8515BF143}"/>
              </a:ext>
            </a:extLst>
          </p:cNvPr>
          <p:cNvSpPr txBox="1"/>
          <p:nvPr/>
        </p:nvSpPr>
        <p:spPr>
          <a:xfrm>
            <a:off x="29316956" y="29702467"/>
            <a:ext cx="13398253"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Acknowledgment</a:t>
            </a:r>
          </a:p>
        </p:txBody>
      </p:sp>
      <p:sp>
        <p:nvSpPr>
          <p:cNvPr id="17" name="TextBox 16">
            <a:extLst>
              <a:ext uri="{FF2B5EF4-FFF2-40B4-BE49-F238E27FC236}">
                <a16:creationId xmlns:a16="http://schemas.microsoft.com/office/drawing/2014/main" id="{F260DCFB-A11A-4FD0-B0EA-530832A82690}"/>
              </a:ext>
            </a:extLst>
          </p:cNvPr>
          <p:cNvSpPr txBox="1"/>
          <p:nvPr/>
        </p:nvSpPr>
        <p:spPr>
          <a:xfrm>
            <a:off x="15496505" y="8207423"/>
            <a:ext cx="12697496" cy="3046988"/>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HISAT2 is an alignment base method splice the function into 25 nucleotides and then align it to the reference genome. The targeted nucleotides are aligned to exons, and it assumes that the reads come from splicing of the exons on the reference genome. So, we expect to find big gaps between reads. HISAT process the </a:t>
            </a:r>
            <a:r>
              <a:rPr lang="en-US" altLang="en-US" sz="3200" dirty="0" err="1">
                <a:latin typeface="Times New Roman" panose="02020603050405020304" pitchFamily="18" charset="0"/>
                <a:cs typeface="Times New Roman" panose="02020603050405020304" pitchFamily="18" charset="0"/>
              </a:rPr>
              <a:t>fastq</a:t>
            </a:r>
            <a:r>
              <a:rPr lang="en-US" altLang="en-US" sz="3200" dirty="0">
                <a:latin typeface="Times New Roman" panose="02020603050405020304" pitchFamily="18" charset="0"/>
                <a:cs typeface="Times New Roman" panose="02020603050405020304" pitchFamily="18" charset="0"/>
              </a:rPr>
              <a:t> files and output bam files. These reads can be viewed in IGV.</a:t>
            </a:r>
            <a:endParaRPr lang="en-US" alt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81C7AC7-6C4E-4701-85C7-FDE5D0EB2B7D}"/>
              </a:ext>
            </a:extLst>
          </p:cNvPr>
          <p:cNvSpPr txBox="1"/>
          <p:nvPr/>
        </p:nvSpPr>
        <p:spPr>
          <a:xfrm>
            <a:off x="970892" y="8671346"/>
            <a:ext cx="13398248"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23" name="TextBox 22">
            <a:extLst>
              <a:ext uri="{FF2B5EF4-FFF2-40B4-BE49-F238E27FC236}">
                <a16:creationId xmlns:a16="http://schemas.microsoft.com/office/drawing/2014/main" id="{AD373C4D-7C12-4843-9084-F69BDA416874}"/>
              </a:ext>
            </a:extLst>
          </p:cNvPr>
          <p:cNvSpPr txBox="1"/>
          <p:nvPr/>
        </p:nvSpPr>
        <p:spPr>
          <a:xfrm>
            <a:off x="15492764" y="17604859"/>
            <a:ext cx="12705047" cy="2554545"/>
          </a:xfrm>
          <a:prstGeom prst="rect">
            <a:avLst/>
          </a:prstGeom>
          <a:noFill/>
          <a:ln>
            <a:noFill/>
          </a:ln>
        </p:spPr>
        <p:txBody>
          <a:bodyPr wrap="square" rtlCol="0">
            <a:spAutoFit/>
          </a:bodyPr>
          <a:lstStyle/>
          <a:p>
            <a:pPr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Salmon is an alignment free method which references files to a transcriptome, rather than a genome reference as HISAT2 works. Salmon is made for the quantifying expression of transcripts using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RNAseq</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data. It promises data processing in less time while using less memory as compared to HISAT2.</a:t>
            </a:r>
          </a:p>
        </p:txBody>
      </p:sp>
      <p:sp>
        <p:nvSpPr>
          <p:cNvPr id="26" name="TextBox 25">
            <a:extLst>
              <a:ext uri="{FF2B5EF4-FFF2-40B4-BE49-F238E27FC236}">
                <a16:creationId xmlns:a16="http://schemas.microsoft.com/office/drawing/2014/main" id="{BF9322E6-AF31-4A93-964F-FBE2B97E975C}"/>
              </a:ext>
            </a:extLst>
          </p:cNvPr>
          <p:cNvSpPr txBox="1"/>
          <p:nvPr/>
        </p:nvSpPr>
        <p:spPr>
          <a:xfrm>
            <a:off x="29662472" y="22396901"/>
            <a:ext cx="12706494" cy="3046988"/>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When it came to which program yielded the better data results, both stayed relatively close to the middle of the line of best fit. In each case however, there were genes that were above this line (upregulated) and ones that styed below the line(downregulated). It is also worth noting that there was originally 15 data samples but due to corruption of one file in the HISAT2 dataset, Corrupted dataset for both sides was ignored. </a:t>
            </a:r>
          </a:p>
        </p:txBody>
      </p:sp>
      <p:sp>
        <p:nvSpPr>
          <p:cNvPr id="29" name="TextBox 28">
            <a:extLst>
              <a:ext uri="{FF2B5EF4-FFF2-40B4-BE49-F238E27FC236}">
                <a16:creationId xmlns:a16="http://schemas.microsoft.com/office/drawing/2014/main" id="{8550FAC5-6B1C-4341-B58B-3CDB6F1CC068}"/>
              </a:ext>
            </a:extLst>
          </p:cNvPr>
          <p:cNvSpPr txBox="1"/>
          <p:nvPr/>
        </p:nvSpPr>
        <p:spPr>
          <a:xfrm>
            <a:off x="1323468" y="5120420"/>
            <a:ext cx="12699044" cy="3539430"/>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We are comparing the effectivity of the HISAT2 function (Alignment based method) and Salmon function (Alignment-free methods). Both methods are part of Next generation sequencing (NGS). Next generation sequencing gives researchers a platform to simultaneously sequence reactions with high throughput (working on millions of sequence at the same time). HISAT2 and SALMON are few of the tools that have developed, and we will compare them regarding their activity and quality of data they produce.</a:t>
            </a:r>
          </a:p>
        </p:txBody>
      </p:sp>
      <p:grpSp>
        <p:nvGrpSpPr>
          <p:cNvPr id="20" name="Group 19">
            <a:extLst>
              <a:ext uri="{FF2B5EF4-FFF2-40B4-BE49-F238E27FC236}">
                <a16:creationId xmlns:a16="http://schemas.microsoft.com/office/drawing/2014/main" id="{C7964A7A-7DEA-4504-988D-C181CBE7171B}"/>
              </a:ext>
            </a:extLst>
          </p:cNvPr>
          <p:cNvGrpSpPr/>
          <p:nvPr/>
        </p:nvGrpSpPr>
        <p:grpSpPr>
          <a:xfrm>
            <a:off x="970562" y="17085028"/>
            <a:ext cx="13397747" cy="14701257"/>
            <a:chOff x="970562" y="17694630"/>
            <a:chExt cx="13397747" cy="14701257"/>
          </a:xfrm>
        </p:grpSpPr>
        <p:sp>
          <p:nvSpPr>
            <p:cNvPr id="30" name="Rectangle: Rounded Corners 29">
              <a:extLst>
                <a:ext uri="{FF2B5EF4-FFF2-40B4-BE49-F238E27FC236}">
                  <a16:creationId xmlns:a16="http://schemas.microsoft.com/office/drawing/2014/main" id="{58A1E7AE-1A47-4D1A-A1C1-FCB23ACDE478}"/>
                </a:ext>
              </a:extLst>
            </p:cNvPr>
            <p:cNvSpPr/>
            <p:nvPr/>
          </p:nvSpPr>
          <p:spPr>
            <a:xfrm>
              <a:off x="5610211" y="17694630"/>
              <a:ext cx="4169586" cy="187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err="1">
                  <a:solidFill>
                    <a:schemeClr val="tx1"/>
                  </a:solidFill>
                  <a:latin typeface="Times New Roman" panose="02020603050405020304" pitchFamily="18" charset="0"/>
                  <a:cs typeface="Times New Roman" panose="02020603050405020304" pitchFamily="18" charset="0"/>
                </a:rPr>
                <a:t>Fastqs</a:t>
              </a:r>
              <a:r>
                <a:rPr lang="en-US" sz="4000" b="1" dirty="0">
                  <a:solidFill>
                    <a:schemeClr val="tx1"/>
                  </a:solidFill>
                  <a:latin typeface="Times New Roman" panose="02020603050405020304" pitchFamily="18" charset="0"/>
                  <a:cs typeface="Times New Roman" panose="02020603050405020304" pitchFamily="18" charset="0"/>
                </a:rPr>
                <a:t> files</a:t>
              </a:r>
            </a:p>
          </p:txBody>
        </p:sp>
        <p:sp>
          <p:nvSpPr>
            <p:cNvPr id="31" name="Rectangle: Rounded Corners 30">
              <a:extLst>
                <a:ext uri="{FF2B5EF4-FFF2-40B4-BE49-F238E27FC236}">
                  <a16:creationId xmlns:a16="http://schemas.microsoft.com/office/drawing/2014/main" id="{5EB708AD-B1B2-41CD-9876-AB0B7B0D5419}"/>
                </a:ext>
              </a:extLst>
            </p:cNvPr>
            <p:cNvSpPr/>
            <p:nvPr/>
          </p:nvSpPr>
          <p:spPr>
            <a:xfrm>
              <a:off x="10442766" y="18952901"/>
              <a:ext cx="3925543" cy="17631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Quantification (Salmon)</a:t>
              </a:r>
            </a:p>
          </p:txBody>
        </p:sp>
        <p:sp>
          <p:nvSpPr>
            <p:cNvPr id="32" name="Rectangle: Rounded Corners 31">
              <a:extLst>
                <a:ext uri="{FF2B5EF4-FFF2-40B4-BE49-F238E27FC236}">
                  <a16:creationId xmlns:a16="http://schemas.microsoft.com/office/drawing/2014/main" id="{0649AFC4-C8F4-4AD4-AABB-D275EE4844E0}"/>
                </a:ext>
              </a:extLst>
            </p:cNvPr>
            <p:cNvSpPr/>
            <p:nvPr/>
          </p:nvSpPr>
          <p:spPr>
            <a:xfrm>
              <a:off x="1245298" y="22491617"/>
              <a:ext cx="4169586" cy="187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Count Table</a:t>
              </a:r>
            </a:p>
          </p:txBody>
        </p:sp>
        <p:sp>
          <p:nvSpPr>
            <p:cNvPr id="34" name="Rectangle: Rounded Corners 33">
              <a:extLst>
                <a:ext uri="{FF2B5EF4-FFF2-40B4-BE49-F238E27FC236}">
                  <a16:creationId xmlns:a16="http://schemas.microsoft.com/office/drawing/2014/main" id="{AF988EE0-8D64-4EED-9451-E95088896270}"/>
                </a:ext>
              </a:extLst>
            </p:cNvPr>
            <p:cNvSpPr/>
            <p:nvPr/>
          </p:nvSpPr>
          <p:spPr>
            <a:xfrm>
              <a:off x="970562" y="18952901"/>
              <a:ext cx="3925543" cy="17631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Alignment (HISAT2)</a:t>
              </a:r>
            </a:p>
          </p:txBody>
        </p:sp>
        <p:sp>
          <p:nvSpPr>
            <p:cNvPr id="35" name="Rectangle: Rounded Corners 34">
              <a:extLst>
                <a:ext uri="{FF2B5EF4-FFF2-40B4-BE49-F238E27FC236}">
                  <a16:creationId xmlns:a16="http://schemas.microsoft.com/office/drawing/2014/main" id="{0521AA68-C819-4AA0-BB9D-64ED7DB68C04}"/>
                </a:ext>
              </a:extLst>
            </p:cNvPr>
            <p:cNvSpPr/>
            <p:nvPr/>
          </p:nvSpPr>
          <p:spPr>
            <a:xfrm>
              <a:off x="4960360" y="25646111"/>
              <a:ext cx="5419303" cy="13189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Differentially Expressed Genes</a:t>
              </a:r>
            </a:p>
          </p:txBody>
        </p:sp>
        <p:sp>
          <p:nvSpPr>
            <p:cNvPr id="36" name="Rectangle: Rounded Corners 35">
              <a:extLst>
                <a:ext uri="{FF2B5EF4-FFF2-40B4-BE49-F238E27FC236}">
                  <a16:creationId xmlns:a16="http://schemas.microsoft.com/office/drawing/2014/main" id="{3306800F-AB27-4163-B07F-5B671954FCC2}"/>
                </a:ext>
              </a:extLst>
            </p:cNvPr>
            <p:cNvSpPr/>
            <p:nvPr/>
          </p:nvSpPr>
          <p:spPr>
            <a:xfrm>
              <a:off x="5375766" y="30351582"/>
              <a:ext cx="4551413" cy="204430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Comparison scatterplots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8" name="Arrow: Right 37">
              <a:extLst>
                <a:ext uri="{FF2B5EF4-FFF2-40B4-BE49-F238E27FC236}">
                  <a16:creationId xmlns:a16="http://schemas.microsoft.com/office/drawing/2014/main" id="{F3665CD0-5671-4746-ABB7-9EA4171C7D12}"/>
                </a:ext>
              </a:extLst>
            </p:cNvPr>
            <p:cNvSpPr/>
            <p:nvPr/>
          </p:nvSpPr>
          <p:spPr>
            <a:xfrm rot="3483201">
              <a:off x="9146530" y="20541638"/>
              <a:ext cx="2515727" cy="898378"/>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39" name="Arrow: Bent-Up 38">
              <a:extLst>
                <a:ext uri="{FF2B5EF4-FFF2-40B4-BE49-F238E27FC236}">
                  <a16:creationId xmlns:a16="http://schemas.microsoft.com/office/drawing/2014/main" id="{7A362BCC-E9CF-4C91-8A97-ADA7B560BB6B}"/>
                </a:ext>
              </a:extLst>
            </p:cNvPr>
            <p:cNvSpPr/>
            <p:nvPr/>
          </p:nvSpPr>
          <p:spPr>
            <a:xfrm rot="16200000" flipH="1">
              <a:off x="10742411" y="24195381"/>
              <a:ext cx="2410952" cy="2936506"/>
            </a:xfrm>
            <a:prstGeom prst="bentUpArrow">
              <a:avLst/>
            </a:prstGeom>
            <a:ln>
              <a:noFill/>
            </a:ln>
          </p:spPr>
          <p:style>
            <a:lnRef idx="2">
              <a:schemeClr val="dk1">
                <a:shade val="50000"/>
              </a:schemeClr>
            </a:lnRef>
            <a:fillRef idx="1">
              <a:schemeClr val="dk1"/>
            </a:fillRef>
            <a:effectRef idx="0">
              <a:schemeClr val="dk1"/>
            </a:effectRef>
            <a:fontRef idx="minor">
              <a:schemeClr val="lt1"/>
            </a:fontRef>
          </p:style>
          <p:txBody>
            <a:bodyPr vert="wordArtVert"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BCD782AD-695F-4B87-BE35-35532FB3A129}"/>
                </a:ext>
              </a:extLst>
            </p:cNvPr>
            <p:cNvSpPr/>
            <p:nvPr/>
          </p:nvSpPr>
          <p:spPr>
            <a:xfrm>
              <a:off x="6226751" y="23953474"/>
              <a:ext cx="2936506" cy="131895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DESeq2,</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FB805CE7-34A0-40D6-BA43-32F3DF0FC72F}"/>
                </a:ext>
              </a:extLst>
            </p:cNvPr>
            <p:cNvSpPr/>
            <p:nvPr/>
          </p:nvSpPr>
          <p:spPr>
            <a:xfrm>
              <a:off x="7815868" y="28094722"/>
              <a:ext cx="2936506" cy="131895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R</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43" name="Arrow: Left 42">
              <a:extLst>
                <a:ext uri="{FF2B5EF4-FFF2-40B4-BE49-F238E27FC236}">
                  <a16:creationId xmlns:a16="http://schemas.microsoft.com/office/drawing/2014/main" id="{E232D599-511C-4603-8834-62A5DCC742C0}"/>
                </a:ext>
              </a:extLst>
            </p:cNvPr>
            <p:cNvSpPr/>
            <p:nvPr/>
          </p:nvSpPr>
          <p:spPr>
            <a:xfrm rot="16200000">
              <a:off x="6034227" y="28442334"/>
              <a:ext cx="3271569" cy="398602"/>
            </a:xfrm>
            <a:prstGeom prst="lef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44" name="Arrow: Bent-Up 43">
              <a:extLst>
                <a:ext uri="{FF2B5EF4-FFF2-40B4-BE49-F238E27FC236}">
                  <a16:creationId xmlns:a16="http://schemas.microsoft.com/office/drawing/2014/main" id="{3F53FD82-C86A-40E0-80CB-6535F1D16FE7}"/>
                </a:ext>
              </a:extLst>
            </p:cNvPr>
            <p:cNvSpPr/>
            <p:nvPr/>
          </p:nvSpPr>
          <p:spPr>
            <a:xfrm rot="5400000">
              <a:off x="2236646" y="24195382"/>
              <a:ext cx="2410952" cy="2936506"/>
            </a:xfrm>
            <a:prstGeom prst="bentUp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50" name="Rectangle: Rounded Corners 49">
              <a:extLst>
                <a:ext uri="{FF2B5EF4-FFF2-40B4-BE49-F238E27FC236}">
                  <a16:creationId xmlns:a16="http://schemas.microsoft.com/office/drawing/2014/main" id="{E60325F3-2F6A-4C36-B72D-102086C3E06E}"/>
                </a:ext>
              </a:extLst>
            </p:cNvPr>
            <p:cNvSpPr/>
            <p:nvPr/>
          </p:nvSpPr>
          <p:spPr>
            <a:xfrm>
              <a:off x="9858877" y="22495356"/>
              <a:ext cx="4169586" cy="187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Count Table</a:t>
              </a:r>
            </a:p>
          </p:txBody>
        </p:sp>
        <p:sp>
          <p:nvSpPr>
            <p:cNvPr id="51" name="Arrow: Right 50">
              <a:extLst>
                <a:ext uri="{FF2B5EF4-FFF2-40B4-BE49-F238E27FC236}">
                  <a16:creationId xmlns:a16="http://schemas.microsoft.com/office/drawing/2014/main" id="{96FDBEE9-D5EE-4C8B-9203-BA7E45616276}"/>
                </a:ext>
              </a:extLst>
            </p:cNvPr>
            <p:cNvSpPr/>
            <p:nvPr/>
          </p:nvSpPr>
          <p:spPr>
            <a:xfrm rot="18631556" flipH="1">
              <a:off x="3766780" y="20541638"/>
              <a:ext cx="2515727" cy="898378"/>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grpSp>
      <p:pic>
        <p:nvPicPr>
          <p:cNvPr id="45" name="Picture 44">
            <a:extLst>
              <a:ext uri="{FF2B5EF4-FFF2-40B4-BE49-F238E27FC236}">
                <a16:creationId xmlns:a16="http://schemas.microsoft.com/office/drawing/2014/main" id="{BB14CE12-DCF0-432C-AA6D-B1BE861FFC8F}"/>
              </a:ext>
            </a:extLst>
          </p:cNvPr>
          <p:cNvPicPr>
            <a:picLocks noChangeAspect="1"/>
          </p:cNvPicPr>
          <p:nvPr/>
        </p:nvPicPr>
        <p:blipFill>
          <a:blip r:embed="rId5"/>
          <a:stretch>
            <a:fillRect/>
          </a:stretch>
        </p:blipFill>
        <p:spPr>
          <a:xfrm>
            <a:off x="15152436" y="11975840"/>
            <a:ext cx="13388720" cy="3645739"/>
          </a:xfrm>
          <a:prstGeom prst="rect">
            <a:avLst/>
          </a:prstGeom>
          <a:ln>
            <a:noFill/>
          </a:ln>
        </p:spPr>
      </p:pic>
      <p:sp>
        <p:nvSpPr>
          <p:cNvPr id="9" name="TextBox 8">
            <a:extLst>
              <a:ext uri="{FF2B5EF4-FFF2-40B4-BE49-F238E27FC236}">
                <a16:creationId xmlns:a16="http://schemas.microsoft.com/office/drawing/2014/main" id="{1E43207E-F4E3-4697-AF6B-3F1A48620200}"/>
              </a:ext>
            </a:extLst>
          </p:cNvPr>
          <p:cNvSpPr txBox="1"/>
          <p:nvPr/>
        </p:nvSpPr>
        <p:spPr>
          <a:xfrm>
            <a:off x="15150846" y="15630476"/>
            <a:ext cx="13388720" cy="1384995"/>
          </a:xfrm>
          <a:prstGeom prst="rect">
            <a:avLst/>
          </a:prstGeom>
          <a:noFill/>
          <a:ln>
            <a:noFill/>
          </a:ln>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Figure 1: </a:t>
            </a:r>
            <a:r>
              <a:rPr lang="en-US" sz="2800" dirty="0">
                <a:latin typeface="Times New Roman" panose="02020603050405020304" pitchFamily="18" charset="0"/>
                <a:cs typeface="Times New Roman" panose="02020603050405020304" pitchFamily="18" charset="0"/>
              </a:rPr>
              <a:t>Represents the hypothetical model of the function. We can expect gaps between each gene as the reads may come from spliced exons (figure adapted from Kim et al., Genome Biology 2013)</a:t>
            </a:r>
          </a:p>
        </p:txBody>
      </p:sp>
      <p:sp>
        <p:nvSpPr>
          <p:cNvPr id="46" name="TextBox 45">
            <a:extLst>
              <a:ext uri="{FF2B5EF4-FFF2-40B4-BE49-F238E27FC236}">
                <a16:creationId xmlns:a16="http://schemas.microsoft.com/office/drawing/2014/main" id="{5F02FF2A-0D67-4F7A-848D-550C8224F656}"/>
              </a:ext>
            </a:extLst>
          </p:cNvPr>
          <p:cNvSpPr txBox="1"/>
          <p:nvPr/>
        </p:nvSpPr>
        <p:spPr>
          <a:xfrm>
            <a:off x="15492764" y="20750690"/>
            <a:ext cx="12701237" cy="2554545"/>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DESeq2 provides a collapse replicate function where it puts together a table from different technical replicates to a single column of matrix. It is used to define the differences in multiple biological genome. We used R because of its flexible statistical environment which lets us puts together the data (after some modification) taken from DESeq2 and display it into graph.</a:t>
            </a:r>
            <a:endParaRPr lang="en-US" alt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5D3ED25-BD62-43DC-9DE7-8C9243D33297}"/>
              </a:ext>
            </a:extLst>
          </p:cNvPr>
          <p:cNvSpPr txBox="1"/>
          <p:nvPr/>
        </p:nvSpPr>
        <p:spPr>
          <a:xfrm>
            <a:off x="15143922" y="7624959"/>
            <a:ext cx="13398248" cy="584775"/>
          </a:xfrm>
          <a:prstGeom prst="rect">
            <a:avLst/>
          </a:prstGeom>
          <a:noFill/>
          <a:ln>
            <a:solidFill>
              <a:srgbClr val="FF0000"/>
            </a:solidFill>
          </a:ln>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HISAT2</a:t>
            </a:r>
          </a:p>
        </p:txBody>
      </p:sp>
      <p:sp>
        <p:nvSpPr>
          <p:cNvPr id="47" name="TextBox 46">
            <a:extLst>
              <a:ext uri="{FF2B5EF4-FFF2-40B4-BE49-F238E27FC236}">
                <a16:creationId xmlns:a16="http://schemas.microsoft.com/office/drawing/2014/main" id="{FD6E5753-0772-4C77-AE50-1C990BB1AEC9}"/>
              </a:ext>
            </a:extLst>
          </p:cNvPr>
          <p:cNvSpPr txBox="1"/>
          <p:nvPr/>
        </p:nvSpPr>
        <p:spPr>
          <a:xfrm>
            <a:off x="15148237" y="17021059"/>
            <a:ext cx="13397679" cy="584775"/>
          </a:xfrm>
          <a:prstGeom prst="rect">
            <a:avLst/>
          </a:prstGeom>
          <a:noFill/>
          <a:ln>
            <a:solidFill>
              <a:srgbClr val="FF0000"/>
            </a:solidFill>
          </a:ln>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SALMON</a:t>
            </a:r>
          </a:p>
        </p:txBody>
      </p:sp>
      <p:sp>
        <p:nvSpPr>
          <p:cNvPr id="48" name="TextBox 47">
            <a:extLst>
              <a:ext uri="{FF2B5EF4-FFF2-40B4-BE49-F238E27FC236}">
                <a16:creationId xmlns:a16="http://schemas.microsoft.com/office/drawing/2014/main" id="{9A7A67AC-2258-453C-A0C9-5F51536B5C3C}"/>
              </a:ext>
            </a:extLst>
          </p:cNvPr>
          <p:cNvSpPr txBox="1"/>
          <p:nvPr/>
        </p:nvSpPr>
        <p:spPr>
          <a:xfrm>
            <a:off x="15143918" y="20157782"/>
            <a:ext cx="13398949" cy="584775"/>
          </a:xfrm>
          <a:prstGeom prst="rect">
            <a:avLst/>
          </a:prstGeom>
          <a:noFill/>
          <a:ln>
            <a:solidFill>
              <a:srgbClr val="FF0000"/>
            </a:solidFill>
          </a:ln>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DESeq2 and R</a:t>
            </a:r>
          </a:p>
        </p:txBody>
      </p:sp>
      <p:sp>
        <p:nvSpPr>
          <p:cNvPr id="3" name="TextBox 2">
            <a:extLst>
              <a:ext uri="{FF2B5EF4-FFF2-40B4-BE49-F238E27FC236}">
                <a16:creationId xmlns:a16="http://schemas.microsoft.com/office/drawing/2014/main" id="{772CBC1C-DA08-4B06-936A-EC16DD7B7B24}"/>
              </a:ext>
            </a:extLst>
          </p:cNvPr>
          <p:cNvSpPr txBox="1"/>
          <p:nvPr/>
        </p:nvSpPr>
        <p:spPr>
          <a:xfrm>
            <a:off x="15496505" y="5069874"/>
            <a:ext cx="12697496" cy="2554545"/>
          </a:xfrm>
          <a:prstGeom prst="rect">
            <a:avLst/>
          </a:prstGeom>
          <a:noFill/>
          <a:ln>
            <a:no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Files were first converted from their raw form i.e., </a:t>
            </a:r>
            <a:r>
              <a:rPr lang="en-US" sz="3200" dirty="0" err="1">
                <a:latin typeface="Times New Roman" panose="02020603050405020304" pitchFamily="18" charset="0"/>
                <a:cs typeface="Times New Roman" panose="02020603050405020304" pitchFamily="18" charset="0"/>
              </a:rPr>
              <a:t>Fasta</a:t>
            </a:r>
            <a:r>
              <a:rPr lang="en-US" sz="3200" dirty="0">
                <a:latin typeface="Times New Roman" panose="02020603050405020304" pitchFamily="18" charset="0"/>
                <a:cs typeface="Times New Roman" panose="02020603050405020304" pitchFamily="18" charset="0"/>
              </a:rPr>
              <a:t> files to </a:t>
            </a:r>
            <a:r>
              <a:rPr lang="en-US" sz="3200" dirty="0" err="1">
                <a:latin typeface="Times New Roman" panose="02020603050405020304" pitchFamily="18" charset="0"/>
                <a:cs typeface="Times New Roman" panose="02020603050405020304" pitchFamily="18" charset="0"/>
              </a:rPr>
              <a:t>Fastq</a:t>
            </a:r>
            <a:r>
              <a:rPr lang="en-US" sz="3200" dirty="0">
                <a:latin typeface="Times New Roman" panose="02020603050405020304" pitchFamily="18" charset="0"/>
                <a:cs typeface="Times New Roman" panose="02020603050405020304" pitchFamily="18" charset="0"/>
              </a:rPr>
              <a:t> format and additional quality checks were done before the faulty codes were trimmed. For trimming, we used the Trinity feature from Ubuntu shell, which gave us compressed files. At this point we also divided our genome into paired and unpaired format which means the </a:t>
            </a:r>
          </a:p>
        </p:txBody>
      </p:sp>
      <p:sp>
        <p:nvSpPr>
          <p:cNvPr id="49" name="TextBox 48">
            <a:extLst>
              <a:ext uri="{FF2B5EF4-FFF2-40B4-BE49-F238E27FC236}">
                <a16:creationId xmlns:a16="http://schemas.microsoft.com/office/drawing/2014/main" id="{DB9DAA8D-6984-4B33-B7A1-8FC3E56C4EAD}"/>
              </a:ext>
            </a:extLst>
          </p:cNvPr>
          <p:cNvSpPr txBox="1"/>
          <p:nvPr/>
        </p:nvSpPr>
        <p:spPr>
          <a:xfrm>
            <a:off x="29316956" y="30416704"/>
            <a:ext cx="13398253" cy="1569660"/>
          </a:xfrm>
          <a:prstGeom prst="rect">
            <a:avLst/>
          </a:prstGeom>
          <a:noFill/>
          <a:ln>
            <a:noFill/>
          </a:ln>
        </p:spPr>
        <p:txBody>
          <a:bodyPr wrap="square" rtlCol="0">
            <a:spAutoFit/>
          </a:bodyPr>
          <a:lstStyle/>
          <a:p>
            <a:pPr marL="457200" indent="-457200" algn="jus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Figure 1:Kim et al., Genome Biology 2013</a:t>
            </a:r>
          </a:p>
          <a:p>
            <a:pPr marL="457200" indent="-457200" algn="just">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Supported by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NIH Grant P20GM103434 to the West Virginia </a:t>
            </a:r>
            <a:r>
              <a:rPr lang="en-US" sz="3200" i="1" dirty="0" err="1">
                <a:effectLst/>
                <a:latin typeface="Times New Roman" panose="02020603050405020304" pitchFamily="18" charset="0"/>
                <a:ea typeface="Calibri" panose="020F0502020204030204" pitchFamily="34" charset="0"/>
                <a:cs typeface="Times New Roman" panose="02020603050405020304" pitchFamily="18" charset="0"/>
              </a:rPr>
              <a:t>IDeA</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Network for Biomedical Research Excellence</a:t>
            </a:r>
            <a:endParaRPr lang="en-US" altLang="en-US" sz="3200" i="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EF76ABD-C733-4AF6-BC23-BE154D010CA1}"/>
              </a:ext>
            </a:extLst>
          </p:cNvPr>
          <p:cNvSpPr txBox="1"/>
          <p:nvPr/>
        </p:nvSpPr>
        <p:spPr>
          <a:xfrm>
            <a:off x="29321760" y="21696593"/>
            <a:ext cx="13393446" cy="707886"/>
          </a:xfrm>
          <a:prstGeom prst="rect">
            <a:avLst/>
          </a:prstGeom>
          <a:solidFill>
            <a:schemeClr val="accent4">
              <a:lumMod val="20000"/>
              <a:lumOff val="80000"/>
            </a:schemeClr>
          </a:solidFill>
          <a:ln>
            <a:noFill/>
          </a:ln>
        </p:spPr>
        <p:txBody>
          <a:bodyPr wrap="square" rtlCol="0" anchor="ctr">
            <a:spAutoFit/>
          </a:bodyPr>
          <a:lstStyle/>
          <a:p>
            <a:pPr algn="ctr"/>
            <a:r>
              <a:rPr lang="en-US" sz="4000" b="1" dirty="0">
                <a:latin typeface="Times New Roman" panose="02020603050405020304" pitchFamily="18" charset="0"/>
                <a:cs typeface="Times New Roman" panose="02020603050405020304" pitchFamily="18" charset="0"/>
              </a:rPr>
              <a:t>Discussion</a:t>
            </a:r>
          </a:p>
        </p:txBody>
      </p:sp>
      <p:sp>
        <p:nvSpPr>
          <p:cNvPr id="56" name="TextBox 55">
            <a:extLst>
              <a:ext uri="{FF2B5EF4-FFF2-40B4-BE49-F238E27FC236}">
                <a16:creationId xmlns:a16="http://schemas.microsoft.com/office/drawing/2014/main" id="{E7A75055-D368-44E6-B02A-06C721B59681}"/>
              </a:ext>
            </a:extLst>
          </p:cNvPr>
          <p:cNvSpPr txBox="1"/>
          <p:nvPr/>
        </p:nvSpPr>
        <p:spPr>
          <a:xfrm>
            <a:off x="29662473" y="26146401"/>
            <a:ext cx="12706494" cy="3539430"/>
          </a:xfrm>
          <a:prstGeom prst="rect">
            <a:avLst/>
          </a:prstGeom>
          <a:noFill/>
          <a:ln>
            <a:noFill/>
          </a:ln>
        </p:spPr>
        <p:txBody>
          <a:bodyPr wrap="square" rtlCol="0">
            <a:spAutoFit/>
          </a:bodyPr>
          <a:lstStyle/>
          <a:p>
            <a:pPr algn="just"/>
            <a:r>
              <a:rPr lang="en-US" altLang="en-US" sz="3200" dirty="0">
                <a:latin typeface="Times New Roman" panose="02020603050405020304" pitchFamily="18" charset="0"/>
                <a:cs typeface="Times New Roman" panose="02020603050405020304" pitchFamily="18" charset="0"/>
              </a:rPr>
              <a:t>In conclusion, Depending on which gene is  being experimented with, either HISAT2, salmon, or both could be used for bioinformatical purposes. We noticed higher up regulation when we used alignment-based method (HISAT2) while number of genes were still upregulated in the Salmon. The key in future cases will be determining why genes upregulation is different in both programs, and what would be the best deciding factor in what program to use. </a:t>
            </a:r>
          </a:p>
        </p:txBody>
      </p:sp>
      <p:sp>
        <p:nvSpPr>
          <p:cNvPr id="40" name="TextBox 39">
            <a:extLst>
              <a:ext uri="{FF2B5EF4-FFF2-40B4-BE49-F238E27FC236}">
                <a16:creationId xmlns:a16="http://schemas.microsoft.com/office/drawing/2014/main" id="{3125AAB1-E2F9-4C0B-89F1-008073B6E90F}"/>
              </a:ext>
            </a:extLst>
          </p:cNvPr>
          <p:cNvSpPr txBox="1"/>
          <p:nvPr/>
        </p:nvSpPr>
        <p:spPr>
          <a:xfrm>
            <a:off x="15143922" y="11253349"/>
            <a:ext cx="7408182" cy="707886"/>
          </a:xfrm>
          <a:prstGeom prst="rect">
            <a:avLst/>
          </a:prstGeom>
          <a:noFill/>
          <a:ln>
            <a:noFill/>
          </a:ln>
        </p:spPr>
        <p:txBody>
          <a:bodyPr wrap="none" rtlCol="0">
            <a:spAutoFit/>
          </a:bodyPr>
          <a:lstStyle/>
          <a:p>
            <a:r>
              <a:rPr lang="en-US" sz="4000" b="1" dirty="0"/>
              <a:t>Figure 1: </a:t>
            </a:r>
            <a:r>
              <a:rPr lang="en-US" sz="4000" dirty="0"/>
              <a:t>HISTA2 Reading Method:</a:t>
            </a:r>
          </a:p>
        </p:txBody>
      </p:sp>
      <p:sp>
        <p:nvSpPr>
          <p:cNvPr id="57" name="TextBox 56">
            <a:extLst>
              <a:ext uri="{FF2B5EF4-FFF2-40B4-BE49-F238E27FC236}">
                <a16:creationId xmlns:a16="http://schemas.microsoft.com/office/drawing/2014/main" id="{985BA825-A853-44EE-BADE-499A0A909C8B}"/>
              </a:ext>
            </a:extLst>
          </p:cNvPr>
          <p:cNvSpPr txBox="1"/>
          <p:nvPr/>
        </p:nvSpPr>
        <p:spPr>
          <a:xfrm>
            <a:off x="15145712" y="24037972"/>
            <a:ext cx="11857862" cy="707886"/>
          </a:xfrm>
          <a:prstGeom prst="rect">
            <a:avLst/>
          </a:prstGeom>
          <a:noFill/>
          <a:ln>
            <a:noFill/>
          </a:ln>
        </p:spPr>
        <p:txBody>
          <a:bodyPr wrap="none" rtlCol="0">
            <a:spAutoFit/>
          </a:bodyPr>
          <a:lstStyle/>
          <a:p>
            <a:r>
              <a:rPr lang="en-US" sz="4000" b="1" dirty="0"/>
              <a:t>Figure 2: </a:t>
            </a:r>
            <a:r>
              <a:rPr lang="en-US" sz="4000" dirty="0"/>
              <a:t>Up regulation comparison between TH and B6:</a:t>
            </a:r>
          </a:p>
        </p:txBody>
      </p:sp>
      <p:grpSp>
        <p:nvGrpSpPr>
          <p:cNvPr id="59" name="Group 58">
            <a:extLst>
              <a:ext uri="{FF2B5EF4-FFF2-40B4-BE49-F238E27FC236}">
                <a16:creationId xmlns:a16="http://schemas.microsoft.com/office/drawing/2014/main" id="{67C7D779-8E26-432E-AB82-0FFF97CDA30A}"/>
              </a:ext>
            </a:extLst>
          </p:cNvPr>
          <p:cNvGrpSpPr/>
          <p:nvPr/>
        </p:nvGrpSpPr>
        <p:grpSpPr>
          <a:xfrm>
            <a:off x="21398554" y="24896358"/>
            <a:ext cx="8393682" cy="5172763"/>
            <a:chOff x="0" y="-655547"/>
            <a:chExt cx="12192000" cy="7513547"/>
          </a:xfrm>
        </p:grpSpPr>
        <p:graphicFrame>
          <p:nvGraphicFramePr>
            <p:cNvPr id="60" name="Diagram 59">
              <a:extLst>
                <a:ext uri="{FF2B5EF4-FFF2-40B4-BE49-F238E27FC236}">
                  <a16:creationId xmlns:a16="http://schemas.microsoft.com/office/drawing/2014/main" id="{0839D50B-1307-4986-9EC3-960AEA829AC8}"/>
                </a:ext>
              </a:extLst>
            </p:cNvPr>
            <p:cNvGraphicFramePr/>
            <p:nvPr>
              <p:extLst>
                <p:ext uri="{D42A27DB-BD31-4B8C-83A1-F6EECF244321}">
                  <p14:modId xmlns:p14="http://schemas.microsoft.com/office/powerpoint/2010/main" val="3608705288"/>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1" name="TextBox 60">
              <a:extLst>
                <a:ext uri="{FF2B5EF4-FFF2-40B4-BE49-F238E27FC236}">
                  <a16:creationId xmlns:a16="http://schemas.microsoft.com/office/drawing/2014/main" id="{FAB6AC7F-58B1-4611-B8A4-38FAF0477192}"/>
                </a:ext>
              </a:extLst>
            </p:cNvPr>
            <p:cNvSpPr txBox="1"/>
            <p:nvPr/>
          </p:nvSpPr>
          <p:spPr>
            <a:xfrm>
              <a:off x="5091342" y="2729444"/>
              <a:ext cx="1781453" cy="1743503"/>
            </a:xfrm>
            <a:prstGeom prst="rect">
              <a:avLst/>
            </a:prstGeom>
            <a:noFill/>
          </p:spPr>
          <p:txBody>
            <a:bodyPr wrap="square" rtlCol="0">
              <a:spAutoFit/>
            </a:bodyPr>
            <a:lstStyle/>
            <a:p>
              <a:pPr algn="ctr"/>
              <a:r>
                <a:rPr lang="en-US" sz="2400" dirty="0"/>
                <a:t>64 genes overlap</a:t>
              </a:r>
            </a:p>
          </p:txBody>
        </p:sp>
        <p:sp>
          <p:nvSpPr>
            <p:cNvPr id="62" name="TextBox 61">
              <a:extLst>
                <a:ext uri="{FF2B5EF4-FFF2-40B4-BE49-F238E27FC236}">
                  <a16:creationId xmlns:a16="http://schemas.microsoft.com/office/drawing/2014/main" id="{073752A0-57F0-4589-8A46-E36975EBB31E}"/>
                </a:ext>
              </a:extLst>
            </p:cNvPr>
            <p:cNvSpPr txBox="1"/>
            <p:nvPr/>
          </p:nvSpPr>
          <p:spPr>
            <a:xfrm>
              <a:off x="547874" y="-655547"/>
              <a:ext cx="1062214" cy="1028219"/>
            </a:xfrm>
            <a:prstGeom prst="rect">
              <a:avLst/>
            </a:prstGeom>
            <a:noFill/>
          </p:spPr>
          <p:txBody>
            <a:bodyPr wrap="none" rtlCol="0">
              <a:spAutoFit/>
            </a:bodyPr>
            <a:lstStyle/>
            <a:p>
              <a:r>
                <a:rPr lang="en-US" sz="4000" b="1" dirty="0"/>
                <a:t>B6</a:t>
              </a:r>
            </a:p>
          </p:txBody>
        </p:sp>
        <p:sp>
          <p:nvSpPr>
            <p:cNvPr id="63" name="TextBox 62">
              <a:extLst>
                <a:ext uri="{FF2B5EF4-FFF2-40B4-BE49-F238E27FC236}">
                  <a16:creationId xmlns:a16="http://schemas.microsoft.com/office/drawing/2014/main" id="{139E812F-F122-4109-8E8F-AF5D035024C3}"/>
                </a:ext>
              </a:extLst>
            </p:cNvPr>
            <p:cNvSpPr txBox="1"/>
            <p:nvPr/>
          </p:nvSpPr>
          <p:spPr>
            <a:xfrm>
              <a:off x="2840855" y="1180730"/>
              <a:ext cx="1252843" cy="646331"/>
            </a:xfrm>
            <a:prstGeom prst="rect">
              <a:avLst/>
            </a:prstGeom>
            <a:noFill/>
          </p:spPr>
          <p:txBody>
            <a:bodyPr wrap="none" rtlCol="0">
              <a:spAutoFit/>
            </a:bodyPr>
            <a:lstStyle/>
            <a:p>
              <a:r>
                <a:rPr lang="en-US" sz="3600" dirty="0"/>
                <a:t>HISAT</a:t>
              </a:r>
              <a:endParaRPr lang="en-US" dirty="0"/>
            </a:p>
          </p:txBody>
        </p:sp>
        <p:sp>
          <p:nvSpPr>
            <p:cNvPr id="64" name="TextBox 63">
              <a:extLst>
                <a:ext uri="{FF2B5EF4-FFF2-40B4-BE49-F238E27FC236}">
                  <a16:creationId xmlns:a16="http://schemas.microsoft.com/office/drawing/2014/main" id="{B262BC66-5600-4A80-ABD5-0BEB838B495E}"/>
                </a:ext>
              </a:extLst>
            </p:cNvPr>
            <p:cNvSpPr txBox="1"/>
            <p:nvPr/>
          </p:nvSpPr>
          <p:spPr>
            <a:xfrm>
              <a:off x="6872795" y="1427566"/>
              <a:ext cx="1577676" cy="646331"/>
            </a:xfrm>
            <a:prstGeom prst="rect">
              <a:avLst/>
            </a:prstGeom>
            <a:noFill/>
          </p:spPr>
          <p:txBody>
            <a:bodyPr wrap="none" rtlCol="0">
              <a:spAutoFit/>
            </a:bodyPr>
            <a:lstStyle/>
            <a:p>
              <a:r>
                <a:rPr lang="en-US" sz="3600" dirty="0"/>
                <a:t>Salmon</a:t>
              </a:r>
              <a:endParaRPr lang="en-US" sz="3200" dirty="0"/>
            </a:p>
          </p:txBody>
        </p:sp>
      </p:grpSp>
      <p:grpSp>
        <p:nvGrpSpPr>
          <p:cNvPr id="65" name="Group 64">
            <a:extLst>
              <a:ext uri="{FF2B5EF4-FFF2-40B4-BE49-F238E27FC236}">
                <a16:creationId xmlns:a16="http://schemas.microsoft.com/office/drawing/2014/main" id="{123BBAF6-B601-45B0-95E3-9AFABB938674}"/>
              </a:ext>
            </a:extLst>
          </p:cNvPr>
          <p:cNvGrpSpPr/>
          <p:nvPr/>
        </p:nvGrpSpPr>
        <p:grpSpPr>
          <a:xfrm>
            <a:off x="13561624" y="24857118"/>
            <a:ext cx="8845881" cy="5349947"/>
            <a:chOff x="0" y="-515664"/>
            <a:chExt cx="12192000" cy="7373664"/>
          </a:xfrm>
        </p:grpSpPr>
        <p:graphicFrame>
          <p:nvGraphicFramePr>
            <p:cNvPr id="66" name="Diagram 65">
              <a:extLst>
                <a:ext uri="{FF2B5EF4-FFF2-40B4-BE49-F238E27FC236}">
                  <a16:creationId xmlns:a16="http://schemas.microsoft.com/office/drawing/2014/main" id="{7C8DA764-BD99-4FC0-BEC3-A657486F2E6B}"/>
                </a:ext>
              </a:extLst>
            </p:cNvPr>
            <p:cNvGraphicFramePr/>
            <p:nvPr>
              <p:extLst>
                <p:ext uri="{D42A27DB-BD31-4B8C-83A1-F6EECF244321}">
                  <p14:modId xmlns:p14="http://schemas.microsoft.com/office/powerpoint/2010/main" val="389766062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7" name="TextBox 66">
              <a:extLst>
                <a:ext uri="{FF2B5EF4-FFF2-40B4-BE49-F238E27FC236}">
                  <a16:creationId xmlns:a16="http://schemas.microsoft.com/office/drawing/2014/main" id="{5A881914-6B96-4236-8EE8-505333528B60}"/>
                </a:ext>
              </a:extLst>
            </p:cNvPr>
            <p:cNvSpPr txBox="1"/>
            <p:nvPr/>
          </p:nvSpPr>
          <p:spPr>
            <a:xfrm>
              <a:off x="5205273" y="3146687"/>
              <a:ext cx="1781454" cy="1654376"/>
            </a:xfrm>
            <a:prstGeom prst="rect">
              <a:avLst/>
            </a:prstGeom>
            <a:noFill/>
          </p:spPr>
          <p:txBody>
            <a:bodyPr wrap="square" rtlCol="0">
              <a:spAutoFit/>
            </a:bodyPr>
            <a:lstStyle/>
            <a:p>
              <a:r>
                <a:rPr lang="en-US" sz="2400" dirty="0"/>
                <a:t>372 genes overlap</a:t>
              </a:r>
            </a:p>
          </p:txBody>
        </p:sp>
        <p:sp>
          <p:nvSpPr>
            <p:cNvPr id="68" name="TextBox 67">
              <a:extLst>
                <a:ext uri="{FF2B5EF4-FFF2-40B4-BE49-F238E27FC236}">
                  <a16:creationId xmlns:a16="http://schemas.microsoft.com/office/drawing/2014/main" id="{AD7F6B33-4457-4E54-B211-909C4CF56BEE}"/>
                </a:ext>
              </a:extLst>
            </p:cNvPr>
            <p:cNvSpPr txBox="1"/>
            <p:nvPr/>
          </p:nvSpPr>
          <p:spPr>
            <a:xfrm>
              <a:off x="931398" y="-515664"/>
              <a:ext cx="1049892" cy="975657"/>
            </a:xfrm>
            <a:prstGeom prst="rect">
              <a:avLst/>
            </a:prstGeom>
            <a:noFill/>
          </p:spPr>
          <p:txBody>
            <a:bodyPr wrap="none" rtlCol="0">
              <a:spAutoFit/>
            </a:bodyPr>
            <a:lstStyle/>
            <a:p>
              <a:r>
                <a:rPr lang="en-US" sz="4000" b="1" dirty="0"/>
                <a:t>TH</a:t>
              </a:r>
            </a:p>
          </p:txBody>
        </p:sp>
        <p:sp>
          <p:nvSpPr>
            <p:cNvPr id="69" name="TextBox 68">
              <a:extLst>
                <a:ext uri="{FF2B5EF4-FFF2-40B4-BE49-F238E27FC236}">
                  <a16:creationId xmlns:a16="http://schemas.microsoft.com/office/drawing/2014/main" id="{753D284F-3ACC-4D25-AAFF-7BC02180A1D9}"/>
                </a:ext>
              </a:extLst>
            </p:cNvPr>
            <p:cNvSpPr txBox="1"/>
            <p:nvPr/>
          </p:nvSpPr>
          <p:spPr>
            <a:xfrm>
              <a:off x="3050584" y="1180728"/>
              <a:ext cx="1252843" cy="646331"/>
            </a:xfrm>
            <a:prstGeom prst="rect">
              <a:avLst/>
            </a:prstGeom>
            <a:noFill/>
          </p:spPr>
          <p:txBody>
            <a:bodyPr wrap="none" rtlCol="0">
              <a:spAutoFit/>
            </a:bodyPr>
            <a:lstStyle/>
            <a:p>
              <a:r>
                <a:rPr lang="en-US" sz="3600" dirty="0"/>
                <a:t>HISAT</a:t>
              </a:r>
              <a:endParaRPr lang="en-US" dirty="0"/>
            </a:p>
          </p:txBody>
        </p:sp>
        <p:sp>
          <p:nvSpPr>
            <p:cNvPr id="70" name="TextBox 69">
              <a:extLst>
                <a:ext uri="{FF2B5EF4-FFF2-40B4-BE49-F238E27FC236}">
                  <a16:creationId xmlns:a16="http://schemas.microsoft.com/office/drawing/2014/main" id="{362BF0BE-6DB6-48AA-9AEB-967A1D89169E}"/>
                </a:ext>
              </a:extLst>
            </p:cNvPr>
            <p:cNvSpPr txBox="1"/>
            <p:nvPr/>
          </p:nvSpPr>
          <p:spPr>
            <a:xfrm>
              <a:off x="7354011" y="1180729"/>
              <a:ext cx="1577676" cy="646331"/>
            </a:xfrm>
            <a:prstGeom prst="rect">
              <a:avLst/>
            </a:prstGeom>
            <a:noFill/>
          </p:spPr>
          <p:txBody>
            <a:bodyPr wrap="none" rtlCol="0">
              <a:spAutoFit/>
            </a:bodyPr>
            <a:lstStyle/>
            <a:p>
              <a:r>
                <a:rPr lang="en-US" sz="3600" dirty="0"/>
                <a:t>Salmon</a:t>
              </a:r>
              <a:endParaRPr lang="en-US" sz="3200" dirty="0"/>
            </a:p>
          </p:txBody>
        </p:sp>
      </p:grpSp>
      <p:sp>
        <p:nvSpPr>
          <p:cNvPr id="72" name="TextBox 71">
            <a:extLst>
              <a:ext uri="{FF2B5EF4-FFF2-40B4-BE49-F238E27FC236}">
                <a16:creationId xmlns:a16="http://schemas.microsoft.com/office/drawing/2014/main" id="{1A847366-E65F-4E8F-8F3D-C3E59B3053F3}"/>
              </a:ext>
            </a:extLst>
          </p:cNvPr>
          <p:cNvSpPr txBox="1"/>
          <p:nvPr/>
        </p:nvSpPr>
        <p:spPr>
          <a:xfrm>
            <a:off x="15147662" y="30477562"/>
            <a:ext cx="13398254" cy="954107"/>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Figure 2:</a:t>
            </a:r>
            <a:r>
              <a:rPr lang="en-US" sz="2800" dirty="0">
                <a:latin typeface="Times New Roman" panose="02020603050405020304" pitchFamily="18" charset="0"/>
                <a:cs typeface="Times New Roman" panose="02020603050405020304" pitchFamily="18" charset="0"/>
              </a:rPr>
              <a:t> TH=Tallyho (Diabetic model), B6=Black6 (wildtype) mouse diabetic model. HISAT overall compares up regulated genes </a:t>
            </a:r>
          </a:p>
        </p:txBody>
      </p:sp>
      <p:sp>
        <p:nvSpPr>
          <p:cNvPr id="73" name="TextBox 72">
            <a:extLst>
              <a:ext uri="{FF2B5EF4-FFF2-40B4-BE49-F238E27FC236}">
                <a16:creationId xmlns:a16="http://schemas.microsoft.com/office/drawing/2014/main" id="{DE7E7AA6-B1AE-4211-857D-44D752D135AA}"/>
              </a:ext>
            </a:extLst>
          </p:cNvPr>
          <p:cNvSpPr txBox="1"/>
          <p:nvPr/>
        </p:nvSpPr>
        <p:spPr>
          <a:xfrm>
            <a:off x="29322526" y="4158395"/>
            <a:ext cx="11754091" cy="1323439"/>
          </a:xfrm>
          <a:prstGeom prst="rect">
            <a:avLst/>
          </a:prstGeom>
          <a:noFill/>
          <a:ln>
            <a:noFill/>
          </a:ln>
        </p:spPr>
        <p:txBody>
          <a:bodyPr wrap="square" rtlCol="0">
            <a:spAutoFit/>
          </a:bodyPr>
          <a:lstStyle/>
          <a:p>
            <a:r>
              <a:rPr lang="en-US" sz="4000" b="1" dirty="0"/>
              <a:t>Figure 3: </a:t>
            </a:r>
            <a:r>
              <a:rPr lang="en-US" sz="4000" dirty="0"/>
              <a:t>Scatterplot comparing HISAT2 and SALMON log data:</a:t>
            </a:r>
          </a:p>
        </p:txBody>
      </p:sp>
      <p:sp>
        <p:nvSpPr>
          <p:cNvPr id="74" name="TextBox 73">
            <a:extLst>
              <a:ext uri="{FF2B5EF4-FFF2-40B4-BE49-F238E27FC236}">
                <a16:creationId xmlns:a16="http://schemas.microsoft.com/office/drawing/2014/main" id="{62AD198E-D85E-4B3C-8ECA-B72AF9858A2B}"/>
              </a:ext>
            </a:extLst>
          </p:cNvPr>
          <p:cNvSpPr txBox="1"/>
          <p:nvPr/>
        </p:nvSpPr>
        <p:spPr>
          <a:xfrm>
            <a:off x="29318530" y="10305412"/>
            <a:ext cx="13388720" cy="954107"/>
          </a:xfrm>
          <a:prstGeom prst="rect">
            <a:avLst/>
          </a:prstGeom>
          <a:noFill/>
          <a:ln>
            <a:noFill/>
          </a:ln>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Figure 3:</a:t>
            </a:r>
            <a:r>
              <a:rPr lang="en-US" sz="2800" dirty="0">
                <a:latin typeface="Times New Roman" panose="02020603050405020304" pitchFamily="18" charset="0"/>
                <a:cs typeface="Times New Roman" panose="02020603050405020304" pitchFamily="18" charset="0"/>
              </a:rPr>
              <a:t> shows the plotted data which represents the change in the gene expression from both mouse models which went through each pipeline of HISAT and SALMON.</a:t>
            </a:r>
          </a:p>
        </p:txBody>
      </p:sp>
      <p:pic>
        <p:nvPicPr>
          <p:cNvPr id="80" name="Picture 79" descr="Map&#10;&#10;Description automatically generated with low confidence">
            <a:extLst>
              <a:ext uri="{FF2B5EF4-FFF2-40B4-BE49-F238E27FC236}">
                <a16:creationId xmlns:a16="http://schemas.microsoft.com/office/drawing/2014/main" id="{2E88360E-1DF3-413D-B41D-3D4236281F1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335317" y="12589177"/>
            <a:ext cx="9092632" cy="9092632"/>
          </a:xfrm>
          <a:prstGeom prst="rect">
            <a:avLst/>
          </a:prstGeom>
        </p:spPr>
      </p:pic>
      <p:sp>
        <p:nvSpPr>
          <p:cNvPr id="81" name="TextBox 80">
            <a:extLst>
              <a:ext uri="{FF2B5EF4-FFF2-40B4-BE49-F238E27FC236}">
                <a16:creationId xmlns:a16="http://schemas.microsoft.com/office/drawing/2014/main" id="{671DA51F-E607-4097-B10A-1E31A9FF1B2E}"/>
              </a:ext>
            </a:extLst>
          </p:cNvPr>
          <p:cNvSpPr txBox="1"/>
          <p:nvPr/>
        </p:nvSpPr>
        <p:spPr>
          <a:xfrm>
            <a:off x="29323417" y="11263551"/>
            <a:ext cx="11754091" cy="1323439"/>
          </a:xfrm>
          <a:prstGeom prst="rect">
            <a:avLst/>
          </a:prstGeom>
          <a:noFill/>
          <a:ln>
            <a:noFill/>
          </a:ln>
        </p:spPr>
        <p:txBody>
          <a:bodyPr wrap="square" rtlCol="0">
            <a:spAutoFit/>
          </a:bodyPr>
          <a:lstStyle/>
          <a:p>
            <a:r>
              <a:rPr lang="en-US" sz="4000" b="1" dirty="0"/>
              <a:t>Figure 4: </a:t>
            </a:r>
            <a:r>
              <a:rPr lang="en-US" sz="4000" dirty="0"/>
              <a:t>Scatterplot comparing Each sample through HISAT2 and SALMON:</a:t>
            </a:r>
          </a:p>
        </p:txBody>
      </p:sp>
      <p:sp>
        <p:nvSpPr>
          <p:cNvPr id="83" name="TextBox 82">
            <a:extLst>
              <a:ext uri="{FF2B5EF4-FFF2-40B4-BE49-F238E27FC236}">
                <a16:creationId xmlns:a16="http://schemas.microsoft.com/office/drawing/2014/main" id="{B3951C4D-2B98-46F2-A435-75F4B3AB8AE8}"/>
              </a:ext>
            </a:extLst>
          </p:cNvPr>
          <p:cNvSpPr txBox="1"/>
          <p:nvPr/>
        </p:nvSpPr>
        <p:spPr>
          <a:xfrm>
            <a:off x="38446311" y="12745866"/>
            <a:ext cx="4333560" cy="5262979"/>
          </a:xfrm>
          <a:prstGeom prst="rect">
            <a:avLst/>
          </a:prstGeom>
          <a:noFill/>
        </p:spPr>
        <p:txBody>
          <a:bodyPr wrap="square">
            <a:spAutoFit/>
          </a:bodyPr>
          <a:lstStyle/>
          <a:p>
            <a:r>
              <a:rPr lang="en-US" altLang="en-US" sz="2800" b="1" dirty="0">
                <a:latin typeface="Times New Roman" panose="02020603050405020304" pitchFamily="18" charset="0"/>
                <a:cs typeface="Times New Roman" panose="02020603050405020304" pitchFamily="18" charset="0"/>
              </a:rPr>
              <a:t>Figure 4:</a:t>
            </a:r>
            <a:r>
              <a:rPr lang="en-US" altLang="en-US" sz="2800" dirty="0">
                <a:latin typeface="Times New Roman" panose="02020603050405020304" pitchFamily="18" charset="0"/>
                <a:cs typeface="Times New Roman" panose="02020603050405020304" pitchFamily="18" charset="0"/>
              </a:rPr>
              <a:t> HISAT2 and Salmon both generated a count table at the end of their pipelines. We put these count tables into R studios to generate 14 different tables, one for each sample. Graphs were also then made comparing the log –p values resulting from putting the two diet’s data through each pipeline</a:t>
            </a:r>
          </a:p>
        </p:txBody>
      </p:sp>
      <p:pic>
        <p:nvPicPr>
          <p:cNvPr id="86" name="Picture 85" descr="Logo&#10;&#10;Description automatically generated">
            <a:extLst>
              <a:ext uri="{FF2B5EF4-FFF2-40B4-BE49-F238E27FC236}">
                <a16:creationId xmlns:a16="http://schemas.microsoft.com/office/drawing/2014/main" id="{D81AAF8D-DEBF-4525-9EFC-CEA72BCAB5B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88787" y="356899"/>
            <a:ext cx="3537452" cy="3481831"/>
          </a:xfrm>
          <a:prstGeom prst="rect">
            <a:avLst/>
          </a:prstGeom>
        </p:spPr>
      </p:pic>
      <p:pic>
        <p:nvPicPr>
          <p:cNvPr id="1026" name="Picture 2" descr="WV-INBRE NewsLetter">
            <a:extLst>
              <a:ext uri="{FF2B5EF4-FFF2-40B4-BE49-F238E27FC236}">
                <a16:creationId xmlns:a16="http://schemas.microsoft.com/office/drawing/2014/main" id="{FD676034-7FCB-44B5-B9D5-6FC61E8F66B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97002" y="356211"/>
            <a:ext cx="3529369" cy="348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2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3929</TotalTime>
  <Words>1001</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Syed</dc:creator>
  <cp:lastModifiedBy>Ali, Syed</cp:lastModifiedBy>
  <cp:revision>70</cp:revision>
  <dcterms:created xsi:type="dcterms:W3CDTF">2021-07-16T18:15:12Z</dcterms:created>
  <dcterms:modified xsi:type="dcterms:W3CDTF">2021-07-24T05:42:21Z</dcterms:modified>
</cp:coreProperties>
</file>