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B00"/>
    <a:srgbClr val="FFFF99"/>
    <a:srgbClr val="EE2200"/>
    <a:srgbClr val="FFD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3250" autoAdjust="0"/>
  </p:normalViewPr>
  <p:slideViewPr>
    <p:cSldViewPr>
      <p:cViewPr>
        <p:scale>
          <a:sx n="50" d="100"/>
          <a:sy n="50" d="100"/>
        </p:scale>
        <p:origin x="-2672" y="144"/>
      </p:cViewPr>
      <p:guideLst>
        <p:guide orient="horz" pos="10368"/>
        <p:guide pos="13824"/>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691076-BC39-7B4C-B651-BDA19F0FA4D2}" type="doc">
      <dgm:prSet loTypeId="urn:microsoft.com/office/officeart/2005/8/layout/process5" loCatId="" qsTypeId="urn:microsoft.com/office/officeart/2005/8/quickstyle/simple2" qsCatId="simple" csTypeId="urn:microsoft.com/office/officeart/2005/8/colors/accent5_5" csCatId="accent5" phldr="1"/>
      <dgm:spPr/>
      <dgm:t>
        <a:bodyPr/>
        <a:lstStyle/>
        <a:p>
          <a:endParaRPr lang="en-US"/>
        </a:p>
      </dgm:t>
    </dgm:pt>
    <dgm:pt modelId="{AAC88B30-818E-1E4F-8B1F-AF6E3AC59D04}">
      <dgm:prSet phldrT="[Text]"/>
      <dgm:spPr/>
      <dgm:t>
        <a:bodyPr/>
        <a:lstStyle/>
        <a:p>
          <a:r>
            <a:rPr lang="en-US" dirty="0"/>
            <a:t>Pre-Processing – </a:t>
          </a:r>
          <a:r>
            <a:rPr lang="en-US" dirty="0" err="1"/>
            <a:t>FastQC</a:t>
          </a:r>
          <a:r>
            <a:rPr lang="en-US" dirty="0"/>
            <a:t> </a:t>
          </a:r>
        </a:p>
      </dgm:t>
    </dgm:pt>
    <dgm:pt modelId="{CA60CA20-AE33-B24B-A938-CC44C3B07967}" type="parTrans" cxnId="{D9FFAA8E-D711-7A4E-A28C-0C728873AD64}">
      <dgm:prSet/>
      <dgm:spPr/>
      <dgm:t>
        <a:bodyPr/>
        <a:lstStyle/>
        <a:p>
          <a:endParaRPr lang="en-US"/>
        </a:p>
      </dgm:t>
    </dgm:pt>
    <dgm:pt modelId="{06FE7833-4F92-2D46-960B-E118B5BC11C2}" type="sibTrans" cxnId="{D9FFAA8E-D711-7A4E-A28C-0C728873AD64}">
      <dgm:prSet/>
      <dgm:spPr/>
      <dgm:t>
        <a:bodyPr/>
        <a:lstStyle/>
        <a:p>
          <a:endParaRPr lang="en-US"/>
        </a:p>
      </dgm:t>
    </dgm:pt>
    <dgm:pt modelId="{2F055EA8-8A16-C047-9EBB-3772BBEF6445}">
      <dgm:prSet phldrT="[Text]"/>
      <dgm:spPr/>
      <dgm:t>
        <a:bodyPr/>
        <a:lstStyle/>
        <a:p>
          <a:r>
            <a:rPr lang="en-US" dirty="0"/>
            <a:t>Differential Expression Analysis – DESeq2</a:t>
          </a:r>
        </a:p>
      </dgm:t>
    </dgm:pt>
    <dgm:pt modelId="{A64D3D57-067E-7340-A4E2-EED4788BFBB6}" type="parTrans" cxnId="{2F0A944E-90AA-F04B-8577-9A1F0C56E160}">
      <dgm:prSet/>
      <dgm:spPr/>
      <dgm:t>
        <a:bodyPr/>
        <a:lstStyle/>
        <a:p>
          <a:endParaRPr lang="en-US"/>
        </a:p>
      </dgm:t>
    </dgm:pt>
    <dgm:pt modelId="{4244891E-E10A-E749-8691-DE7A6859DA27}" type="sibTrans" cxnId="{2F0A944E-90AA-F04B-8577-9A1F0C56E160}">
      <dgm:prSet/>
      <dgm:spPr/>
      <dgm:t>
        <a:bodyPr/>
        <a:lstStyle/>
        <a:p>
          <a:endParaRPr lang="en-US"/>
        </a:p>
      </dgm:t>
    </dgm:pt>
    <dgm:pt modelId="{09FA0718-F05C-F843-A2EF-E49BBECDE7F7}">
      <dgm:prSet phldrT="[Text]"/>
      <dgm:spPr/>
      <dgm:t>
        <a:bodyPr/>
        <a:lstStyle/>
        <a:p>
          <a:r>
            <a:rPr lang="en-US" dirty="0"/>
            <a:t>Functional Annotation – DAVID</a:t>
          </a:r>
        </a:p>
      </dgm:t>
    </dgm:pt>
    <dgm:pt modelId="{AE5AB6B8-D2D5-0446-9F0C-C7BBCD5834B0}" type="parTrans" cxnId="{0F404F40-B8E2-8749-8ACF-48F7ED682980}">
      <dgm:prSet/>
      <dgm:spPr/>
      <dgm:t>
        <a:bodyPr/>
        <a:lstStyle/>
        <a:p>
          <a:endParaRPr lang="en-US"/>
        </a:p>
      </dgm:t>
    </dgm:pt>
    <dgm:pt modelId="{4E63CFCE-944C-BE41-ABF2-01E2C4C91FA6}" type="sibTrans" cxnId="{0F404F40-B8E2-8749-8ACF-48F7ED682980}">
      <dgm:prSet/>
      <dgm:spPr/>
      <dgm:t>
        <a:bodyPr/>
        <a:lstStyle/>
        <a:p>
          <a:endParaRPr lang="en-US"/>
        </a:p>
      </dgm:t>
    </dgm:pt>
    <dgm:pt modelId="{4491B3F3-6F68-9744-A2EB-A9FF9B2B8CEA}">
      <dgm:prSet phldrT="[Text]"/>
      <dgm:spPr/>
      <dgm:t>
        <a:bodyPr/>
        <a:lstStyle/>
        <a:p>
          <a:r>
            <a:rPr lang="en-US" dirty="0"/>
            <a:t>Alignment to Reference Genome – HISAT2</a:t>
          </a:r>
        </a:p>
      </dgm:t>
    </dgm:pt>
    <dgm:pt modelId="{AF145725-2D2C-074B-B842-8737AC850F7E}" type="parTrans" cxnId="{EF862853-00BB-6B4D-B22C-52B867C913EC}">
      <dgm:prSet/>
      <dgm:spPr/>
      <dgm:t>
        <a:bodyPr/>
        <a:lstStyle/>
        <a:p>
          <a:endParaRPr lang="en-US"/>
        </a:p>
      </dgm:t>
    </dgm:pt>
    <dgm:pt modelId="{3EC37E12-34CF-6A48-8F13-7FBA783E3C67}" type="sibTrans" cxnId="{EF862853-00BB-6B4D-B22C-52B867C913EC}">
      <dgm:prSet/>
      <dgm:spPr/>
      <dgm:t>
        <a:bodyPr/>
        <a:lstStyle/>
        <a:p>
          <a:endParaRPr lang="en-US"/>
        </a:p>
      </dgm:t>
    </dgm:pt>
    <dgm:pt modelId="{3671E204-B766-9F4F-9A02-41C442209054}" type="pres">
      <dgm:prSet presAssocID="{92691076-BC39-7B4C-B651-BDA19F0FA4D2}" presName="diagram" presStyleCnt="0">
        <dgm:presLayoutVars>
          <dgm:dir/>
          <dgm:resizeHandles val="exact"/>
        </dgm:presLayoutVars>
      </dgm:prSet>
      <dgm:spPr/>
    </dgm:pt>
    <dgm:pt modelId="{31D83340-60B4-2148-AA27-D3F679FF0F0B}" type="pres">
      <dgm:prSet presAssocID="{AAC88B30-818E-1E4F-8B1F-AF6E3AC59D04}" presName="node" presStyleLbl="node1" presStyleIdx="0" presStyleCnt="4" custScaleX="135698">
        <dgm:presLayoutVars>
          <dgm:bulletEnabled val="1"/>
        </dgm:presLayoutVars>
      </dgm:prSet>
      <dgm:spPr/>
    </dgm:pt>
    <dgm:pt modelId="{987D7DAB-AF94-EF41-AFD0-384F0394E81F}" type="pres">
      <dgm:prSet presAssocID="{06FE7833-4F92-2D46-960B-E118B5BC11C2}" presName="sibTrans" presStyleLbl="sibTrans2D1" presStyleIdx="0" presStyleCnt="3"/>
      <dgm:spPr/>
    </dgm:pt>
    <dgm:pt modelId="{2EBA718D-9FB0-B74D-9410-35948523FA0D}" type="pres">
      <dgm:prSet presAssocID="{06FE7833-4F92-2D46-960B-E118B5BC11C2}" presName="connectorText" presStyleLbl="sibTrans2D1" presStyleIdx="0" presStyleCnt="3"/>
      <dgm:spPr/>
    </dgm:pt>
    <dgm:pt modelId="{A7AE1F45-C1FB-2F42-81C8-D625336463EA}" type="pres">
      <dgm:prSet presAssocID="{4491B3F3-6F68-9744-A2EB-A9FF9B2B8CEA}" presName="node" presStyleLbl="node1" presStyleIdx="1" presStyleCnt="4" custScaleX="135698">
        <dgm:presLayoutVars>
          <dgm:bulletEnabled val="1"/>
        </dgm:presLayoutVars>
      </dgm:prSet>
      <dgm:spPr/>
    </dgm:pt>
    <dgm:pt modelId="{8315FB55-7BEA-D84B-8E31-D1FC78BCDBAC}" type="pres">
      <dgm:prSet presAssocID="{3EC37E12-34CF-6A48-8F13-7FBA783E3C67}" presName="sibTrans" presStyleLbl="sibTrans2D1" presStyleIdx="1" presStyleCnt="3"/>
      <dgm:spPr/>
    </dgm:pt>
    <dgm:pt modelId="{A0F5B384-38E2-EA4B-9CB2-FF3CAB34916F}" type="pres">
      <dgm:prSet presAssocID="{3EC37E12-34CF-6A48-8F13-7FBA783E3C67}" presName="connectorText" presStyleLbl="sibTrans2D1" presStyleIdx="1" presStyleCnt="3"/>
      <dgm:spPr/>
    </dgm:pt>
    <dgm:pt modelId="{2E3E7098-242E-124B-AE2A-5FBDE38FC531}" type="pres">
      <dgm:prSet presAssocID="{2F055EA8-8A16-C047-9EBB-3772BBEF6445}" presName="node" presStyleLbl="node1" presStyleIdx="2" presStyleCnt="4" custScaleX="135698">
        <dgm:presLayoutVars>
          <dgm:bulletEnabled val="1"/>
        </dgm:presLayoutVars>
      </dgm:prSet>
      <dgm:spPr/>
    </dgm:pt>
    <dgm:pt modelId="{ACE8597C-3E79-1F49-B031-BEEE6EC7BCD8}" type="pres">
      <dgm:prSet presAssocID="{4244891E-E10A-E749-8691-DE7A6859DA27}" presName="sibTrans" presStyleLbl="sibTrans2D1" presStyleIdx="2" presStyleCnt="3"/>
      <dgm:spPr/>
    </dgm:pt>
    <dgm:pt modelId="{1A9C4EA5-EF62-2540-BCC7-65B3D5E7025D}" type="pres">
      <dgm:prSet presAssocID="{4244891E-E10A-E749-8691-DE7A6859DA27}" presName="connectorText" presStyleLbl="sibTrans2D1" presStyleIdx="2" presStyleCnt="3"/>
      <dgm:spPr/>
    </dgm:pt>
    <dgm:pt modelId="{0EE14FED-47E1-3F4D-9913-B5032C80075C}" type="pres">
      <dgm:prSet presAssocID="{09FA0718-F05C-F843-A2EF-E49BBECDE7F7}" presName="node" presStyleLbl="node1" presStyleIdx="3" presStyleCnt="4" custScaleX="135698">
        <dgm:presLayoutVars>
          <dgm:bulletEnabled val="1"/>
        </dgm:presLayoutVars>
      </dgm:prSet>
      <dgm:spPr/>
    </dgm:pt>
  </dgm:ptLst>
  <dgm:cxnLst>
    <dgm:cxn modelId="{636A0311-5CBA-5F45-A63C-236B16B57CBF}" type="presOf" srcId="{06FE7833-4F92-2D46-960B-E118B5BC11C2}" destId="{987D7DAB-AF94-EF41-AFD0-384F0394E81F}" srcOrd="0" destOrd="0" presId="urn:microsoft.com/office/officeart/2005/8/layout/process5"/>
    <dgm:cxn modelId="{79B06D2A-5BF9-B340-A8FA-2F09E88AC007}" type="presOf" srcId="{4244891E-E10A-E749-8691-DE7A6859DA27}" destId="{1A9C4EA5-EF62-2540-BCC7-65B3D5E7025D}" srcOrd="1" destOrd="0" presId="urn:microsoft.com/office/officeart/2005/8/layout/process5"/>
    <dgm:cxn modelId="{9B53862C-F68D-5243-A284-455A24A7F514}" type="presOf" srcId="{3EC37E12-34CF-6A48-8F13-7FBA783E3C67}" destId="{A0F5B384-38E2-EA4B-9CB2-FF3CAB34916F}" srcOrd="1" destOrd="0" presId="urn:microsoft.com/office/officeart/2005/8/layout/process5"/>
    <dgm:cxn modelId="{0F404F40-B8E2-8749-8ACF-48F7ED682980}" srcId="{92691076-BC39-7B4C-B651-BDA19F0FA4D2}" destId="{09FA0718-F05C-F843-A2EF-E49BBECDE7F7}" srcOrd="3" destOrd="0" parTransId="{AE5AB6B8-D2D5-0446-9F0C-C7BBCD5834B0}" sibTransId="{4E63CFCE-944C-BE41-ABF2-01E2C4C91FA6}"/>
    <dgm:cxn modelId="{2F0A944E-90AA-F04B-8577-9A1F0C56E160}" srcId="{92691076-BC39-7B4C-B651-BDA19F0FA4D2}" destId="{2F055EA8-8A16-C047-9EBB-3772BBEF6445}" srcOrd="2" destOrd="0" parTransId="{A64D3D57-067E-7340-A4E2-EED4788BFBB6}" sibTransId="{4244891E-E10A-E749-8691-DE7A6859DA27}"/>
    <dgm:cxn modelId="{EF862853-00BB-6B4D-B22C-52B867C913EC}" srcId="{92691076-BC39-7B4C-B651-BDA19F0FA4D2}" destId="{4491B3F3-6F68-9744-A2EB-A9FF9B2B8CEA}" srcOrd="1" destOrd="0" parTransId="{AF145725-2D2C-074B-B842-8737AC850F7E}" sibTransId="{3EC37E12-34CF-6A48-8F13-7FBA783E3C67}"/>
    <dgm:cxn modelId="{F6A9F457-9363-B044-B12A-2CB45A40C1BA}" type="presOf" srcId="{2F055EA8-8A16-C047-9EBB-3772BBEF6445}" destId="{2E3E7098-242E-124B-AE2A-5FBDE38FC531}" srcOrd="0" destOrd="0" presId="urn:microsoft.com/office/officeart/2005/8/layout/process5"/>
    <dgm:cxn modelId="{AB7E0768-FA5E-EC48-9324-9E13267A3374}" type="presOf" srcId="{06FE7833-4F92-2D46-960B-E118B5BC11C2}" destId="{2EBA718D-9FB0-B74D-9410-35948523FA0D}" srcOrd="1" destOrd="0" presId="urn:microsoft.com/office/officeart/2005/8/layout/process5"/>
    <dgm:cxn modelId="{93281970-51A8-F94A-938F-4E486FB3CBC3}" type="presOf" srcId="{09FA0718-F05C-F843-A2EF-E49BBECDE7F7}" destId="{0EE14FED-47E1-3F4D-9913-B5032C80075C}" srcOrd="0" destOrd="0" presId="urn:microsoft.com/office/officeart/2005/8/layout/process5"/>
    <dgm:cxn modelId="{5DEF367E-ED98-3C49-B61E-C861081E025F}" type="presOf" srcId="{AAC88B30-818E-1E4F-8B1F-AF6E3AC59D04}" destId="{31D83340-60B4-2148-AA27-D3F679FF0F0B}" srcOrd="0" destOrd="0" presId="urn:microsoft.com/office/officeart/2005/8/layout/process5"/>
    <dgm:cxn modelId="{67F5717E-DE5F-824B-B914-8E2538A73A5F}" type="presOf" srcId="{4244891E-E10A-E749-8691-DE7A6859DA27}" destId="{ACE8597C-3E79-1F49-B031-BEEE6EC7BCD8}" srcOrd="0" destOrd="0" presId="urn:microsoft.com/office/officeart/2005/8/layout/process5"/>
    <dgm:cxn modelId="{1B4ECA80-F667-C447-960C-7FB7CEE01494}" type="presOf" srcId="{92691076-BC39-7B4C-B651-BDA19F0FA4D2}" destId="{3671E204-B766-9F4F-9A02-41C442209054}" srcOrd="0" destOrd="0" presId="urn:microsoft.com/office/officeart/2005/8/layout/process5"/>
    <dgm:cxn modelId="{D9FFAA8E-D711-7A4E-A28C-0C728873AD64}" srcId="{92691076-BC39-7B4C-B651-BDA19F0FA4D2}" destId="{AAC88B30-818E-1E4F-8B1F-AF6E3AC59D04}" srcOrd="0" destOrd="0" parTransId="{CA60CA20-AE33-B24B-A938-CC44C3B07967}" sibTransId="{06FE7833-4F92-2D46-960B-E118B5BC11C2}"/>
    <dgm:cxn modelId="{E4C019B4-2AF7-2342-8D85-50F6F0869B48}" type="presOf" srcId="{4491B3F3-6F68-9744-A2EB-A9FF9B2B8CEA}" destId="{A7AE1F45-C1FB-2F42-81C8-D625336463EA}" srcOrd="0" destOrd="0" presId="urn:microsoft.com/office/officeart/2005/8/layout/process5"/>
    <dgm:cxn modelId="{2200CCEC-2E33-6D41-AC6B-10D00FF8FD5D}" type="presOf" srcId="{3EC37E12-34CF-6A48-8F13-7FBA783E3C67}" destId="{8315FB55-7BEA-D84B-8E31-D1FC78BCDBAC}" srcOrd="0" destOrd="0" presId="urn:microsoft.com/office/officeart/2005/8/layout/process5"/>
    <dgm:cxn modelId="{AEFD2AE8-7880-AC42-923C-644463C1C351}" type="presParOf" srcId="{3671E204-B766-9F4F-9A02-41C442209054}" destId="{31D83340-60B4-2148-AA27-D3F679FF0F0B}" srcOrd="0" destOrd="0" presId="urn:microsoft.com/office/officeart/2005/8/layout/process5"/>
    <dgm:cxn modelId="{EAC12F54-37A7-B645-9CFE-238A47156F8E}" type="presParOf" srcId="{3671E204-B766-9F4F-9A02-41C442209054}" destId="{987D7DAB-AF94-EF41-AFD0-384F0394E81F}" srcOrd="1" destOrd="0" presId="urn:microsoft.com/office/officeart/2005/8/layout/process5"/>
    <dgm:cxn modelId="{267DDB85-967F-5247-BBC5-92FADC4ECD56}" type="presParOf" srcId="{987D7DAB-AF94-EF41-AFD0-384F0394E81F}" destId="{2EBA718D-9FB0-B74D-9410-35948523FA0D}" srcOrd="0" destOrd="0" presId="urn:microsoft.com/office/officeart/2005/8/layout/process5"/>
    <dgm:cxn modelId="{F24646C4-33C2-064F-8689-3A0D2B461574}" type="presParOf" srcId="{3671E204-B766-9F4F-9A02-41C442209054}" destId="{A7AE1F45-C1FB-2F42-81C8-D625336463EA}" srcOrd="2" destOrd="0" presId="urn:microsoft.com/office/officeart/2005/8/layout/process5"/>
    <dgm:cxn modelId="{E0BE97E3-FDEE-5E4E-9236-120E333903E4}" type="presParOf" srcId="{3671E204-B766-9F4F-9A02-41C442209054}" destId="{8315FB55-7BEA-D84B-8E31-D1FC78BCDBAC}" srcOrd="3" destOrd="0" presId="urn:microsoft.com/office/officeart/2005/8/layout/process5"/>
    <dgm:cxn modelId="{3835CB94-15F9-C94B-BD55-BCFCC23E384D}" type="presParOf" srcId="{8315FB55-7BEA-D84B-8E31-D1FC78BCDBAC}" destId="{A0F5B384-38E2-EA4B-9CB2-FF3CAB34916F}" srcOrd="0" destOrd="0" presId="urn:microsoft.com/office/officeart/2005/8/layout/process5"/>
    <dgm:cxn modelId="{B303EB17-24B4-C944-A920-94754E46BEB6}" type="presParOf" srcId="{3671E204-B766-9F4F-9A02-41C442209054}" destId="{2E3E7098-242E-124B-AE2A-5FBDE38FC531}" srcOrd="4" destOrd="0" presId="urn:microsoft.com/office/officeart/2005/8/layout/process5"/>
    <dgm:cxn modelId="{66A0EB9E-F34F-7C4A-9154-69921075678B}" type="presParOf" srcId="{3671E204-B766-9F4F-9A02-41C442209054}" destId="{ACE8597C-3E79-1F49-B031-BEEE6EC7BCD8}" srcOrd="5" destOrd="0" presId="urn:microsoft.com/office/officeart/2005/8/layout/process5"/>
    <dgm:cxn modelId="{6DBFF610-9128-2943-89F1-133C266D3CA2}" type="presParOf" srcId="{ACE8597C-3E79-1F49-B031-BEEE6EC7BCD8}" destId="{1A9C4EA5-EF62-2540-BCC7-65B3D5E7025D}" srcOrd="0" destOrd="0" presId="urn:microsoft.com/office/officeart/2005/8/layout/process5"/>
    <dgm:cxn modelId="{F1D11136-0207-0D48-899F-B251E1CF86D5}" type="presParOf" srcId="{3671E204-B766-9F4F-9A02-41C442209054}" destId="{0EE14FED-47E1-3F4D-9913-B5032C80075C}" srcOrd="6" destOrd="0" presId="urn:microsoft.com/office/officeart/2005/8/layout/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83340-60B4-2148-AA27-D3F679FF0F0B}">
      <dsp:nvSpPr>
        <dsp:cNvPr id="0" name=""/>
        <dsp:cNvSpPr/>
      </dsp:nvSpPr>
      <dsp:spPr>
        <a:xfrm>
          <a:off x="275298" y="4092"/>
          <a:ext cx="5076210" cy="2244488"/>
        </a:xfrm>
        <a:prstGeom prst="roundRect">
          <a:avLst>
            <a:gd name="adj" fmla="val 10000"/>
          </a:avLst>
        </a:prstGeom>
        <a:solidFill>
          <a:schemeClr val="accent5">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Pre-Processing – </a:t>
          </a:r>
          <a:r>
            <a:rPr lang="en-US" sz="4200" kern="1200" dirty="0" err="1"/>
            <a:t>FastQC</a:t>
          </a:r>
          <a:r>
            <a:rPr lang="en-US" sz="4200" kern="1200" dirty="0"/>
            <a:t> </a:t>
          </a:r>
        </a:p>
      </dsp:txBody>
      <dsp:txXfrm>
        <a:off x="341037" y="69831"/>
        <a:ext cx="4944732" cy="2113010"/>
      </dsp:txXfrm>
    </dsp:sp>
    <dsp:sp modelId="{987D7DAB-AF94-EF41-AFD0-384F0394E81F}">
      <dsp:nvSpPr>
        <dsp:cNvPr id="0" name=""/>
        <dsp:cNvSpPr/>
      </dsp:nvSpPr>
      <dsp:spPr>
        <a:xfrm>
          <a:off x="5680700" y="662475"/>
          <a:ext cx="793052" cy="927721"/>
        </a:xfrm>
        <a:prstGeom prst="rightArrow">
          <a:avLst>
            <a:gd name="adj1" fmla="val 60000"/>
            <a:gd name="adj2" fmla="val 50000"/>
          </a:avLst>
        </a:prstGeom>
        <a:solidFill>
          <a:schemeClr val="accent5">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5680700" y="848019"/>
        <a:ext cx="555136" cy="556633"/>
      </dsp:txXfrm>
    </dsp:sp>
    <dsp:sp modelId="{A7AE1F45-C1FB-2F42-81C8-D625336463EA}">
      <dsp:nvSpPr>
        <dsp:cNvPr id="0" name=""/>
        <dsp:cNvSpPr/>
      </dsp:nvSpPr>
      <dsp:spPr>
        <a:xfrm>
          <a:off x="6847834" y="4092"/>
          <a:ext cx="5076210" cy="2244488"/>
        </a:xfrm>
        <a:prstGeom prst="roundRect">
          <a:avLst>
            <a:gd name="adj" fmla="val 10000"/>
          </a:avLst>
        </a:prstGeom>
        <a:solidFill>
          <a:schemeClr val="accent5">
            <a:alpha val="90000"/>
            <a:hueOff val="0"/>
            <a:satOff val="0"/>
            <a:lumOff val="0"/>
            <a:alphaOff val="-13333"/>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Alignment to Reference Genome – HISAT2</a:t>
          </a:r>
        </a:p>
      </dsp:txBody>
      <dsp:txXfrm>
        <a:off x="6913573" y="69831"/>
        <a:ext cx="4944732" cy="2113010"/>
      </dsp:txXfrm>
    </dsp:sp>
    <dsp:sp modelId="{8315FB55-7BEA-D84B-8E31-D1FC78BCDBAC}">
      <dsp:nvSpPr>
        <dsp:cNvPr id="0" name=""/>
        <dsp:cNvSpPr/>
      </dsp:nvSpPr>
      <dsp:spPr>
        <a:xfrm rot="5400000">
          <a:off x="8989413" y="2510438"/>
          <a:ext cx="793052" cy="927721"/>
        </a:xfrm>
        <a:prstGeom prst="rightArrow">
          <a:avLst>
            <a:gd name="adj1" fmla="val 60000"/>
            <a:gd name="adj2" fmla="val 50000"/>
          </a:avLst>
        </a:prstGeom>
        <a:solidFill>
          <a:schemeClr val="accent5">
            <a:shade val="90000"/>
            <a:hueOff val="132914"/>
            <a:satOff val="-3321"/>
            <a:lumOff val="15891"/>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rot="-5400000">
        <a:off x="9107623" y="2577772"/>
        <a:ext cx="556633" cy="555136"/>
      </dsp:txXfrm>
    </dsp:sp>
    <dsp:sp modelId="{2E3E7098-242E-124B-AE2A-5FBDE38FC531}">
      <dsp:nvSpPr>
        <dsp:cNvPr id="0" name=""/>
        <dsp:cNvSpPr/>
      </dsp:nvSpPr>
      <dsp:spPr>
        <a:xfrm>
          <a:off x="6847834" y="3744906"/>
          <a:ext cx="5076210" cy="2244488"/>
        </a:xfrm>
        <a:prstGeom prst="roundRect">
          <a:avLst>
            <a:gd name="adj" fmla="val 10000"/>
          </a:avLst>
        </a:prstGeom>
        <a:solidFill>
          <a:schemeClr val="accent5">
            <a:alpha val="90000"/>
            <a:hueOff val="0"/>
            <a:satOff val="0"/>
            <a:lumOff val="0"/>
            <a:alphaOff val="-26667"/>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Differential Expression Analysis – DESeq2</a:t>
          </a:r>
        </a:p>
      </dsp:txBody>
      <dsp:txXfrm>
        <a:off x="6913573" y="3810645"/>
        <a:ext cx="4944732" cy="2113010"/>
      </dsp:txXfrm>
    </dsp:sp>
    <dsp:sp modelId="{ACE8597C-3E79-1F49-B031-BEEE6EC7BCD8}">
      <dsp:nvSpPr>
        <dsp:cNvPr id="0" name=""/>
        <dsp:cNvSpPr/>
      </dsp:nvSpPr>
      <dsp:spPr>
        <a:xfrm rot="10800000">
          <a:off x="5725590" y="4403290"/>
          <a:ext cx="793052" cy="927721"/>
        </a:xfrm>
        <a:prstGeom prst="rightArrow">
          <a:avLst>
            <a:gd name="adj1" fmla="val 60000"/>
            <a:gd name="adj2" fmla="val 50000"/>
          </a:avLst>
        </a:prstGeom>
        <a:solidFill>
          <a:schemeClr val="accent5">
            <a:shade val="90000"/>
            <a:hueOff val="265828"/>
            <a:satOff val="-6642"/>
            <a:lumOff val="31782"/>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rot="10800000">
        <a:off x="5963506" y="4588834"/>
        <a:ext cx="555136" cy="556633"/>
      </dsp:txXfrm>
    </dsp:sp>
    <dsp:sp modelId="{0EE14FED-47E1-3F4D-9913-B5032C80075C}">
      <dsp:nvSpPr>
        <dsp:cNvPr id="0" name=""/>
        <dsp:cNvSpPr/>
      </dsp:nvSpPr>
      <dsp:spPr>
        <a:xfrm>
          <a:off x="275298" y="3744906"/>
          <a:ext cx="5076210" cy="2244488"/>
        </a:xfrm>
        <a:prstGeom prst="roundRect">
          <a:avLst>
            <a:gd name="adj" fmla="val 10000"/>
          </a:avLst>
        </a:prstGeom>
        <a:solidFill>
          <a:schemeClr val="accent5">
            <a:alpha val="90000"/>
            <a:hueOff val="0"/>
            <a:satOff val="0"/>
            <a:lumOff val="0"/>
            <a:alpha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dirty="0"/>
            <a:t>Functional Annotation – DAVID</a:t>
          </a:r>
        </a:p>
      </dsp:txBody>
      <dsp:txXfrm>
        <a:off x="341037" y="3810645"/>
        <a:ext cx="4944732" cy="21130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DF5B9-3788-45D2-BF20-51F178216D71}" type="datetimeFigureOut">
              <a:rPr lang="en-US" smtClean="0"/>
              <a:t>7/15/22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BB715D-691A-4E4E-B800-0B9D3FFB50DF}" type="slidenum">
              <a:rPr lang="en-US" smtClean="0"/>
              <a:t>‹#›</a:t>
            </a:fld>
            <a:endParaRPr lang="en-US" dirty="0"/>
          </a:p>
        </p:txBody>
      </p:sp>
    </p:spTree>
    <p:extLst>
      <p:ext uri="{BB962C8B-B14F-4D97-AF65-F5344CB8AC3E}">
        <p14:creationId xmlns:p14="http://schemas.microsoft.com/office/powerpoint/2010/main" val="146077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BB715D-691A-4E4E-B800-0B9D3FFB50DF}" type="slidenum">
              <a:rPr lang="en-US" smtClean="0"/>
              <a:t>1</a:t>
            </a:fld>
            <a:endParaRPr lang="en-US" dirty="0"/>
          </a:p>
        </p:txBody>
      </p:sp>
    </p:spTree>
    <p:extLst>
      <p:ext uri="{BB962C8B-B14F-4D97-AF65-F5344CB8AC3E}">
        <p14:creationId xmlns:p14="http://schemas.microsoft.com/office/powerpoint/2010/main" val="1412328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2DD092-12B8-4C67-99E9-BE539EE406AE}" type="datetimeFigureOut">
              <a:rPr lang="en-US" smtClean="0"/>
              <a:t>7/15/22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1F8806-374B-4B51-8919-ED184F09C840}" type="slidenum">
              <a:rPr lang="en-US" smtClean="0"/>
              <a:t>‹#›</a:t>
            </a:fld>
            <a:endParaRPr lang="en-US" dirty="0"/>
          </a:p>
        </p:txBody>
      </p:sp>
    </p:spTree>
    <p:extLst>
      <p:ext uri="{BB962C8B-B14F-4D97-AF65-F5344CB8AC3E}">
        <p14:creationId xmlns:p14="http://schemas.microsoft.com/office/powerpoint/2010/main" val="213296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DD092-12B8-4C67-99E9-BE539EE406AE}" type="datetimeFigureOut">
              <a:rPr lang="en-US" smtClean="0"/>
              <a:t>7/15/22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1F8806-374B-4B51-8919-ED184F09C840}" type="slidenum">
              <a:rPr lang="en-US" smtClean="0"/>
              <a:t>‹#›</a:t>
            </a:fld>
            <a:endParaRPr lang="en-US" dirty="0"/>
          </a:p>
        </p:txBody>
      </p:sp>
    </p:spTree>
    <p:extLst>
      <p:ext uri="{BB962C8B-B14F-4D97-AF65-F5344CB8AC3E}">
        <p14:creationId xmlns:p14="http://schemas.microsoft.com/office/powerpoint/2010/main" val="203063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DD092-12B8-4C67-99E9-BE539EE406AE}" type="datetimeFigureOut">
              <a:rPr lang="en-US" smtClean="0"/>
              <a:t>7/15/22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1F8806-374B-4B51-8919-ED184F09C840}" type="slidenum">
              <a:rPr lang="en-US" smtClean="0"/>
              <a:t>‹#›</a:t>
            </a:fld>
            <a:endParaRPr lang="en-US" dirty="0"/>
          </a:p>
        </p:txBody>
      </p:sp>
    </p:spTree>
    <p:extLst>
      <p:ext uri="{BB962C8B-B14F-4D97-AF65-F5344CB8AC3E}">
        <p14:creationId xmlns:p14="http://schemas.microsoft.com/office/powerpoint/2010/main" val="242396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2DD092-12B8-4C67-99E9-BE539EE406AE}" type="datetimeFigureOut">
              <a:rPr lang="en-US" smtClean="0"/>
              <a:t>7/15/22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1F8806-374B-4B51-8919-ED184F09C840}" type="slidenum">
              <a:rPr lang="en-US" smtClean="0"/>
              <a:t>‹#›</a:t>
            </a:fld>
            <a:endParaRPr lang="en-US" dirty="0"/>
          </a:p>
        </p:txBody>
      </p:sp>
    </p:spTree>
    <p:extLst>
      <p:ext uri="{BB962C8B-B14F-4D97-AF65-F5344CB8AC3E}">
        <p14:creationId xmlns:p14="http://schemas.microsoft.com/office/powerpoint/2010/main" val="293082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DD092-12B8-4C67-99E9-BE539EE406AE}" type="datetimeFigureOut">
              <a:rPr lang="en-US" smtClean="0"/>
              <a:t>7/15/22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01F8806-374B-4B51-8919-ED184F09C840}" type="slidenum">
              <a:rPr lang="en-US" smtClean="0"/>
              <a:t>‹#›</a:t>
            </a:fld>
            <a:endParaRPr lang="en-US" dirty="0"/>
          </a:p>
        </p:txBody>
      </p:sp>
    </p:spTree>
    <p:extLst>
      <p:ext uri="{BB962C8B-B14F-4D97-AF65-F5344CB8AC3E}">
        <p14:creationId xmlns:p14="http://schemas.microsoft.com/office/powerpoint/2010/main" val="209101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2DD092-12B8-4C67-99E9-BE539EE406AE}" type="datetimeFigureOut">
              <a:rPr lang="en-US" smtClean="0"/>
              <a:t>7/15/22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1F8806-374B-4B51-8919-ED184F09C840}" type="slidenum">
              <a:rPr lang="en-US" smtClean="0"/>
              <a:t>‹#›</a:t>
            </a:fld>
            <a:endParaRPr lang="en-US" dirty="0"/>
          </a:p>
        </p:txBody>
      </p:sp>
    </p:spTree>
    <p:extLst>
      <p:ext uri="{BB962C8B-B14F-4D97-AF65-F5344CB8AC3E}">
        <p14:creationId xmlns:p14="http://schemas.microsoft.com/office/powerpoint/2010/main" val="328310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2DD092-12B8-4C67-99E9-BE539EE406AE}" type="datetimeFigureOut">
              <a:rPr lang="en-US" smtClean="0"/>
              <a:t>7/15/22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01F8806-374B-4B51-8919-ED184F09C840}" type="slidenum">
              <a:rPr lang="en-US" smtClean="0"/>
              <a:t>‹#›</a:t>
            </a:fld>
            <a:endParaRPr lang="en-US" dirty="0"/>
          </a:p>
        </p:txBody>
      </p:sp>
    </p:spTree>
    <p:extLst>
      <p:ext uri="{BB962C8B-B14F-4D97-AF65-F5344CB8AC3E}">
        <p14:creationId xmlns:p14="http://schemas.microsoft.com/office/powerpoint/2010/main" val="279418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2DD092-12B8-4C67-99E9-BE539EE406AE}" type="datetimeFigureOut">
              <a:rPr lang="en-US" smtClean="0"/>
              <a:t>7/15/22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01F8806-374B-4B51-8919-ED184F09C840}" type="slidenum">
              <a:rPr lang="en-US" smtClean="0"/>
              <a:t>‹#›</a:t>
            </a:fld>
            <a:endParaRPr lang="en-US" dirty="0"/>
          </a:p>
        </p:txBody>
      </p:sp>
    </p:spTree>
    <p:extLst>
      <p:ext uri="{BB962C8B-B14F-4D97-AF65-F5344CB8AC3E}">
        <p14:creationId xmlns:p14="http://schemas.microsoft.com/office/powerpoint/2010/main" val="299483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DD092-12B8-4C67-99E9-BE539EE406AE}" type="datetimeFigureOut">
              <a:rPr lang="en-US" smtClean="0"/>
              <a:t>7/15/22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01F8806-374B-4B51-8919-ED184F09C840}" type="slidenum">
              <a:rPr lang="en-US" smtClean="0"/>
              <a:t>‹#›</a:t>
            </a:fld>
            <a:endParaRPr lang="en-US" dirty="0"/>
          </a:p>
        </p:txBody>
      </p:sp>
    </p:spTree>
    <p:extLst>
      <p:ext uri="{BB962C8B-B14F-4D97-AF65-F5344CB8AC3E}">
        <p14:creationId xmlns:p14="http://schemas.microsoft.com/office/powerpoint/2010/main" val="3590094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262DD092-12B8-4C67-99E9-BE539EE406AE}" type="datetimeFigureOut">
              <a:rPr lang="en-US" smtClean="0"/>
              <a:t>7/15/22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1F8806-374B-4B51-8919-ED184F09C840}" type="slidenum">
              <a:rPr lang="en-US" smtClean="0"/>
              <a:t>‹#›</a:t>
            </a:fld>
            <a:endParaRPr lang="en-US" dirty="0"/>
          </a:p>
        </p:txBody>
      </p:sp>
    </p:spTree>
    <p:extLst>
      <p:ext uri="{BB962C8B-B14F-4D97-AF65-F5344CB8AC3E}">
        <p14:creationId xmlns:p14="http://schemas.microsoft.com/office/powerpoint/2010/main" val="270361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262DD092-12B8-4C67-99E9-BE539EE406AE}" type="datetimeFigureOut">
              <a:rPr lang="en-US" smtClean="0"/>
              <a:t>7/15/22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01F8806-374B-4B51-8919-ED184F09C840}" type="slidenum">
              <a:rPr lang="en-US" smtClean="0"/>
              <a:t>‹#›</a:t>
            </a:fld>
            <a:endParaRPr lang="en-US" dirty="0"/>
          </a:p>
        </p:txBody>
      </p:sp>
    </p:spTree>
    <p:extLst>
      <p:ext uri="{BB962C8B-B14F-4D97-AF65-F5344CB8AC3E}">
        <p14:creationId xmlns:p14="http://schemas.microsoft.com/office/powerpoint/2010/main" val="2351949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262DD092-12B8-4C67-99E9-BE539EE406AE}" type="datetimeFigureOut">
              <a:rPr lang="en-US" smtClean="0"/>
              <a:t>7/15/22</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501F8806-374B-4B51-8919-ED184F09C840}" type="slidenum">
              <a:rPr lang="en-US" smtClean="0"/>
              <a:t>‹#›</a:t>
            </a:fld>
            <a:endParaRPr lang="en-US" dirty="0"/>
          </a:p>
        </p:txBody>
      </p:sp>
    </p:spTree>
    <p:extLst>
      <p:ext uri="{BB962C8B-B14F-4D97-AF65-F5344CB8AC3E}">
        <p14:creationId xmlns:p14="http://schemas.microsoft.com/office/powerpoint/2010/main" val="1033929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image" Target="../media/image2.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82000">
              <a:schemeClr val="accent5">
                <a:lumMod val="75000"/>
              </a:schemeClr>
            </a:gs>
            <a:gs pos="11000">
              <a:schemeClr val="accent5">
                <a:lumMod val="60000"/>
                <a:lumOff val="40000"/>
              </a:schemeClr>
            </a:gs>
            <a:gs pos="97000">
              <a:schemeClr val="accent5">
                <a:lumMod val="40000"/>
                <a:lumOff val="60000"/>
              </a:schemeClr>
            </a:gs>
          </a:gsLst>
          <a:lin ang="2700000" scaled="1"/>
          <a:tileRect/>
        </a:gra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515D5A1B-49BA-C34C-B060-8B2D921C4067}"/>
              </a:ext>
            </a:extLst>
          </p:cNvPr>
          <p:cNvSpPr/>
          <p:nvPr/>
        </p:nvSpPr>
        <p:spPr bwMode="auto">
          <a:xfrm>
            <a:off x="29687371" y="25782641"/>
            <a:ext cx="13180451" cy="352552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just"/>
            <a:endParaRPr lang="en-US" sz="3000" dirty="0"/>
          </a:p>
        </p:txBody>
      </p:sp>
      <p:sp>
        <p:nvSpPr>
          <p:cNvPr id="50" name="Rectangle 49">
            <a:extLst>
              <a:ext uri="{FF2B5EF4-FFF2-40B4-BE49-F238E27FC236}">
                <a16:creationId xmlns:a16="http://schemas.microsoft.com/office/drawing/2014/main" id="{B107660E-9B16-F34E-ACB9-375616D52DD8}"/>
              </a:ext>
            </a:extLst>
          </p:cNvPr>
          <p:cNvSpPr/>
          <p:nvPr/>
        </p:nvSpPr>
        <p:spPr bwMode="auto">
          <a:xfrm>
            <a:off x="878311" y="26782423"/>
            <a:ext cx="12882616" cy="576003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just"/>
            <a:endParaRPr lang="en-US" sz="3000" dirty="0"/>
          </a:p>
        </p:txBody>
      </p:sp>
      <p:sp>
        <p:nvSpPr>
          <p:cNvPr id="59" name="Rectangle 58">
            <a:extLst>
              <a:ext uri="{FF2B5EF4-FFF2-40B4-BE49-F238E27FC236}">
                <a16:creationId xmlns:a16="http://schemas.microsoft.com/office/drawing/2014/main" id="{325B2055-AB32-6242-BE8C-334F8A8239D2}"/>
              </a:ext>
            </a:extLst>
          </p:cNvPr>
          <p:cNvSpPr/>
          <p:nvPr/>
        </p:nvSpPr>
        <p:spPr bwMode="auto">
          <a:xfrm>
            <a:off x="29646459" y="29488890"/>
            <a:ext cx="13221364" cy="2836601"/>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just"/>
            <a:endParaRPr lang="en-US" sz="3000" dirty="0"/>
          </a:p>
        </p:txBody>
      </p:sp>
      <p:sp>
        <p:nvSpPr>
          <p:cNvPr id="27" name="Rectangle 26"/>
          <p:cNvSpPr/>
          <p:nvPr/>
        </p:nvSpPr>
        <p:spPr bwMode="auto">
          <a:xfrm>
            <a:off x="14278268" y="7469569"/>
            <a:ext cx="14782800" cy="817812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ctr" defTabSz="3526631"/>
            <a:endParaRPr lang="en-US" sz="3600" b="1" baseline="-25000" dirty="0">
              <a:latin typeface="Arial" panose="020B0604020202020204" pitchFamily="34" charset="0"/>
              <a:cs typeface="Arial" panose="020B0604020202020204" pitchFamily="34" charset="0"/>
            </a:endParaRPr>
          </a:p>
        </p:txBody>
      </p:sp>
      <p:sp>
        <p:nvSpPr>
          <p:cNvPr id="43" name="Rectangle 42"/>
          <p:cNvSpPr/>
          <p:nvPr/>
        </p:nvSpPr>
        <p:spPr bwMode="auto">
          <a:xfrm>
            <a:off x="14259248" y="15858970"/>
            <a:ext cx="14814735" cy="1668348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just"/>
            <a:endParaRPr lang="en-US" sz="3000" dirty="0"/>
          </a:p>
        </p:txBody>
      </p:sp>
      <p:sp>
        <p:nvSpPr>
          <p:cNvPr id="37" name="Rectangle 36"/>
          <p:cNvSpPr/>
          <p:nvPr/>
        </p:nvSpPr>
        <p:spPr bwMode="auto">
          <a:xfrm>
            <a:off x="835543" y="17750318"/>
            <a:ext cx="12882615" cy="878422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defTabSz="3526631"/>
            <a:endParaRPr lang="en-US" sz="7000" dirty="0">
              <a:latin typeface="Arial" pitchFamily="34" charset="0"/>
              <a:cs typeface="Arial" pitchFamily="34" charset="0"/>
            </a:endParaRPr>
          </a:p>
        </p:txBody>
      </p:sp>
      <p:sp>
        <p:nvSpPr>
          <p:cNvPr id="5" name="Text Box 10"/>
          <p:cNvSpPr txBox="1">
            <a:spLocks noChangeArrowheads="1"/>
          </p:cNvSpPr>
          <p:nvPr/>
        </p:nvSpPr>
        <p:spPr bwMode="auto">
          <a:xfrm>
            <a:off x="7240230" y="1443406"/>
            <a:ext cx="30477539" cy="6518275"/>
          </a:xfrm>
          <a:prstGeom prst="rect">
            <a:avLst/>
          </a:prstGeom>
          <a:noFill/>
          <a:ln w="9525">
            <a:noFill/>
            <a:miter lim="800000"/>
            <a:headEnd/>
            <a:tailEnd/>
          </a:ln>
          <a:effectLst/>
        </p:spPr>
        <p:txBody>
          <a:bodyPr wrap="square" lIns="23957" tIns="11978" rIns="23957" bIns="11978">
            <a:spAutoFit/>
          </a:bodyPr>
          <a:lstStyle/>
          <a:p>
            <a:pPr algn="ctr"/>
            <a:r>
              <a:rPr lang="en-US" b="1" dirty="0">
                <a:solidFill>
                  <a:schemeClr val="bg1"/>
                </a:solidFill>
              </a:rPr>
              <a:t>Analysis of Differential Gene </a:t>
            </a:r>
            <a:r>
              <a:rPr lang="en-US" b="1">
                <a:solidFill>
                  <a:schemeClr val="bg1"/>
                </a:solidFill>
              </a:rPr>
              <a:t>Expression in </a:t>
            </a:r>
            <a:r>
              <a:rPr lang="en-US" b="1" dirty="0">
                <a:solidFill>
                  <a:schemeClr val="bg1"/>
                </a:solidFill>
              </a:rPr>
              <a:t>the Intracellular Pathogen, </a:t>
            </a:r>
            <a:r>
              <a:rPr lang="en-US" b="1" i="1" dirty="0">
                <a:solidFill>
                  <a:schemeClr val="bg1"/>
                </a:solidFill>
              </a:rPr>
              <a:t>Francisella tularensis</a:t>
            </a:r>
            <a:r>
              <a:rPr lang="en-US" b="1" dirty="0">
                <a:solidFill>
                  <a:schemeClr val="bg1"/>
                </a:solidFill>
              </a:rPr>
              <a:t> LVS</a:t>
            </a:r>
          </a:p>
          <a:p>
            <a:pPr algn="ctr"/>
            <a:r>
              <a:rPr lang="en-US" sz="5400" i="1" dirty="0">
                <a:solidFill>
                  <a:schemeClr val="bg1"/>
                </a:solidFill>
                <a:latin typeface="Arial" panose="020B0604020202020204" pitchFamily="34" charset="0"/>
                <a:ea typeface="Calibri" panose="020F0502020204030204" pitchFamily="34" charset="0"/>
                <a:cs typeface="Arial" panose="020B0604020202020204" pitchFamily="34" charset="0"/>
              </a:rPr>
              <a:t>Rachelle Patterson</a:t>
            </a:r>
            <a:r>
              <a:rPr lang="en-US" sz="5400" i="1" baseline="30000" dirty="0">
                <a:solidFill>
                  <a:schemeClr val="bg1"/>
                </a:solidFill>
                <a:latin typeface="Arial" panose="020B0604020202020204" pitchFamily="34" charset="0"/>
                <a:ea typeface="Calibri" panose="020F0502020204030204" pitchFamily="34" charset="0"/>
                <a:cs typeface="Arial" panose="020B0604020202020204" pitchFamily="34" charset="0"/>
              </a:rPr>
              <a:t>1</a:t>
            </a:r>
            <a:r>
              <a:rPr lang="en-US" sz="5400" i="1" dirty="0">
                <a:solidFill>
                  <a:schemeClr val="bg1"/>
                </a:solidFill>
                <a:latin typeface="Arial" panose="020B0604020202020204" pitchFamily="34" charset="0"/>
                <a:ea typeface="Calibri" panose="020F0502020204030204" pitchFamily="34" charset="0"/>
                <a:cs typeface="Arial" panose="020B0604020202020204" pitchFamily="34" charset="0"/>
              </a:rPr>
              <a:t>, Nicole Garrison</a:t>
            </a:r>
            <a:r>
              <a:rPr lang="en-US" sz="5400" i="1" baseline="30000" dirty="0">
                <a:solidFill>
                  <a:schemeClr val="bg1"/>
                </a:solidFill>
                <a:latin typeface="Arial" panose="020B0604020202020204" pitchFamily="34" charset="0"/>
                <a:ea typeface="Calibri" panose="020F0502020204030204" pitchFamily="34" charset="0"/>
                <a:cs typeface="Arial" panose="020B0604020202020204" pitchFamily="34" charset="0"/>
              </a:rPr>
              <a:t>1</a:t>
            </a:r>
            <a:r>
              <a:rPr lang="en-US" sz="5400" i="1" dirty="0">
                <a:solidFill>
                  <a:schemeClr val="bg1"/>
                </a:solidFill>
                <a:latin typeface="Arial" panose="020B0604020202020204" pitchFamily="34" charset="0"/>
                <a:ea typeface="Calibri" panose="020F0502020204030204" pitchFamily="34" charset="0"/>
                <a:cs typeface="Arial" panose="020B0604020202020204" pitchFamily="34" charset="0"/>
              </a:rPr>
              <a:t> , Stuart Cantlay</a:t>
            </a:r>
            <a:r>
              <a:rPr lang="en-US" sz="5400" i="1" baseline="30000" dirty="0">
                <a:solidFill>
                  <a:schemeClr val="bg1"/>
                </a:solidFill>
                <a:latin typeface="Arial" panose="020B0604020202020204" pitchFamily="34" charset="0"/>
                <a:ea typeface="Calibri" panose="020F0502020204030204" pitchFamily="34" charset="0"/>
                <a:cs typeface="Arial" panose="020B0604020202020204" pitchFamily="34" charset="0"/>
              </a:rPr>
              <a:t>1</a:t>
            </a:r>
            <a:r>
              <a:rPr lang="en-US" sz="5400" i="1" dirty="0">
                <a:solidFill>
                  <a:schemeClr val="bg1"/>
                </a:solidFill>
                <a:latin typeface="Arial" panose="020B0604020202020204" pitchFamily="34" charset="0"/>
                <a:ea typeface="Calibri" panose="020F0502020204030204" pitchFamily="34" charset="0"/>
                <a:cs typeface="Arial" panose="020B0604020202020204" pitchFamily="34" charset="0"/>
              </a:rPr>
              <a:t>, and James Denvir</a:t>
            </a:r>
            <a:r>
              <a:rPr lang="en-US" sz="5400" i="1" baseline="30000" dirty="0">
                <a:solidFill>
                  <a:schemeClr val="bg1"/>
                </a:solidFill>
                <a:latin typeface="Arial" panose="020B0604020202020204" pitchFamily="34" charset="0"/>
                <a:ea typeface="Calibri" panose="020F0502020204030204" pitchFamily="34" charset="0"/>
                <a:cs typeface="Arial" panose="020B0604020202020204" pitchFamily="34" charset="0"/>
              </a:rPr>
              <a:t>2</a:t>
            </a:r>
            <a:r>
              <a:rPr lang="en-US" sz="5400" i="1"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5400" i="1" baseline="30000" dirty="0">
                <a:solidFill>
                  <a:schemeClr val="bg1"/>
                </a:solidFill>
                <a:latin typeface="Arial" panose="020B0604020202020204" pitchFamily="34" charset="0"/>
                <a:ea typeface="Calibri" panose="020F0502020204030204" pitchFamily="34" charset="0"/>
                <a:cs typeface="Arial" panose="020B0604020202020204" pitchFamily="34" charset="0"/>
              </a:rPr>
              <a:t>1</a:t>
            </a:r>
            <a:r>
              <a:rPr lang="en-US" sz="5400" i="1" dirty="0">
                <a:solidFill>
                  <a:schemeClr val="bg1"/>
                </a:solidFill>
                <a:latin typeface="Arial" panose="020B0604020202020204" pitchFamily="34" charset="0"/>
                <a:ea typeface="Calibri" panose="020F0502020204030204" pitchFamily="34" charset="0"/>
                <a:cs typeface="Arial" panose="020B0604020202020204" pitchFamily="34" charset="0"/>
              </a:rPr>
              <a:t>Department of Biomedical Sciences, West Liberty University; </a:t>
            </a:r>
            <a:r>
              <a:rPr lang="en-US" sz="5400" i="1" baseline="30000" dirty="0">
                <a:solidFill>
                  <a:schemeClr val="bg1"/>
                </a:solidFill>
                <a:latin typeface="Arial" panose="020B0604020202020204" pitchFamily="34" charset="0"/>
                <a:ea typeface="Calibri" panose="020F0502020204030204" pitchFamily="34" charset="0"/>
                <a:cs typeface="Arial" panose="020B0604020202020204" pitchFamily="34" charset="0"/>
              </a:rPr>
              <a:t>2</a:t>
            </a:r>
            <a:r>
              <a:rPr lang="en-US" sz="5400" i="1" dirty="0">
                <a:solidFill>
                  <a:schemeClr val="bg1"/>
                </a:solidFill>
                <a:latin typeface="Arial" panose="020B0604020202020204" pitchFamily="34" charset="0"/>
                <a:ea typeface="Calibri" panose="020F0502020204030204" pitchFamily="34" charset="0"/>
                <a:cs typeface="Arial" panose="020B0604020202020204" pitchFamily="34" charset="0"/>
              </a:rPr>
              <a:t>Department of Biomedical Sciences, Marshall University </a:t>
            </a:r>
            <a:endParaRPr lang="en-US" altLang="en-US" sz="12000" i="1" baseline="30000" dirty="0">
              <a:solidFill>
                <a:schemeClr val="bg1"/>
              </a:solidFill>
              <a:latin typeface="Arial" panose="020B0604020202020204" pitchFamily="34" charset="0"/>
              <a:cs typeface="Arial" panose="020B0604020202020204" pitchFamily="34" charset="0"/>
            </a:endParaRPr>
          </a:p>
          <a:p>
            <a:pPr algn="ctr"/>
            <a:endParaRPr lang="en-US" sz="5000" dirty="0">
              <a:solidFill>
                <a:schemeClr val="bg1"/>
              </a:solidFill>
              <a:latin typeface="Arial" pitchFamily="34" charset="0"/>
              <a:cs typeface="Arial" pitchFamily="34" charset="0"/>
            </a:endParaRPr>
          </a:p>
          <a:p>
            <a:pPr algn="ctr" defTabSz="239994" eaLnBrk="0" hangingPunct="0"/>
            <a:endParaRPr lang="en-US" sz="3800" i="1" dirty="0">
              <a:solidFill>
                <a:schemeClr val="bg1"/>
              </a:solidFill>
              <a:effectLst>
                <a:outerShdw blurRad="38100" dist="38100" dir="2700000" algn="tl">
                  <a:srgbClr val="000000"/>
                </a:outerShdw>
              </a:effectLst>
              <a:latin typeface="Arial" pitchFamily="34" charset="0"/>
              <a:cs typeface="Arial" pitchFamily="34" charset="0"/>
            </a:endParaRPr>
          </a:p>
        </p:txBody>
      </p:sp>
      <p:sp>
        <p:nvSpPr>
          <p:cNvPr id="7" name="Rectangle 6"/>
          <p:cNvSpPr/>
          <p:nvPr/>
        </p:nvSpPr>
        <p:spPr bwMode="auto">
          <a:xfrm>
            <a:off x="853839" y="7469568"/>
            <a:ext cx="12882615" cy="1007382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algn="just" defTabSz="3526631"/>
            <a:endParaRPr lang="en-US" sz="7000" dirty="0">
              <a:latin typeface="Arial" pitchFamily="34" charset="0"/>
              <a:cs typeface="Arial" pitchFamily="34" charset="0"/>
            </a:endParaRPr>
          </a:p>
        </p:txBody>
      </p:sp>
      <p:sp>
        <p:nvSpPr>
          <p:cNvPr id="8" name="TextBox 7"/>
          <p:cNvSpPr txBox="1"/>
          <p:nvPr/>
        </p:nvSpPr>
        <p:spPr>
          <a:xfrm>
            <a:off x="1080156" y="7725875"/>
            <a:ext cx="12478925" cy="654025"/>
          </a:xfrm>
          <a:prstGeom prst="rect">
            <a:avLst/>
          </a:prstGeom>
          <a:solidFill>
            <a:schemeClr val="accent5"/>
          </a:solidFill>
        </p:spPr>
        <p:txBody>
          <a:bodyPr wrap="square" lIns="68580" tIns="34290" rIns="68580" bIns="34290" rtlCol="0">
            <a:spAutoFit/>
          </a:bodyPr>
          <a:lstStyle/>
          <a:p>
            <a:pPr algn="ctr"/>
            <a:r>
              <a:rPr lang="en-US" sz="3800" b="1" dirty="0">
                <a:solidFill>
                  <a:schemeClr val="bg1"/>
                </a:solidFill>
                <a:latin typeface="Arial" panose="020B0604020202020204" pitchFamily="34" charset="0"/>
                <a:cs typeface="Arial" panose="020B0604020202020204" pitchFamily="34" charset="0"/>
              </a:rPr>
              <a:t>Abstract</a:t>
            </a:r>
          </a:p>
        </p:txBody>
      </p:sp>
      <p:sp>
        <p:nvSpPr>
          <p:cNvPr id="14" name="Rectangle 13"/>
          <p:cNvSpPr/>
          <p:nvPr/>
        </p:nvSpPr>
        <p:spPr>
          <a:xfrm>
            <a:off x="22479000" y="16992600"/>
            <a:ext cx="5791200" cy="438582"/>
          </a:xfrm>
          <a:prstGeom prst="rect">
            <a:avLst/>
          </a:prstGeom>
        </p:spPr>
        <p:txBody>
          <a:bodyPr wrap="square" lIns="68580" tIns="34290" rIns="68580" bIns="34290">
            <a:spAutoFit/>
          </a:bodyPr>
          <a:lstStyle/>
          <a:p>
            <a:pPr algn="just"/>
            <a:r>
              <a:rPr lang="en-US" sz="2400" b="1" dirty="0">
                <a:latin typeface="Arial" pitchFamily="34" charset="0"/>
                <a:cs typeface="Arial" pitchFamily="34" charset="0"/>
              </a:rPr>
              <a:t>  </a:t>
            </a:r>
          </a:p>
        </p:txBody>
      </p:sp>
      <p:sp>
        <p:nvSpPr>
          <p:cNvPr id="21" name="Rectangle 20"/>
          <p:cNvSpPr/>
          <p:nvPr/>
        </p:nvSpPr>
        <p:spPr bwMode="auto">
          <a:xfrm>
            <a:off x="29685222" y="16459201"/>
            <a:ext cx="13182600" cy="9100914"/>
          </a:xfrm>
          <a:prstGeom prst="rect">
            <a:avLst/>
          </a:prstGeom>
          <a:solidFill>
            <a:schemeClr val="bg1"/>
          </a:solidFill>
          <a:ln w="38100" cap="flat" cmpd="dbl"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3526631"/>
            <a:endParaRPr lang="en-US" sz="7000" dirty="0"/>
          </a:p>
        </p:txBody>
      </p:sp>
      <p:sp>
        <p:nvSpPr>
          <p:cNvPr id="23" name="TextBox 22"/>
          <p:cNvSpPr txBox="1"/>
          <p:nvPr/>
        </p:nvSpPr>
        <p:spPr>
          <a:xfrm>
            <a:off x="30035741" y="16665587"/>
            <a:ext cx="12481560" cy="654025"/>
          </a:xfrm>
          <a:prstGeom prst="rect">
            <a:avLst/>
          </a:prstGeom>
          <a:solidFill>
            <a:schemeClr val="accent5"/>
          </a:solidFill>
        </p:spPr>
        <p:txBody>
          <a:bodyPr wrap="square" lIns="68580" tIns="34290" rIns="68580" bIns="34290" rtlCol="0">
            <a:spAutoFit/>
          </a:bodyPr>
          <a:lstStyle/>
          <a:p>
            <a:pPr algn="ctr"/>
            <a:r>
              <a:rPr lang="en-US" sz="3800" b="1" dirty="0">
                <a:solidFill>
                  <a:schemeClr val="bg1"/>
                </a:solidFill>
                <a:latin typeface="Arial" panose="020B0604020202020204" pitchFamily="34" charset="0"/>
                <a:cs typeface="Arial" panose="020B0604020202020204" pitchFamily="34" charset="0"/>
              </a:rPr>
              <a:t>Discussion and Conclusions</a:t>
            </a:r>
          </a:p>
        </p:txBody>
      </p:sp>
      <p:sp>
        <p:nvSpPr>
          <p:cNvPr id="31" name="Rectangle 30"/>
          <p:cNvSpPr/>
          <p:nvPr/>
        </p:nvSpPr>
        <p:spPr>
          <a:xfrm>
            <a:off x="15163800" y="11811000"/>
            <a:ext cx="13182600" cy="4685898"/>
          </a:xfrm>
          <a:prstGeom prst="rect">
            <a:avLst/>
          </a:prstGeom>
        </p:spPr>
        <p:txBody>
          <a:bodyPr wrap="square" lIns="68580" tIns="34290" rIns="68580" bIns="34290">
            <a:spAutoFit/>
          </a:bodyPr>
          <a:lstStyle/>
          <a:p>
            <a:pPr algn="just"/>
            <a:endParaRPr lang="en-US" sz="2400" b="1" dirty="0">
              <a:latin typeface="Arial" pitchFamily="34" charset="0"/>
              <a:cs typeface="Arial" pitchFamily="34" charset="0"/>
            </a:endParaRPr>
          </a:p>
          <a:p>
            <a:pPr algn="just"/>
            <a:endParaRPr lang="en-US" sz="2400" b="1" dirty="0">
              <a:latin typeface="Arial" pitchFamily="34" charset="0"/>
              <a:cs typeface="Arial" pitchFamily="34" charset="0"/>
            </a:endParaRPr>
          </a:p>
          <a:p>
            <a:pPr algn="just"/>
            <a:endParaRPr lang="en-US" sz="2400" b="1" dirty="0">
              <a:latin typeface="Arial" pitchFamily="34" charset="0"/>
              <a:cs typeface="Arial" pitchFamily="34" charset="0"/>
            </a:endParaRPr>
          </a:p>
          <a:p>
            <a:pPr algn="just"/>
            <a:endParaRPr lang="en-US" sz="2400" b="1" dirty="0">
              <a:latin typeface="Arial" pitchFamily="34" charset="0"/>
              <a:cs typeface="Arial" pitchFamily="34" charset="0"/>
            </a:endParaRPr>
          </a:p>
          <a:p>
            <a:pPr algn="just"/>
            <a:endParaRPr lang="en-US" sz="2400" b="1" dirty="0">
              <a:latin typeface="Arial" pitchFamily="34" charset="0"/>
              <a:cs typeface="Arial" pitchFamily="34" charset="0"/>
            </a:endParaRPr>
          </a:p>
          <a:p>
            <a:pPr algn="just"/>
            <a:endParaRPr lang="en-US" sz="2400" b="1" dirty="0">
              <a:latin typeface="Arial" pitchFamily="34" charset="0"/>
              <a:cs typeface="Arial" pitchFamily="34" charset="0"/>
            </a:endParaRPr>
          </a:p>
          <a:p>
            <a:pPr algn="just"/>
            <a:endParaRPr lang="en-US" sz="2400" b="1" dirty="0">
              <a:latin typeface="Arial" pitchFamily="34" charset="0"/>
              <a:cs typeface="Arial" pitchFamily="34" charset="0"/>
            </a:endParaRPr>
          </a:p>
          <a:p>
            <a:pPr algn="just"/>
            <a:endParaRPr lang="en-US" sz="2400" b="1" dirty="0">
              <a:latin typeface="Arial" pitchFamily="34" charset="0"/>
              <a:cs typeface="Arial" pitchFamily="34" charset="0"/>
            </a:endParaRPr>
          </a:p>
          <a:p>
            <a:pPr algn="just"/>
            <a:endParaRPr lang="en-US" sz="2400" b="1" dirty="0">
              <a:latin typeface="Arial" pitchFamily="34" charset="0"/>
              <a:cs typeface="Arial" pitchFamily="34" charset="0"/>
            </a:endParaRPr>
          </a:p>
          <a:p>
            <a:pPr algn="just"/>
            <a:endParaRPr lang="en-US" sz="2800" b="1" dirty="0">
              <a:latin typeface="Arial" pitchFamily="34" charset="0"/>
              <a:cs typeface="Arial" pitchFamily="34" charset="0"/>
            </a:endParaRPr>
          </a:p>
          <a:p>
            <a:pPr algn="just"/>
            <a:endParaRPr lang="en-US" sz="2800" b="1" dirty="0">
              <a:latin typeface="Arial" pitchFamily="34" charset="0"/>
              <a:cs typeface="Arial" pitchFamily="34" charset="0"/>
            </a:endParaRPr>
          </a:p>
          <a:p>
            <a:pPr algn="just"/>
            <a:endParaRPr lang="en-US" sz="2800" b="1" dirty="0">
              <a:latin typeface="Arial" pitchFamily="34" charset="0"/>
              <a:cs typeface="Arial" pitchFamily="34" charset="0"/>
            </a:endParaRPr>
          </a:p>
        </p:txBody>
      </p:sp>
      <p:sp>
        <p:nvSpPr>
          <p:cNvPr id="44" name="TextBox 43"/>
          <p:cNvSpPr txBox="1"/>
          <p:nvPr/>
        </p:nvSpPr>
        <p:spPr>
          <a:xfrm>
            <a:off x="17907000" y="9677400"/>
            <a:ext cx="533400" cy="457200"/>
          </a:xfrm>
          <a:prstGeom prst="rect">
            <a:avLst/>
          </a:prstGeom>
          <a:solidFill>
            <a:schemeClr val="bg1"/>
          </a:solidFill>
        </p:spPr>
        <p:txBody>
          <a:bodyPr wrap="square" rtlCol="0">
            <a:spAutoFit/>
          </a:bodyPr>
          <a:lstStyle/>
          <a:p>
            <a:pPr algn="r"/>
            <a:endParaRPr lang="en-US" sz="2400" b="1" dirty="0">
              <a:latin typeface="Arial" pitchFamily="34" charset="0"/>
              <a:cs typeface="Arial" pitchFamily="34" charset="0"/>
            </a:endParaRPr>
          </a:p>
        </p:txBody>
      </p:sp>
      <p:sp>
        <p:nvSpPr>
          <p:cNvPr id="45" name="TextBox 44"/>
          <p:cNvSpPr txBox="1"/>
          <p:nvPr/>
        </p:nvSpPr>
        <p:spPr>
          <a:xfrm>
            <a:off x="17907000" y="9067800"/>
            <a:ext cx="533400" cy="457200"/>
          </a:xfrm>
          <a:prstGeom prst="rect">
            <a:avLst/>
          </a:prstGeom>
          <a:solidFill>
            <a:schemeClr val="bg1"/>
          </a:solidFill>
        </p:spPr>
        <p:txBody>
          <a:bodyPr wrap="square" rtlCol="0">
            <a:spAutoFit/>
          </a:bodyPr>
          <a:lstStyle/>
          <a:p>
            <a:pPr algn="r"/>
            <a:endParaRPr lang="en-US" sz="2400" b="1" dirty="0">
              <a:latin typeface="Arial" pitchFamily="34" charset="0"/>
              <a:cs typeface="Arial" pitchFamily="34" charset="0"/>
            </a:endParaRPr>
          </a:p>
        </p:txBody>
      </p:sp>
      <p:sp>
        <p:nvSpPr>
          <p:cNvPr id="46" name="TextBox 45"/>
          <p:cNvSpPr txBox="1"/>
          <p:nvPr/>
        </p:nvSpPr>
        <p:spPr>
          <a:xfrm>
            <a:off x="17907000" y="8458200"/>
            <a:ext cx="533400" cy="457200"/>
          </a:xfrm>
          <a:prstGeom prst="rect">
            <a:avLst/>
          </a:prstGeom>
          <a:solidFill>
            <a:schemeClr val="bg1"/>
          </a:solidFill>
        </p:spPr>
        <p:txBody>
          <a:bodyPr wrap="square" rtlCol="0">
            <a:spAutoFit/>
          </a:bodyPr>
          <a:lstStyle/>
          <a:p>
            <a:pPr algn="r"/>
            <a:endParaRPr lang="en-US" sz="2400" b="1" dirty="0">
              <a:latin typeface="Arial" pitchFamily="34" charset="0"/>
              <a:cs typeface="Arial" pitchFamily="34" charset="0"/>
            </a:endParaRPr>
          </a:p>
        </p:txBody>
      </p:sp>
      <p:sp>
        <p:nvSpPr>
          <p:cNvPr id="1034" name="TextBox 1033"/>
          <p:cNvSpPr txBox="1"/>
          <p:nvPr/>
        </p:nvSpPr>
        <p:spPr>
          <a:xfrm>
            <a:off x="1023378" y="18051431"/>
            <a:ext cx="12481560" cy="658368"/>
          </a:xfrm>
          <a:prstGeom prst="rect">
            <a:avLst/>
          </a:prstGeom>
          <a:solidFill>
            <a:schemeClr val="accent5"/>
          </a:solidFill>
        </p:spPr>
        <p:txBody>
          <a:bodyPr wrap="square" rtlCol="0">
            <a:spAutoFit/>
          </a:bodyPr>
          <a:lstStyle/>
          <a:p>
            <a:pPr algn="ctr"/>
            <a:r>
              <a:rPr lang="en-US" sz="3800" b="1" dirty="0">
                <a:solidFill>
                  <a:schemeClr val="bg1"/>
                </a:solidFill>
                <a:latin typeface="Arial" panose="020B0604020202020204" pitchFamily="34" charset="0"/>
                <a:cs typeface="Arial" panose="020B0604020202020204" pitchFamily="34" charset="0"/>
              </a:rPr>
              <a:t>Introduction</a:t>
            </a:r>
          </a:p>
          <a:p>
            <a:pPr algn="ctr"/>
            <a:endParaRPr lang="en-US" sz="1400" b="1" dirty="0">
              <a:latin typeface="Arial" panose="020B0604020202020204" pitchFamily="34" charset="0"/>
              <a:cs typeface="Arial" panose="020B0604020202020204" pitchFamily="34" charset="0"/>
            </a:endParaRPr>
          </a:p>
        </p:txBody>
      </p:sp>
      <p:sp>
        <p:nvSpPr>
          <p:cNvPr id="35" name="Rectangle 34"/>
          <p:cNvSpPr>
            <a:spLocks noChangeAspect="1"/>
          </p:cNvSpPr>
          <p:nvPr/>
        </p:nvSpPr>
        <p:spPr bwMode="auto">
          <a:xfrm>
            <a:off x="29621670" y="7469569"/>
            <a:ext cx="13264317" cy="876710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80" tIns="34290" rIns="68580" bIns="34290" numCol="1" rtlCol="0" anchor="t" anchorCtr="0" compatLnSpc="1">
            <a:prstTxWarp prst="textNoShape">
              <a:avLst/>
            </a:prstTxWarp>
          </a:bodyPr>
          <a:lstStyle/>
          <a:p>
            <a:pPr defTabSz="3526631"/>
            <a:endParaRPr lang="en-US" sz="7000" baseline="-25000" dirty="0"/>
          </a:p>
        </p:txBody>
      </p:sp>
      <p:sp>
        <p:nvSpPr>
          <p:cNvPr id="2" name="TextBox 1">
            <a:extLst>
              <a:ext uri="{FF2B5EF4-FFF2-40B4-BE49-F238E27FC236}">
                <a16:creationId xmlns:a16="http://schemas.microsoft.com/office/drawing/2014/main" id="{3ADC086B-CF5F-404C-8F48-16EBCF2040DB}"/>
              </a:ext>
            </a:extLst>
          </p:cNvPr>
          <p:cNvSpPr txBox="1"/>
          <p:nvPr/>
        </p:nvSpPr>
        <p:spPr>
          <a:xfrm>
            <a:off x="1297989" y="18364200"/>
            <a:ext cx="11932337" cy="9571851"/>
          </a:xfrm>
          <a:prstGeom prst="rect">
            <a:avLst/>
          </a:prstGeom>
          <a:noFill/>
        </p:spPr>
        <p:txBody>
          <a:bodyPr wrap="square" rtlCol="0">
            <a:spAutoFit/>
          </a:bodyPr>
          <a:lstStyle/>
          <a:p>
            <a:pPr algn="just"/>
            <a:endParaRPr lang="en-US" sz="3600" dirty="0">
              <a:latin typeface="Arial" panose="020B0604020202020204" pitchFamily="34" charset="0"/>
              <a:cs typeface="Arial" panose="020B0604020202020204" pitchFamily="34" charset="0"/>
            </a:endParaRPr>
          </a:p>
          <a:p>
            <a:pPr algn="just"/>
            <a:r>
              <a:rPr lang="en-US" sz="3600" b="1" i="1" dirty="0">
                <a:latin typeface="Arial" panose="020B0604020202020204" pitchFamily="34" charset="0"/>
                <a:cs typeface="Arial" panose="020B0604020202020204" pitchFamily="34" charset="0"/>
              </a:rPr>
              <a:t>Francisella </a:t>
            </a:r>
            <a:r>
              <a:rPr lang="en-US" sz="3600" b="1" i="1" dirty="0" err="1">
                <a:latin typeface="Arial" panose="020B0604020202020204" pitchFamily="34" charset="0"/>
                <a:cs typeface="Arial" panose="020B0604020202020204" pitchFamily="34" charset="0"/>
              </a:rPr>
              <a:t>tularensis</a:t>
            </a:r>
            <a:r>
              <a:rPr lang="en-US" sz="3600" b="1" i="1" dirty="0">
                <a:latin typeface="Arial" panose="020B0604020202020204" pitchFamily="34" charset="0"/>
                <a:cs typeface="Arial" panose="020B0604020202020204" pitchFamily="34" charset="0"/>
              </a:rPr>
              <a:t> </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Gram-negative intracellular pathogen that causes the disease tularemia.</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Classified as a category A bioterrorism agent by the CDC</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LVS is the attenuated, live vaccine strain of </a:t>
            </a:r>
            <a:r>
              <a:rPr lang="en-US" sz="3600" i="1" dirty="0">
                <a:latin typeface="Arial" panose="020B0604020202020204" pitchFamily="34" charset="0"/>
                <a:cs typeface="Arial" panose="020B0604020202020204" pitchFamily="34" charset="0"/>
              </a:rPr>
              <a:t>Francisella tularensis</a:t>
            </a:r>
          </a:p>
          <a:p>
            <a:pPr marL="571500" indent="-571500" algn="just">
              <a:buFont typeface="Arial" panose="020B0604020202020204" pitchFamily="34" charset="0"/>
              <a:buChar char="•"/>
            </a:pPr>
            <a:endParaRPr lang="en-US" sz="1000" i="1" dirty="0">
              <a:latin typeface="Arial" panose="020B0604020202020204" pitchFamily="34" charset="0"/>
              <a:cs typeface="Arial" panose="020B0604020202020204" pitchFamily="34" charset="0"/>
            </a:endParaRPr>
          </a:p>
          <a:p>
            <a:pPr algn="just"/>
            <a:r>
              <a:rPr lang="en-US" sz="3600" b="1" dirty="0">
                <a:latin typeface="Arial" panose="020B0604020202020204" pitchFamily="34" charset="0"/>
                <a:cs typeface="Arial" panose="020B0604020202020204" pitchFamily="34" charset="0"/>
              </a:rPr>
              <a:t>VBNC State</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Viable but non-culturable state</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Defined by a change in morphology, reduced metabolic activity and inability to grow on routine growth media</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Harder to detect in the environment &amp; pose a risk to public health</a:t>
            </a:r>
          </a:p>
          <a:p>
            <a:pPr marL="571500" indent="-571500" algn="just">
              <a:buFont typeface="Arial" panose="020B0604020202020204" pitchFamily="34" charset="0"/>
              <a:buChar char="•"/>
            </a:pPr>
            <a:endParaRPr lang="en-US" sz="3600" dirty="0">
              <a:latin typeface="Arial" panose="020B0604020202020204" pitchFamily="34" charset="0"/>
              <a:cs typeface="Arial" panose="020B0604020202020204" pitchFamily="34" charset="0"/>
            </a:endParaRPr>
          </a:p>
          <a:p>
            <a:pPr marL="571500" indent="-571500" algn="just">
              <a:buFont typeface="Arial" panose="020B0604020202020204" pitchFamily="34" charset="0"/>
              <a:buChar char="•"/>
            </a:pPr>
            <a:endParaRPr lang="en-US" sz="3600" dirty="0">
              <a:latin typeface="Arial" panose="020B0604020202020204" pitchFamily="34" charset="0"/>
              <a:cs typeface="Arial" panose="020B0604020202020204" pitchFamily="34" charset="0"/>
            </a:endParaRPr>
          </a:p>
          <a:p>
            <a:pPr algn="just"/>
            <a:endParaRPr lang="en-US" sz="3200" dirty="0">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DB1054EA-66DF-4C45-AF3C-5542FF484C07}"/>
              </a:ext>
            </a:extLst>
          </p:cNvPr>
          <p:cNvSpPr txBox="1"/>
          <p:nvPr/>
        </p:nvSpPr>
        <p:spPr>
          <a:xfrm>
            <a:off x="15006507" y="9698485"/>
            <a:ext cx="2581016" cy="400110"/>
          </a:xfrm>
          <a:prstGeom prst="rect">
            <a:avLst/>
          </a:prstGeom>
          <a:noFill/>
        </p:spPr>
        <p:txBody>
          <a:bodyPr wrap="square" rtlCol="0">
            <a:spAutoFit/>
          </a:bodyPr>
          <a:lstStyle/>
          <a:p>
            <a:r>
              <a:rPr lang="en-US" sz="2000" b="1" dirty="0">
                <a:solidFill>
                  <a:schemeClr val="bg1"/>
                </a:solidFill>
              </a:rPr>
              <a:t>Merge</a:t>
            </a:r>
          </a:p>
        </p:txBody>
      </p:sp>
      <p:sp>
        <p:nvSpPr>
          <p:cNvPr id="87" name="TextBox 86">
            <a:extLst>
              <a:ext uri="{FF2B5EF4-FFF2-40B4-BE49-F238E27FC236}">
                <a16:creationId xmlns:a16="http://schemas.microsoft.com/office/drawing/2014/main" id="{953D1AFB-9FF1-164C-A941-AFD28F4572E4}"/>
              </a:ext>
            </a:extLst>
          </p:cNvPr>
          <p:cNvSpPr txBox="1"/>
          <p:nvPr/>
        </p:nvSpPr>
        <p:spPr>
          <a:xfrm>
            <a:off x="17833366" y="9682277"/>
            <a:ext cx="678071" cy="400110"/>
          </a:xfrm>
          <a:prstGeom prst="rect">
            <a:avLst/>
          </a:prstGeom>
          <a:noFill/>
        </p:spPr>
        <p:txBody>
          <a:bodyPr wrap="none" rtlCol="0">
            <a:spAutoFit/>
          </a:bodyPr>
          <a:lstStyle/>
          <a:p>
            <a:r>
              <a:rPr lang="en-US" sz="2000" b="1" dirty="0">
                <a:solidFill>
                  <a:schemeClr val="bg1"/>
                </a:solidFill>
              </a:rPr>
              <a:t>NAO</a:t>
            </a:r>
          </a:p>
        </p:txBody>
      </p:sp>
      <p:sp>
        <p:nvSpPr>
          <p:cNvPr id="88" name="TextBox 87">
            <a:extLst>
              <a:ext uri="{FF2B5EF4-FFF2-40B4-BE49-F238E27FC236}">
                <a16:creationId xmlns:a16="http://schemas.microsoft.com/office/drawing/2014/main" id="{8305A6F2-A124-1240-8AAC-9594AEC56D4B}"/>
              </a:ext>
            </a:extLst>
          </p:cNvPr>
          <p:cNvSpPr txBox="1"/>
          <p:nvPr/>
        </p:nvSpPr>
        <p:spPr>
          <a:xfrm>
            <a:off x="24129485" y="18157068"/>
            <a:ext cx="876202" cy="400110"/>
          </a:xfrm>
          <a:prstGeom prst="rect">
            <a:avLst/>
          </a:prstGeom>
          <a:noFill/>
        </p:spPr>
        <p:txBody>
          <a:bodyPr wrap="none" rtlCol="0">
            <a:spAutoFit/>
          </a:bodyPr>
          <a:lstStyle/>
          <a:p>
            <a:r>
              <a:rPr lang="en-US" sz="2000" b="1" dirty="0">
                <a:solidFill>
                  <a:schemeClr val="bg1"/>
                </a:solidFill>
              </a:rPr>
              <a:t>Merge</a:t>
            </a:r>
          </a:p>
        </p:txBody>
      </p:sp>
      <p:sp>
        <p:nvSpPr>
          <p:cNvPr id="89" name="TextBox 88">
            <a:extLst>
              <a:ext uri="{FF2B5EF4-FFF2-40B4-BE49-F238E27FC236}">
                <a16:creationId xmlns:a16="http://schemas.microsoft.com/office/drawing/2014/main" id="{3DE09942-93A5-5643-AB27-153F976E287F}"/>
              </a:ext>
            </a:extLst>
          </p:cNvPr>
          <p:cNvSpPr txBox="1"/>
          <p:nvPr/>
        </p:nvSpPr>
        <p:spPr>
          <a:xfrm>
            <a:off x="26890021" y="18203235"/>
            <a:ext cx="1058303" cy="707886"/>
          </a:xfrm>
          <a:prstGeom prst="rect">
            <a:avLst/>
          </a:prstGeom>
          <a:noFill/>
        </p:spPr>
        <p:txBody>
          <a:bodyPr wrap="none" rtlCol="0">
            <a:spAutoFit/>
          </a:bodyPr>
          <a:lstStyle/>
          <a:p>
            <a:r>
              <a:rPr lang="en-US" sz="2000" b="1" dirty="0">
                <a:solidFill>
                  <a:schemeClr val="bg1"/>
                </a:solidFill>
              </a:rPr>
              <a:t>BODIPY </a:t>
            </a:r>
          </a:p>
          <a:p>
            <a:r>
              <a:rPr lang="en-US" sz="2000" b="1" dirty="0">
                <a:solidFill>
                  <a:schemeClr val="bg1"/>
                </a:solidFill>
              </a:rPr>
              <a:t>FL DHPE</a:t>
            </a:r>
          </a:p>
        </p:txBody>
      </p:sp>
      <p:sp>
        <p:nvSpPr>
          <p:cNvPr id="83" name="TextBox 82">
            <a:extLst>
              <a:ext uri="{FF2B5EF4-FFF2-40B4-BE49-F238E27FC236}">
                <a16:creationId xmlns:a16="http://schemas.microsoft.com/office/drawing/2014/main" id="{D18E2220-64E1-A241-9899-39A8E6CA6836}"/>
              </a:ext>
            </a:extLst>
          </p:cNvPr>
          <p:cNvSpPr txBox="1"/>
          <p:nvPr/>
        </p:nvSpPr>
        <p:spPr>
          <a:xfrm>
            <a:off x="14539151" y="7721194"/>
            <a:ext cx="14237208" cy="658368"/>
          </a:xfrm>
          <a:prstGeom prst="rect">
            <a:avLst/>
          </a:prstGeom>
          <a:solidFill>
            <a:schemeClr val="accent5"/>
          </a:solidFill>
        </p:spPr>
        <p:txBody>
          <a:bodyPr wrap="square" rtlCol="0">
            <a:spAutoFit/>
          </a:bodyPr>
          <a:lstStyle/>
          <a:p>
            <a:pPr algn="ctr"/>
            <a:r>
              <a:rPr lang="en-US" sz="3800" b="1" dirty="0">
                <a:solidFill>
                  <a:schemeClr val="bg1"/>
                </a:solidFill>
                <a:latin typeface="Arial" panose="020B0604020202020204" pitchFamily="34" charset="0"/>
                <a:cs typeface="Arial" panose="020B0604020202020204" pitchFamily="34" charset="0"/>
              </a:rPr>
              <a:t>Methods</a:t>
            </a:r>
          </a:p>
          <a:p>
            <a:pPr algn="ctr"/>
            <a:endParaRPr lang="en-US" sz="36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9897B59-775F-8045-B957-961DCE89D506}"/>
              </a:ext>
            </a:extLst>
          </p:cNvPr>
          <p:cNvSpPr txBox="1"/>
          <p:nvPr/>
        </p:nvSpPr>
        <p:spPr>
          <a:xfrm>
            <a:off x="30007991" y="25996805"/>
            <a:ext cx="12481560" cy="677108"/>
          </a:xfrm>
          <a:prstGeom prst="rect">
            <a:avLst/>
          </a:prstGeom>
          <a:solidFill>
            <a:schemeClr val="accent5"/>
          </a:solidFill>
        </p:spPr>
        <p:txBody>
          <a:bodyPr wrap="none" rtlCol="0">
            <a:spAutoFit/>
          </a:bodyPr>
          <a:lstStyle/>
          <a:p>
            <a:pPr algn="ctr"/>
            <a:r>
              <a:rPr lang="en-US" sz="3800" b="1" dirty="0">
                <a:solidFill>
                  <a:schemeClr val="bg1"/>
                </a:solidFill>
                <a:latin typeface="Arial" panose="020B0604020202020204" pitchFamily="34" charset="0"/>
                <a:cs typeface="Arial" panose="020B0604020202020204" pitchFamily="34" charset="0"/>
              </a:rPr>
              <a:t>Future Directions</a:t>
            </a:r>
          </a:p>
        </p:txBody>
      </p:sp>
      <p:sp>
        <p:nvSpPr>
          <p:cNvPr id="73" name="TextBox 72">
            <a:extLst>
              <a:ext uri="{FF2B5EF4-FFF2-40B4-BE49-F238E27FC236}">
                <a16:creationId xmlns:a16="http://schemas.microsoft.com/office/drawing/2014/main" id="{8C8692AA-C0AC-5C42-8151-ECB5BFDE8960}"/>
              </a:ext>
            </a:extLst>
          </p:cNvPr>
          <p:cNvSpPr txBox="1"/>
          <p:nvPr/>
        </p:nvSpPr>
        <p:spPr>
          <a:xfrm>
            <a:off x="1080156" y="26984453"/>
            <a:ext cx="12481560" cy="658368"/>
          </a:xfrm>
          <a:prstGeom prst="rect">
            <a:avLst/>
          </a:prstGeom>
          <a:solidFill>
            <a:schemeClr val="accent5"/>
          </a:solidFill>
        </p:spPr>
        <p:txBody>
          <a:bodyPr wrap="square" rtlCol="0">
            <a:spAutoFit/>
          </a:bodyPr>
          <a:lstStyle/>
          <a:p>
            <a:pPr algn="ctr"/>
            <a:r>
              <a:rPr lang="en-US" sz="3800" b="1" dirty="0">
                <a:solidFill>
                  <a:schemeClr val="bg1"/>
                </a:solidFill>
                <a:latin typeface="Arial" panose="020B0604020202020204" pitchFamily="34" charset="0"/>
                <a:cs typeface="Arial" panose="020B0604020202020204" pitchFamily="34" charset="0"/>
              </a:rPr>
              <a:t>Objectives</a:t>
            </a:r>
          </a:p>
        </p:txBody>
      </p:sp>
      <p:sp>
        <p:nvSpPr>
          <p:cNvPr id="60" name="TextBox 59">
            <a:extLst>
              <a:ext uri="{FF2B5EF4-FFF2-40B4-BE49-F238E27FC236}">
                <a16:creationId xmlns:a16="http://schemas.microsoft.com/office/drawing/2014/main" id="{39D7C23C-DEAF-8143-AC7E-A6C5D2C56A66}"/>
              </a:ext>
            </a:extLst>
          </p:cNvPr>
          <p:cNvSpPr txBox="1"/>
          <p:nvPr/>
        </p:nvSpPr>
        <p:spPr>
          <a:xfrm>
            <a:off x="29941515" y="29679436"/>
            <a:ext cx="12481560" cy="658368"/>
          </a:xfrm>
          <a:prstGeom prst="rect">
            <a:avLst/>
          </a:prstGeom>
          <a:solidFill>
            <a:schemeClr val="accent5"/>
          </a:solidFill>
        </p:spPr>
        <p:txBody>
          <a:bodyPr wrap="none" rtlCol="0">
            <a:spAutoFit/>
          </a:bodyPr>
          <a:lstStyle/>
          <a:p>
            <a:pPr algn="ctr"/>
            <a:r>
              <a:rPr lang="en-US" sz="3800" b="1" dirty="0">
                <a:solidFill>
                  <a:schemeClr val="bg1"/>
                </a:solidFill>
                <a:latin typeface="Arial" panose="020B0604020202020204" pitchFamily="34" charset="0"/>
                <a:cs typeface="Arial" panose="020B0604020202020204" pitchFamily="34" charset="0"/>
              </a:rPr>
              <a:t>Acknowledgements</a:t>
            </a:r>
          </a:p>
        </p:txBody>
      </p:sp>
      <p:sp>
        <p:nvSpPr>
          <p:cNvPr id="13" name="TextBox 12">
            <a:extLst>
              <a:ext uri="{FF2B5EF4-FFF2-40B4-BE49-F238E27FC236}">
                <a16:creationId xmlns:a16="http://schemas.microsoft.com/office/drawing/2014/main" id="{13EF3466-7DF5-3644-A7F4-2A584C5D7C3B}"/>
              </a:ext>
            </a:extLst>
          </p:cNvPr>
          <p:cNvSpPr txBox="1"/>
          <p:nvPr/>
        </p:nvSpPr>
        <p:spPr>
          <a:xfrm>
            <a:off x="1297990" y="8733767"/>
            <a:ext cx="11932336" cy="8956298"/>
          </a:xfrm>
          <a:prstGeom prst="rect">
            <a:avLst/>
          </a:prstGeom>
          <a:noFill/>
        </p:spPr>
        <p:txBody>
          <a:bodyPr wrap="square" rtlCol="0">
            <a:spAutoFit/>
          </a:bodyPr>
          <a:lstStyle/>
          <a:p>
            <a:pPr algn="just"/>
            <a:r>
              <a:rPr lang="en-US" sz="3600" i="1" dirty="0">
                <a:latin typeface="Arial" panose="020B0604020202020204" pitchFamily="34" charset="0"/>
                <a:ea typeface="Open Sans" panose="020B0606030504020204" pitchFamily="34" charset="0"/>
                <a:cs typeface="Arial" panose="020B0604020202020204" pitchFamily="34" charset="0"/>
              </a:rPr>
              <a:t>Francisella tularensis </a:t>
            </a:r>
            <a:r>
              <a:rPr lang="en-US" sz="3600" dirty="0">
                <a:latin typeface="Arial" panose="020B0604020202020204" pitchFamily="34" charset="0"/>
                <a:ea typeface="Open Sans" panose="020B0606030504020204" pitchFamily="34" charset="0"/>
                <a:cs typeface="Arial" panose="020B0604020202020204" pitchFamily="34" charset="0"/>
              </a:rPr>
              <a:t>(FTL) is a highly infectious bacterium that holds bioterror potential. </a:t>
            </a:r>
            <a:r>
              <a:rPr lang="en-US" sz="3600" i="1" dirty="0">
                <a:latin typeface="Arial" panose="020B0604020202020204" pitchFamily="34" charset="0"/>
                <a:ea typeface="Open Sans" panose="020B0606030504020204" pitchFamily="34" charset="0"/>
                <a:cs typeface="Arial" panose="020B0604020202020204" pitchFamily="34" charset="0"/>
              </a:rPr>
              <a:t>F. </a:t>
            </a:r>
            <a:r>
              <a:rPr lang="en-US" sz="3600" i="1" dirty="0" err="1">
                <a:latin typeface="Arial" panose="020B0604020202020204" pitchFamily="34" charset="0"/>
                <a:ea typeface="Open Sans" panose="020B0606030504020204" pitchFamily="34" charset="0"/>
                <a:cs typeface="Arial" panose="020B0604020202020204" pitchFamily="34" charset="0"/>
              </a:rPr>
              <a:t>tularensis</a:t>
            </a:r>
            <a:r>
              <a:rPr lang="en-US" sz="3600" i="1" dirty="0">
                <a:latin typeface="Arial" panose="020B0604020202020204" pitchFamily="34" charset="0"/>
                <a:ea typeface="Open Sans" panose="020B0606030504020204" pitchFamily="34" charset="0"/>
                <a:cs typeface="Arial" panose="020B0604020202020204" pitchFamily="34" charset="0"/>
              </a:rPr>
              <a:t> </a:t>
            </a:r>
            <a:r>
              <a:rPr lang="en-US" sz="3600" dirty="0">
                <a:latin typeface="Arial" panose="020B0604020202020204" pitchFamily="34" charset="0"/>
                <a:ea typeface="Open Sans" panose="020B0606030504020204" pitchFamily="34" charset="0"/>
                <a:cs typeface="Arial" panose="020B0604020202020204" pitchFamily="34" charset="0"/>
              </a:rPr>
              <a:t>can enter a viable but non-culturable (VBNC) state when exposed to stressful conditions, such as nutrient deficiency. Genes involved in the survival and persistence of </a:t>
            </a:r>
            <a:r>
              <a:rPr lang="en-US" sz="3600" i="1" dirty="0">
                <a:latin typeface="Arial" panose="020B0604020202020204" pitchFamily="34" charset="0"/>
                <a:ea typeface="Open Sans" panose="020B0606030504020204" pitchFamily="34" charset="0"/>
                <a:cs typeface="Arial" panose="020B0604020202020204" pitchFamily="34" charset="0"/>
              </a:rPr>
              <a:t>F. </a:t>
            </a:r>
            <a:r>
              <a:rPr lang="en-US" sz="3600" i="1" dirty="0" err="1">
                <a:latin typeface="Arial" panose="020B0604020202020204" pitchFamily="34" charset="0"/>
                <a:ea typeface="Open Sans" panose="020B0606030504020204" pitchFamily="34" charset="0"/>
                <a:cs typeface="Arial" panose="020B0604020202020204" pitchFamily="34" charset="0"/>
              </a:rPr>
              <a:t>tularensis</a:t>
            </a:r>
            <a:r>
              <a:rPr lang="en-US" sz="3600" i="1" dirty="0">
                <a:latin typeface="Arial" panose="020B0604020202020204" pitchFamily="34" charset="0"/>
                <a:ea typeface="Open Sans" panose="020B0606030504020204" pitchFamily="34" charset="0"/>
                <a:cs typeface="Arial" panose="020B0604020202020204" pitchFamily="34" charset="0"/>
              </a:rPr>
              <a:t> </a:t>
            </a:r>
            <a:r>
              <a:rPr lang="en-US" sz="3600" dirty="0">
                <a:latin typeface="Arial" panose="020B0604020202020204" pitchFamily="34" charset="0"/>
                <a:ea typeface="Open Sans" panose="020B0606030504020204" pitchFamily="34" charset="0"/>
                <a:cs typeface="Arial" panose="020B0604020202020204" pitchFamily="34" charset="0"/>
              </a:rPr>
              <a:t>in the VBNC state are of interest. RNA extractions were collected from 24-hour and 336-hour cultures of </a:t>
            </a:r>
            <a:r>
              <a:rPr lang="en-US" sz="3600" i="1" dirty="0">
                <a:latin typeface="Arial" panose="020B0604020202020204" pitchFamily="34" charset="0"/>
                <a:ea typeface="Open Sans" panose="020B0606030504020204" pitchFamily="34" charset="0"/>
                <a:cs typeface="Arial" panose="020B0604020202020204" pitchFamily="34" charset="0"/>
              </a:rPr>
              <a:t>F. tularensis.</a:t>
            </a:r>
            <a:r>
              <a:rPr lang="en-US" sz="3600" dirty="0">
                <a:latin typeface="Arial" panose="020B0604020202020204" pitchFamily="34" charset="0"/>
                <a:ea typeface="Open Sans" panose="020B0606030504020204" pitchFamily="34" charset="0"/>
                <a:cs typeface="Arial" panose="020B0604020202020204" pitchFamily="34" charset="0"/>
              </a:rPr>
              <a:t> RNA-seq, a form of Next-generation sequencing (NGS) was conducted in order to quantify gene expression changes between cultures in the control and VBNC state. Bioinformatic analyses such as pre-processing, mapping, and a differential expression analysis were used to identify variation. To further interpret the gene expression data, functional annotation of the differentially expressing genes was conducted using the online tool DAVID.</a:t>
            </a:r>
            <a:endParaRPr lang="en-US" sz="3600" dirty="0">
              <a:latin typeface="Arial" panose="020B0604020202020204" pitchFamily="34" charset="0"/>
              <a:cs typeface="Arial" panose="020B0604020202020204" pitchFamily="34" charset="0"/>
            </a:endParaRPr>
          </a:p>
        </p:txBody>
      </p:sp>
      <p:pic>
        <p:nvPicPr>
          <p:cNvPr id="61" name="Picture 2" descr="WV-INBRE NewsLetter">
            <a:extLst>
              <a:ext uri="{FF2B5EF4-FFF2-40B4-BE49-F238E27FC236}">
                <a16:creationId xmlns:a16="http://schemas.microsoft.com/office/drawing/2014/main" id="{BF6314AC-4993-EED3-B501-04A99EF91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711" y="1783995"/>
            <a:ext cx="4427701" cy="4368926"/>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8F96FA50-5E7F-5392-FCAF-31C8A7A06165}"/>
              </a:ext>
            </a:extLst>
          </p:cNvPr>
          <p:cNvSpPr txBox="1"/>
          <p:nvPr/>
        </p:nvSpPr>
        <p:spPr>
          <a:xfrm>
            <a:off x="1297988" y="27808119"/>
            <a:ext cx="11932337" cy="4524315"/>
          </a:xfrm>
          <a:prstGeom prst="rect">
            <a:avLst/>
          </a:prstGeom>
          <a:noFill/>
        </p:spPr>
        <p:txBody>
          <a:bodyPr wrap="square" rtlCol="0">
            <a:spAutoFit/>
          </a:bodyPr>
          <a:lstStyle/>
          <a:p>
            <a:pPr marL="457200" indent="-457200" algn="just">
              <a:buFont typeface="Arial" panose="020B0604020202020204" pitchFamily="34" charset="0"/>
              <a:buChar char="•"/>
            </a:pPr>
            <a:r>
              <a:rPr lang="en-US" sz="3600" dirty="0">
                <a:latin typeface="Arial" panose="020B0604020202020204" pitchFamily="34" charset="0"/>
                <a:cs typeface="Arial" panose="020B0604020202020204" pitchFamily="34" charset="0"/>
              </a:rPr>
              <a:t>Perform quality control on raw RNA sequence data of FTL at two time-points: 24-hours and 336-hours</a:t>
            </a:r>
          </a:p>
          <a:p>
            <a:pPr algn="just"/>
            <a:endParaRPr lang="en-US" sz="36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600" dirty="0">
                <a:latin typeface="Arial" panose="020B0604020202020204" pitchFamily="34" charset="0"/>
                <a:cs typeface="Arial" panose="020B0604020202020204" pitchFamily="34" charset="0"/>
              </a:rPr>
              <a:t>Conduct a differential expression analysis comparing the 24-hour and 336-hour culture of FTL. </a:t>
            </a:r>
          </a:p>
          <a:p>
            <a:pPr marL="457200" indent="-457200" algn="just">
              <a:buFont typeface="Arial" panose="020B0604020202020204" pitchFamily="34" charset="0"/>
              <a:buChar char="•"/>
            </a:pPr>
            <a:endParaRPr lang="en-US" sz="36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3600" dirty="0">
                <a:latin typeface="Arial" panose="020B0604020202020204" pitchFamily="34" charset="0"/>
                <a:cs typeface="Arial" panose="020B0604020202020204" pitchFamily="34" charset="0"/>
              </a:rPr>
              <a:t>Classify functional relationships of the differentially expressed genes.</a:t>
            </a:r>
          </a:p>
        </p:txBody>
      </p:sp>
      <p:pic>
        <p:nvPicPr>
          <p:cNvPr id="10" name="Picture 9" descr="Diagram&#10;&#10;Description automatically generated with medium confidence">
            <a:extLst>
              <a:ext uri="{FF2B5EF4-FFF2-40B4-BE49-F238E27FC236}">
                <a16:creationId xmlns:a16="http://schemas.microsoft.com/office/drawing/2014/main" id="{BAB34E1C-6D11-DDBF-6DCE-9E3F989435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39151" y="18282273"/>
            <a:ext cx="14385416" cy="10945425"/>
          </a:xfrm>
          <a:prstGeom prst="rect">
            <a:avLst/>
          </a:prstGeom>
        </p:spPr>
      </p:pic>
      <p:sp>
        <p:nvSpPr>
          <p:cNvPr id="70" name="TextBox 69">
            <a:extLst>
              <a:ext uri="{FF2B5EF4-FFF2-40B4-BE49-F238E27FC236}">
                <a16:creationId xmlns:a16="http://schemas.microsoft.com/office/drawing/2014/main" id="{0AA36405-13C2-828D-B4D1-51818C35ABE2}"/>
              </a:ext>
            </a:extLst>
          </p:cNvPr>
          <p:cNvSpPr txBox="1"/>
          <p:nvPr/>
        </p:nvSpPr>
        <p:spPr>
          <a:xfrm>
            <a:off x="14539152" y="17233221"/>
            <a:ext cx="1417062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Differential Expression in 24-hour vs 336-hour cultures</a:t>
            </a:r>
            <a:endParaRPr lang="en-US" sz="3600" b="1" i="1" dirty="0"/>
          </a:p>
        </p:txBody>
      </p:sp>
      <p:sp>
        <p:nvSpPr>
          <p:cNvPr id="72" name="TextBox 71">
            <a:extLst>
              <a:ext uri="{FF2B5EF4-FFF2-40B4-BE49-F238E27FC236}">
                <a16:creationId xmlns:a16="http://schemas.microsoft.com/office/drawing/2014/main" id="{01C9A6F3-6450-09F8-DBFA-1AC92ADCDD6E}"/>
              </a:ext>
            </a:extLst>
          </p:cNvPr>
          <p:cNvSpPr txBox="1"/>
          <p:nvPr/>
        </p:nvSpPr>
        <p:spPr>
          <a:xfrm>
            <a:off x="14496430" y="16098331"/>
            <a:ext cx="14237208" cy="658368"/>
          </a:xfrm>
          <a:prstGeom prst="rect">
            <a:avLst/>
          </a:prstGeom>
          <a:solidFill>
            <a:schemeClr val="accent5"/>
          </a:solidFill>
        </p:spPr>
        <p:txBody>
          <a:bodyPr wrap="square" rtlCol="0">
            <a:spAutoFit/>
          </a:bodyPr>
          <a:lstStyle/>
          <a:p>
            <a:pPr algn="ctr"/>
            <a:r>
              <a:rPr lang="en-US" sz="3800" b="1" dirty="0">
                <a:solidFill>
                  <a:schemeClr val="bg1"/>
                </a:solidFill>
                <a:latin typeface="Arial" panose="020B0604020202020204" pitchFamily="34" charset="0"/>
                <a:cs typeface="Arial" panose="020B0604020202020204" pitchFamily="34" charset="0"/>
              </a:rPr>
              <a:t>Results</a:t>
            </a:r>
          </a:p>
          <a:p>
            <a:pPr algn="ctr"/>
            <a:endParaRPr lang="en-US" sz="3600" b="1" dirty="0">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2ACB80F9-8A6A-70E2-5CA8-6A2067CB391D}"/>
              </a:ext>
            </a:extLst>
          </p:cNvPr>
          <p:cNvSpPr txBox="1"/>
          <p:nvPr/>
        </p:nvSpPr>
        <p:spPr>
          <a:xfrm>
            <a:off x="14575727" y="29488890"/>
            <a:ext cx="14134046" cy="2677656"/>
          </a:xfrm>
          <a:prstGeom prst="rect">
            <a:avLst/>
          </a:prstGeom>
          <a:noFill/>
        </p:spPr>
        <p:txBody>
          <a:bodyPr wrap="square" rtlCol="0">
            <a:spAutoFit/>
          </a:bodyPr>
          <a:lstStyle/>
          <a:p>
            <a:pPr algn="just"/>
            <a:r>
              <a:rPr lang="en-US" sz="2800" b="1" dirty="0">
                <a:latin typeface="Arial" panose="020B0604020202020204" pitchFamily="34" charset="0"/>
                <a:cs typeface="Arial" panose="020B0604020202020204" pitchFamily="34" charset="0"/>
              </a:rPr>
              <a:t>Figure 1. Differential Expression in 24-hour and 336-hour cultures of </a:t>
            </a:r>
            <a:r>
              <a:rPr lang="en-US" sz="2800" b="1" i="1" dirty="0">
                <a:latin typeface="Arial" panose="020B0604020202020204" pitchFamily="34" charset="0"/>
                <a:cs typeface="Arial" panose="020B0604020202020204" pitchFamily="34" charset="0"/>
              </a:rPr>
              <a:t>F. </a:t>
            </a:r>
            <a:r>
              <a:rPr lang="en-US" sz="2800" b="1" i="1" dirty="0" err="1">
                <a:latin typeface="Arial" panose="020B0604020202020204" pitchFamily="34" charset="0"/>
                <a:cs typeface="Arial" panose="020B0604020202020204" pitchFamily="34" charset="0"/>
              </a:rPr>
              <a:t>tularensis</a:t>
            </a:r>
            <a:r>
              <a:rPr lang="en-US" sz="2800" b="1" i="1"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LVS. </a:t>
            </a:r>
            <a:r>
              <a:rPr lang="en-US" sz="2800" dirty="0">
                <a:latin typeface="Arial" panose="020B0604020202020204" pitchFamily="34" charset="0"/>
                <a:cs typeface="Arial" panose="020B0604020202020204" pitchFamily="34" charset="0"/>
              </a:rPr>
              <a:t>Heatmap visualizing the differential gene expression between the 24-hour and 336-hour cultures of </a:t>
            </a:r>
            <a:r>
              <a:rPr lang="en-US" sz="2800" i="1" dirty="0">
                <a:latin typeface="Arial" panose="020B0604020202020204" pitchFamily="34" charset="0"/>
                <a:cs typeface="Arial" panose="020B0604020202020204" pitchFamily="34" charset="0"/>
              </a:rPr>
              <a:t>F. tularensis</a:t>
            </a:r>
            <a:r>
              <a:rPr lang="en-US" sz="2800" b="1" i="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Samples were hierarchically clustered and the dendrogram depicts the relationship between the samples, and the two timepoints. Upregulation and downregulation of gene expression was detected in the 336-hr culture samples compared to the 24-hr cultures.</a:t>
            </a:r>
            <a:endParaRPr lang="en-US" sz="2800" i="1" dirty="0">
              <a:highlight>
                <a:srgbClr val="FF0000"/>
              </a:highlight>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99BE3B8D-48F8-C317-9426-661F10FA1695}"/>
              </a:ext>
            </a:extLst>
          </p:cNvPr>
          <p:cNvSpPr txBox="1"/>
          <p:nvPr/>
        </p:nvSpPr>
        <p:spPr>
          <a:xfrm>
            <a:off x="30292522" y="27291324"/>
            <a:ext cx="11779546" cy="2523768"/>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Conduct a pathway analysis of differentially expressed genes in FTL</a:t>
            </a:r>
          </a:p>
          <a:p>
            <a:endParaRPr lang="en-US" dirty="0"/>
          </a:p>
        </p:txBody>
      </p:sp>
      <p:graphicFrame>
        <p:nvGraphicFramePr>
          <p:cNvPr id="80" name="Content Placeholder 5">
            <a:extLst>
              <a:ext uri="{FF2B5EF4-FFF2-40B4-BE49-F238E27FC236}">
                <a16:creationId xmlns:a16="http://schemas.microsoft.com/office/drawing/2014/main" id="{B96201AF-23A5-D0EB-AEBD-8057E75A4F77}"/>
              </a:ext>
            </a:extLst>
          </p:cNvPr>
          <p:cNvGraphicFramePr>
            <a:graphicFrameLocks/>
          </p:cNvGraphicFramePr>
          <p:nvPr>
            <p:extLst>
              <p:ext uri="{D42A27DB-BD31-4B8C-83A1-F6EECF244321}">
                <p14:modId xmlns:p14="http://schemas.microsoft.com/office/powerpoint/2010/main" val="1138717668"/>
              </p:ext>
            </p:extLst>
          </p:nvPr>
        </p:nvGraphicFramePr>
        <p:xfrm>
          <a:off x="15659467" y="8973725"/>
          <a:ext cx="12199344" cy="59934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TextBox 21">
            <a:extLst>
              <a:ext uri="{FF2B5EF4-FFF2-40B4-BE49-F238E27FC236}">
                <a16:creationId xmlns:a16="http://schemas.microsoft.com/office/drawing/2014/main" id="{E10CDE96-C48A-510C-4E5B-4FA3E5BEA75D}"/>
              </a:ext>
            </a:extLst>
          </p:cNvPr>
          <p:cNvSpPr txBox="1"/>
          <p:nvPr/>
        </p:nvSpPr>
        <p:spPr>
          <a:xfrm>
            <a:off x="30201014" y="30696806"/>
            <a:ext cx="12151013" cy="2400657"/>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Supported by NIH Grant P20GM103434 to the West Virginia </a:t>
            </a:r>
            <a:r>
              <a:rPr lang="en-US" sz="3200" dirty="0" err="1">
                <a:latin typeface="Arial" panose="020B0604020202020204" pitchFamily="34" charset="0"/>
                <a:cs typeface="Arial" panose="020B0604020202020204" pitchFamily="34" charset="0"/>
              </a:rPr>
              <a:t>IDeA</a:t>
            </a:r>
            <a:r>
              <a:rPr lang="en-US" sz="3200" dirty="0">
                <a:latin typeface="Arial" panose="020B0604020202020204" pitchFamily="34" charset="0"/>
                <a:cs typeface="Arial" panose="020B0604020202020204" pitchFamily="34" charset="0"/>
              </a:rPr>
              <a:t> Network for Biomedical Research Excellence</a:t>
            </a:r>
          </a:p>
          <a:p>
            <a:endParaRPr lang="en-US" dirty="0"/>
          </a:p>
        </p:txBody>
      </p:sp>
      <p:pic>
        <p:nvPicPr>
          <p:cNvPr id="1030" name="Picture 6" descr="West Liberty University: Affordable Public College Near Wheeling, WV">
            <a:extLst>
              <a:ext uri="{FF2B5EF4-FFF2-40B4-BE49-F238E27FC236}">
                <a16:creationId xmlns:a16="http://schemas.microsoft.com/office/drawing/2014/main" id="{81E10C3E-FA88-8E84-C0B3-CAED552A50D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246443" y="1556208"/>
            <a:ext cx="5043458" cy="5043458"/>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a:extLst>
              <a:ext uri="{FF2B5EF4-FFF2-40B4-BE49-F238E27FC236}">
                <a16:creationId xmlns:a16="http://schemas.microsoft.com/office/drawing/2014/main" id="{103F4C9E-3595-177C-F172-DBDB51E6BEF8}"/>
              </a:ext>
            </a:extLst>
          </p:cNvPr>
          <p:cNvSpPr txBox="1"/>
          <p:nvPr/>
        </p:nvSpPr>
        <p:spPr>
          <a:xfrm>
            <a:off x="29669205" y="7841327"/>
            <a:ext cx="13198617"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Functional Annotation of Differentially Expressed Genes</a:t>
            </a:r>
            <a:endParaRPr lang="en-US" sz="3600" b="1" i="1" dirty="0"/>
          </a:p>
        </p:txBody>
      </p:sp>
      <p:sp>
        <p:nvSpPr>
          <p:cNvPr id="25" name="TextBox 24">
            <a:extLst>
              <a:ext uri="{FF2B5EF4-FFF2-40B4-BE49-F238E27FC236}">
                <a16:creationId xmlns:a16="http://schemas.microsoft.com/office/drawing/2014/main" id="{835B7408-3281-58E8-9D11-C5359E4CFFB6}"/>
              </a:ext>
            </a:extLst>
          </p:cNvPr>
          <p:cNvSpPr txBox="1"/>
          <p:nvPr/>
        </p:nvSpPr>
        <p:spPr>
          <a:xfrm>
            <a:off x="30035741" y="17879552"/>
            <a:ext cx="12442882" cy="7911210"/>
          </a:xfrm>
          <a:prstGeom prst="rect">
            <a:avLst/>
          </a:prstGeom>
          <a:noFill/>
        </p:spPr>
        <p:txBody>
          <a:bodyPr wrap="square" rtlCol="0">
            <a:spAutoFit/>
          </a:bodyPr>
          <a:lstStyle/>
          <a:p>
            <a:pPr algn="just"/>
            <a:r>
              <a:rPr lang="en-US" sz="3600" i="1" dirty="0">
                <a:latin typeface="Arial" panose="020B0604020202020204" pitchFamily="34" charset="0"/>
                <a:cs typeface="Arial" panose="020B0604020202020204" pitchFamily="34" charset="0"/>
              </a:rPr>
              <a:t>Francisella </a:t>
            </a:r>
            <a:r>
              <a:rPr lang="en-US" sz="3600" i="1" dirty="0" err="1">
                <a:latin typeface="Arial" panose="020B0604020202020204" pitchFamily="34" charset="0"/>
                <a:cs typeface="Arial" panose="020B0604020202020204" pitchFamily="34" charset="0"/>
              </a:rPr>
              <a:t>tularensis</a:t>
            </a:r>
            <a:r>
              <a:rPr lang="en-US" sz="3600" i="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can enter the VBNC state under stressful conditions. With RNA-Seq, the transcriptome of </a:t>
            </a:r>
            <a:r>
              <a:rPr lang="en-US" sz="3600" i="1" dirty="0">
                <a:latin typeface="Arial" panose="020B0604020202020204" pitchFamily="34" charset="0"/>
                <a:cs typeface="Arial" panose="020B0604020202020204" pitchFamily="34" charset="0"/>
              </a:rPr>
              <a:t>F. </a:t>
            </a:r>
            <a:r>
              <a:rPr lang="en-US" sz="3600" i="1" dirty="0" err="1">
                <a:latin typeface="Arial" panose="020B0604020202020204" pitchFamily="34" charset="0"/>
                <a:cs typeface="Arial" panose="020B0604020202020204" pitchFamily="34" charset="0"/>
              </a:rPr>
              <a:t>tularensis</a:t>
            </a:r>
            <a:r>
              <a:rPr lang="en-US" sz="3600" i="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in this state has been analyzed. Through comparing a 24-hour and 336-hour culture, differential gene expression has been detected. Bioinformatic processes such as quality control, alignment, and quantification were first conducted before the differential gene expression analysis. Differences in gene expression were identified in </a:t>
            </a:r>
            <a:r>
              <a:rPr lang="en-US" sz="3600" i="1" dirty="0">
                <a:latin typeface="Arial" panose="020B0604020202020204" pitchFamily="34" charset="0"/>
                <a:cs typeface="Arial" panose="020B0604020202020204" pitchFamily="34" charset="0"/>
              </a:rPr>
              <a:t>F. </a:t>
            </a:r>
            <a:r>
              <a:rPr lang="en-US" sz="3600" i="1" dirty="0" err="1">
                <a:latin typeface="Arial" panose="020B0604020202020204" pitchFamily="34" charset="0"/>
                <a:cs typeface="Arial" panose="020B0604020202020204" pitchFamily="34" charset="0"/>
              </a:rPr>
              <a:t>tularensis</a:t>
            </a:r>
            <a:r>
              <a:rPr lang="en-US" sz="3600" dirty="0">
                <a:latin typeface="Arial" panose="020B0604020202020204" pitchFamily="34" charset="0"/>
                <a:cs typeface="Arial" panose="020B0604020202020204" pitchFamily="34" charset="0"/>
              </a:rPr>
              <a:t> in the two culture conditions. Many differentially expressed genes were not annotated by DAVID and suggests that the functional annotation of the </a:t>
            </a:r>
            <a:r>
              <a:rPr lang="en-US" sz="3600" i="1" dirty="0">
                <a:latin typeface="Arial" panose="020B0604020202020204" pitchFamily="34" charset="0"/>
                <a:cs typeface="Arial" panose="020B0604020202020204" pitchFamily="34" charset="0"/>
              </a:rPr>
              <a:t>F. </a:t>
            </a:r>
            <a:r>
              <a:rPr lang="en-US" sz="3600" i="1" dirty="0" err="1">
                <a:latin typeface="Arial" panose="020B0604020202020204" pitchFamily="34" charset="0"/>
                <a:cs typeface="Arial" panose="020B0604020202020204" pitchFamily="34" charset="0"/>
              </a:rPr>
              <a:t>tularensis</a:t>
            </a:r>
            <a:r>
              <a:rPr lang="en-US" sz="3600" i="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genome is incomplete.</a:t>
            </a:r>
          </a:p>
          <a:p>
            <a:pPr algn="just"/>
            <a:endParaRPr lang="en-US" sz="3600" dirty="0">
              <a:latin typeface="Arial" panose="020B0604020202020204" pitchFamily="34" charset="0"/>
              <a:cs typeface="Arial" panose="020B0604020202020204" pitchFamily="34" charset="0"/>
            </a:endParaRPr>
          </a:p>
          <a:p>
            <a:pPr marL="571500" indent="-571500" algn="just">
              <a:buFont typeface="Arial" panose="020B0604020202020204" pitchFamily="34" charset="0"/>
              <a:buChar char="•"/>
            </a:pPr>
            <a:endParaRPr lang="en-US" sz="3600" dirty="0">
              <a:latin typeface="Arial" panose="020B0604020202020204" pitchFamily="34" charset="0"/>
              <a:cs typeface="Arial" panose="020B0604020202020204" pitchFamily="34" charset="0"/>
            </a:endParaRPr>
          </a:p>
        </p:txBody>
      </p:sp>
      <p:graphicFrame>
        <p:nvGraphicFramePr>
          <p:cNvPr id="29" name="Table 28">
            <a:extLst>
              <a:ext uri="{FF2B5EF4-FFF2-40B4-BE49-F238E27FC236}">
                <a16:creationId xmlns:a16="http://schemas.microsoft.com/office/drawing/2014/main" id="{0A377FE9-80CD-9188-9082-EE342BA35BE8}"/>
              </a:ext>
            </a:extLst>
          </p:cNvPr>
          <p:cNvGraphicFramePr>
            <a:graphicFrameLocks noGrp="1"/>
          </p:cNvGraphicFramePr>
          <p:nvPr>
            <p:extLst>
              <p:ext uri="{D42A27DB-BD31-4B8C-83A1-F6EECF244321}">
                <p14:modId xmlns:p14="http://schemas.microsoft.com/office/powerpoint/2010/main" val="2702762386"/>
              </p:ext>
            </p:extLst>
          </p:nvPr>
        </p:nvGraphicFramePr>
        <p:xfrm>
          <a:off x="30435587" y="9050041"/>
          <a:ext cx="11636481" cy="4586680"/>
        </p:xfrm>
        <a:graphic>
          <a:graphicData uri="http://schemas.openxmlformats.org/drawingml/2006/table">
            <a:tbl>
              <a:tblPr firstRow="1" firstCol="1" bandRow="1">
                <a:tableStyleId>{FABFCF23-3B69-468F-B69F-88F6DE6A72F2}</a:tableStyleId>
              </a:tblPr>
              <a:tblGrid>
                <a:gridCol w="3530862">
                  <a:extLst>
                    <a:ext uri="{9D8B030D-6E8A-4147-A177-3AD203B41FA5}">
                      <a16:colId xmlns:a16="http://schemas.microsoft.com/office/drawing/2014/main" val="4116159126"/>
                    </a:ext>
                  </a:extLst>
                </a:gridCol>
                <a:gridCol w="4285533">
                  <a:extLst>
                    <a:ext uri="{9D8B030D-6E8A-4147-A177-3AD203B41FA5}">
                      <a16:colId xmlns:a16="http://schemas.microsoft.com/office/drawing/2014/main" val="2222531734"/>
                    </a:ext>
                  </a:extLst>
                </a:gridCol>
                <a:gridCol w="3820086">
                  <a:extLst>
                    <a:ext uri="{9D8B030D-6E8A-4147-A177-3AD203B41FA5}">
                      <a16:colId xmlns:a16="http://schemas.microsoft.com/office/drawing/2014/main" val="3830391867"/>
                    </a:ext>
                  </a:extLst>
                </a:gridCol>
              </a:tblGrid>
              <a:tr h="746107">
                <a:tc>
                  <a:txBody>
                    <a:bodyPr/>
                    <a:lstStyle/>
                    <a:p>
                      <a:pPr marL="0" marR="0" algn="ctr">
                        <a:spcBef>
                          <a:spcPts val="0"/>
                        </a:spcBef>
                        <a:spcAft>
                          <a:spcPts val="0"/>
                        </a:spcAft>
                      </a:pPr>
                      <a:r>
                        <a:rPr lang="en-US" sz="2800" dirty="0" err="1">
                          <a:effectLst/>
                          <a:latin typeface="Arial" panose="020B0604020202020204" pitchFamily="34" charset="0"/>
                          <a:cs typeface="Arial" panose="020B0604020202020204" pitchFamily="34" charset="0"/>
                        </a:rPr>
                        <a:t>RefSeq</a:t>
                      </a:r>
                      <a:r>
                        <a:rPr lang="en-US" sz="2800" dirty="0">
                          <a:effectLst/>
                          <a:latin typeface="Arial" panose="020B0604020202020204" pitchFamily="34" charset="0"/>
                          <a:cs typeface="Arial" panose="020B0604020202020204" pitchFamily="34" charset="0"/>
                        </a:rPr>
                        <a:t> Protein ID #</a:t>
                      </a:r>
                      <a:endParaRPr lang="en-US" sz="2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2800" dirty="0">
                          <a:effectLst/>
                          <a:latin typeface="Arial" panose="020B0604020202020204" pitchFamily="34" charset="0"/>
                          <a:cs typeface="Arial" panose="020B0604020202020204" pitchFamily="34" charset="0"/>
                        </a:rPr>
                        <a:t>Protein</a:t>
                      </a:r>
                      <a:endParaRPr lang="en-US" sz="2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spcBef>
                          <a:spcPts val="0"/>
                        </a:spcBef>
                        <a:spcAft>
                          <a:spcPts val="0"/>
                        </a:spcAft>
                      </a:pPr>
                      <a:r>
                        <a:rPr lang="en-US" sz="2800">
                          <a:effectLst/>
                          <a:latin typeface="Arial" panose="020B0604020202020204" pitchFamily="34" charset="0"/>
                          <a:cs typeface="Arial" panose="020B0604020202020204" pitchFamily="34" charset="0"/>
                        </a:rPr>
                        <a:t>Function</a:t>
                      </a:r>
                      <a:endParaRPr lang="en-US" sz="2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82529810"/>
                  </a:ext>
                </a:extLst>
              </a:tr>
              <a:tr h="1022082">
                <a:tc>
                  <a:txBody>
                    <a:bodyPr/>
                    <a:lstStyle/>
                    <a:p>
                      <a:pPr marL="0" marR="0">
                        <a:spcBef>
                          <a:spcPts val="0"/>
                        </a:spcBef>
                        <a:spcAft>
                          <a:spcPts val="0"/>
                        </a:spcAft>
                      </a:pPr>
                      <a:r>
                        <a:rPr lang="en-US" sz="2800" dirty="0">
                          <a:effectLst/>
                          <a:latin typeface="Arial" panose="020B0604020202020204" pitchFamily="34" charset="0"/>
                          <a:cs typeface="Arial" panose="020B0604020202020204" pitchFamily="34" charset="0"/>
                        </a:rPr>
                        <a:t>WP_003014393</a:t>
                      </a:r>
                      <a:endParaRPr lang="en-US" sz="2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2800">
                          <a:effectLst/>
                          <a:latin typeface="Arial" panose="020B0604020202020204" pitchFamily="34" charset="0"/>
                          <a:cs typeface="Arial" panose="020B0604020202020204" pitchFamily="34" charset="0"/>
                        </a:rPr>
                        <a:t>Chaperone protein HtpG(htpG)</a:t>
                      </a:r>
                      <a:endParaRPr lang="en-US" sz="2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2800">
                          <a:effectLst/>
                          <a:latin typeface="Arial" panose="020B0604020202020204" pitchFamily="34" charset="0"/>
                          <a:cs typeface="Arial" panose="020B0604020202020204" pitchFamily="34" charset="0"/>
                        </a:rPr>
                        <a:t>Protein folding</a:t>
                      </a:r>
                      <a:endParaRPr lang="en-US" sz="2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48561669"/>
                  </a:ext>
                </a:extLst>
              </a:tr>
              <a:tr h="1285367">
                <a:tc>
                  <a:txBody>
                    <a:bodyPr/>
                    <a:lstStyle/>
                    <a:p>
                      <a:pPr marL="0" marR="0">
                        <a:spcBef>
                          <a:spcPts val="0"/>
                        </a:spcBef>
                        <a:spcAft>
                          <a:spcPts val="0"/>
                        </a:spcAft>
                      </a:pPr>
                      <a:r>
                        <a:rPr lang="en-US" sz="2800" dirty="0">
                          <a:effectLst/>
                          <a:latin typeface="Arial" panose="020B0604020202020204" pitchFamily="34" charset="0"/>
                          <a:cs typeface="Arial" panose="020B0604020202020204" pitchFamily="34" charset="0"/>
                        </a:rPr>
                        <a:t>WP_003017219</a:t>
                      </a:r>
                      <a:endParaRPr lang="en-US" sz="2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2800" dirty="0">
                          <a:effectLst/>
                          <a:latin typeface="Arial" panose="020B0604020202020204" pitchFamily="34" charset="0"/>
                          <a:cs typeface="Arial" panose="020B0604020202020204" pitchFamily="34" charset="0"/>
                        </a:rPr>
                        <a:t>S-adenosylmethionine synthase(</a:t>
                      </a:r>
                      <a:r>
                        <a:rPr lang="en-US" sz="2800" dirty="0" err="1">
                          <a:effectLst/>
                          <a:latin typeface="Arial" panose="020B0604020202020204" pitchFamily="34" charset="0"/>
                          <a:cs typeface="Arial" panose="020B0604020202020204" pitchFamily="34" charset="0"/>
                        </a:rPr>
                        <a:t>metK</a:t>
                      </a:r>
                      <a:r>
                        <a:rPr lang="en-US" sz="2800" dirty="0">
                          <a:effectLst/>
                          <a:latin typeface="Arial" panose="020B0604020202020204" pitchFamily="34" charset="0"/>
                          <a:cs typeface="Arial" panose="020B0604020202020204" pitchFamily="34" charset="0"/>
                        </a:rPr>
                        <a:t>)</a:t>
                      </a:r>
                      <a:endParaRPr lang="en-US" sz="2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2800">
                          <a:effectLst/>
                          <a:latin typeface="Arial" panose="020B0604020202020204" pitchFamily="34" charset="0"/>
                          <a:cs typeface="Arial" panose="020B0604020202020204" pitchFamily="34" charset="0"/>
                        </a:rPr>
                        <a:t>One-carbon metabolic process</a:t>
                      </a:r>
                      <a:endParaRPr lang="en-US" sz="2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18529264"/>
                  </a:ext>
                </a:extLst>
              </a:tr>
              <a:tr h="1533124">
                <a:tc>
                  <a:txBody>
                    <a:bodyPr/>
                    <a:lstStyle/>
                    <a:p>
                      <a:pPr marL="0" marR="0">
                        <a:spcBef>
                          <a:spcPts val="0"/>
                        </a:spcBef>
                        <a:spcAft>
                          <a:spcPts val="0"/>
                        </a:spcAft>
                      </a:pPr>
                      <a:r>
                        <a:rPr lang="en-US" sz="2800" dirty="0">
                          <a:effectLst/>
                          <a:latin typeface="Arial" panose="020B0604020202020204" pitchFamily="34" charset="0"/>
                          <a:cs typeface="Arial" panose="020B0604020202020204" pitchFamily="34" charset="0"/>
                        </a:rPr>
                        <a:t>WP_003015178</a:t>
                      </a:r>
                      <a:endParaRPr lang="en-US" sz="2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2800" dirty="0">
                          <a:effectLst/>
                          <a:latin typeface="Arial" panose="020B0604020202020204" pitchFamily="34" charset="0"/>
                          <a:cs typeface="Arial" panose="020B0604020202020204" pitchFamily="34" charset="0"/>
                        </a:rPr>
                        <a:t>Serine </a:t>
                      </a:r>
                      <a:r>
                        <a:rPr lang="en-US" sz="2800" dirty="0" err="1">
                          <a:effectLst/>
                          <a:latin typeface="Arial" panose="020B0604020202020204" pitchFamily="34" charset="0"/>
                          <a:cs typeface="Arial" panose="020B0604020202020204" pitchFamily="34" charset="0"/>
                        </a:rPr>
                        <a:t>hydroxymethyltransferase</a:t>
                      </a:r>
                      <a:r>
                        <a:rPr lang="en-US" sz="2800" dirty="0">
                          <a:effectLst/>
                          <a:latin typeface="Arial" panose="020B0604020202020204" pitchFamily="34" charset="0"/>
                          <a:cs typeface="Arial" panose="020B0604020202020204" pitchFamily="34" charset="0"/>
                        </a:rPr>
                        <a:t>(</a:t>
                      </a:r>
                      <a:r>
                        <a:rPr lang="en-US" sz="2800" dirty="0" err="1">
                          <a:effectLst/>
                          <a:latin typeface="Arial" panose="020B0604020202020204" pitchFamily="34" charset="0"/>
                          <a:cs typeface="Arial" panose="020B0604020202020204" pitchFamily="34" charset="0"/>
                        </a:rPr>
                        <a:t>glyA</a:t>
                      </a:r>
                      <a:r>
                        <a:rPr lang="en-US" sz="2800" dirty="0">
                          <a:effectLst/>
                          <a:latin typeface="Arial" panose="020B0604020202020204" pitchFamily="34" charset="0"/>
                          <a:cs typeface="Arial" panose="020B0604020202020204" pitchFamily="34" charset="0"/>
                        </a:rPr>
                        <a:t>)</a:t>
                      </a:r>
                      <a:endParaRPr lang="en-US" sz="2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spcBef>
                          <a:spcPts val="0"/>
                        </a:spcBef>
                        <a:spcAft>
                          <a:spcPts val="0"/>
                        </a:spcAft>
                      </a:pPr>
                      <a:r>
                        <a:rPr lang="en-US" sz="2800" dirty="0">
                          <a:effectLst/>
                          <a:latin typeface="Arial" panose="020B0604020202020204" pitchFamily="34" charset="0"/>
                          <a:cs typeface="Arial" panose="020B0604020202020204" pitchFamily="34" charset="0"/>
                        </a:rPr>
                        <a:t> Amino acid biosynthesis</a:t>
                      </a:r>
                      <a:endParaRPr lang="en-US" sz="2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89019691"/>
                  </a:ext>
                </a:extLst>
              </a:tr>
            </a:tbl>
          </a:graphicData>
        </a:graphic>
      </p:graphicFrame>
      <p:sp>
        <p:nvSpPr>
          <p:cNvPr id="32" name="TextBox 31">
            <a:extLst>
              <a:ext uri="{FF2B5EF4-FFF2-40B4-BE49-F238E27FC236}">
                <a16:creationId xmlns:a16="http://schemas.microsoft.com/office/drawing/2014/main" id="{B3FF8C33-82AC-BB42-2D0F-6BBB32AA08F6}"/>
              </a:ext>
            </a:extLst>
          </p:cNvPr>
          <p:cNvSpPr txBox="1"/>
          <p:nvPr/>
        </p:nvSpPr>
        <p:spPr>
          <a:xfrm>
            <a:off x="29889064" y="13873433"/>
            <a:ext cx="12782936" cy="2246769"/>
          </a:xfrm>
          <a:prstGeom prst="rect">
            <a:avLst/>
          </a:prstGeom>
          <a:noFill/>
        </p:spPr>
        <p:txBody>
          <a:bodyPr wrap="square" rtlCol="0">
            <a:spAutoFit/>
          </a:bodyPr>
          <a:lstStyle/>
          <a:p>
            <a:pPr algn="just"/>
            <a:r>
              <a:rPr lang="en-US" sz="2800" b="1" dirty="0">
                <a:latin typeface="Arial" panose="020B0604020202020204" pitchFamily="34" charset="0"/>
                <a:cs typeface="Arial" panose="020B0604020202020204" pitchFamily="34" charset="0"/>
              </a:rPr>
              <a:t>Table 1. Functions of Differentially Expressed Genes </a:t>
            </a:r>
            <a:r>
              <a:rPr lang="en-US" sz="2800" dirty="0">
                <a:latin typeface="Arial" panose="020B0604020202020204" pitchFamily="34" charset="0"/>
                <a:cs typeface="Arial" panose="020B0604020202020204" pitchFamily="34" charset="0"/>
              </a:rPr>
              <a:t>Using the functional annotation tool in the online software DAVID, functions were identified for differentially expressing genes. Due to incomplete functional annotation of the </a:t>
            </a:r>
            <a:r>
              <a:rPr lang="en-US" sz="2800" i="1" dirty="0">
                <a:latin typeface="Arial" panose="020B0604020202020204" pitchFamily="34" charset="0"/>
                <a:cs typeface="Arial" panose="020B0604020202020204" pitchFamily="34" charset="0"/>
              </a:rPr>
              <a:t>F. </a:t>
            </a:r>
            <a:r>
              <a:rPr lang="en-US" sz="2800" i="1" dirty="0" err="1">
                <a:latin typeface="Arial" panose="020B0604020202020204" pitchFamily="34" charset="0"/>
                <a:cs typeface="Arial" panose="020B0604020202020204" pitchFamily="34" charset="0"/>
              </a:rPr>
              <a:t>tularensis</a:t>
            </a:r>
            <a:r>
              <a:rPr lang="en-US" sz="2800" i="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genome, functions were not mapped to many of the differentially expressed genes.</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5283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tlmutantposter2021temp" id="{831E72DB-3765-7846-A1DE-09341AFE6241}" vid="{15D56933-9017-2C4C-9224-C58131DED1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59319</TotalTime>
  <Words>633</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WLU</dc:creator>
  <cp:keywords/>
  <dc:description/>
  <cp:lastModifiedBy>Nicole Garrison</cp:lastModifiedBy>
  <cp:revision>507</cp:revision>
  <dcterms:created xsi:type="dcterms:W3CDTF">2013-07-22T15:43:49Z</dcterms:created>
  <dcterms:modified xsi:type="dcterms:W3CDTF">2022-07-15T13:45:13Z</dcterms:modified>
  <cp:category/>
</cp:coreProperties>
</file>