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74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7" autoAdjust="0"/>
    <p:restoredTop sz="94660"/>
  </p:normalViewPr>
  <p:slideViewPr>
    <p:cSldViewPr>
      <p:cViewPr varScale="1">
        <p:scale>
          <a:sx n="125" d="100"/>
          <a:sy n="125" d="100"/>
        </p:scale>
        <p:origin x="-102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E643-2C5E-46D7-AB07-442A4DBBE748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12492-32B1-41BA-84FD-FBF72217B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2492-32B1-41BA-84FD-FBF72217B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2492-32B1-41BA-84FD-FBF72217B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2492-32B1-41BA-84FD-FBF72217B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2492-32B1-41BA-84FD-FBF72217B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12131"/>
            <a:ext cx="86106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2914650"/>
            <a:ext cx="61722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11090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859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124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1241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693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693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119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2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ooter Placeholder 5"/>
          <p:cNvSpPr txBox="1">
            <a:spLocks/>
          </p:cNvSpPr>
          <p:nvPr/>
        </p:nvSpPr>
        <p:spPr>
          <a:xfrm>
            <a:off x="5410200" y="4552950"/>
            <a:ext cx="35814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alpha val="82000"/>
                  </a:schemeClr>
                </a:solidFill>
                <a:effectLst/>
                <a:uLnTx/>
                <a:uFillTx/>
                <a:latin typeface="+mj-lt"/>
                <a:ea typeface="+mn-ea"/>
                <a:cs typeface="Times New Roman (Body)"/>
              </a:rPr>
              <a:t>WEST VIRGINIA UNIVERSITY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alpha val="82000"/>
                  </a:schemeClr>
                </a:solidFill>
                <a:effectLst/>
                <a:uLnTx/>
                <a:uFillTx/>
                <a:latin typeface="+mj-lt"/>
                <a:ea typeface="+mn-ea"/>
                <a:cs typeface="Times New Roman (Body)"/>
              </a:rPr>
              <a:t> Shared Research Facilities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82000"/>
                </a:schemeClr>
              </a:solidFill>
              <a:effectLst/>
              <a:uLnTx/>
              <a:uFillTx/>
              <a:latin typeface="+mj-lt"/>
              <a:ea typeface="+mn-ea"/>
              <a:cs typeface="Times New Roman (Body)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400" b="0" u="none" kern="1200" cap="all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WVU HPC Summer Institute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733800" cy="3200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Linux is an OS that controls hardware for applications</a:t>
            </a:r>
          </a:p>
          <a:p>
            <a:r>
              <a:rPr lang="en-US" dirty="0" smtClean="0"/>
              <a:t>Can be controlled via command line interface (CLI) or GUI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GNOME Translate in 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41" y="971550"/>
            <a:ext cx="2050183" cy="15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linuxdevcenter.com/linux/2003/09/04/graphics/gnome_termina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41" y="2796989"/>
            <a:ext cx="2233636" cy="14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Linux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00399"/>
          </a:xfrm>
        </p:spPr>
        <p:txBody>
          <a:bodyPr>
            <a:normAutofit/>
          </a:bodyPr>
          <a:lstStyle/>
          <a:p>
            <a:r>
              <a:rPr lang="en-US" dirty="0" smtClean="0"/>
              <a:t>Linux shells allow for interaction with Linux Kernel.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kernel </a:t>
            </a:r>
            <a:r>
              <a:rPr lang="en-US" dirty="0" smtClean="0"/>
              <a:t>is </a:t>
            </a:r>
            <a:r>
              <a:rPr lang="en-US" dirty="0" smtClean="0"/>
              <a:t>the core </a:t>
            </a:r>
            <a:r>
              <a:rPr lang="en-US" dirty="0" smtClean="0"/>
              <a:t>of the OS, it receives tasks from the shell and executes them</a:t>
            </a:r>
          </a:p>
          <a:p>
            <a:r>
              <a:rPr lang="en-US" dirty="0" smtClean="0"/>
              <a:t>Common shells: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ash, </a:t>
            </a:r>
            <a:r>
              <a:rPr lang="en-US" dirty="0" err="1" smtClean="0"/>
              <a:t>ksh</a:t>
            </a:r>
            <a:r>
              <a:rPr lang="en-US" dirty="0" smtClean="0"/>
              <a:t>, </a:t>
            </a:r>
            <a:r>
              <a:rPr lang="en-US" dirty="0" err="1" smtClean="0"/>
              <a:t>tcsh</a:t>
            </a:r>
            <a:r>
              <a:rPr lang="en-US" dirty="0" smtClean="0"/>
              <a:t>, </a:t>
            </a:r>
            <a:r>
              <a:rPr lang="en-US" dirty="0" err="1" smtClean="0"/>
              <a:t>csh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9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Linux Shell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 are case sensitive</a:t>
            </a:r>
          </a:p>
          <a:p>
            <a:r>
              <a:rPr lang="en-US" dirty="0" smtClean="0"/>
              <a:t>Be more careful … often no warnings or </a:t>
            </a:r>
            <a:r>
              <a:rPr lang="en-US" dirty="0" err="1" smtClean="0"/>
              <a:t>undos</a:t>
            </a:r>
            <a:r>
              <a:rPr lang="en-US" dirty="0" smtClean="0"/>
              <a:t> when a command is executed </a:t>
            </a:r>
          </a:p>
          <a:p>
            <a:pPr lvl="1"/>
            <a:r>
              <a:rPr lang="en-US" dirty="0" smtClean="0"/>
              <a:t>For example: no Windows recycling bin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Directory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62150"/>
            <a:ext cx="3008313" cy="103822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Linux </a:t>
            </a:r>
            <a:r>
              <a:rPr lang="en-US" dirty="0"/>
              <a:t>systems typically follow a common directory </a:t>
            </a:r>
            <a:r>
              <a:rPr lang="en-US" dirty="0" smtClean="0"/>
              <a:t>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Root (“/”) is the parent directory</a:t>
            </a:r>
            <a:endParaRPr lang="en-US" dirty="0"/>
          </a:p>
          <a:p>
            <a:endParaRPr lang="en-US" dirty="0"/>
          </a:p>
        </p:txBody>
      </p:sp>
      <p:pic>
        <p:nvPicPr>
          <p:cNvPr id="4100" name="Picture 4" descr="http://docstore.mik.ua/manuals/ubuntu/6.06/book/book/ubuntubook-ch3-html/3-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66750"/>
            <a:ext cx="5229225" cy="32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8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files and permissions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Directories contain files</a:t>
            </a:r>
          </a:p>
          <a:p>
            <a:r>
              <a:rPr lang="en-US" dirty="0" smtClean="0"/>
              <a:t>Linux stores data in files</a:t>
            </a:r>
          </a:p>
          <a:p>
            <a:r>
              <a:rPr lang="en-US" dirty="0" smtClean="0"/>
              <a:t>All directories and files have ownership and permissions set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5124" name="Picture 4" descr="http://wiki.liway.info/images/8/8c/Linux_dir_li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1150"/>
            <a:ext cx="4171950" cy="19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8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61923"/>
              </p:ext>
            </p:extLst>
          </p:nvPr>
        </p:nvGraphicFramePr>
        <p:xfrm>
          <a:off x="304800" y="971550"/>
          <a:ext cx="3886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71800"/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system manual pages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 the working directory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contents of a directory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directory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the working directory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 string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text of file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3417"/>
              </p:ext>
            </p:extLst>
          </p:nvPr>
        </p:nvGraphicFramePr>
        <p:xfrm>
          <a:off x="4495800" y="971550"/>
          <a:ext cx="3886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71800"/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text of file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a file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 file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a file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directory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session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initiate remote connection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 cont.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3705"/>
              </p:ext>
            </p:extLst>
          </p:nvPr>
        </p:nvGraphicFramePr>
        <p:xfrm>
          <a:off x="304800" y="971550"/>
          <a:ext cx="3886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71800"/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a remote file 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archive files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files or directories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is more (with benefits)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 files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hostname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name of current machine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links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81921"/>
              </p:ext>
            </p:extLst>
          </p:nvPr>
        </p:nvGraphicFramePr>
        <p:xfrm>
          <a:off x="4495800" y="971550"/>
          <a:ext cx="3886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971800"/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command history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 running processes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 a running process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permissions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ownership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</a:t>
                      </a:r>
                      <a:r>
                        <a:rPr lang="en-US" baseline="0" dirty="0" smtClean="0"/>
                        <a:t> file type</a:t>
                      </a:r>
                      <a:endParaRPr lang="en-US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file for 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7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Resources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00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man pages</a:t>
            </a:r>
          </a:p>
          <a:p>
            <a:r>
              <a:rPr lang="en-US" dirty="0" smtClean="0"/>
              <a:t>Web sites: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://www.ee.surrey.ac.uk/Teaching/Unix</a:t>
            </a:r>
            <a:r>
              <a:rPr lang="en-US" dirty="0" smtClean="0"/>
              <a:t>/</a:t>
            </a:r>
          </a:p>
          <a:p>
            <a:pPr lvl="1"/>
            <a:r>
              <a:rPr lang="en-US" dirty="0"/>
              <a:t>http://www.linux.org/tutorial</a:t>
            </a:r>
            <a:endParaRPr lang="en-US" dirty="0" smtClean="0"/>
          </a:p>
          <a:p>
            <a:pPr lvl="1"/>
            <a:r>
              <a:rPr lang="en-US" dirty="0" smtClean="0"/>
              <a:t>http://docs.redhat.com</a:t>
            </a:r>
          </a:p>
          <a:p>
            <a:r>
              <a:rPr lang="en-US" dirty="0" smtClean="0"/>
              <a:t>Putty for Windows</a:t>
            </a:r>
          </a:p>
          <a:p>
            <a:pPr lvl="1"/>
            <a:r>
              <a:rPr lang="en-US" dirty="0">
                <a:hlinkClick r:id="rId2"/>
              </a:rPr>
              <a:t>http://www.chiark.greenend.org.uk/~</a:t>
            </a:r>
            <a:r>
              <a:rPr lang="en-US" dirty="0" smtClean="0">
                <a:hlinkClick r:id="rId2"/>
              </a:rPr>
              <a:t>sgtatham/putty/download.html</a:t>
            </a:r>
            <a:endParaRPr lang="en-US" dirty="0" smtClean="0"/>
          </a:p>
          <a:p>
            <a:r>
              <a:rPr lang="en-US" dirty="0" smtClean="0"/>
              <a:t>VIM Tutor</a:t>
            </a:r>
          </a:p>
          <a:p>
            <a:pPr lvl="1"/>
            <a:r>
              <a:rPr lang="en-US" dirty="0" smtClean="0"/>
              <a:t>Execute </a:t>
            </a:r>
            <a:r>
              <a:rPr lang="en-US" dirty="0" err="1" smtClean="0"/>
              <a:t>vimtutor</a:t>
            </a:r>
            <a:r>
              <a:rPr lang="en-US" dirty="0" smtClean="0"/>
              <a:t> on your system or mountaineer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1: Login to mountaineer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00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Open terminal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mountaineer.hpc.wvu.edu –l username</a:t>
            </a:r>
          </a:p>
          <a:p>
            <a:r>
              <a:rPr lang="en-US" dirty="0" smtClean="0"/>
              <a:t>Default password: HpC2013</a:t>
            </a:r>
          </a:p>
          <a:p>
            <a:r>
              <a:rPr lang="en-US" dirty="0" smtClean="0"/>
              <a:t>Prompt to change password</a:t>
            </a:r>
          </a:p>
          <a:p>
            <a:pPr lvl="1"/>
            <a:r>
              <a:rPr lang="en-US" dirty="0" smtClean="0"/>
              <a:t>Reenter default password</a:t>
            </a:r>
          </a:p>
          <a:p>
            <a:pPr lvl="1"/>
            <a:r>
              <a:rPr lang="en-US" dirty="0" smtClean="0"/>
              <a:t>Enter your password in twice</a:t>
            </a:r>
          </a:p>
          <a:p>
            <a:r>
              <a:rPr lang="en-US" dirty="0" smtClean="0"/>
              <a:t>Congrats you are now on the mountaineer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Edit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Untar</a:t>
            </a:r>
            <a:r>
              <a:rPr lang="en-US" dirty="0" smtClean="0"/>
              <a:t> </a:t>
            </a:r>
            <a:r>
              <a:rPr lang="en-US" dirty="0" smtClean="0"/>
              <a:t>lab2.tgz</a:t>
            </a:r>
            <a:endParaRPr lang="en-US" dirty="0" smtClean="0"/>
          </a:p>
          <a:p>
            <a:pPr lvl="1"/>
            <a:r>
              <a:rPr lang="en-US" dirty="0" smtClean="0"/>
              <a:t>cd ~$HOME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ar </a:t>
            </a:r>
            <a:r>
              <a:rPr lang="en-US" dirty="0" err="1" smtClean="0"/>
              <a:t>xzvf</a:t>
            </a:r>
            <a:r>
              <a:rPr lang="en-US" dirty="0" smtClean="0"/>
              <a:t> hpc2013.tgz</a:t>
            </a:r>
          </a:p>
          <a:p>
            <a:pPr lvl="1"/>
            <a:r>
              <a:rPr lang="en-US" dirty="0" smtClean="0"/>
              <a:t>mv mynameis.txt yourname.txt</a:t>
            </a:r>
          </a:p>
          <a:p>
            <a:pPr lvl="1"/>
            <a:r>
              <a:rPr lang="en-US" dirty="0" smtClean="0"/>
              <a:t>vi yourname.txt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ait for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77200" cy="32003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Linux</a:t>
            </a:r>
          </a:p>
          <a:p>
            <a:r>
              <a:rPr lang="en-US" dirty="0" smtClean="0"/>
              <a:t>Brief History of Linux</a:t>
            </a:r>
          </a:p>
          <a:p>
            <a:r>
              <a:rPr lang="en-US" dirty="0" smtClean="0"/>
              <a:t>Why use Linux?</a:t>
            </a:r>
          </a:p>
          <a:p>
            <a:r>
              <a:rPr lang="en-US" dirty="0" smtClean="0"/>
              <a:t>Basic Characteristics</a:t>
            </a:r>
          </a:p>
          <a:p>
            <a:r>
              <a:rPr lang="en-US" dirty="0" smtClean="0"/>
              <a:t>Linux Shell and Basic Commands</a:t>
            </a:r>
          </a:p>
          <a:p>
            <a:r>
              <a:rPr lang="en-US" dirty="0" smtClean="0"/>
              <a:t>Labs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linux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is an Operating System (OS)</a:t>
            </a:r>
          </a:p>
          <a:p>
            <a:r>
              <a:rPr lang="en-US" dirty="0" smtClean="0"/>
              <a:t>Allows interaction between hardware and software applications.</a:t>
            </a:r>
            <a:endParaRPr lang="en-US" dirty="0"/>
          </a:p>
        </p:txBody>
      </p:sp>
      <p:pic>
        <p:nvPicPr>
          <p:cNvPr id="1026" name="Picture 2" descr="C:\Users\ngregg\AppData\Local\Microsoft\Windows\Temporary Internet Files\Content.IE5\1NRIV7B3\MC90043524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76550"/>
            <a:ext cx="82802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gregg\AppData\Local\Microsoft\Windows\Temporary Internet Files\Content.IE5\1NRIV7B3\MC90038982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76550"/>
            <a:ext cx="1141413" cy="115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clipartist.net/RSS/openclipart.org/Unity/tux_enhanced_penguin_linux_art-555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76551"/>
            <a:ext cx="1219200" cy="13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p-Down Arrow 4"/>
          <p:cNvSpPr/>
          <p:nvPr/>
        </p:nvSpPr>
        <p:spPr>
          <a:xfrm rot="5400000">
            <a:off x="2895600" y="2766002"/>
            <a:ext cx="304800" cy="1371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 rot="5400000">
            <a:off x="5654040" y="2766002"/>
            <a:ext cx="304800" cy="1371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UNIX Operating System</a:t>
            </a:r>
          </a:p>
          <a:p>
            <a:pPr lvl="1"/>
            <a:r>
              <a:rPr lang="en-US" dirty="0" smtClean="0"/>
              <a:t>UNIX created by Bells Labs in 1969</a:t>
            </a:r>
          </a:p>
          <a:p>
            <a:pPr lvl="1"/>
            <a:r>
              <a:rPr lang="en-US" dirty="0" smtClean="0"/>
              <a:t>Originally written in Assembler</a:t>
            </a:r>
          </a:p>
          <a:p>
            <a:pPr lvl="1"/>
            <a:r>
              <a:rPr lang="en-US" dirty="0" smtClean="0"/>
              <a:t>Expensive, proprietary software and still in use in various forms today</a:t>
            </a:r>
          </a:p>
          <a:p>
            <a:pPr lvl="1"/>
            <a:r>
              <a:rPr lang="en-US" dirty="0" smtClean="0"/>
              <a:t>Examples: AIX, HPUX, Solaris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needed for the masses</a:t>
            </a:r>
          </a:p>
          <a:p>
            <a:r>
              <a:rPr lang="en-US" dirty="0" smtClean="0"/>
              <a:t>Richard Stallman started GNU Project in 1983 … free UNIX for the masses</a:t>
            </a:r>
          </a:p>
          <a:p>
            <a:r>
              <a:rPr lang="en-US" dirty="0" smtClean="0"/>
              <a:t>Linus Torvalds created first Linux Kernel in 1991 written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is used in a variety of products</a:t>
            </a:r>
          </a:p>
          <a:p>
            <a:pPr lvl="1"/>
            <a:r>
              <a:rPr lang="en-US" dirty="0" smtClean="0"/>
              <a:t>Smartphones</a:t>
            </a:r>
          </a:p>
          <a:p>
            <a:pPr lvl="1"/>
            <a:r>
              <a:rPr lang="en-US" dirty="0" smtClean="0"/>
              <a:t>Gaming platforms</a:t>
            </a:r>
          </a:p>
          <a:p>
            <a:pPr lvl="1"/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Appliances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Linux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Red Hat Enterprise Linux (RHEL)</a:t>
            </a:r>
          </a:p>
          <a:p>
            <a:pPr lvl="1"/>
            <a:r>
              <a:rPr lang="en-US" dirty="0" smtClean="0"/>
              <a:t>Paid subscription / Commercial support</a:t>
            </a:r>
          </a:p>
          <a:p>
            <a:pPr lvl="1"/>
            <a:r>
              <a:rPr lang="en-US" dirty="0" smtClean="0"/>
              <a:t>Centered on stability and performance</a:t>
            </a:r>
          </a:p>
          <a:p>
            <a:pPr lvl="1"/>
            <a:r>
              <a:rPr lang="en-US" dirty="0" smtClean="0"/>
              <a:t>Popular in private/public sector businesses and education</a:t>
            </a:r>
          </a:p>
          <a:p>
            <a:pPr lvl="1"/>
            <a:r>
              <a:rPr lang="en-US" dirty="0" smtClean="0"/>
              <a:t>Widely used in </a:t>
            </a:r>
            <a:r>
              <a:rPr lang="en-US" dirty="0" err="1" smtClean="0"/>
              <a:t>HpC</a:t>
            </a:r>
            <a:r>
              <a:rPr lang="en-US" dirty="0" smtClean="0"/>
              <a:t> Environments</a:t>
            </a:r>
          </a:p>
          <a:p>
            <a:r>
              <a:rPr lang="en-US" dirty="0" smtClean="0"/>
              <a:t>CENTOS</a:t>
            </a:r>
          </a:p>
          <a:p>
            <a:pPr lvl="1"/>
            <a:r>
              <a:rPr lang="en-US" dirty="0" smtClean="0"/>
              <a:t>Recompiled version of RHEL</a:t>
            </a:r>
          </a:p>
          <a:p>
            <a:pPr lvl="1"/>
            <a:r>
              <a:rPr lang="en-US" dirty="0" smtClean="0"/>
              <a:t>Provides performance and stability of RHEL without the added cost/support</a:t>
            </a:r>
          </a:p>
          <a:p>
            <a:r>
              <a:rPr lang="en-US" dirty="0" smtClean="0"/>
              <a:t>Fedora</a:t>
            </a:r>
          </a:p>
          <a:p>
            <a:pPr lvl="1"/>
            <a:r>
              <a:rPr lang="en-US" dirty="0" smtClean="0"/>
              <a:t>Community driven version of Red Hat</a:t>
            </a:r>
          </a:p>
          <a:p>
            <a:pPr lvl="1"/>
            <a:r>
              <a:rPr lang="en-US" dirty="0" smtClean="0"/>
              <a:t>Uses latest code and not as stable as RHEL/CENTOS</a:t>
            </a:r>
          </a:p>
          <a:p>
            <a:r>
              <a:rPr lang="en-US" dirty="0" err="1" smtClean="0"/>
              <a:t>Debian</a:t>
            </a:r>
            <a:endParaRPr lang="en-US" dirty="0" smtClean="0"/>
          </a:p>
          <a:p>
            <a:pPr lvl="1"/>
            <a:r>
              <a:rPr lang="en-US" dirty="0" smtClean="0"/>
              <a:t>Very stable distribution</a:t>
            </a:r>
            <a:endParaRPr lang="en-US" dirty="0"/>
          </a:p>
          <a:p>
            <a:pPr lvl="1"/>
            <a:r>
              <a:rPr lang="en-US" dirty="0" smtClean="0"/>
              <a:t>Not as popular as a couple years ago</a:t>
            </a:r>
          </a:p>
          <a:p>
            <a:r>
              <a:rPr lang="en-US" dirty="0" smtClean="0"/>
              <a:t>Ubuntu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Debian</a:t>
            </a:r>
            <a:r>
              <a:rPr lang="en-US" dirty="0" smtClean="0"/>
              <a:t> but uses bleeding edge code</a:t>
            </a:r>
          </a:p>
          <a:p>
            <a:pPr lvl="1"/>
            <a:r>
              <a:rPr lang="en-US" dirty="0" smtClean="0"/>
              <a:t>Typically reserved for desktop use.</a:t>
            </a:r>
          </a:p>
          <a:p>
            <a:r>
              <a:rPr lang="en-US" dirty="0" smtClean="0"/>
              <a:t>Mint Linux</a:t>
            </a:r>
          </a:p>
          <a:p>
            <a:pPr lvl="1"/>
            <a:r>
              <a:rPr lang="en-US" dirty="0" smtClean="0"/>
              <a:t>Based on Ubuntu</a:t>
            </a:r>
          </a:p>
          <a:p>
            <a:pPr lvl="1"/>
            <a:r>
              <a:rPr lang="en-US" dirty="0" smtClean="0"/>
              <a:t>Centers on simplicity and looks to provide users a Windows feel</a:t>
            </a:r>
          </a:p>
          <a:p>
            <a:pPr lvl="1"/>
            <a:r>
              <a:rPr lang="en-US" dirty="0" smtClean="0"/>
              <a:t>Typically reserved for desktop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8/84/Linuxdistrotimeline-7.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670"/>
            <a:ext cx="9067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linux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Performance: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for large scale, multi user environment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many nodes/hosts to work as </a:t>
            </a:r>
            <a:r>
              <a:rPr lang="en-US" dirty="0" smtClean="0"/>
              <a:t>one</a:t>
            </a:r>
          </a:p>
          <a:p>
            <a:r>
              <a:rPr lang="en-US" dirty="0"/>
              <a:t>Open source and community driven</a:t>
            </a:r>
          </a:p>
          <a:p>
            <a:r>
              <a:rPr lang="en-US" dirty="0" smtClean="0"/>
              <a:t>Many academic, scientific, and system tools available</a:t>
            </a:r>
          </a:p>
          <a:p>
            <a:r>
              <a:rPr lang="en-US" dirty="0" smtClean="0"/>
              <a:t>Provides very stable environment</a:t>
            </a:r>
          </a:p>
          <a:p>
            <a:r>
              <a:rPr lang="en-US" dirty="0" smtClean="0"/>
              <a:t>94% </a:t>
            </a:r>
            <a:r>
              <a:rPr lang="en-US" dirty="0" smtClean="0"/>
              <a:t>of the Top500 systems use Linux based OS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52550"/>
            <a:ext cx="3657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4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VUBrand_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WVUBrand_16x9</Template>
  <TotalTime>250</TotalTime>
  <Words>662</Words>
  <Application>Microsoft Office PowerPoint</Application>
  <PresentationFormat>On-screen Show (16:9)</PresentationFormat>
  <Paragraphs>172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WVUBrand_16x9</vt:lpstr>
      <vt:lpstr>WVU HPC Summer Institute</vt:lpstr>
      <vt:lpstr>outline</vt:lpstr>
      <vt:lpstr>What is linux?</vt:lpstr>
      <vt:lpstr>Brief History of Linux</vt:lpstr>
      <vt:lpstr>History cont. </vt:lpstr>
      <vt:lpstr>Hist cont.</vt:lpstr>
      <vt:lpstr>Popular Linux Distributions</vt:lpstr>
      <vt:lpstr>PowerPoint Presentation</vt:lpstr>
      <vt:lpstr>Why use linux?</vt:lpstr>
      <vt:lpstr>Basic characteristics</vt:lpstr>
      <vt:lpstr>Basics: Linux Shell</vt:lpstr>
      <vt:lpstr>Basics: Linux Shell Cont.</vt:lpstr>
      <vt:lpstr>Basics: Directory Tree</vt:lpstr>
      <vt:lpstr>Basics: files and permissions</vt:lpstr>
      <vt:lpstr>Basic Commands</vt:lpstr>
      <vt:lpstr>Basic Commands cont.</vt:lpstr>
      <vt:lpstr>Helpful Resources</vt:lpstr>
      <vt:lpstr>Lab 1: Login to mountaineer</vt:lpstr>
      <vt:lpstr>Lab 2: Edit a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WVU HPC Summer Institute</dc:title>
  <dc:creator>ngregg</dc:creator>
  <cp:lastModifiedBy>ngregg</cp:lastModifiedBy>
  <cp:revision>55</cp:revision>
  <dcterms:created xsi:type="dcterms:W3CDTF">2013-05-08T12:40:36Z</dcterms:created>
  <dcterms:modified xsi:type="dcterms:W3CDTF">2013-05-09T13:26:10Z</dcterms:modified>
</cp:coreProperties>
</file>