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5" r:id="rId3"/>
    <p:sldId id="266" r:id="rId4"/>
    <p:sldId id="267" r:id="rId5"/>
    <p:sldId id="296" r:id="rId6"/>
    <p:sldId id="298" r:id="rId7"/>
    <p:sldId id="299" r:id="rId8"/>
    <p:sldId id="300" r:id="rId9"/>
    <p:sldId id="297" r:id="rId10"/>
    <p:sldId id="302" r:id="rId11"/>
    <p:sldId id="303" r:id="rId12"/>
    <p:sldId id="304" r:id="rId13"/>
    <p:sldId id="306" r:id="rId14"/>
    <p:sldId id="305" r:id="rId15"/>
    <p:sldId id="309" r:id="rId16"/>
    <p:sldId id="289" r:id="rId17"/>
    <p:sldId id="294" r:id="rId18"/>
    <p:sldId id="271" r:id="rId19"/>
    <p:sldId id="275" r:id="rId20"/>
    <p:sldId id="288" r:id="rId21"/>
    <p:sldId id="279" r:id="rId22"/>
    <p:sldId id="280" r:id="rId23"/>
    <p:sldId id="308" r:id="rId24"/>
    <p:sldId id="285" r:id="rId25"/>
    <p:sldId id="310" r:id="rId26"/>
    <p:sldId id="307" r:id="rId27"/>
    <p:sldId id="277" r:id="rId28"/>
    <p:sldId id="278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B3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7" autoAdjust="0"/>
    <p:restoredTop sz="94692" autoAdjust="0"/>
  </p:normalViewPr>
  <p:slideViewPr>
    <p:cSldViewPr snapToObjects="1">
      <p:cViewPr>
        <p:scale>
          <a:sx n="70" d="100"/>
          <a:sy n="70" d="100"/>
        </p:scale>
        <p:origin x="-1134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A63F8-D0C7-4044-B08E-4C7E36E226BC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974B-9301-8E4E-8114-11895BFC9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262D5-26FB-0C44-8DB6-DDF6DBD8DFFA}" type="datetimeFigureOut">
              <a:rPr lang="en-US" smtClean="0"/>
              <a:pPr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B0C33-F185-2746-956E-EF7964142E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12131"/>
            <a:ext cx="86106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914650"/>
            <a:ext cx="61722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11090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859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124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124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693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693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119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2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5"/>
          <p:cNvSpPr txBox="1">
            <a:spLocks/>
          </p:cNvSpPr>
          <p:nvPr/>
        </p:nvSpPr>
        <p:spPr>
          <a:xfrm>
            <a:off x="5410200" y="455295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82000"/>
                  </a:schemeClr>
                </a:solidFill>
                <a:effectLst/>
                <a:uLnTx/>
                <a:uFillTx/>
                <a:latin typeface="+mj-lt"/>
                <a:ea typeface="+mn-ea"/>
                <a:cs typeface="Times New Roman (Body)"/>
              </a:rPr>
              <a:t>WEST VIRGINIA UNIVERSITY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82000"/>
                  </a:schemeClr>
                </a:solidFill>
                <a:effectLst/>
                <a:uLnTx/>
                <a:uFillTx/>
                <a:latin typeface="+mj-lt"/>
                <a:ea typeface="+mn-ea"/>
                <a:cs typeface="Times New Roman (Body)"/>
              </a:rPr>
              <a:t> HPC and Scientific Computing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82000"/>
                </a:schemeClr>
              </a:solidFill>
              <a:effectLst/>
              <a:uLnTx/>
              <a:uFillTx/>
              <a:latin typeface="+mj-lt"/>
              <a:ea typeface="+mn-ea"/>
              <a:cs typeface="Times New Roman (Body)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400" b="0" u="none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desk.hpc.wvu.edu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ede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xsede.org/web/xup/course-calenda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haredresearchfacilities.wvu.edu/facilities/hpc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pc.wvu.edu/hpc_wiki/index.php/Main_Pag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Don.McLaughlin@mail.wvu.edu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Lisa.Sharpe@mail.wvu.edu" TargetMode="External"/><Relationship Id="rId4" Type="http://schemas.openxmlformats.org/officeDocument/2006/relationships/hyperlink" Target="mailto:Nathan.Gregg@mail.wvu.edu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750"/>
            <a:ext cx="8229600" cy="1447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 overview of High Performance Computing Resources at WVU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Mountaineer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41" y="683524"/>
            <a:ext cx="5029200" cy="34289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32 Compute Nodes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Dual 6 core Intel Xeon (</a:t>
            </a:r>
            <a:r>
              <a:rPr lang="en-US" sz="2000" dirty="0" err="1" smtClean="0">
                <a:solidFill>
                  <a:srgbClr val="FFFFFF"/>
                </a:solidFill>
              </a:rPr>
              <a:t>Westmere</a:t>
            </a:r>
            <a:r>
              <a:rPr lang="en-US" sz="2000" dirty="0" smtClean="0">
                <a:solidFill>
                  <a:srgbClr val="FFFFFF"/>
                </a:solidFill>
              </a:rPr>
              <a:t>) processors (12 cores) 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48 </a:t>
            </a:r>
            <a:r>
              <a:rPr lang="en-US" sz="2000" dirty="0" err="1" smtClean="0">
                <a:solidFill>
                  <a:srgbClr val="FFFFFF"/>
                </a:solidFill>
              </a:rPr>
              <a:t>Gbytes</a:t>
            </a:r>
            <a:r>
              <a:rPr lang="en-US" sz="2000" dirty="0" smtClean="0">
                <a:solidFill>
                  <a:srgbClr val="FFFFFF"/>
                </a:solidFill>
              </a:rPr>
              <a:t> of memory (4 GB per core)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10 </a:t>
            </a:r>
            <a:r>
              <a:rPr lang="en-US" sz="2000" dirty="0" err="1" smtClean="0">
                <a:solidFill>
                  <a:srgbClr val="FFFFFF"/>
                </a:solidFill>
              </a:rPr>
              <a:t>Gbps</a:t>
            </a:r>
            <a:r>
              <a:rPr lang="en-US" sz="2000" dirty="0" smtClean="0">
                <a:solidFill>
                  <a:srgbClr val="FFFFFF"/>
                </a:solidFill>
              </a:rPr>
              <a:t> Ethernet Interconnect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50 Terabytes of shared storage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Open access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41" y="779463"/>
            <a:ext cx="2689225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94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Spruce Knob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0550"/>
            <a:ext cx="8229600" cy="34289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73 Compute Nodes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Four kinds of nodes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16 core – small memory nodes (2 GB/core – 32 GB)*(Ivy Bridge)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16 core – medium memory nodes (4 GB/core – 64 GB) (Ivy Bridge)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16 core – large memory nodes (32 GB/core – 512 GB) (Ivy Bridge)</a:t>
            </a:r>
          </a:p>
          <a:p>
            <a:pPr lvl="2">
              <a:spcAft>
                <a:spcPts val="6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32 core SMP nodes (2 GB/core – 64 GB) (Sandy Bridge)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54 </a:t>
            </a:r>
            <a:r>
              <a:rPr lang="en-US" sz="2000" dirty="0" err="1" smtClean="0">
                <a:solidFill>
                  <a:srgbClr val="FFFFFF"/>
                </a:solidFill>
              </a:rPr>
              <a:t>Gbps</a:t>
            </a:r>
            <a:r>
              <a:rPr lang="en-US" sz="2000" dirty="0" smtClean="0">
                <a:solidFill>
                  <a:srgbClr val="FFFFFF"/>
                </a:solidFill>
              </a:rPr>
              <a:t>  Infiniband Interconnect</a:t>
            </a:r>
          </a:p>
        </p:txBody>
      </p:sp>
    </p:spTree>
    <p:extLst>
      <p:ext uri="{BB962C8B-B14F-4D97-AF65-F5344CB8AC3E}">
        <p14:creationId xmlns:p14="http://schemas.microsoft.com/office/powerpoint/2010/main" val="3897890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Spruce Knob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683524"/>
            <a:ext cx="7819030" cy="34289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171+ Terabytes of parallel scratch storage (coming soon)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Optional </a:t>
            </a:r>
            <a:r>
              <a:rPr lang="en-US" sz="2400" dirty="0" err="1" smtClean="0">
                <a:solidFill>
                  <a:srgbClr val="FFFFFF"/>
                </a:solidFill>
              </a:rPr>
              <a:t>Nvidia</a:t>
            </a:r>
            <a:r>
              <a:rPr lang="en-US" sz="2400" dirty="0" smtClean="0">
                <a:solidFill>
                  <a:srgbClr val="FFFFFF"/>
                </a:solidFill>
              </a:rPr>
              <a:t> K20 GPUs * 9 (2496 cores each)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10 </a:t>
            </a:r>
            <a:r>
              <a:rPr lang="en-US" sz="2400" dirty="0" err="1" smtClean="0">
                <a:solidFill>
                  <a:srgbClr val="FFFFFF"/>
                </a:solidFill>
              </a:rPr>
              <a:t>Gbs</a:t>
            </a:r>
            <a:r>
              <a:rPr lang="en-US" sz="2400" dirty="0" smtClean="0">
                <a:solidFill>
                  <a:srgbClr val="FFFFFF"/>
                </a:solidFill>
              </a:rPr>
              <a:t> link to campus network, Internet2,…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Array of software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Intel Compiler suite, </a:t>
            </a:r>
            <a:r>
              <a:rPr lang="en-US" sz="2000" dirty="0" err="1" smtClean="0">
                <a:solidFill>
                  <a:srgbClr val="FFFFFF"/>
                </a:solidFill>
              </a:rPr>
              <a:t>Matlab</a:t>
            </a:r>
            <a:r>
              <a:rPr lang="en-US" sz="2000" dirty="0" smtClean="0">
                <a:solidFill>
                  <a:srgbClr val="FFFFFF"/>
                </a:solidFill>
              </a:rPr>
              <a:t>, R, SAS, MPI, </a:t>
            </a:r>
            <a:r>
              <a:rPr lang="en-US" sz="2000" dirty="0" err="1" smtClean="0">
                <a:solidFill>
                  <a:srgbClr val="FFFFFF"/>
                </a:solidFill>
              </a:rPr>
              <a:t>OpenMP</a:t>
            </a:r>
            <a:r>
              <a:rPr lang="en-US" sz="2000" dirty="0" smtClean="0">
                <a:solidFill>
                  <a:srgbClr val="FFFFFF"/>
                </a:solidFill>
              </a:rPr>
              <a:t>, Galaxy,…</a:t>
            </a:r>
          </a:p>
        </p:txBody>
      </p:sp>
    </p:spTree>
    <p:extLst>
      <p:ext uri="{BB962C8B-B14F-4D97-AF65-F5344CB8AC3E}">
        <p14:creationId xmlns:p14="http://schemas.microsoft.com/office/powerpoint/2010/main" val="1429406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Spruce Knob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9205"/>
            <a:ext cx="8001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Modes of participation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Condo model</a:t>
            </a:r>
          </a:p>
          <a:p>
            <a:pPr lvl="2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Faculty pay for any nodes that they want in the cluster</a:t>
            </a:r>
          </a:p>
          <a:p>
            <a:pPr lvl="2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Faculty investors (and their research teams) have priority access to their nodes</a:t>
            </a:r>
          </a:p>
          <a:p>
            <a:pPr lvl="2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Any Spruce HPC users can use idle faculty owned nodes for up to 4 hours</a:t>
            </a:r>
          </a:p>
        </p:txBody>
      </p:sp>
    </p:spTree>
    <p:extLst>
      <p:ext uri="{BB962C8B-B14F-4D97-AF65-F5344CB8AC3E}">
        <p14:creationId xmlns:p14="http://schemas.microsoft.com/office/powerpoint/2010/main" val="549097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Spruce Knob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9205"/>
            <a:ext cx="8001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Modes of participation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Community model</a:t>
            </a:r>
          </a:p>
          <a:p>
            <a:pPr lvl="2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About thirty nodes are generally available to the HPC community (WV)</a:t>
            </a:r>
          </a:p>
          <a:p>
            <a:pPr lvl="2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Fair-share scheduling, not subject to owner preemption</a:t>
            </a:r>
          </a:p>
        </p:txBody>
      </p:sp>
    </p:spTree>
    <p:extLst>
      <p:ext uri="{BB962C8B-B14F-4D97-AF65-F5344CB8AC3E}">
        <p14:creationId xmlns:p14="http://schemas.microsoft.com/office/powerpoint/2010/main" val="3067917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Getting Started with HPC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90600"/>
            <a:ext cx="8153400" cy="3657599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atch </a:t>
            </a:r>
            <a:r>
              <a:rPr lang="en-US" dirty="0">
                <a:solidFill>
                  <a:schemeClr val="bg1"/>
                </a:solidFill>
              </a:rPr>
              <a:t>processing (mostly)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need –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 account  (how to get one)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knowledge </a:t>
            </a:r>
            <a:r>
              <a:rPr lang="en-US" dirty="0">
                <a:solidFill>
                  <a:schemeClr val="bg1"/>
                </a:solidFill>
              </a:rPr>
              <a:t>of Linux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 application (some software that you want to run)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Some data (probably)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job submission </a:t>
            </a:r>
            <a:r>
              <a:rPr lang="en-US" dirty="0" smtClean="0">
                <a:solidFill>
                  <a:schemeClr val="bg1"/>
                </a:solidFill>
              </a:rPr>
              <a:t>script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Some knowledge of job control commands (submitting, monitoring and retrieving your jobs)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1"/>
            <a:ext cx="3429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Getting Started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Go to </a:t>
            </a:r>
            <a:r>
              <a:rPr lang="en-US" sz="1400" dirty="0" smtClean="0">
                <a:solidFill>
                  <a:srgbClr val="FFFFFF"/>
                </a:solidFill>
                <a:hlinkClick r:id="rId3"/>
              </a:rPr>
              <a:t>https://helpdesk.hpc.wvu.edu</a:t>
            </a:r>
            <a:endParaRPr lang="en-US" sz="1400" dirty="0" smtClean="0">
              <a:solidFill>
                <a:srgbClr val="FFFFFF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Click “Submit New Ticket”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Select option to “Request New Account”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Enter requested information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Click on Submit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90600"/>
            <a:ext cx="5005387" cy="3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9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br>
              <a:rPr lang="en-US" dirty="0" smtClean="0">
                <a:solidFill>
                  <a:srgbClr val="F0B31C"/>
                </a:solidFill>
              </a:rPr>
            </a:br>
            <a:r>
              <a:rPr lang="en-US" sz="2000" dirty="0" smtClean="0">
                <a:solidFill>
                  <a:srgbClr val="F0B31C"/>
                </a:solidFill>
              </a:rPr>
              <a:t>Scheduling and running Jobs</a:t>
            </a:r>
            <a:endParaRPr lang="en-US" sz="2000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8479"/>
            <a:ext cx="3657600" cy="374072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MOAB/PBS job script</a:t>
            </a: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0495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#!/bin/bash</a:t>
            </a:r>
          </a:p>
          <a:p>
            <a:r>
              <a:rPr lang="en-US" dirty="0">
                <a:solidFill>
                  <a:schemeClr val="bg1"/>
                </a:solidFill>
              </a:rPr>
              <a:t>#PBS -q long</a:t>
            </a:r>
          </a:p>
          <a:p>
            <a:r>
              <a:rPr lang="en-US" dirty="0">
                <a:solidFill>
                  <a:schemeClr val="bg1"/>
                </a:solidFill>
              </a:rPr>
              <a:t>#PBS -l </a:t>
            </a:r>
            <a:r>
              <a:rPr lang="en-US" dirty="0" smtClean="0">
                <a:solidFill>
                  <a:schemeClr val="bg1"/>
                </a:solidFill>
              </a:rPr>
              <a:t>nodes=1:ppn=8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#PBS -m </a:t>
            </a:r>
            <a:r>
              <a:rPr lang="en-US" dirty="0" err="1">
                <a:solidFill>
                  <a:schemeClr val="bg1"/>
                </a:solidFill>
              </a:rPr>
              <a:t>ae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#PBS -M fjkl@mail.wvu.edu</a:t>
            </a:r>
          </a:p>
          <a:p>
            <a:r>
              <a:rPr lang="en-US" dirty="0">
                <a:solidFill>
                  <a:schemeClr val="bg1"/>
                </a:solidFill>
              </a:rPr>
              <a:t>#PBS -N </a:t>
            </a:r>
            <a:r>
              <a:rPr lang="en-US" dirty="0" err="1" smtClean="0">
                <a:solidFill>
                  <a:schemeClr val="bg1"/>
                </a:solidFill>
              </a:rPr>
              <a:t>mybigjob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cd /</a:t>
            </a:r>
            <a:r>
              <a:rPr lang="en-US" dirty="0" smtClean="0">
                <a:solidFill>
                  <a:schemeClr val="bg1"/>
                </a:solidFill>
              </a:rPr>
              <a:t>home/</a:t>
            </a:r>
            <a:r>
              <a:rPr lang="en-US" dirty="0" err="1" smtClean="0">
                <a:solidFill>
                  <a:schemeClr val="bg1"/>
                </a:solidFill>
              </a:rPr>
              <a:t>fjkl</a:t>
            </a:r>
            <a:r>
              <a:rPr lang="en-US" dirty="0" smtClean="0">
                <a:solidFill>
                  <a:schemeClr val="bg1"/>
                </a:solidFill>
              </a:rPr>
              <a:t>/DIRECTORY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mpirun</a:t>
            </a:r>
            <a:r>
              <a:rPr lang="en-US" dirty="0" smtClean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machinefile</a:t>
            </a:r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 smtClean="0">
                <a:solidFill>
                  <a:schemeClr val="bg1"/>
                </a:solidFill>
              </a:rPr>
              <a:t>PBS_NODEFILE </a:t>
            </a:r>
            <a:r>
              <a:rPr lang="en-US" dirty="0">
                <a:solidFill>
                  <a:schemeClr val="bg1"/>
                </a:solidFill>
              </a:rPr>
              <a:t>-np </a:t>
            </a:r>
            <a:r>
              <a:rPr lang="en-US" dirty="0" smtClean="0">
                <a:solidFill>
                  <a:schemeClr val="bg1"/>
                </a:solidFill>
              </a:rPr>
              <a:t>8  ./myprog.exe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8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1"/>
            <a:ext cx="44196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Visualization Resources </a:t>
            </a:r>
          </a:p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Visualization Workstation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Workstation – 12 core processor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2x </a:t>
            </a:r>
            <a:r>
              <a:rPr lang="en-US" sz="1600" dirty="0" err="1" smtClean="0">
                <a:solidFill>
                  <a:schemeClr val="bg1"/>
                </a:solidFill>
              </a:rPr>
              <a:t>Nvidia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Quadro</a:t>
            </a:r>
            <a:r>
              <a:rPr lang="en-US" sz="1600" dirty="0" smtClean="0">
                <a:solidFill>
                  <a:schemeClr val="bg1"/>
                </a:solidFill>
              </a:rPr>
              <a:t> 5000 2.5 Gb graphics Cards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48GB Memory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4TB Data storage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55” 240Hz 3D TV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3x 23” 3D Monitors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3D Stereo glasses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 descr="WVUvizworks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352550"/>
            <a:ext cx="3759199" cy="2819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9151"/>
            <a:ext cx="41148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Visualization Resources </a:t>
            </a:r>
          </a:p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Collaboration Workstation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Panoramic 3 screen display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3*52” HD Displays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2x </a:t>
            </a:r>
            <a:r>
              <a:rPr lang="en-US" sz="1800" dirty="0" err="1" smtClean="0">
                <a:solidFill>
                  <a:schemeClr val="bg1"/>
                </a:solidFill>
              </a:rPr>
              <a:t>Nvidia</a:t>
            </a:r>
            <a:r>
              <a:rPr lang="en-US" sz="1800" dirty="0" smtClean="0">
                <a:solidFill>
                  <a:schemeClr val="bg1"/>
                </a:solidFill>
              </a:rPr>
              <a:t> graphics Cards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HD Webcam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256 GB Data storage</a:t>
            </a:r>
          </a:p>
          <a:p>
            <a:pPr lvl="1"/>
            <a:r>
              <a:rPr lang="en-US" sz="1800" dirty="0" smtClean="0">
                <a:solidFill>
                  <a:schemeClr val="bg1"/>
                </a:solidFill>
              </a:rPr>
              <a:t>Designed to support collaboration – Skype, </a:t>
            </a:r>
            <a:r>
              <a:rPr lang="en-US" sz="1800" dirty="0" err="1" smtClean="0">
                <a:solidFill>
                  <a:schemeClr val="bg1"/>
                </a:solidFill>
              </a:rPr>
              <a:t>Evo</a:t>
            </a:r>
            <a:r>
              <a:rPr lang="en-US" sz="1800" dirty="0" smtClean="0">
                <a:solidFill>
                  <a:schemeClr val="bg1"/>
                </a:solidFill>
              </a:rPr>
              <a:t>, …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  <p:pic>
        <p:nvPicPr>
          <p:cNvPr id="5" name="Picture 4" descr="AGphot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123950"/>
            <a:ext cx="44704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8305800" cy="35051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“I have a computer – why do I need high performance computing?”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Answer – some problems are just too big to run on an available desktop or laptop computer…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…in a reasonable amount of time</a:t>
            </a: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1"/>
            <a:ext cx="81534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Research Networking---</a:t>
            </a:r>
          </a:p>
          <a:p>
            <a:pPr lvl="1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WVU-Pittsburgh Internet2 connection = 10Gbps</a:t>
            </a:r>
          </a:p>
          <a:p>
            <a:pPr lvl="1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WVU research network to Pittsburgh shared with DOE - NETL</a:t>
            </a:r>
          </a:p>
          <a:p>
            <a:pPr lvl="1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WVU – member of Internet2</a:t>
            </a:r>
          </a:p>
          <a:p>
            <a:pPr lvl="1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Internet2 100 </a:t>
            </a:r>
            <a:r>
              <a:rPr lang="en-US" sz="1800" dirty="0" err="1" smtClean="0">
                <a:solidFill>
                  <a:srgbClr val="FFFFFF"/>
                </a:solidFill>
              </a:rPr>
              <a:t>Gbps</a:t>
            </a:r>
            <a:r>
              <a:rPr lang="en-US" sz="1800" dirty="0" smtClean="0">
                <a:solidFill>
                  <a:srgbClr val="FFFFFF"/>
                </a:solidFill>
              </a:rPr>
              <a:t> nationwide network</a:t>
            </a:r>
          </a:p>
          <a:p>
            <a:pPr lvl="1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3ROX recently implemented a 100 </a:t>
            </a:r>
            <a:r>
              <a:rPr lang="en-US" sz="1800" dirty="0" err="1" smtClean="0">
                <a:solidFill>
                  <a:srgbClr val="FFFFFF"/>
                </a:solidFill>
              </a:rPr>
              <a:t>Gbps</a:t>
            </a:r>
            <a:r>
              <a:rPr lang="en-US" sz="1800" dirty="0" smtClean="0">
                <a:solidFill>
                  <a:srgbClr val="FFFFFF"/>
                </a:solidFill>
              </a:rPr>
              <a:t> connection to I2</a:t>
            </a:r>
          </a:p>
          <a:p>
            <a:pPr lvl="1"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990600"/>
            <a:ext cx="3657600" cy="348615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XSEDE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NSF sponsored national computational infrastructure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13 of the most powerful academic supercomputers in U.S.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rgbClr val="FFFFFF"/>
                </a:solidFill>
              </a:rPr>
              <a:t>Allocations competitively awarded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Free allocations available through Campus Champion program</a:t>
            </a:r>
          </a:p>
          <a:p>
            <a:pPr lvl="1">
              <a:spcAft>
                <a:spcPts val="1800"/>
              </a:spcAft>
            </a:pPr>
            <a:r>
              <a:rPr lang="en-US" sz="1400" dirty="0" smtClean="0">
                <a:solidFill>
                  <a:schemeClr val="bg1"/>
                </a:solidFill>
                <a:hlinkClick r:id="rId3"/>
              </a:rPr>
              <a:t>http://www.xsede.org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>
              <a:spcAft>
                <a:spcPts val="1800"/>
              </a:spcAft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37" y="937392"/>
            <a:ext cx="4380109" cy="353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94172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 –  </a:t>
            </a:r>
            <a:r>
              <a:rPr lang="en-US" sz="1800" dirty="0" smtClean="0">
                <a:solidFill>
                  <a:srgbClr val="F0B31C"/>
                </a:solidFill>
              </a:rPr>
              <a:t>XSEDE Training</a:t>
            </a:r>
            <a:endParaRPr lang="en-US" sz="1200" dirty="0">
              <a:solidFill>
                <a:srgbClr val="F0B31C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7"/>
          <a:stretch/>
        </p:blipFill>
        <p:spPr bwMode="auto">
          <a:xfrm>
            <a:off x="1078832" y="1177089"/>
            <a:ext cx="7255268" cy="314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76350" y="455295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www.xsede.org/web/xup/course-calendar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23950"/>
            <a:ext cx="2845558" cy="31241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solidFill>
                  <a:srgbClr val="FFFFFF"/>
                </a:solidFill>
              </a:rPr>
              <a:t>Learning more</a:t>
            </a:r>
            <a:endParaRPr lang="en-US" sz="32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sz="1800" dirty="0">
                <a:solidFill>
                  <a:srgbClr val="FFFFFF"/>
                </a:solidFill>
                <a:hlinkClick r:id="rId3"/>
              </a:rPr>
              <a:t>http://sharedresearchfacilities.wvu.edu/facilities/hpc</a:t>
            </a:r>
            <a:r>
              <a:rPr lang="en-US" sz="1800" dirty="0" smtClean="0">
                <a:solidFill>
                  <a:srgbClr val="FFFFFF"/>
                </a:solidFill>
                <a:hlinkClick r:id="rId3"/>
              </a:rPr>
              <a:t>/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5750"/>
            <a:ext cx="57701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sz="2400" dirty="0">
              <a:solidFill>
                <a:srgbClr val="F0B31C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289324" cy="31241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solidFill>
                  <a:srgbClr val="FFFFFF"/>
                </a:solidFill>
              </a:rPr>
              <a:t>Learning more</a:t>
            </a:r>
            <a:endParaRPr lang="en-US" sz="32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sz="1800" dirty="0">
                <a:solidFill>
                  <a:srgbClr val="FFFFFF"/>
                </a:solidFill>
                <a:hlinkClick r:id="rId3"/>
              </a:rPr>
              <a:t>http://</a:t>
            </a:r>
            <a:r>
              <a:rPr lang="en-US" sz="1800" dirty="0" smtClean="0">
                <a:solidFill>
                  <a:srgbClr val="FFFFFF"/>
                </a:solidFill>
                <a:hlinkClick r:id="rId3"/>
              </a:rPr>
              <a:t>wiki.hpc.wvu.edu/hpc_wiki/index.php/Main_Page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315" y="858513"/>
            <a:ext cx="4406876" cy="350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sz="2400" dirty="0">
              <a:solidFill>
                <a:srgbClr val="F0B31C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513"/>
            <a:ext cx="9220200" cy="3465837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Workshops –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>
                <a:solidFill>
                  <a:schemeClr val="bg1"/>
                </a:solidFill>
              </a:rPr>
              <a:t>overview of High Performance Computing Resources at </a:t>
            </a:r>
            <a:r>
              <a:rPr lang="en-US" sz="2000" dirty="0" smtClean="0">
                <a:solidFill>
                  <a:schemeClr val="bg1"/>
                </a:solidFill>
              </a:rPr>
              <a:t>WVU – February 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Basic Command Line Linux – February 20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Using Moab/PBS on Mountaineer and Spruce – February 27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MPI – XSEDE Monthly HPC Workshop – March 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&amp; 6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2">
              <a:spcAft>
                <a:spcPts val="18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Hosted at NRCCE – Need to register through the XSEDE Portal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	</a:t>
            </a: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sz="2400" dirty="0">
              <a:solidFill>
                <a:srgbClr val="F0B31C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200151"/>
            <a:ext cx="5029200" cy="31241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solidFill>
                  <a:srgbClr val="FFFFFF"/>
                </a:solidFill>
              </a:rPr>
              <a:t>Questions – </a:t>
            </a:r>
          </a:p>
          <a:p>
            <a:pPr lvl="1">
              <a:spcAft>
                <a:spcPts val="1800"/>
              </a:spcAft>
            </a:pPr>
            <a:r>
              <a:rPr lang="en-US" sz="3200" dirty="0" smtClean="0">
                <a:solidFill>
                  <a:srgbClr val="FFFFFF"/>
                </a:solidFill>
              </a:rPr>
              <a:t>What do you need?</a:t>
            </a:r>
          </a:p>
          <a:p>
            <a:pPr lvl="1">
              <a:spcAft>
                <a:spcPts val="1800"/>
              </a:spcAft>
            </a:pPr>
            <a:r>
              <a:rPr lang="en-US" sz="3200" dirty="0" smtClean="0">
                <a:solidFill>
                  <a:srgbClr val="FFFFFF"/>
                </a:solidFill>
              </a:rPr>
              <a:t>Thoughts? Comments?</a:t>
            </a:r>
            <a:endParaRPr lang="en-US" sz="3200" dirty="0">
              <a:solidFill>
                <a:srgbClr val="FFFFFF"/>
              </a:solidFill>
            </a:endParaRPr>
          </a:p>
          <a:p>
            <a:pPr marL="457200" lvl="1" indent="0">
              <a:spcAft>
                <a:spcPts val="1800"/>
              </a:spcAft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276599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990600"/>
            <a:ext cx="5867400" cy="3124199"/>
          </a:xfrm>
          <a:ln>
            <a:noFill/>
          </a:ln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For more information</a:t>
            </a:r>
          </a:p>
          <a:p>
            <a:pPr lvl="1">
              <a:spcAft>
                <a:spcPts val="18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Don McLaughlin </a:t>
            </a:r>
          </a:p>
          <a:p>
            <a:pPr lvl="2">
              <a:spcAft>
                <a:spcPts val="1800"/>
              </a:spcAft>
            </a:pPr>
            <a:r>
              <a:rPr lang="en-US" sz="1200" dirty="0" smtClean="0">
                <a:solidFill>
                  <a:srgbClr val="FFFFFF"/>
                </a:solidFill>
                <a:hlinkClick r:id="rId3"/>
              </a:rPr>
              <a:t>Don.McLaughlin@mail.wvu.edu</a:t>
            </a:r>
            <a:r>
              <a:rPr lang="en-US" sz="1200" dirty="0" smtClean="0">
                <a:solidFill>
                  <a:srgbClr val="FFFFFF"/>
                </a:solidFill>
              </a:rPr>
              <a:t>  or (304) 293-0388</a:t>
            </a:r>
          </a:p>
          <a:p>
            <a:pPr lvl="1">
              <a:spcAft>
                <a:spcPts val="18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Nathan Gregg</a:t>
            </a:r>
          </a:p>
          <a:p>
            <a:pPr lvl="2">
              <a:spcAft>
                <a:spcPts val="1800"/>
              </a:spcAft>
            </a:pPr>
            <a:r>
              <a:rPr lang="en-US" sz="1200" dirty="0" smtClean="0">
                <a:solidFill>
                  <a:srgbClr val="FFFFFF"/>
                </a:solidFill>
                <a:hlinkClick r:id="rId4"/>
              </a:rPr>
              <a:t>Nathan.Gregg@mail.wvu.edu</a:t>
            </a:r>
            <a:r>
              <a:rPr lang="en-US" sz="1200" dirty="0" smtClean="0">
                <a:solidFill>
                  <a:srgbClr val="FFFFFF"/>
                </a:solidFill>
              </a:rPr>
              <a:t> or (304) </a:t>
            </a:r>
            <a:r>
              <a:rPr lang="en-US" sz="1200" dirty="0" smtClean="0">
                <a:solidFill>
                  <a:srgbClr val="FFFFFF"/>
                </a:solidFill>
              </a:rPr>
              <a:t>293-0963</a:t>
            </a:r>
            <a:endParaRPr lang="en-US" sz="1200" dirty="0" smtClean="0">
              <a:solidFill>
                <a:srgbClr val="FFFFFF"/>
              </a:solidFill>
            </a:endParaRPr>
          </a:p>
          <a:p>
            <a:pPr lvl="1">
              <a:spcAft>
                <a:spcPts val="180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Lisa Sharpe</a:t>
            </a:r>
          </a:p>
          <a:p>
            <a:pPr lvl="2">
              <a:spcAft>
                <a:spcPts val="1800"/>
              </a:spcAft>
            </a:pPr>
            <a:r>
              <a:rPr lang="en-US" sz="1200" dirty="0" smtClean="0">
                <a:solidFill>
                  <a:srgbClr val="FFFFFF"/>
                </a:solidFill>
                <a:hlinkClick r:id="rId5"/>
              </a:rPr>
              <a:t>Lisa.Sharpe@mail.wvu.edu</a:t>
            </a:r>
            <a:r>
              <a:rPr lang="en-US" sz="1200" dirty="0" smtClean="0">
                <a:solidFill>
                  <a:srgbClr val="FFFFFF"/>
                </a:solidFill>
              </a:rPr>
              <a:t>  or (304) 293-6872</a:t>
            </a:r>
            <a:endParaRPr lang="en-US" sz="1200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spcAft>
                <a:spcPts val="1800"/>
              </a:spcAft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733551"/>
            <a:ext cx="5867400" cy="742950"/>
          </a:xfrm>
          <a:ln>
            <a:noFill/>
          </a:ln>
        </p:spPr>
        <p:txBody>
          <a:bodyPr>
            <a:noAutofit/>
          </a:bodyPr>
          <a:lstStyle/>
          <a:p>
            <a:pPr lvl="1" algn="ctr">
              <a:spcAft>
                <a:spcPts val="1800"/>
              </a:spcAft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Thank You</a:t>
            </a:r>
          </a:p>
          <a:p>
            <a:pPr>
              <a:spcAft>
                <a:spcPts val="180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4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19151"/>
            <a:ext cx="81534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Consider these computational problems---</a:t>
            </a:r>
          </a:p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…assume a single core machine running at 3.0 </a:t>
            </a:r>
            <a:r>
              <a:rPr lang="en-US" sz="1800" dirty="0" err="1" smtClean="0">
                <a:solidFill>
                  <a:srgbClr val="FFFFFF"/>
                </a:solidFill>
              </a:rPr>
              <a:t>Ghz</a:t>
            </a:r>
            <a:r>
              <a:rPr lang="en-US" sz="1800" dirty="0" smtClean="0">
                <a:solidFill>
                  <a:srgbClr val="FFFFFF"/>
                </a:solidFill>
              </a:rPr>
              <a:t>…</a:t>
            </a:r>
          </a:p>
          <a:p>
            <a:pPr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and three problems---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FFFFFF"/>
                </a:solidFill>
              </a:rPr>
              <a:t>Calculate a volume of a cube  - h x w x d  (three multiplications)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FFFFFF"/>
                </a:solidFill>
              </a:rPr>
              <a:t>multiply the values of a 1000 element array by 3.14 (1000 multiplications)</a:t>
            </a:r>
          </a:p>
          <a:p>
            <a:pPr marL="800100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FFFFFF"/>
                </a:solidFill>
              </a:rPr>
              <a:t>calculate the temperature of all points in a volume based on the average for six adjacent points in a volume with 10,000 x 10,000 x 10,000 points over 1000 </a:t>
            </a:r>
            <a:r>
              <a:rPr lang="en-US" sz="1600" dirty="0">
                <a:solidFill>
                  <a:srgbClr val="FFFFFF"/>
                </a:solidFill>
              </a:rPr>
              <a:t>time steps </a:t>
            </a:r>
            <a:r>
              <a:rPr lang="en-US" sz="1600" dirty="0" smtClean="0">
                <a:solidFill>
                  <a:srgbClr val="FFFFFF"/>
                </a:solidFill>
              </a:rPr>
              <a:t>(</a:t>
            </a:r>
            <a:r>
              <a:rPr lang="en-US" sz="1600" dirty="0">
                <a:solidFill>
                  <a:srgbClr val="FFFFFF"/>
                </a:solidFill>
              </a:rPr>
              <a:t>6</a:t>
            </a:r>
            <a:r>
              <a:rPr lang="en-US" sz="1600" dirty="0" smtClean="0">
                <a:solidFill>
                  <a:srgbClr val="FFFFFF"/>
                </a:solidFill>
              </a:rPr>
              <a:t>,000,000,000,000,000 additions/divisions)</a:t>
            </a:r>
            <a:endParaRPr lang="en-US" sz="7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792423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66750"/>
            <a:ext cx="81534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How long would it take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Problem #1 -  ~ 0.0000000006 seconds</a:t>
            </a:r>
          </a:p>
          <a:p>
            <a:pPr lvl="2"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Problem #2 –  ~ 0.0000003 seconds</a:t>
            </a:r>
          </a:p>
          <a:p>
            <a:pPr lvl="2"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Problem #3 – ~ over 15.5 days</a:t>
            </a:r>
          </a:p>
          <a:p>
            <a:pPr lvl="2"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Problem #4  - what if problem #3 had a 1000 step algorithm to be applied to each cell of the volume?</a:t>
            </a:r>
          </a:p>
          <a:p>
            <a:pPr lvl="3"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&gt;400 days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66750"/>
            <a:ext cx="8001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So, what are going to do?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We could make faster processors.</a:t>
            </a:r>
          </a:p>
          <a:p>
            <a:pPr lvl="2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We seemed to have reached a plateau in terms of processor speed</a:t>
            </a:r>
          </a:p>
          <a:p>
            <a:pPr lvl="1">
              <a:spcAft>
                <a:spcPts val="1800"/>
              </a:spcAft>
            </a:pPr>
            <a:r>
              <a:rPr lang="en-US" sz="2000" dirty="0" smtClean="0">
                <a:solidFill>
                  <a:srgbClr val="FFFFFF"/>
                </a:solidFill>
              </a:rPr>
              <a:t>We could employ different core processor architectures</a:t>
            </a:r>
          </a:p>
          <a:p>
            <a:pPr lvl="2">
              <a:spcAft>
                <a:spcPts val="180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Only incremental improvements at this point</a:t>
            </a: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4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5350"/>
            <a:ext cx="8001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solidFill>
                  <a:srgbClr val="FFFFFF"/>
                </a:solidFill>
              </a:rPr>
              <a:t>There are other architectures and technologies that can give us better computational performance *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Symmetric Multi-Processors (SMP)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Distributed Memory Clusters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Accelerators</a:t>
            </a: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56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66750"/>
            <a:ext cx="8001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Symmetric Multi-Processors (SMP)</a:t>
            </a:r>
          </a:p>
          <a:p>
            <a:pPr>
              <a:spcAft>
                <a:spcPts val="180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114550"/>
            <a:ext cx="22098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249555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 (usually a large amount)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1762815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99141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2492549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27211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60243" y="3254549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8843" y="34831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75110" y="3254549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3710" y="34831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575110" y="2492549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03710" y="27211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575110" y="1730549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03710" y="19591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4797" y="1381815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23397" y="161041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550959" y="1371980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79559" y="160058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00400" y="3837675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29000" y="40662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457700" y="3837675"/>
            <a:ext cx="1295400" cy="76200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86300" y="406627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03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6454" y="547616"/>
            <a:ext cx="3575145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Distributed Memory Cluster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Each node has its own memory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Nodes communicate/collaborate through Interconnect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9130" y="8888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 dirty="0"/>
              <a:t>Proc1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9130" y="203010"/>
            <a:ext cx="1066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9130" y="43161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Memory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532530" y="157461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428130" y="157461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056530" y="157461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99130" y="4317810"/>
            <a:ext cx="1066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99130" y="454641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Memory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532530" y="302241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94730" y="4317810"/>
            <a:ext cx="1066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894730" y="454641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Memory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428130" y="302241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23130" y="4317810"/>
            <a:ext cx="1066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23130" y="454641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Memory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056530" y="302241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22930" y="2184210"/>
            <a:ext cx="41910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456330" y="233661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Interconnect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32530" y="8888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 dirty="0"/>
              <a:t>Proc2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23130" y="8888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23130" y="203010"/>
            <a:ext cx="1066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2523130" y="43161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Memory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056530" y="8888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94730" y="8888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Proc1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894730" y="203010"/>
            <a:ext cx="1066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894730" y="43161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/>
              <a:t>Memory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428130" y="8888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Proc2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99130" y="36320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Proc1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532530" y="36320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Proc2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523130" y="36320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056530" y="36320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Proc2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894730" y="36320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428130" y="3632010"/>
            <a:ext cx="533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b="1"/>
              <a:t>Proc2</a:t>
            </a:r>
          </a:p>
        </p:txBody>
      </p:sp>
    </p:spTree>
    <p:extLst>
      <p:ext uri="{BB962C8B-B14F-4D97-AF65-F5344CB8AC3E}">
        <p14:creationId xmlns:p14="http://schemas.microsoft.com/office/powerpoint/2010/main" val="3064625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927"/>
            <a:ext cx="8229600" cy="593677"/>
          </a:xfrm>
        </p:spPr>
        <p:txBody>
          <a:bodyPr/>
          <a:lstStyle/>
          <a:p>
            <a:r>
              <a:rPr lang="en-US" dirty="0" smtClean="0">
                <a:solidFill>
                  <a:srgbClr val="F0B31C"/>
                </a:solidFill>
              </a:rPr>
              <a:t>HPC and Scientific Computing</a:t>
            </a:r>
            <a:endParaRPr lang="en-US" dirty="0">
              <a:solidFill>
                <a:srgbClr val="F0B31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66750"/>
            <a:ext cx="3429000" cy="3657599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 Accelerators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solidFill>
                  <a:srgbClr val="FFFFFF"/>
                </a:solidFill>
              </a:rPr>
              <a:t>GPUs – massive number of simple cores that do the same thing at the same time</a:t>
            </a:r>
          </a:p>
          <a:p>
            <a:pPr lvl="1">
              <a:spcAft>
                <a:spcPts val="180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12045"/>
              </p:ext>
            </p:extLst>
          </p:nvPr>
        </p:nvGraphicFramePr>
        <p:xfrm>
          <a:off x="4572000" y="1338049"/>
          <a:ext cx="838200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8200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40182"/>
              </p:ext>
            </p:extLst>
          </p:nvPr>
        </p:nvGraphicFramePr>
        <p:xfrm>
          <a:off x="6324600" y="1353972"/>
          <a:ext cx="609600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638800" y="257175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1044"/>
              </p:ext>
            </p:extLst>
          </p:nvPr>
        </p:nvGraphicFramePr>
        <p:xfrm>
          <a:off x="7620000" y="1327245"/>
          <a:ext cx="1066800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/>
              </a:tblGrid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dirty="0" smtClean="0"/>
                        <a:t>ModData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7030303" y="2571750"/>
            <a:ext cx="5334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48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VUBran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WVUBrand.thmx</Template>
  <TotalTime>8162</TotalTime>
  <Words>1035</Words>
  <Application>Microsoft Office PowerPoint</Application>
  <PresentationFormat>On-screen Show (16:9)</PresentationFormat>
  <Paragraphs>221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WVUBrand</vt:lpstr>
      <vt:lpstr>An overview of High Performance Computing Resources at WVU</vt:lpstr>
      <vt:lpstr>HPC and Scientific Computing</vt:lpstr>
      <vt:lpstr>HPC and Scientific Computing</vt:lpstr>
      <vt:lpstr>HPC and Scientific Computing</vt:lpstr>
      <vt:lpstr>HPC and Scientific Computing</vt:lpstr>
      <vt:lpstr>HPC and Scientific Computing</vt:lpstr>
      <vt:lpstr>HPC and Scientific Computing</vt:lpstr>
      <vt:lpstr>PowerPoint Presentation</vt:lpstr>
      <vt:lpstr>HPC and Scientific Computing</vt:lpstr>
      <vt:lpstr>Mountaineer</vt:lpstr>
      <vt:lpstr>Spruce Knob</vt:lpstr>
      <vt:lpstr>Spruce Knob</vt:lpstr>
      <vt:lpstr>Spruce Knob</vt:lpstr>
      <vt:lpstr>Spruce Knob</vt:lpstr>
      <vt:lpstr>Getting Started with HPC</vt:lpstr>
      <vt:lpstr>HPC and Scientific Computing</vt:lpstr>
      <vt:lpstr>HPC and Scientific Computing Scheduling and running Jobs</vt:lpstr>
      <vt:lpstr>HPC and Scientific Computing</vt:lpstr>
      <vt:lpstr>HPC and Scientific Computing</vt:lpstr>
      <vt:lpstr>HPC and Scientific Computing</vt:lpstr>
      <vt:lpstr>HPC and Scientific Computing</vt:lpstr>
      <vt:lpstr>HPC and Scientific Computing –  XSEDE Training</vt:lpstr>
      <vt:lpstr>PowerPoint Presentation</vt:lpstr>
      <vt:lpstr>HPC and Scientific Computing</vt:lpstr>
      <vt:lpstr>HPC and Scientific Computing</vt:lpstr>
      <vt:lpstr>HPC and Scientific Computing</vt:lpstr>
      <vt:lpstr>HPC and Scientific Computing</vt:lpstr>
      <vt:lpstr>HPC and Scientific Computing</vt:lpstr>
    </vt:vector>
  </TitlesOfParts>
  <Company>West Virginia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Schwer</dc:creator>
  <cp:lastModifiedBy>SA-IT</cp:lastModifiedBy>
  <cp:revision>193</cp:revision>
  <cp:lastPrinted>2014-02-06T14:47:40Z</cp:lastPrinted>
  <dcterms:created xsi:type="dcterms:W3CDTF">2011-05-31T15:02:54Z</dcterms:created>
  <dcterms:modified xsi:type="dcterms:W3CDTF">2014-02-06T16:10:44Z</dcterms:modified>
</cp:coreProperties>
</file>