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228600" lvl="1" marL="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457200" lvl="2" marL="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685800" lvl="3" marL="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914400" lvl="4" marL="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1143000" lvl="5" marL="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1371600" lvl="6" marL="0" marR="0" rtl="0" algn="l">
              <a:spcBef>
                <a:spcPts val="0"/>
              </a:spcBef>
              <a:buSzPct val="116666"/>
              <a:buChar char="●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1600200" lvl="7" marL="0" marR="0" rtl="0" algn="l">
              <a:spcBef>
                <a:spcPts val="0"/>
              </a:spcBef>
              <a:buSzPct val="116666"/>
              <a:buChar char="○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spcBef>
                <a:spcPts val="0"/>
              </a:spcBef>
              <a:buSzPct val="116666"/>
              <a:buChar char="■"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Vertical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057" lvl="1" marL="71845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219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2560" lvl="3" marL="1737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2560" lvl="4" marL="21945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914400" lvl="2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371600" lvl="3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828800" lvl="4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723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239" lvl="2" marL="1234439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72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218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264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309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355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401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630695" y="2024676"/>
            <a:ext cx="1780675" cy="80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1" i="1" lang="en-US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OLSIS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30695" y="2703091"/>
            <a:ext cx="2887736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Online Student Information System</a:t>
            </a:r>
          </a:p>
        </p:txBody>
      </p:sp>
      <p:sp>
        <p:nvSpPr>
          <p:cNvPr id="59" name="Shape 59"/>
          <p:cNvSpPr/>
          <p:nvPr/>
        </p:nvSpPr>
        <p:spPr>
          <a:xfrm>
            <a:off x="3962400" y="2177781"/>
            <a:ext cx="4106780" cy="2532075"/>
          </a:xfrm>
          <a:prstGeom prst="roundRect">
            <a:avLst>
              <a:gd fmla="val 7449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866" y="739014"/>
            <a:ext cx="3048001" cy="71538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5620846" y="3052685"/>
            <a:ext cx="1999154" cy="353903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A6A6A6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5620846" y="3519550"/>
            <a:ext cx="1999154" cy="353903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A6A6A6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206866" y="3037253"/>
            <a:ext cx="1169900" cy="35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ID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898961" y="3503814"/>
            <a:ext cx="441125" cy="358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962399" y="6456583"/>
            <a:ext cx="62724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A5A5A5"/>
                </a:solidFill>
                <a:latin typeface="Verdana"/>
                <a:ea typeface="Verdana"/>
                <a:cs typeface="Verdana"/>
                <a:sym typeface="Verdana"/>
              </a:rPr>
              <a:t>© 2017 Ellucian Company L.P. and its affiliates.</a:t>
            </a:r>
          </a:p>
        </p:txBody>
      </p:sp>
      <p:sp>
        <p:nvSpPr>
          <p:cNvPr id="66" name="Shape 66"/>
          <p:cNvSpPr/>
          <p:nvPr/>
        </p:nvSpPr>
        <p:spPr>
          <a:xfrm>
            <a:off x="3962399" y="2177782"/>
            <a:ext cx="4106781" cy="677675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4174783" y="2202491"/>
            <a:ext cx="18780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Login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898961" y="5383166"/>
            <a:ext cx="2278827" cy="4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i="1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Let’s go Riverhawks!</a:t>
            </a:r>
          </a:p>
        </p:txBody>
      </p:sp>
      <p:sp>
        <p:nvSpPr>
          <p:cNvPr id="69" name="Shape 69"/>
          <p:cNvSpPr/>
          <p:nvPr/>
        </p:nvSpPr>
        <p:spPr>
          <a:xfrm>
            <a:off x="6696222" y="4052608"/>
            <a:ext cx="923778" cy="442672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2700">
            <a:solidFill>
              <a:srgbClr val="9CC2E5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437571_10154890252541748_4429738017282560318_n.jpg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923" y="-314767"/>
            <a:ext cx="12235846" cy="813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-337570" y="-29399"/>
            <a:ext cx="12547382" cy="6916798"/>
          </a:xfrm>
          <a:prstGeom prst="rect">
            <a:avLst/>
          </a:prstGeom>
          <a:solidFill>
            <a:srgbClr val="000000">
              <a:alpha val="74509"/>
            </a:srgbClr>
          </a:solidFill>
          <a:ln>
            <a:noFill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Apply for Admission or Review Existing Applications</a:t>
            </a:r>
          </a:p>
        </p:txBody>
      </p:sp>
      <p:sp>
        <p:nvSpPr>
          <p:cNvPr id="76" name="Shape 76"/>
          <p:cNvSpPr/>
          <p:nvPr/>
        </p:nvSpPr>
        <p:spPr>
          <a:xfrm>
            <a:off x="10038095" y="671227"/>
            <a:ext cx="1551310" cy="3494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95394"/>
                </a:lnTo>
                <a:cubicBezTo>
                  <a:pt x="120000" y="108983"/>
                  <a:pt x="117538" y="120000"/>
                  <a:pt x="114505" y="120000"/>
                </a:cubicBezTo>
                <a:lnTo>
                  <a:pt x="5494" y="120000"/>
                </a:lnTo>
                <a:cubicBezTo>
                  <a:pt x="2461" y="120000"/>
                  <a:pt x="0" y="108983"/>
                  <a:pt x="0" y="9539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535353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942651" y="100660"/>
            <a:ext cx="1780675" cy="70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1" lang="en-US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OLSIS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955351" y="652075"/>
            <a:ext cx="2092423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Calibri"/>
              <a:buNone/>
            </a:pPr>
            <a:r>
              <a:rPr b="0" i="0" lang="en-US" sz="1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Online Student Information System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829350" y="6531842"/>
            <a:ext cx="35510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 2017 Ellucian Company L.P. and its affiliates.</a:t>
            </a:r>
          </a:p>
        </p:txBody>
      </p:sp>
      <p:pic>
        <p:nvPicPr>
          <p:cNvPr descr="Picture 7"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" y="246326"/>
            <a:ext cx="622540" cy="63843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418480" y="1533873"/>
            <a:ext cx="1211646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Admissions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418480" y="2085636"/>
            <a:ext cx="1328067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418480" y="2637399"/>
            <a:ext cx="1851681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Students Records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418480" y="3189163"/>
            <a:ext cx="1870322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Student Accounts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418480" y="4248358"/>
            <a:ext cx="3324187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National Student Clearinghouse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418480" y="4805870"/>
            <a:ext cx="2246932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Apply for Graduation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10038095" y="332270"/>
            <a:ext cx="1551310" cy="359887"/>
          </a:xfrm>
          <a:custGeom>
            <a:pathLst>
              <a:path extrusionOk="0" h="120000" w="120000">
                <a:moveTo>
                  <a:pt x="4466" y="0"/>
                </a:moveTo>
                <a:lnTo>
                  <a:pt x="115533" y="0"/>
                </a:lnTo>
                <a:cubicBezTo>
                  <a:pt x="118000" y="0"/>
                  <a:pt x="120000" y="8955"/>
                  <a:pt x="120000" y="20000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0000"/>
                </a:lnTo>
                <a:cubicBezTo>
                  <a:pt x="0" y="8955"/>
                  <a:pt x="2000" y="0"/>
                  <a:pt x="4466" y="0"/>
                </a:cubicBezTo>
                <a:close/>
              </a:path>
            </a:pathLst>
          </a:custGeom>
          <a:solidFill>
            <a:srgbClr val="000000">
              <a:alpha val="74901"/>
            </a:srgbClr>
          </a:solidFill>
          <a:ln cap="flat" cmpd="sng" w="12700">
            <a:solidFill>
              <a:srgbClr val="535353">
                <a:alpha val="74901"/>
              </a:srgbClr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418480" y="5439583"/>
            <a:ext cx="2476313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0" i="0" lang="en-US" sz="18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Scholarship Application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0139697" y="365628"/>
            <a:ext cx="11064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Jeremi Swann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0146183" y="711344"/>
            <a:ext cx="646321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050772" y="249458"/>
            <a:ext cx="1896627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SERVICES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393948" y="249458"/>
            <a:ext cx="1459369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FINANCIAL AID</a:t>
            </a: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4121779" y="711344"/>
            <a:ext cx="1603772" cy="11099"/>
          </a:xfrm>
          <a:prstGeom prst="straightConnector1">
            <a:avLst/>
          </a:prstGeom>
          <a:noFill/>
          <a:ln cap="flat" cmpd="sng" w="38100">
            <a:solidFill>
              <a:srgbClr val="FFDF7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4" name="Shape 94"/>
          <p:cNvSpPr txBox="1"/>
          <p:nvPr/>
        </p:nvSpPr>
        <p:spPr>
          <a:xfrm>
            <a:off x="11290506" y="391028"/>
            <a:ext cx="203707" cy="21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289047" y="1591023"/>
            <a:ext cx="3426682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Apply for Admission or Review Existing Applications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340746" y="2142786"/>
            <a:ext cx="4634708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Check your registration status, class schedule and add or drop classes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340746" y="2694549"/>
            <a:ext cx="5038821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View your holds, grades, transcripts, MyDegree audit and account summary.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302646" y="3246313"/>
            <a:ext cx="5338983" cy="396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View account account detail and summary information, statement and payment </a:t>
            </a:r>
          </a:p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information, and tax notification information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251578" y="4332196"/>
            <a:ext cx="5398115" cy="548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Print enrollment verification certificates, order a transcript, or obtain information </a:t>
            </a:r>
          </a:p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regarding your student loan holders.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251577" y="4929546"/>
            <a:ext cx="5426182" cy="396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Eligible students can only apply for graduation when the Registrar's Office makes </a:t>
            </a:r>
          </a:p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this option available during certain dates of the year.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251577" y="5548285"/>
            <a:ext cx="1564011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4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008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Apply for scholarships.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-337570" y="-314768"/>
            <a:ext cx="12551494" cy="8135480"/>
            <a:chOff x="0" y="0"/>
            <a:chExt cx="12551493" cy="8135478"/>
          </a:xfrm>
        </p:grpSpPr>
        <p:pic>
          <p:nvPicPr>
            <p:cNvPr descr="19437571_10154890252541748_4429738017282560318_n.jpg" id="107" name="Shape 1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647" y="0"/>
              <a:ext cx="12235846" cy="813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/>
            <p:nvPr/>
          </p:nvSpPr>
          <p:spPr>
            <a:xfrm>
              <a:off x="0" y="285368"/>
              <a:ext cx="12547382" cy="6916798"/>
            </a:xfrm>
            <a:prstGeom prst="rect">
              <a:avLst/>
            </a:prstGeom>
            <a:solidFill>
              <a:srgbClr val="000000">
                <a:alpha val="74509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64008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Verdana"/>
                <a:buNone/>
              </a:pPr>
              <a:r>
                <a:rPr b="0" i="0" lang="en-US" sz="1008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Apply for Admission or Review Existing Applications</a:t>
              </a:r>
            </a:p>
          </p:txBody>
        </p:sp>
      </p:grpSp>
      <p:sp>
        <p:nvSpPr>
          <p:cNvPr id="109" name="Shape 109"/>
          <p:cNvSpPr txBox="1"/>
          <p:nvPr/>
        </p:nvSpPr>
        <p:spPr>
          <a:xfrm>
            <a:off x="942651" y="100660"/>
            <a:ext cx="1780675" cy="70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1" lang="en-US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OLSIS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955351" y="652075"/>
            <a:ext cx="2092423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Calibri"/>
              <a:buNone/>
            </a:pPr>
            <a:r>
              <a:rPr b="0" i="0" lang="en-US" sz="1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Online Student Information System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8829350" y="6531842"/>
            <a:ext cx="35510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 2017 Ellucian Company L.P. and its affiliates.</a:t>
            </a:r>
          </a:p>
        </p:txBody>
      </p:sp>
      <p:pic>
        <p:nvPicPr>
          <p:cNvPr descr="Picture 7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" y="246326"/>
            <a:ext cx="622540" cy="638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50241" y="1402624"/>
            <a:ext cx="1274154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F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FFCF3F"/>
                </a:solidFill>
                <a:latin typeface="Calibri"/>
                <a:ea typeface="Calibri"/>
                <a:cs typeface="Calibri"/>
                <a:sym typeface="Calibri"/>
              </a:rPr>
              <a:t>Admissions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51983" y="1704241"/>
            <a:ext cx="852095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63346" y="1968778"/>
            <a:ext cx="1172082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 Records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77570" y="2233315"/>
            <a:ext cx="1183473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Accounts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77570" y="2956225"/>
            <a:ext cx="2071946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Student Clearinghouse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77570" y="3185592"/>
            <a:ext cx="1413624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Apply for Graduation</a:t>
            </a:r>
          </a:p>
        </p:txBody>
      </p:sp>
      <p:sp>
        <p:nvSpPr>
          <p:cNvPr id="119" name="Shape 119"/>
          <p:cNvSpPr/>
          <p:nvPr/>
        </p:nvSpPr>
        <p:spPr>
          <a:xfrm>
            <a:off x="10038095" y="332270"/>
            <a:ext cx="1551310" cy="359888"/>
          </a:xfrm>
          <a:custGeom>
            <a:pathLst>
              <a:path extrusionOk="0" h="120000" w="120000">
                <a:moveTo>
                  <a:pt x="4466" y="0"/>
                </a:moveTo>
                <a:lnTo>
                  <a:pt x="115533" y="0"/>
                </a:lnTo>
                <a:cubicBezTo>
                  <a:pt x="118000" y="0"/>
                  <a:pt x="120000" y="8955"/>
                  <a:pt x="120000" y="20000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0000"/>
                </a:lnTo>
                <a:cubicBezTo>
                  <a:pt x="0" y="8955"/>
                  <a:pt x="2000" y="0"/>
                  <a:pt x="4466" y="0"/>
                </a:cubicBezTo>
                <a:close/>
              </a:path>
            </a:pathLst>
          </a:custGeom>
          <a:solidFill>
            <a:srgbClr val="000000">
              <a:alpha val="74901"/>
            </a:srgbClr>
          </a:solidFill>
          <a:ln cap="flat" cmpd="sng" w="12700">
            <a:solidFill>
              <a:srgbClr val="535353">
                <a:alpha val="74901"/>
              </a:srgbClr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77570" y="3414959"/>
            <a:ext cx="1553801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Scholarship Application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0139697" y="365628"/>
            <a:ext cx="11064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Jeremi Swann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050772" y="249458"/>
            <a:ext cx="1896627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SERVICES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393948" y="249458"/>
            <a:ext cx="1459369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FINANCIAL AID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290506" y="391028"/>
            <a:ext cx="203707" cy="21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</a:p>
        </p:txBody>
      </p:sp>
      <p:sp>
        <p:nvSpPr>
          <p:cNvPr id="125" name="Shape 125"/>
          <p:cNvSpPr/>
          <p:nvPr/>
        </p:nvSpPr>
        <p:spPr>
          <a:xfrm>
            <a:off x="5414995" y="1447074"/>
            <a:ext cx="2079722" cy="345441"/>
          </a:xfrm>
          <a:prstGeom prst="roundRect">
            <a:avLst>
              <a:gd fmla="val 16414" name="adj"/>
            </a:avLst>
          </a:prstGeom>
          <a:solidFill>
            <a:srgbClr val="FFFFFF"/>
          </a:solidFill>
          <a:ln cap="flat" cmpd="sng" w="12700">
            <a:solidFill>
              <a:srgbClr val="D1D1D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Admission Application 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478876" y="1453424"/>
            <a:ext cx="168866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Type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461591" y="2295318"/>
            <a:ext cx="3750666" cy="896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25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1" i="1" lang="en-US" sz="13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Note</a:t>
            </a:r>
          </a:p>
          <a:p>
            <a:pPr indent="-698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If you have completed an application within the </a:t>
            </a:r>
          </a:p>
          <a:p>
            <a:pPr indent="-698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past 12 months, or are a current student, it is </a:t>
            </a:r>
          </a:p>
          <a:p>
            <a:pPr indent="-698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Verdana"/>
              <a:buNone/>
            </a:pPr>
            <a:r>
              <a:rPr b="1" i="0" lang="en-US" sz="11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b="0" i="0" lang="en-US" sz="11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 necessary for you to apply for admission again.</a:t>
            </a:r>
          </a:p>
        </p:txBody>
      </p:sp>
      <p:sp>
        <p:nvSpPr>
          <p:cNvPr id="128" name="Shape 128"/>
          <p:cNvSpPr/>
          <p:nvPr/>
        </p:nvSpPr>
        <p:spPr>
          <a:xfrm>
            <a:off x="7845283" y="1412907"/>
            <a:ext cx="947041" cy="388375"/>
          </a:xfrm>
          <a:prstGeom prst="roundRect">
            <a:avLst>
              <a:gd fmla="val 19620" name="adj"/>
            </a:avLst>
          </a:prstGeom>
          <a:solidFill>
            <a:srgbClr val="0096FF"/>
          </a:solidFill>
          <a:ln cap="flat" cmpd="sng" w="12700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</a:p>
        </p:txBody>
      </p:sp>
      <p:cxnSp>
        <p:nvCxnSpPr>
          <p:cNvPr id="129" name="Shape 129"/>
          <p:cNvCxnSpPr/>
          <p:nvPr/>
        </p:nvCxnSpPr>
        <p:spPr>
          <a:xfrm flipH="1" rot="10800000">
            <a:off x="4121779" y="711344"/>
            <a:ext cx="1603772" cy="11099"/>
          </a:xfrm>
          <a:prstGeom prst="straightConnector1">
            <a:avLst/>
          </a:prstGeom>
          <a:noFill/>
          <a:ln cap="flat" cmpd="sng" w="38100">
            <a:solidFill>
              <a:srgbClr val="FFDF7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2893522" y="1415605"/>
            <a:ext cx="9602" cy="2363936"/>
          </a:xfrm>
          <a:prstGeom prst="straightConnector1">
            <a:avLst/>
          </a:prstGeom>
          <a:noFill/>
          <a:ln cap="flat" cmpd="sng" w="127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Shape 135"/>
          <p:cNvGrpSpPr/>
          <p:nvPr/>
        </p:nvGrpSpPr>
        <p:grpSpPr>
          <a:xfrm>
            <a:off x="-337570" y="-314767"/>
            <a:ext cx="12551494" cy="8135479"/>
            <a:chOff x="0" y="0"/>
            <a:chExt cx="12551493" cy="8135478"/>
          </a:xfrm>
        </p:grpSpPr>
        <p:pic>
          <p:nvPicPr>
            <p:cNvPr descr="19437571_10154890252541748_4429738017282560318_n.jpg" id="136" name="Shape 1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647" y="0"/>
              <a:ext cx="12235846" cy="813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0" y="285368"/>
              <a:ext cx="12547382" cy="6916798"/>
            </a:xfrm>
            <a:prstGeom prst="rect">
              <a:avLst/>
            </a:prstGeom>
            <a:solidFill>
              <a:srgbClr val="000000">
                <a:alpha val="74509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64008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Verdana"/>
                <a:buNone/>
              </a:pPr>
              <a:r>
                <a:rPr b="0" i="0" lang="en-US" sz="1008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Apply for Admission or Review Existing Applications</a:t>
              </a:r>
            </a:p>
          </p:txBody>
        </p:sp>
      </p:grpSp>
      <p:sp>
        <p:nvSpPr>
          <p:cNvPr id="138" name="Shape 138"/>
          <p:cNvSpPr txBox="1"/>
          <p:nvPr/>
        </p:nvSpPr>
        <p:spPr>
          <a:xfrm>
            <a:off x="942651" y="100660"/>
            <a:ext cx="1780675" cy="70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1" lang="en-US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OLSIS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955351" y="652075"/>
            <a:ext cx="2092423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Calibri"/>
              <a:buNone/>
            </a:pPr>
            <a:r>
              <a:rPr b="0" i="0" lang="en-US" sz="1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Online Student Information System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8829350" y="6531842"/>
            <a:ext cx="35510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 2017 Ellucian Company L.P. and its affiliates.</a:t>
            </a:r>
          </a:p>
        </p:txBody>
      </p:sp>
      <p:pic>
        <p:nvPicPr>
          <p:cNvPr descr="Picture 7" id="141" name="Shape 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" y="246326"/>
            <a:ext cx="622540" cy="6384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50241" y="1685418"/>
            <a:ext cx="1382649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F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FFCF3F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51983" y="1467864"/>
            <a:ext cx="780949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Admissions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63346" y="2060608"/>
            <a:ext cx="1172082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 Records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77570" y="2289975"/>
            <a:ext cx="1183473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Accounts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77570" y="2900341"/>
            <a:ext cx="2071946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Student Clearinghouse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77570" y="3129708"/>
            <a:ext cx="1413624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Apply for Graduation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10038095" y="332270"/>
            <a:ext cx="1551310" cy="359888"/>
          </a:xfrm>
          <a:custGeom>
            <a:pathLst>
              <a:path extrusionOk="0" h="120000" w="120000">
                <a:moveTo>
                  <a:pt x="4466" y="0"/>
                </a:moveTo>
                <a:lnTo>
                  <a:pt x="115533" y="0"/>
                </a:lnTo>
                <a:cubicBezTo>
                  <a:pt x="118000" y="0"/>
                  <a:pt x="120000" y="8955"/>
                  <a:pt x="120000" y="20000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0000"/>
                </a:lnTo>
                <a:cubicBezTo>
                  <a:pt x="0" y="8955"/>
                  <a:pt x="2000" y="0"/>
                  <a:pt x="4466" y="0"/>
                </a:cubicBezTo>
                <a:close/>
              </a:path>
            </a:pathLst>
          </a:custGeom>
          <a:solidFill>
            <a:srgbClr val="000000">
              <a:alpha val="74901"/>
            </a:srgbClr>
          </a:solidFill>
          <a:ln cap="flat" cmpd="sng" w="12700">
            <a:solidFill>
              <a:srgbClr val="535353">
                <a:alpha val="74901"/>
              </a:srgbClr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377570" y="3359075"/>
            <a:ext cx="1553801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Scholarship Application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0139697" y="365628"/>
            <a:ext cx="11064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Jeremi Swann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50772" y="249458"/>
            <a:ext cx="1896627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SERVICES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393948" y="249458"/>
            <a:ext cx="1459369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FINANCIAL AID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1290506" y="391028"/>
            <a:ext cx="203707" cy="21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478876" y="1453424"/>
            <a:ext cx="122362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Select Term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478876" y="1851568"/>
            <a:ext cx="1854261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Add / Drop Classes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478876" y="2249711"/>
            <a:ext cx="1254285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Find Classes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478876" y="2647854"/>
            <a:ext cx="1882637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Registration Status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478876" y="3045998"/>
            <a:ext cx="1899604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Active Registration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478876" y="3444141"/>
            <a:ext cx="2554348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Concise Student Schedule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478876" y="3842285"/>
            <a:ext cx="4211500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Purchase Textbooks from Barnes and Noble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478876" y="4240428"/>
            <a:ext cx="1979673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Registration History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478876" y="4638572"/>
            <a:ext cx="4473338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Student Invoice (Registration Fee Assessment)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478876" y="5036715"/>
            <a:ext cx="2353133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Withdrawal Information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478876" y="5434858"/>
            <a:ext cx="1750974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Week at a Glance</a:t>
            </a:r>
          </a:p>
        </p:txBody>
      </p:sp>
      <p:cxnSp>
        <p:nvCxnSpPr>
          <p:cNvPr id="165" name="Shape 165"/>
          <p:cNvCxnSpPr/>
          <p:nvPr/>
        </p:nvCxnSpPr>
        <p:spPr>
          <a:xfrm flipH="1" rot="10800000">
            <a:off x="4121779" y="711344"/>
            <a:ext cx="1603772" cy="11099"/>
          </a:xfrm>
          <a:prstGeom prst="straightConnector1">
            <a:avLst/>
          </a:prstGeom>
          <a:noFill/>
          <a:ln cap="flat" cmpd="sng" w="38100">
            <a:solidFill>
              <a:srgbClr val="FFDF7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2893522" y="1415605"/>
            <a:ext cx="9602" cy="2363936"/>
          </a:xfrm>
          <a:prstGeom prst="straightConnector1">
            <a:avLst/>
          </a:prstGeom>
          <a:noFill/>
          <a:ln cap="flat" cmpd="sng" w="127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-337570" y="-314767"/>
            <a:ext cx="12551493" cy="8135478"/>
            <a:chOff x="0" y="0"/>
            <a:chExt cx="12551493" cy="8135478"/>
          </a:xfrm>
        </p:grpSpPr>
        <p:pic>
          <p:nvPicPr>
            <p:cNvPr descr="19437571_10154890252541748_4429738017282560318_n.jpg" id="172" name="Shape 17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647" y="0"/>
              <a:ext cx="12235846" cy="813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Shape 173"/>
            <p:cNvSpPr/>
            <p:nvPr/>
          </p:nvSpPr>
          <p:spPr>
            <a:xfrm>
              <a:off x="0" y="285368"/>
              <a:ext cx="12547500" cy="6916800"/>
            </a:xfrm>
            <a:prstGeom prst="rect">
              <a:avLst/>
            </a:prstGeom>
            <a:solidFill>
              <a:srgbClr val="000000">
                <a:alpha val="74509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64008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Verdana"/>
                <a:buNone/>
              </a:pPr>
              <a:r>
                <a:rPr b="0" i="0" lang="en-US" sz="1008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Apply for Admission or Review Existing Applications</a:t>
              </a:r>
            </a:p>
          </p:txBody>
        </p:sp>
      </p:grpSp>
      <p:sp>
        <p:nvSpPr>
          <p:cNvPr id="174" name="Shape 174"/>
          <p:cNvSpPr txBox="1"/>
          <p:nvPr/>
        </p:nvSpPr>
        <p:spPr>
          <a:xfrm>
            <a:off x="942651" y="100660"/>
            <a:ext cx="17808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1" lang="en-US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OLSIS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55351" y="652075"/>
            <a:ext cx="2092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Calibri"/>
              <a:buNone/>
            </a:pPr>
            <a:r>
              <a:rPr b="0" i="0" lang="en-US" sz="1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Online Student Information System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829350" y="6531842"/>
            <a:ext cx="35510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 2017 Ellucian Company L.P. and its affiliates.</a:t>
            </a:r>
          </a:p>
        </p:txBody>
      </p:sp>
      <p:pic>
        <p:nvPicPr>
          <p:cNvPr descr="Picture 7"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" y="246326"/>
            <a:ext cx="622540" cy="638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646921" y="2189797"/>
            <a:ext cx="1382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F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FFCF3F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48663" y="1972243"/>
            <a:ext cx="7809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Admissions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60026" y="2564987"/>
            <a:ext cx="11721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 Records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74250" y="2794354"/>
            <a:ext cx="1183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Accounts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30031" y="3254402"/>
            <a:ext cx="2071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Student Clearinghouse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30031" y="3483769"/>
            <a:ext cx="14136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Apply for Graduation</a:t>
            </a:r>
          </a:p>
        </p:txBody>
      </p:sp>
      <p:sp>
        <p:nvSpPr>
          <p:cNvPr id="184" name="Shape 184"/>
          <p:cNvSpPr/>
          <p:nvPr/>
        </p:nvSpPr>
        <p:spPr>
          <a:xfrm>
            <a:off x="10038095" y="332270"/>
            <a:ext cx="1551310" cy="359888"/>
          </a:xfrm>
          <a:custGeom>
            <a:pathLst>
              <a:path extrusionOk="0" h="120000" w="120000">
                <a:moveTo>
                  <a:pt x="4466" y="0"/>
                </a:moveTo>
                <a:lnTo>
                  <a:pt x="115533" y="0"/>
                </a:lnTo>
                <a:cubicBezTo>
                  <a:pt x="118000" y="0"/>
                  <a:pt x="120000" y="8955"/>
                  <a:pt x="120000" y="20000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0000"/>
                </a:lnTo>
                <a:cubicBezTo>
                  <a:pt x="0" y="8955"/>
                  <a:pt x="2000" y="0"/>
                  <a:pt x="4466" y="0"/>
                </a:cubicBezTo>
                <a:close/>
              </a:path>
            </a:pathLst>
          </a:custGeom>
          <a:solidFill>
            <a:srgbClr val="000000">
              <a:alpha val="74117"/>
            </a:srgbClr>
          </a:solidFill>
          <a:ln cap="flat" cmpd="sng" w="12700">
            <a:solidFill>
              <a:srgbClr val="535353">
                <a:alpha val="74117"/>
              </a:srgbClr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30031" y="3713136"/>
            <a:ext cx="1553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Scholarship Application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139697" y="365628"/>
            <a:ext cx="11064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Jeremi Swann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84747" y="1380455"/>
            <a:ext cx="1896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SERVICES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24786" y="4094144"/>
            <a:ext cx="1459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FINANCIAL AID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1290506" y="391028"/>
            <a:ext cx="203707" cy="21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478876" y="1605824"/>
            <a:ext cx="1854261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Add / Drop Classes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515302" y="1379838"/>
            <a:ext cx="950973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Spring 2018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504597" y="2239458"/>
            <a:ext cx="170607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Classes by CRN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777777" y="2009594"/>
            <a:ext cx="2071946" cy="2679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25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b="1" i="1" lang="en-US" sz="13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Directions</a:t>
            </a:r>
          </a:p>
          <a:p>
            <a:pPr indent="-698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add a class, enter the CRN in the Add Classes section. To drop a class, use the options available in the Action pull-down list.</a:t>
            </a:r>
          </a:p>
          <a:p>
            <a:pPr indent="-698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If you are registering to repeat a course in which you previously earned a grade of D, F, FIW, or R, use the options available in the Action pull-down list and select "Repeat Course".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042124" y="2048365"/>
            <a:ext cx="24261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25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Verdana"/>
              <a:buNone/>
            </a:pPr>
            <a:r>
              <a:rPr b="1" i="1" lang="en-US" sz="1300" u="none" cap="none" strike="noStrike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Notice</a:t>
            </a:r>
          </a:p>
          <a:p>
            <a:pPr indent="-698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Tuition &amp; fees are due by 4pm on Friday, December 29, 2017</a:t>
            </a:r>
          </a:p>
          <a:p>
            <a:pPr indent="-1143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Any student with an unpaid account, without an authorized payment plan, or without authorized financial aid will be withdrawn from their courses on Friday, December 29, 2017.</a:t>
            </a:r>
          </a:p>
          <a:p>
            <a:pPr indent="-1143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Registrations after due dates must be accompanied by immediate payment or authorized payment arrangement.</a:t>
            </a:r>
          </a:p>
        </p:txBody>
      </p:sp>
      <p:sp>
        <p:nvSpPr>
          <p:cNvPr id="195" name="Shape 195"/>
          <p:cNvSpPr/>
          <p:nvPr/>
        </p:nvSpPr>
        <p:spPr>
          <a:xfrm>
            <a:off x="3543164" y="2652691"/>
            <a:ext cx="768249" cy="281941"/>
          </a:xfrm>
          <a:prstGeom prst="roundRect">
            <a:avLst>
              <a:gd fmla="val 12002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475570" y="2652691"/>
            <a:ext cx="768250" cy="281941"/>
          </a:xfrm>
          <a:prstGeom prst="roundRect">
            <a:avLst>
              <a:gd fmla="val 12002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436810" y="2652691"/>
            <a:ext cx="768250" cy="281941"/>
          </a:xfrm>
          <a:prstGeom prst="roundRect">
            <a:avLst>
              <a:gd fmla="val 12002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543164" y="3097675"/>
            <a:ext cx="768249" cy="281941"/>
          </a:xfrm>
          <a:prstGeom prst="roundRect">
            <a:avLst>
              <a:gd fmla="val 12002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475570" y="3097675"/>
            <a:ext cx="768250" cy="281941"/>
          </a:xfrm>
          <a:prstGeom prst="roundRect">
            <a:avLst>
              <a:gd fmla="val 12002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445049" y="3097675"/>
            <a:ext cx="768250" cy="281941"/>
          </a:xfrm>
          <a:prstGeom prst="roundRect">
            <a:avLst>
              <a:gd fmla="val 12002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491897" y="3654628"/>
            <a:ext cx="1553454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Schedule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515348" y="4032063"/>
            <a:ext cx="516761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 220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515348" y="4457126"/>
            <a:ext cx="516761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 260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515348" y="4845830"/>
            <a:ext cx="516760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 101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515348" y="5208825"/>
            <a:ext cx="516761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 121</a:t>
            </a:r>
          </a:p>
        </p:txBody>
      </p:sp>
      <p:sp>
        <p:nvSpPr>
          <p:cNvPr id="206" name="Shape 206"/>
          <p:cNvSpPr/>
          <p:nvPr/>
        </p:nvSpPr>
        <p:spPr>
          <a:xfrm>
            <a:off x="4252751" y="4044763"/>
            <a:ext cx="1081024" cy="307341"/>
          </a:xfrm>
          <a:prstGeom prst="roundRect">
            <a:avLst>
              <a:gd fmla="val 11010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         </a:t>
            </a:r>
            <a:r>
              <a:rPr b="0" i="0" lang="en-US" sz="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▼</a:t>
            </a:r>
          </a:p>
        </p:txBody>
      </p:sp>
      <p:sp>
        <p:nvSpPr>
          <p:cNvPr id="207" name="Shape 207"/>
          <p:cNvSpPr/>
          <p:nvPr/>
        </p:nvSpPr>
        <p:spPr>
          <a:xfrm>
            <a:off x="4252751" y="4460299"/>
            <a:ext cx="1081024" cy="307341"/>
          </a:xfrm>
          <a:prstGeom prst="roundRect">
            <a:avLst>
              <a:gd fmla="val 11010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         </a:t>
            </a:r>
            <a:r>
              <a:rPr b="0" i="0" lang="en-US" sz="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▼</a:t>
            </a:r>
          </a:p>
        </p:txBody>
      </p:sp>
      <p:sp>
        <p:nvSpPr>
          <p:cNvPr id="208" name="Shape 208"/>
          <p:cNvSpPr/>
          <p:nvPr/>
        </p:nvSpPr>
        <p:spPr>
          <a:xfrm>
            <a:off x="4250711" y="4840912"/>
            <a:ext cx="1081024" cy="307341"/>
          </a:xfrm>
          <a:prstGeom prst="roundRect">
            <a:avLst>
              <a:gd fmla="val 11010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         </a:t>
            </a:r>
            <a:r>
              <a:rPr b="0" i="0" lang="en-US" sz="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▼</a:t>
            </a:r>
          </a:p>
        </p:txBody>
      </p:sp>
      <p:sp>
        <p:nvSpPr>
          <p:cNvPr id="209" name="Shape 209"/>
          <p:cNvSpPr/>
          <p:nvPr/>
        </p:nvSpPr>
        <p:spPr>
          <a:xfrm>
            <a:off x="4250711" y="5221525"/>
            <a:ext cx="1081024" cy="307341"/>
          </a:xfrm>
          <a:prstGeom prst="roundRect">
            <a:avLst>
              <a:gd fmla="val 11010" name="adj"/>
            </a:avLst>
          </a:prstGeom>
          <a:solidFill>
            <a:srgbClr val="FFFFFF"/>
          </a:solidFill>
          <a:ln cap="flat" cmpd="sng" w="254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         </a:t>
            </a:r>
            <a:r>
              <a:rPr b="0" i="0" lang="en-US" sz="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▼</a:t>
            </a:r>
          </a:p>
        </p:txBody>
      </p:sp>
      <p:cxnSp>
        <p:nvCxnSpPr>
          <p:cNvPr id="210" name="Shape 210"/>
          <p:cNvCxnSpPr/>
          <p:nvPr/>
        </p:nvCxnSpPr>
        <p:spPr>
          <a:xfrm flipH="1" rot="10800000">
            <a:off x="424779" y="1804252"/>
            <a:ext cx="1603800" cy="111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1" name="Shape 211"/>
          <p:cNvCxnSpPr/>
          <p:nvPr/>
        </p:nvCxnSpPr>
        <p:spPr>
          <a:xfrm rot="10800000">
            <a:off x="3129821" y="1415541"/>
            <a:ext cx="9600" cy="2364000"/>
          </a:xfrm>
          <a:prstGeom prst="straightConnector1">
            <a:avLst/>
          </a:prstGeom>
          <a:noFill/>
          <a:ln cap="flat" cmpd="sng" w="127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-337570" y="-314767"/>
            <a:ext cx="12551494" cy="8135479"/>
            <a:chOff x="0" y="0"/>
            <a:chExt cx="12551493" cy="8135478"/>
          </a:xfrm>
        </p:grpSpPr>
        <p:pic>
          <p:nvPicPr>
            <p:cNvPr descr="19437571_10154890252541748_4429738017282560318_n.jpg" id="217" name="Shape 2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5647" y="0"/>
              <a:ext cx="12235846" cy="813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Shape 218"/>
            <p:cNvSpPr/>
            <p:nvPr/>
          </p:nvSpPr>
          <p:spPr>
            <a:xfrm>
              <a:off x="0" y="285368"/>
              <a:ext cx="12547382" cy="6916798"/>
            </a:xfrm>
            <a:prstGeom prst="rect">
              <a:avLst/>
            </a:prstGeom>
            <a:solidFill>
              <a:srgbClr val="000000">
                <a:alpha val="74509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64008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Verdana"/>
                <a:buNone/>
              </a:pPr>
              <a:r>
                <a:rPr b="0" i="0" lang="en-US" sz="1008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Apply for Admission or Review Existing Applications</a:t>
              </a:r>
            </a:p>
          </p:txBody>
        </p:sp>
      </p:grpSp>
      <p:sp>
        <p:nvSpPr>
          <p:cNvPr id="219" name="Shape 219"/>
          <p:cNvSpPr txBox="1"/>
          <p:nvPr/>
        </p:nvSpPr>
        <p:spPr>
          <a:xfrm>
            <a:off x="942651" y="100660"/>
            <a:ext cx="1780675" cy="70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1" lang="en-US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OLSIS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955351" y="652075"/>
            <a:ext cx="2092423" cy="231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Calibri"/>
              <a:buNone/>
            </a:pPr>
            <a:r>
              <a:rPr b="0" i="0" lang="en-US" sz="1000" u="none" cap="none" strike="noStrike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rPr>
              <a:t>Online Student Information System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8829350" y="6531842"/>
            <a:ext cx="3551077" cy="25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 2017 Ellucian Company L.P. and its affiliates.</a:t>
            </a:r>
          </a:p>
        </p:txBody>
      </p:sp>
      <p:pic>
        <p:nvPicPr>
          <p:cNvPr descr="Picture 7"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" y="246326"/>
            <a:ext cx="622540" cy="63843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51983" y="1467864"/>
            <a:ext cx="780949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Admissions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63346" y="1755808"/>
            <a:ext cx="852096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77570" y="2289975"/>
            <a:ext cx="1183473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Accounts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77570" y="2900341"/>
            <a:ext cx="2071946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Student Clearinghouse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77570" y="3129708"/>
            <a:ext cx="1413624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Apply for Graduation</a:t>
            </a:r>
          </a:p>
        </p:txBody>
      </p:sp>
      <p:sp>
        <p:nvSpPr>
          <p:cNvPr id="228" name="Shape 228"/>
          <p:cNvSpPr/>
          <p:nvPr/>
        </p:nvSpPr>
        <p:spPr>
          <a:xfrm>
            <a:off x="10038095" y="332270"/>
            <a:ext cx="1551310" cy="359888"/>
          </a:xfrm>
          <a:custGeom>
            <a:pathLst>
              <a:path extrusionOk="0" h="120000" w="120000">
                <a:moveTo>
                  <a:pt x="4466" y="0"/>
                </a:moveTo>
                <a:lnTo>
                  <a:pt x="115533" y="0"/>
                </a:lnTo>
                <a:cubicBezTo>
                  <a:pt x="118000" y="0"/>
                  <a:pt x="120000" y="8955"/>
                  <a:pt x="120000" y="20000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0000"/>
                </a:lnTo>
                <a:cubicBezTo>
                  <a:pt x="0" y="8955"/>
                  <a:pt x="2000" y="0"/>
                  <a:pt x="4466" y="0"/>
                </a:cubicBezTo>
                <a:close/>
              </a:path>
            </a:pathLst>
          </a:custGeom>
          <a:solidFill>
            <a:srgbClr val="000000">
              <a:alpha val="74117"/>
            </a:srgbClr>
          </a:solidFill>
          <a:ln cap="flat" cmpd="sng" w="12700">
            <a:solidFill>
              <a:srgbClr val="535353">
                <a:alpha val="74117"/>
              </a:srgbClr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45700" rIns="45700" wrap="square" tIns="457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77570" y="3359075"/>
            <a:ext cx="1553801" cy="24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Scholarship Application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0139697" y="365628"/>
            <a:ext cx="1106424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Jeremi Swann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050772" y="249458"/>
            <a:ext cx="1896627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 SERVICES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393948" y="249458"/>
            <a:ext cx="1459369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FINANCIAL AID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290506" y="391028"/>
            <a:ext cx="203707" cy="21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50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▼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>
            <a:off x="2893522" y="1415605"/>
            <a:ext cx="9602" cy="2363936"/>
          </a:xfrm>
          <a:prstGeom prst="straightConnector1">
            <a:avLst/>
          </a:prstGeom>
          <a:noFill/>
          <a:ln cap="flat" cmpd="sng" w="12700">
            <a:solidFill>
              <a:srgbClr val="A7A7A7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35" name="Shape 235"/>
          <p:cNvSpPr txBox="1"/>
          <p:nvPr/>
        </p:nvSpPr>
        <p:spPr>
          <a:xfrm>
            <a:off x="3478876" y="1423414"/>
            <a:ext cx="1143954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View Holds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50241" y="1971708"/>
            <a:ext cx="1851458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3F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FFCF3F"/>
                </a:solidFill>
                <a:latin typeface="Calibri"/>
                <a:ea typeface="Calibri"/>
                <a:cs typeface="Calibri"/>
                <a:sym typeface="Calibri"/>
              </a:rPr>
              <a:t>Student Records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478876" y="1828091"/>
            <a:ext cx="2538076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View Student Information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478876" y="2232769"/>
            <a:ext cx="1601551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Midterm Grades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478876" y="2637446"/>
            <a:ext cx="128008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Final Grades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478876" y="3042123"/>
            <a:ext cx="2026604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Academic Transcript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478876" y="3446800"/>
            <a:ext cx="1514139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Course Catalog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478876" y="3851478"/>
            <a:ext cx="1033722" cy="332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F7F"/>
              </a:buClr>
              <a:buSzPct val="100000"/>
              <a:buFont typeface="Calibri"/>
              <a:buNone/>
            </a:pPr>
            <a:r>
              <a:rPr b="1" i="0" lang="en-US" sz="1600" u="none" cap="none" strike="noStrike">
                <a:solidFill>
                  <a:srgbClr val="FFDF7F"/>
                </a:solidFill>
                <a:latin typeface="Calibri"/>
                <a:ea typeface="Calibri"/>
                <a:cs typeface="Calibri"/>
                <a:sym typeface="Calibri"/>
              </a:rPr>
              <a:t>MyDegree</a:t>
            </a:r>
          </a:p>
        </p:txBody>
      </p:sp>
      <p:cxnSp>
        <p:nvCxnSpPr>
          <p:cNvPr id="243" name="Shape 243"/>
          <p:cNvCxnSpPr/>
          <p:nvPr/>
        </p:nvCxnSpPr>
        <p:spPr>
          <a:xfrm flipH="1" rot="10800000">
            <a:off x="4121779" y="711344"/>
            <a:ext cx="1603772" cy="11099"/>
          </a:xfrm>
          <a:prstGeom prst="straightConnector1">
            <a:avLst/>
          </a:prstGeom>
          <a:noFill/>
          <a:ln cap="flat" cmpd="sng" w="38100">
            <a:solidFill>
              <a:srgbClr val="FFDF7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25" y="558800"/>
            <a:ext cx="7524550" cy="7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