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8" r:id="rId2"/>
    <p:sldId id="256" r:id="rId3"/>
    <p:sldId id="259" r:id="rId4"/>
    <p:sldId id="271" r:id="rId5"/>
    <p:sldId id="267" r:id="rId6"/>
    <p:sldId id="270" r:id="rId7"/>
    <p:sldId id="272" r:id="rId8"/>
    <p:sldId id="282" r:id="rId9"/>
    <p:sldId id="283" r:id="rId10"/>
    <p:sldId id="295" r:id="rId11"/>
    <p:sldId id="296" r:id="rId12"/>
    <p:sldId id="293" r:id="rId13"/>
    <p:sldId id="297" r:id="rId14"/>
    <p:sldId id="285" r:id="rId15"/>
    <p:sldId id="284" r:id="rId16"/>
    <p:sldId id="294" r:id="rId17"/>
    <p:sldId id="301" r:id="rId18"/>
    <p:sldId id="305" r:id="rId19"/>
    <p:sldId id="306" r:id="rId20"/>
    <p:sldId id="307" r:id="rId21"/>
    <p:sldId id="308" r:id="rId22"/>
    <p:sldId id="302" r:id="rId23"/>
    <p:sldId id="303" r:id="rId24"/>
    <p:sldId id="298" r:id="rId25"/>
    <p:sldId id="309" r:id="rId26"/>
    <p:sldId id="310" r:id="rId27"/>
    <p:sldId id="299" r:id="rId28"/>
    <p:sldId id="300" r:id="rId29"/>
    <p:sldId id="289" r:id="rId30"/>
    <p:sldId id="311" r:id="rId31"/>
    <p:sldId id="312" r:id="rId32"/>
    <p:sldId id="313" r:id="rId33"/>
    <p:sldId id="291" r:id="rId34"/>
    <p:sldId id="292" r:id="rId35"/>
    <p:sldId id="274" r:id="rId36"/>
    <p:sldId id="314" r:id="rId37"/>
    <p:sldId id="315" r:id="rId38"/>
    <p:sldId id="316" r:id="rId39"/>
    <p:sldId id="275" r:id="rId40"/>
    <p:sldId id="276" r:id="rId41"/>
    <p:sldId id="281" r:id="rId42"/>
    <p:sldId id="266" r:id="rId43"/>
    <p:sldId id="260" r:id="rId44"/>
    <p:sldId id="261" r:id="rId45"/>
    <p:sldId id="262" r:id="rId46"/>
    <p:sldId id="263" r:id="rId47"/>
    <p:sldId id="264" r:id="rId48"/>
    <p:sldId id="265" r:id="rId49"/>
    <p:sldId id="26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F62"/>
    <a:srgbClr val="D2BC1C"/>
    <a:srgbClr val="E8AA2D"/>
    <a:srgbClr val="142A9A"/>
    <a:srgbClr val="CCC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E668-5F41-405D-8681-D559313A75FB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4E1A-A6BC-4ED7-BD81-BBAE2BD5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1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7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18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9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 for home page.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5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0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1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28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7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18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4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4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06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5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7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5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4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slide. DO NOT EDIT FURTHER!!!!!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8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79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74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3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Catalog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Fall Schedule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Schedule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0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Office contact info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335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 Calendar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1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Logout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E1A-A6BC-4ED7-BD81-BBAE2BD55D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6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AA2D"/>
            </a:gs>
            <a:gs pos="75000">
              <a:srgbClr val="4D5EB3"/>
            </a:gs>
            <a:gs pos="45000">
              <a:srgbClr val="D2BC1C"/>
            </a:gs>
            <a:gs pos="100000">
              <a:srgbClr val="353F6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1C3B-FC74-4D71-93E6-73582FE388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EBED-72B2-4078-9B69-0D8749C5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1827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6A656-130B-49B5-BBF5-5E59F0C7360C}"/>
              </a:ext>
            </a:extLst>
          </p:cNvPr>
          <p:cNvSpPr txBox="1"/>
          <p:nvPr/>
        </p:nvSpPr>
        <p:spPr>
          <a:xfrm>
            <a:off x="393895" y="1505243"/>
            <a:ext cx="6527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Admissions Selection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an admission type. If you have registered within the last 12 months or are already registered you do not have to apply again.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04A9-003D-4513-9CA7-96CADD4522A5}"/>
              </a:ext>
            </a:extLst>
          </p:cNvPr>
          <p:cNvSpPr/>
          <p:nvPr/>
        </p:nvSpPr>
        <p:spPr>
          <a:xfrm>
            <a:off x="450165" y="3924886"/>
            <a:ext cx="2264900" cy="422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Select admission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FD5F-CB38-4295-8AA3-388C8F19301C}"/>
              </a:ext>
            </a:extLst>
          </p:cNvPr>
          <p:cNvSpPr/>
          <p:nvPr/>
        </p:nvSpPr>
        <p:spPr>
          <a:xfrm>
            <a:off x="2715065" y="3924886"/>
            <a:ext cx="464234" cy="4360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EC277AD-56B3-4000-8E37-585C045638E9}"/>
              </a:ext>
            </a:extLst>
          </p:cNvPr>
          <p:cNvSpPr/>
          <p:nvPr/>
        </p:nvSpPr>
        <p:spPr>
          <a:xfrm rot="10800000">
            <a:off x="2848708" y="4021328"/>
            <a:ext cx="196948" cy="243214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52526-44BB-4C29-91F9-3B2CDB66A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39" y="5671716"/>
            <a:ext cx="361951" cy="480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DD5C2-916A-446A-AEF2-07CEF486B08A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97A40-EA6F-4D65-AD4A-9DA519D6A315}"/>
              </a:ext>
            </a:extLst>
          </p:cNvPr>
          <p:cNvSpPr txBox="1"/>
          <p:nvPr/>
        </p:nvSpPr>
        <p:spPr>
          <a:xfrm>
            <a:off x="450165" y="5542671"/>
            <a:ext cx="2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04AAE9-E4B3-48A9-A385-9C8064B71381}"/>
              </a:ext>
            </a:extLst>
          </p:cNvPr>
          <p:cNvSpPr/>
          <p:nvPr/>
        </p:nvSpPr>
        <p:spPr>
          <a:xfrm>
            <a:off x="3552100" y="3924384"/>
            <a:ext cx="1315321" cy="42253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877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6A656-130B-49B5-BBF5-5E59F0C7360C}"/>
              </a:ext>
            </a:extLst>
          </p:cNvPr>
          <p:cNvSpPr txBox="1"/>
          <p:nvPr/>
        </p:nvSpPr>
        <p:spPr>
          <a:xfrm>
            <a:off x="393895" y="1505243"/>
            <a:ext cx="6527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Admissions Selection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an admission type. If you have registered within the last 12 months or are already registered you do not have to apply again.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04A9-003D-4513-9CA7-96CADD4522A5}"/>
              </a:ext>
            </a:extLst>
          </p:cNvPr>
          <p:cNvSpPr/>
          <p:nvPr/>
        </p:nvSpPr>
        <p:spPr>
          <a:xfrm>
            <a:off x="450165" y="3924886"/>
            <a:ext cx="2264900" cy="422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Select admission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FD5F-CB38-4295-8AA3-388C8F19301C}"/>
              </a:ext>
            </a:extLst>
          </p:cNvPr>
          <p:cNvSpPr/>
          <p:nvPr/>
        </p:nvSpPr>
        <p:spPr>
          <a:xfrm>
            <a:off x="2715065" y="3924886"/>
            <a:ext cx="464234" cy="4360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EC277AD-56B3-4000-8E37-585C045638E9}"/>
              </a:ext>
            </a:extLst>
          </p:cNvPr>
          <p:cNvSpPr/>
          <p:nvPr/>
        </p:nvSpPr>
        <p:spPr>
          <a:xfrm rot="10800000">
            <a:off x="2848708" y="4021328"/>
            <a:ext cx="196948" cy="243214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52526-44BB-4C29-91F9-3B2CDB66A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3" y="1398873"/>
            <a:ext cx="361951" cy="480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DD5C2-916A-446A-AEF2-07CEF486B08A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97A40-EA6F-4D65-AD4A-9DA519D6A315}"/>
              </a:ext>
            </a:extLst>
          </p:cNvPr>
          <p:cNvSpPr txBox="1"/>
          <p:nvPr/>
        </p:nvSpPr>
        <p:spPr>
          <a:xfrm>
            <a:off x="450165" y="5542671"/>
            <a:ext cx="2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750C0A-720E-4EEE-9864-D2FD8AA99312}"/>
              </a:ext>
            </a:extLst>
          </p:cNvPr>
          <p:cNvSpPr/>
          <p:nvPr/>
        </p:nvSpPr>
        <p:spPr>
          <a:xfrm>
            <a:off x="3552100" y="3924384"/>
            <a:ext cx="1315321" cy="42253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3410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6A656-130B-49B5-BBF5-5E59F0C7360C}"/>
              </a:ext>
            </a:extLst>
          </p:cNvPr>
          <p:cNvSpPr txBox="1"/>
          <p:nvPr/>
        </p:nvSpPr>
        <p:spPr>
          <a:xfrm>
            <a:off x="393895" y="1505243"/>
            <a:ext cx="6527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Admissions Selection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an admission type. If you have registered within the last 12 months or are already registered you do not have to apply again.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04A9-003D-4513-9CA7-96CADD4522A5}"/>
              </a:ext>
            </a:extLst>
          </p:cNvPr>
          <p:cNvSpPr/>
          <p:nvPr/>
        </p:nvSpPr>
        <p:spPr>
          <a:xfrm>
            <a:off x="450165" y="3924886"/>
            <a:ext cx="2264900" cy="422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Select admission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FD5F-CB38-4295-8AA3-388C8F19301C}"/>
              </a:ext>
            </a:extLst>
          </p:cNvPr>
          <p:cNvSpPr/>
          <p:nvPr/>
        </p:nvSpPr>
        <p:spPr>
          <a:xfrm>
            <a:off x="2729133" y="3924886"/>
            <a:ext cx="464234" cy="4360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EC277AD-56B3-4000-8E37-585C045638E9}"/>
              </a:ext>
            </a:extLst>
          </p:cNvPr>
          <p:cNvSpPr/>
          <p:nvPr/>
        </p:nvSpPr>
        <p:spPr>
          <a:xfrm rot="10800000">
            <a:off x="2848708" y="4021328"/>
            <a:ext cx="196948" cy="243214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7E91C-FF84-4C2F-9123-4511AB88162C}"/>
              </a:ext>
            </a:extLst>
          </p:cNvPr>
          <p:cNvSpPr txBox="1"/>
          <p:nvPr/>
        </p:nvSpPr>
        <p:spPr>
          <a:xfrm>
            <a:off x="450165" y="4360984"/>
            <a:ext cx="22649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53F62"/>
                </a:solidFill>
              </a:rPr>
              <a:t>Admission Application</a:t>
            </a:r>
          </a:p>
          <a:p>
            <a:r>
              <a:rPr lang="en-US" dirty="0">
                <a:solidFill>
                  <a:srgbClr val="353F62"/>
                </a:solidFill>
              </a:rPr>
              <a:t>General Admission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52526-44BB-4C29-91F9-3B2CDB66A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4443862"/>
            <a:ext cx="361951" cy="480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868EA6-2D2E-4951-980F-290266A3D1BB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ADCED-571C-4FA4-AD94-9CDB4AA9A04E}"/>
              </a:ext>
            </a:extLst>
          </p:cNvPr>
          <p:cNvSpPr txBox="1"/>
          <p:nvPr/>
        </p:nvSpPr>
        <p:spPr>
          <a:xfrm>
            <a:off x="450165" y="5542671"/>
            <a:ext cx="2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74E764-5645-495F-A505-50D654904493}"/>
              </a:ext>
            </a:extLst>
          </p:cNvPr>
          <p:cNvSpPr/>
          <p:nvPr/>
        </p:nvSpPr>
        <p:spPr>
          <a:xfrm>
            <a:off x="3552100" y="3924384"/>
            <a:ext cx="1315321" cy="42253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9237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6A656-130B-49B5-BBF5-5E59F0C7360C}"/>
              </a:ext>
            </a:extLst>
          </p:cNvPr>
          <p:cNvSpPr txBox="1"/>
          <p:nvPr/>
        </p:nvSpPr>
        <p:spPr>
          <a:xfrm>
            <a:off x="393895" y="1505243"/>
            <a:ext cx="6527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Admissions Selection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an admission type. If you have registered within the last 12 months or are already registered you do not have to apply again.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04A9-003D-4513-9CA7-96CADD4522A5}"/>
              </a:ext>
            </a:extLst>
          </p:cNvPr>
          <p:cNvSpPr/>
          <p:nvPr/>
        </p:nvSpPr>
        <p:spPr>
          <a:xfrm>
            <a:off x="450165" y="3924886"/>
            <a:ext cx="2264900" cy="422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353F62"/>
                </a:solidFill>
              </a:rPr>
              <a:t>Admission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FD5F-CB38-4295-8AA3-388C8F19301C}"/>
              </a:ext>
            </a:extLst>
          </p:cNvPr>
          <p:cNvSpPr/>
          <p:nvPr/>
        </p:nvSpPr>
        <p:spPr>
          <a:xfrm>
            <a:off x="2729133" y="3924886"/>
            <a:ext cx="464234" cy="4360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EC277AD-56B3-4000-8E37-585C045638E9}"/>
              </a:ext>
            </a:extLst>
          </p:cNvPr>
          <p:cNvSpPr/>
          <p:nvPr/>
        </p:nvSpPr>
        <p:spPr>
          <a:xfrm rot="10800000">
            <a:off x="2848708" y="4021328"/>
            <a:ext cx="196948" cy="243214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68EA6-2D2E-4951-980F-290266A3D1BB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ADCED-571C-4FA4-AD94-9CDB4AA9A04E}"/>
              </a:ext>
            </a:extLst>
          </p:cNvPr>
          <p:cNvSpPr txBox="1"/>
          <p:nvPr/>
        </p:nvSpPr>
        <p:spPr>
          <a:xfrm>
            <a:off x="450165" y="5542671"/>
            <a:ext cx="2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74E764-5645-495F-A505-50D654904493}"/>
              </a:ext>
            </a:extLst>
          </p:cNvPr>
          <p:cNvSpPr/>
          <p:nvPr/>
        </p:nvSpPr>
        <p:spPr>
          <a:xfrm>
            <a:off x="3552100" y="3924384"/>
            <a:ext cx="1315321" cy="42253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Continue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52526-44BB-4C29-91F9-3B2CDB66A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76" y="4103704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4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4D938-3CD2-401F-9942-49BDCCDA290F}"/>
              </a:ext>
            </a:extLst>
          </p:cNvPr>
          <p:cNvSpPr txBox="1"/>
          <p:nvPr/>
        </p:nvSpPr>
        <p:spPr>
          <a:xfrm>
            <a:off x="211016" y="1350498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Student Services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EE81C-DCE5-4517-BC8B-82CB60CFA989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F6E5-8815-4877-9FF0-E90E90775533}"/>
              </a:ext>
            </a:extLst>
          </p:cNvPr>
          <p:cNvSpPr txBox="1"/>
          <p:nvPr/>
        </p:nvSpPr>
        <p:spPr>
          <a:xfrm>
            <a:off x="309486" y="2082015"/>
            <a:ext cx="3418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Admissions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Registrations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Apply for Graduation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3B518-B209-4B0D-805E-ED058F3908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8" y="2780798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9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7A9C7-E4A8-4325-88F3-176947284E66}"/>
              </a:ext>
            </a:extLst>
          </p:cNvPr>
          <p:cNvSpPr txBox="1"/>
          <p:nvPr/>
        </p:nvSpPr>
        <p:spPr>
          <a:xfrm>
            <a:off x="407963" y="1561514"/>
            <a:ext cx="35591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Registrations Menu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Add or Drop Classes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Concise Student Schedule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32A95-51A7-4A03-AD4D-251FE1E2F1FF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25CA4-7448-4510-905B-1CD7F436B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93" y="2752663"/>
            <a:ext cx="361951" cy="48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2ECAD-2E53-43FB-88E1-130643E7B71B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Student Services Menu</a:t>
            </a:r>
          </a:p>
        </p:txBody>
      </p:sp>
    </p:spTree>
    <p:extLst>
      <p:ext uri="{BB962C8B-B14F-4D97-AF65-F5344CB8AC3E}">
        <p14:creationId xmlns:p14="http://schemas.microsoft.com/office/powerpoint/2010/main" val="382469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CDF8-DA54-4DC4-ACB9-D02B78A1463C}"/>
              </a:ext>
            </a:extLst>
          </p:cNvPr>
          <p:cNvSpPr txBox="1"/>
          <p:nvPr/>
        </p:nvSpPr>
        <p:spPr>
          <a:xfrm>
            <a:off x="407963" y="1688123"/>
            <a:ext cx="34325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 Term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 term: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8CA4B-4BF9-482A-97CD-A9352C8AD5FE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CF95A-8487-48BA-8061-566F639BC14E}"/>
              </a:ext>
            </a:extLst>
          </p:cNvPr>
          <p:cNvSpPr/>
          <p:nvPr/>
        </p:nvSpPr>
        <p:spPr>
          <a:xfrm>
            <a:off x="407963" y="3103895"/>
            <a:ext cx="1913215" cy="325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Spring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EDAF4-35F7-4C16-A484-7C5E25718852}"/>
              </a:ext>
            </a:extLst>
          </p:cNvPr>
          <p:cNvSpPr/>
          <p:nvPr/>
        </p:nvSpPr>
        <p:spPr>
          <a:xfrm>
            <a:off x="2321178" y="3103895"/>
            <a:ext cx="478293" cy="325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28B700-2FEC-4B7B-BCCE-85CDE831A74B}"/>
              </a:ext>
            </a:extLst>
          </p:cNvPr>
          <p:cNvSpPr/>
          <p:nvPr/>
        </p:nvSpPr>
        <p:spPr>
          <a:xfrm rot="10800000">
            <a:off x="2468884" y="3198852"/>
            <a:ext cx="182880" cy="162553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3233D-CF98-4F05-A2B4-FFB082898C8E}"/>
              </a:ext>
            </a:extLst>
          </p:cNvPr>
          <p:cNvSpPr txBox="1"/>
          <p:nvPr/>
        </p:nvSpPr>
        <p:spPr>
          <a:xfrm>
            <a:off x="6752492" y="1583539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AEE156-406D-4929-A3CA-DCC1726DC2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42" y="3256308"/>
            <a:ext cx="361951" cy="48057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F56909-1643-427C-925B-DB9080D5B341}"/>
              </a:ext>
            </a:extLst>
          </p:cNvPr>
          <p:cNvSpPr/>
          <p:nvPr/>
        </p:nvSpPr>
        <p:spPr>
          <a:xfrm>
            <a:off x="3066757" y="3103895"/>
            <a:ext cx="942535" cy="3251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23899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CDF8-DA54-4DC4-ACB9-D02B78A1463C}"/>
              </a:ext>
            </a:extLst>
          </p:cNvPr>
          <p:cNvSpPr txBox="1"/>
          <p:nvPr/>
        </p:nvSpPr>
        <p:spPr>
          <a:xfrm>
            <a:off x="407963" y="1688123"/>
            <a:ext cx="34325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 Term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 term: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8CA4B-4BF9-482A-97CD-A9352C8AD5FE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CF95A-8487-48BA-8061-566F639BC14E}"/>
              </a:ext>
            </a:extLst>
          </p:cNvPr>
          <p:cNvSpPr/>
          <p:nvPr/>
        </p:nvSpPr>
        <p:spPr>
          <a:xfrm>
            <a:off x="407963" y="3103895"/>
            <a:ext cx="1913215" cy="325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Spring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EDAF4-35F7-4C16-A484-7C5E25718852}"/>
              </a:ext>
            </a:extLst>
          </p:cNvPr>
          <p:cNvSpPr/>
          <p:nvPr/>
        </p:nvSpPr>
        <p:spPr>
          <a:xfrm>
            <a:off x="2321178" y="3103895"/>
            <a:ext cx="478293" cy="325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28B700-2FEC-4B7B-BCCE-85CDE831A74B}"/>
              </a:ext>
            </a:extLst>
          </p:cNvPr>
          <p:cNvSpPr/>
          <p:nvPr/>
        </p:nvSpPr>
        <p:spPr>
          <a:xfrm rot="10800000">
            <a:off x="2468884" y="3198852"/>
            <a:ext cx="182880" cy="162553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3233D-CF98-4F05-A2B4-FFB082898C8E}"/>
              </a:ext>
            </a:extLst>
          </p:cNvPr>
          <p:cNvSpPr txBox="1"/>
          <p:nvPr/>
        </p:nvSpPr>
        <p:spPr>
          <a:xfrm>
            <a:off x="6752492" y="1583539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170F5-24E6-45A2-B8D3-D2C7484A8209}"/>
              </a:ext>
            </a:extLst>
          </p:cNvPr>
          <p:cNvSpPr/>
          <p:nvPr/>
        </p:nvSpPr>
        <p:spPr>
          <a:xfrm>
            <a:off x="407963" y="3429000"/>
            <a:ext cx="1913215" cy="48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Spring 2018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AEE156-406D-4929-A3CA-DCC1726DC2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98" y="3638467"/>
            <a:ext cx="361951" cy="48057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6DB810-6899-4C09-B4A5-9B7DD7C1D9AE}"/>
              </a:ext>
            </a:extLst>
          </p:cNvPr>
          <p:cNvSpPr/>
          <p:nvPr/>
        </p:nvSpPr>
        <p:spPr>
          <a:xfrm>
            <a:off x="3066757" y="3103895"/>
            <a:ext cx="942535" cy="3251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74653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CDF8-DA54-4DC4-ACB9-D02B78A1463C}"/>
              </a:ext>
            </a:extLst>
          </p:cNvPr>
          <p:cNvSpPr txBox="1"/>
          <p:nvPr/>
        </p:nvSpPr>
        <p:spPr>
          <a:xfrm>
            <a:off x="407963" y="1688123"/>
            <a:ext cx="34325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 Term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 term: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8CA4B-4BF9-482A-97CD-A9352C8AD5FE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CF95A-8487-48BA-8061-566F639BC14E}"/>
              </a:ext>
            </a:extLst>
          </p:cNvPr>
          <p:cNvSpPr/>
          <p:nvPr/>
        </p:nvSpPr>
        <p:spPr>
          <a:xfrm>
            <a:off x="407963" y="3103895"/>
            <a:ext cx="1913215" cy="325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Spring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EDAF4-35F7-4C16-A484-7C5E25718852}"/>
              </a:ext>
            </a:extLst>
          </p:cNvPr>
          <p:cNvSpPr/>
          <p:nvPr/>
        </p:nvSpPr>
        <p:spPr>
          <a:xfrm>
            <a:off x="2321178" y="3103895"/>
            <a:ext cx="478293" cy="325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28B700-2FEC-4B7B-BCCE-85CDE831A74B}"/>
              </a:ext>
            </a:extLst>
          </p:cNvPr>
          <p:cNvSpPr/>
          <p:nvPr/>
        </p:nvSpPr>
        <p:spPr>
          <a:xfrm rot="10800000">
            <a:off x="2468884" y="3198852"/>
            <a:ext cx="182880" cy="162553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3233D-CF98-4F05-A2B4-FFB082898C8E}"/>
              </a:ext>
            </a:extLst>
          </p:cNvPr>
          <p:cNvSpPr txBox="1"/>
          <p:nvPr/>
        </p:nvSpPr>
        <p:spPr>
          <a:xfrm>
            <a:off x="6752492" y="1583539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29318E-4B42-4087-B1AD-3646B0A748BA}"/>
              </a:ext>
            </a:extLst>
          </p:cNvPr>
          <p:cNvSpPr/>
          <p:nvPr/>
        </p:nvSpPr>
        <p:spPr>
          <a:xfrm>
            <a:off x="3066757" y="3103895"/>
            <a:ext cx="942535" cy="3251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Submit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AEE156-406D-4929-A3CA-DCC1726DC2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04" y="3221320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5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084D2-A85E-4BFC-A5AE-2F6CAC59E409}"/>
              </a:ext>
            </a:extLst>
          </p:cNvPr>
          <p:cNvSpPr txBox="1"/>
          <p:nvPr/>
        </p:nvSpPr>
        <p:spPr>
          <a:xfrm>
            <a:off x="407963" y="1688123"/>
            <a:ext cx="34325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 Term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enter the CRN for a class: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B4648-0BCA-4830-995B-A76B06649743}"/>
              </a:ext>
            </a:extLst>
          </p:cNvPr>
          <p:cNvSpPr/>
          <p:nvPr/>
        </p:nvSpPr>
        <p:spPr>
          <a:xfrm>
            <a:off x="450166" y="3179298"/>
            <a:ext cx="1350499" cy="464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44F22-E017-4C6C-930C-84F0D79F9EE1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0DEE8-10C1-4C4B-82BB-288C5084FD3E}"/>
              </a:ext>
            </a:extLst>
          </p:cNvPr>
          <p:cNvSpPr txBox="1"/>
          <p:nvPr/>
        </p:nvSpPr>
        <p:spPr>
          <a:xfrm>
            <a:off x="6752492" y="1583539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CCBA43-9D15-4F08-8FFD-43EBD093AAC5}"/>
              </a:ext>
            </a:extLst>
          </p:cNvPr>
          <p:cNvSpPr/>
          <p:nvPr/>
        </p:nvSpPr>
        <p:spPr>
          <a:xfrm>
            <a:off x="2321178" y="3179298"/>
            <a:ext cx="1097271" cy="45916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Submit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0CA34-196F-466C-96B5-613F1FFDF0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98" y="3398180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B55101-CEA3-41EC-A825-84337E85A7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85" y="3631928"/>
            <a:ext cx="313932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3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084D2-A85E-4BFC-A5AE-2F6CAC59E409}"/>
              </a:ext>
            </a:extLst>
          </p:cNvPr>
          <p:cNvSpPr txBox="1"/>
          <p:nvPr/>
        </p:nvSpPr>
        <p:spPr>
          <a:xfrm>
            <a:off x="407963" y="1688123"/>
            <a:ext cx="34325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 Term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enter the CRN for a class: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B4648-0BCA-4830-995B-A76B06649743}"/>
              </a:ext>
            </a:extLst>
          </p:cNvPr>
          <p:cNvSpPr/>
          <p:nvPr/>
        </p:nvSpPr>
        <p:spPr>
          <a:xfrm>
            <a:off x="450166" y="3179298"/>
            <a:ext cx="1350499" cy="464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44F22-E017-4C6C-930C-84F0D79F9EE1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0DEE8-10C1-4C4B-82BB-288C5084FD3E}"/>
              </a:ext>
            </a:extLst>
          </p:cNvPr>
          <p:cNvSpPr txBox="1"/>
          <p:nvPr/>
        </p:nvSpPr>
        <p:spPr>
          <a:xfrm>
            <a:off x="6752492" y="1583539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CCBA43-9D15-4F08-8FFD-43EBD093AAC5}"/>
              </a:ext>
            </a:extLst>
          </p:cNvPr>
          <p:cNvSpPr/>
          <p:nvPr/>
        </p:nvSpPr>
        <p:spPr>
          <a:xfrm>
            <a:off x="2321178" y="3179298"/>
            <a:ext cx="1097271" cy="45916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Submit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0CA34-196F-466C-96B5-613F1FFDF0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46" y="1768205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4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084D2-A85E-4BFC-A5AE-2F6CAC59E409}"/>
              </a:ext>
            </a:extLst>
          </p:cNvPr>
          <p:cNvSpPr txBox="1"/>
          <p:nvPr/>
        </p:nvSpPr>
        <p:spPr>
          <a:xfrm>
            <a:off x="407963" y="1688123"/>
            <a:ext cx="34325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 Term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enter the CRN for a class: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B4648-0BCA-4830-995B-A76B06649743}"/>
              </a:ext>
            </a:extLst>
          </p:cNvPr>
          <p:cNvSpPr/>
          <p:nvPr/>
        </p:nvSpPr>
        <p:spPr>
          <a:xfrm>
            <a:off x="450166" y="3179298"/>
            <a:ext cx="1350499" cy="464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44F22-E017-4C6C-930C-84F0D79F9EE1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0DEE8-10C1-4C4B-82BB-288C5084FD3E}"/>
              </a:ext>
            </a:extLst>
          </p:cNvPr>
          <p:cNvSpPr txBox="1"/>
          <p:nvPr/>
        </p:nvSpPr>
        <p:spPr>
          <a:xfrm>
            <a:off x="6752492" y="1583539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CCBA43-9D15-4F08-8FFD-43EBD093AAC5}"/>
              </a:ext>
            </a:extLst>
          </p:cNvPr>
          <p:cNvSpPr/>
          <p:nvPr/>
        </p:nvSpPr>
        <p:spPr>
          <a:xfrm>
            <a:off x="2321178" y="3179298"/>
            <a:ext cx="1097271" cy="45916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Submit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0CA34-196F-466C-96B5-613F1FFDF0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3" y="1405315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CDF8-DA54-4DC4-ACB9-D02B78A1463C}"/>
              </a:ext>
            </a:extLst>
          </p:cNvPr>
          <p:cNvSpPr txBox="1"/>
          <p:nvPr/>
        </p:nvSpPr>
        <p:spPr>
          <a:xfrm>
            <a:off x="407963" y="1688123"/>
            <a:ext cx="34325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 Term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 term: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8CA4B-4BF9-482A-97CD-A9352C8AD5FE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CF95A-8487-48BA-8061-566F639BC14E}"/>
              </a:ext>
            </a:extLst>
          </p:cNvPr>
          <p:cNvSpPr/>
          <p:nvPr/>
        </p:nvSpPr>
        <p:spPr>
          <a:xfrm>
            <a:off x="407963" y="3103895"/>
            <a:ext cx="1913215" cy="325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Spring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EDAF4-35F7-4C16-A484-7C5E25718852}"/>
              </a:ext>
            </a:extLst>
          </p:cNvPr>
          <p:cNvSpPr/>
          <p:nvPr/>
        </p:nvSpPr>
        <p:spPr>
          <a:xfrm>
            <a:off x="2321178" y="3103895"/>
            <a:ext cx="478293" cy="325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28B700-2FEC-4B7B-BCCE-85CDE831A74B}"/>
              </a:ext>
            </a:extLst>
          </p:cNvPr>
          <p:cNvSpPr/>
          <p:nvPr/>
        </p:nvSpPr>
        <p:spPr>
          <a:xfrm rot="10800000">
            <a:off x="2468884" y="3198852"/>
            <a:ext cx="182880" cy="162553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3233D-CF98-4F05-A2B4-FFB082898C8E}"/>
              </a:ext>
            </a:extLst>
          </p:cNvPr>
          <p:cNvSpPr txBox="1"/>
          <p:nvPr/>
        </p:nvSpPr>
        <p:spPr>
          <a:xfrm>
            <a:off x="6752492" y="1583539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AEE156-406D-4929-A3CA-DCC1726DC2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46" y="1712584"/>
            <a:ext cx="361951" cy="48057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29318E-4B42-4087-B1AD-3646B0A748BA}"/>
              </a:ext>
            </a:extLst>
          </p:cNvPr>
          <p:cNvSpPr/>
          <p:nvPr/>
        </p:nvSpPr>
        <p:spPr>
          <a:xfrm>
            <a:off x="3066757" y="3103895"/>
            <a:ext cx="942535" cy="3251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89812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CDF8-DA54-4DC4-ACB9-D02B78A1463C}"/>
              </a:ext>
            </a:extLst>
          </p:cNvPr>
          <p:cNvSpPr txBox="1"/>
          <p:nvPr/>
        </p:nvSpPr>
        <p:spPr>
          <a:xfrm>
            <a:off x="407963" y="1688123"/>
            <a:ext cx="34325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 Term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 term: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8CA4B-4BF9-482A-97CD-A9352C8AD5FE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CF95A-8487-48BA-8061-566F639BC14E}"/>
              </a:ext>
            </a:extLst>
          </p:cNvPr>
          <p:cNvSpPr/>
          <p:nvPr/>
        </p:nvSpPr>
        <p:spPr>
          <a:xfrm>
            <a:off x="407963" y="3103895"/>
            <a:ext cx="1913215" cy="325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Spring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EDAF4-35F7-4C16-A484-7C5E25718852}"/>
              </a:ext>
            </a:extLst>
          </p:cNvPr>
          <p:cNvSpPr/>
          <p:nvPr/>
        </p:nvSpPr>
        <p:spPr>
          <a:xfrm>
            <a:off x="2321178" y="3103895"/>
            <a:ext cx="478293" cy="3251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28B700-2FEC-4B7B-BCCE-85CDE831A74B}"/>
              </a:ext>
            </a:extLst>
          </p:cNvPr>
          <p:cNvSpPr/>
          <p:nvPr/>
        </p:nvSpPr>
        <p:spPr>
          <a:xfrm rot="10800000">
            <a:off x="2468884" y="3198852"/>
            <a:ext cx="182880" cy="162553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3233D-CF98-4F05-A2B4-FFB082898C8E}"/>
              </a:ext>
            </a:extLst>
          </p:cNvPr>
          <p:cNvSpPr txBox="1"/>
          <p:nvPr/>
        </p:nvSpPr>
        <p:spPr>
          <a:xfrm>
            <a:off x="6752492" y="1583539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AEE156-406D-4929-A3CA-DCC1726DC2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385" y="1343252"/>
            <a:ext cx="361951" cy="48057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5B1CFE-7BC6-4992-B508-E81B016C7637}"/>
              </a:ext>
            </a:extLst>
          </p:cNvPr>
          <p:cNvSpPr/>
          <p:nvPr/>
        </p:nvSpPr>
        <p:spPr>
          <a:xfrm>
            <a:off x="3066757" y="3103895"/>
            <a:ext cx="942535" cy="3251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04630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7A9C7-E4A8-4325-88F3-176947284E66}"/>
              </a:ext>
            </a:extLst>
          </p:cNvPr>
          <p:cNvSpPr txBox="1"/>
          <p:nvPr/>
        </p:nvSpPr>
        <p:spPr>
          <a:xfrm>
            <a:off x="407963" y="1561514"/>
            <a:ext cx="35591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Registrations Menu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Add or Drop Classes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Concise Student Schedule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32A95-51A7-4A03-AD4D-251FE1E2F1FF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25CA4-7448-4510-905B-1CD7F436B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75" y="3290997"/>
            <a:ext cx="361951" cy="48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62972-7EB5-49CE-B88C-FA6709B46B95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Student Services Menu</a:t>
            </a:r>
          </a:p>
        </p:txBody>
      </p:sp>
    </p:spTree>
    <p:extLst>
      <p:ext uri="{BB962C8B-B14F-4D97-AF65-F5344CB8AC3E}">
        <p14:creationId xmlns:p14="http://schemas.microsoft.com/office/powerpoint/2010/main" val="3843721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24DB9-4526-4B4B-A505-9B55DB389F2D}"/>
              </a:ext>
            </a:extLst>
          </p:cNvPr>
          <p:cNvSpPr txBox="1"/>
          <p:nvPr/>
        </p:nvSpPr>
        <p:spPr>
          <a:xfrm>
            <a:off x="407962" y="1561514"/>
            <a:ext cx="49096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Concise Student Schedule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Name:                                                    Address: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Classification: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Level:</a:t>
            </a:r>
          </a:p>
          <a:p>
            <a:r>
              <a:rPr lang="en-US" dirty="0">
                <a:solidFill>
                  <a:schemeClr val="bg1"/>
                </a:solidFill>
              </a:rPr>
              <a:t>College:</a:t>
            </a:r>
          </a:p>
          <a:p>
            <a:r>
              <a:rPr lang="en-US" dirty="0">
                <a:solidFill>
                  <a:schemeClr val="bg1"/>
                </a:solidFill>
              </a:rPr>
              <a:t>Major: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9F069-9B05-480B-918D-ED6C8761FB5E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B0A83-5436-44BA-A158-0B429143CAC1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Registrations Menu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7B320F-A72F-4DD6-93ED-0D3D9F88A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48095"/>
              </p:ext>
            </p:extLst>
          </p:nvPr>
        </p:nvGraphicFramePr>
        <p:xfrm>
          <a:off x="203982" y="4421429"/>
          <a:ext cx="11988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02">
                  <a:extLst>
                    <a:ext uri="{9D8B030D-6E8A-4147-A177-3AD203B41FA5}">
                      <a16:colId xmlns:a16="http://schemas.microsoft.com/office/drawing/2014/main" val="3401886552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74728349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3646486638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2624718277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738478811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205668850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551567030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412613555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350504847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2389601741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409920710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746773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929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73CF232-FB8F-4927-826A-6A6EFB718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85" y="1768205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6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24DB9-4526-4B4B-A505-9B55DB389F2D}"/>
              </a:ext>
            </a:extLst>
          </p:cNvPr>
          <p:cNvSpPr txBox="1"/>
          <p:nvPr/>
        </p:nvSpPr>
        <p:spPr>
          <a:xfrm>
            <a:off x="407962" y="1561514"/>
            <a:ext cx="49096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Concise Student Schedule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Name:                                                    Address: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Classification: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Level:</a:t>
            </a:r>
          </a:p>
          <a:p>
            <a:r>
              <a:rPr lang="en-US" dirty="0">
                <a:solidFill>
                  <a:schemeClr val="bg1"/>
                </a:solidFill>
              </a:rPr>
              <a:t>College:</a:t>
            </a:r>
          </a:p>
          <a:p>
            <a:r>
              <a:rPr lang="en-US" dirty="0">
                <a:solidFill>
                  <a:schemeClr val="bg1"/>
                </a:solidFill>
              </a:rPr>
              <a:t>Major: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9F069-9B05-480B-918D-ED6C8761FB5E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B0A83-5436-44BA-A158-0B429143CAC1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Registrations Menu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7B320F-A72F-4DD6-93ED-0D3D9F88AE84}"/>
              </a:ext>
            </a:extLst>
          </p:cNvPr>
          <p:cNvGraphicFramePr>
            <a:graphicFrameLocks noGrp="1"/>
          </p:cNvGraphicFramePr>
          <p:nvPr/>
        </p:nvGraphicFramePr>
        <p:xfrm>
          <a:off x="203982" y="4421429"/>
          <a:ext cx="11988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02">
                  <a:extLst>
                    <a:ext uri="{9D8B030D-6E8A-4147-A177-3AD203B41FA5}">
                      <a16:colId xmlns:a16="http://schemas.microsoft.com/office/drawing/2014/main" val="3401886552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74728349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3646486638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2624718277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738478811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205668850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551567030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412613555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350504847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2389601741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409920710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746773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929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73CF232-FB8F-4927-826A-6A6EFB718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3" y="1402400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77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7A9C7-E4A8-4325-88F3-176947284E66}"/>
              </a:ext>
            </a:extLst>
          </p:cNvPr>
          <p:cNvSpPr txBox="1"/>
          <p:nvPr/>
        </p:nvSpPr>
        <p:spPr>
          <a:xfrm>
            <a:off x="407963" y="1561514"/>
            <a:ext cx="35591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Registrations Menu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Add or Drop Classes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Concise Student Schedule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32A95-51A7-4A03-AD4D-251FE1E2F1FF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25CA4-7448-4510-905B-1CD7F436B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49" y="1768205"/>
            <a:ext cx="361951" cy="48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62972-7EB5-49CE-B88C-FA6709B46B95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Student Services Menu</a:t>
            </a:r>
          </a:p>
        </p:txBody>
      </p:sp>
    </p:spTree>
    <p:extLst>
      <p:ext uri="{BB962C8B-B14F-4D97-AF65-F5344CB8AC3E}">
        <p14:creationId xmlns:p14="http://schemas.microsoft.com/office/powerpoint/2010/main" val="2998097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7A9C7-E4A8-4325-88F3-176947284E66}"/>
              </a:ext>
            </a:extLst>
          </p:cNvPr>
          <p:cNvSpPr txBox="1"/>
          <p:nvPr/>
        </p:nvSpPr>
        <p:spPr>
          <a:xfrm>
            <a:off x="407963" y="1561514"/>
            <a:ext cx="35591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Registrations Menu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Add or Drop Classes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Concise Student Schedule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32A95-51A7-4A03-AD4D-251FE1E2F1FF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25CA4-7448-4510-905B-1CD7F436B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3" y="1405315"/>
            <a:ext cx="361951" cy="48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62972-7EB5-49CE-B88C-FA6709B46B95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Student Services Menu</a:t>
            </a:r>
          </a:p>
        </p:txBody>
      </p:sp>
    </p:spTree>
    <p:extLst>
      <p:ext uri="{BB962C8B-B14F-4D97-AF65-F5344CB8AC3E}">
        <p14:creationId xmlns:p14="http://schemas.microsoft.com/office/powerpoint/2010/main" val="135145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4D938-3CD2-401F-9942-49BDCCDA290F}"/>
              </a:ext>
            </a:extLst>
          </p:cNvPr>
          <p:cNvSpPr txBox="1"/>
          <p:nvPr/>
        </p:nvSpPr>
        <p:spPr>
          <a:xfrm>
            <a:off x="211016" y="1350498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Student Services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EE81C-DCE5-4517-BC8B-82CB60CFA989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F6E5-8815-4877-9FF0-E90E90775533}"/>
              </a:ext>
            </a:extLst>
          </p:cNvPr>
          <p:cNvSpPr txBox="1"/>
          <p:nvPr/>
        </p:nvSpPr>
        <p:spPr>
          <a:xfrm>
            <a:off x="309486" y="2082015"/>
            <a:ext cx="3418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Admissions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Registrations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Apply for Graduation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3B518-B209-4B0D-805E-ED058F3908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27" y="3324738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FE46D5-9BC3-431C-B087-A1EA03088D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6" y="2514220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42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B36DA-8CBA-4B22-8F3B-8B8785B5E9A9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8E19C-ECA5-40B7-AA1A-F270EFAEE81B}"/>
              </a:ext>
            </a:extLst>
          </p:cNvPr>
          <p:cNvSpPr txBox="1"/>
          <p:nvPr/>
        </p:nvSpPr>
        <p:spPr>
          <a:xfrm>
            <a:off x="1026942" y="1786597"/>
            <a:ext cx="353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Transcript ONLY Graduation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Diploma with Option to Participate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B9750-B3CB-4335-BE62-DF772C9997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81" y="1965771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B36DA-8CBA-4B22-8F3B-8B8785B5E9A9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8E19C-ECA5-40B7-AA1A-F270EFAEE81B}"/>
              </a:ext>
            </a:extLst>
          </p:cNvPr>
          <p:cNvSpPr txBox="1"/>
          <p:nvPr/>
        </p:nvSpPr>
        <p:spPr>
          <a:xfrm>
            <a:off x="1026942" y="1786597"/>
            <a:ext cx="353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Transcript ONLY Graduation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Diploma with Option to Participate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B9750-B3CB-4335-BE62-DF772C9997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36" y="2469640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50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B36DA-8CBA-4B22-8F3B-8B8785B5E9A9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8E19C-ECA5-40B7-AA1A-F270EFAEE81B}"/>
              </a:ext>
            </a:extLst>
          </p:cNvPr>
          <p:cNvSpPr txBox="1"/>
          <p:nvPr/>
        </p:nvSpPr>
        <p:spPr>
          <a:xfrm>
            <a:off x="1026942" y="1786597"/>
            <a:ext cx="353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Transcript ONLY Graduation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Diploma with Option to Participate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B9750-B3CB-4335-BE62-DF772C9997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3" y="1398873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7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4D938-3CD2-401F-9942-49BDCCDA290F}"/>
              </a:ext>
            </a:extLst>
          </p:cNvPr>
          <p:cNvSpPr txBox="1"/>
          <p:nvPr/>
        </p:nvSpPr>
        <p:spPr>
          <a:xfrm>
            <a:off x="211016" y="1350498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Student Services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EE81C-DCE5-4517-BC8B-82CB60CFA989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F6E5-8815-4877-9FF0-E90E90775533}"/>
              </a:ext>
            </a:extLst>
          </p:cNvPr>
          <p:cNvSpPr txBox="1"/>
          <p:nvPr/>
        </p:nvSpPr>
        <p:spPr>
          <a:xfrm>
            <a:off x="309486" y="2082015"/>
            <a:ext cx="3418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Admissions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Registrations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Apply for Graduation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3B518-B209-4B0D-805E-ED058F3908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36" y="3841063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1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4D938-3CD2-401F-9942-49BDCCDA290F}"/>
              </a:ext>
            </a:extLst>
          </p:cNvPr>
          <p:cNvSpPr txBox="1"/>
          <p:nvPr/>
        </p:nvSpPr>
        <p:spPr>
          <a:xfrm>
            <a:off x="211016" y="1350498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Student Services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EE81C-DCE5-4517-BC8B-82CB60CFA989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F6E5-8815-4877-9FF0-E90E90775533}"/>
              </a:ext>
            </a:extLst>
          </p:cNvPr>
          <p:cNvSpPr txBox="1"/>
          <p:nvPr/>
        </p:nvSpPr>
        <p:spPr>
          <a:xfrm>
            <a:off x="309486" y="2082015"/>
            <a:ext cx="3418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Admissions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Registrations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Apply for Graduation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3B518-B209-4B0D-805E-ED058F3908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3" y="1393144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1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53862-CA8B-4ECF-9D8B-15FACC4A01A4}"/>
              </a:ext>
            </a:extLst>
          </p:cNvPr>
          <p:cNvSpPr txBox="1"/>
          <p:nvPr/>
        </p:nvSpPr>
        <p:spPr>
          <a:xfrm>
            <a:off x="164900" y="1364107"/>
            <a:ext cx="67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&lt;insert name here&gt;! Your last login was on &lt;date&gt; at &lt;time&gt;.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2434C-C89B-461F-9BE1-D082DDF7FF14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A9306-863F-4FE5-BEFB-DF3D4679DE17}"/>
              </a:ext>
            </a:extLst>
          </p:cNvPr>
          <p:cNvSpPr txBox="1"/>
          <p:nvPr/>
        </p:nvSpPr>
        <p:spPr>
          <a:xfrm>
            <a:off x="-1" y="2785643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Student Records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Register, view your transcript, apply for graduation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Evaluations and Elections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Fill out evaluation forms or election ballots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Transfer Course Equivalencies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See how credits from a previous institution will transfer to WVUP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67AE-16A9-4B86-AD35-1D69849076A5}"/>
              </a:ext>
            </a:extLst>
          </p:cNvPr>
          <p:cNvSpPr txBox="1"/>
          <p:nvPr/>
        </p:nvSpPr>
        <p:spPr>
          <a:xfrm>
            <a:off x="11194945" y="2074875"/>
            <a:ext cx="8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E90A-C94C-4A6B-AA0D-0956E6B51C3E}"/>
              </a:ext>
            </a:extLst>
          </p:cNvPr>
          <p:cNvSpPr txBox="1"/>
          <p:nvPr/>
        </p:nvSpPr>
        <p:spPr>
          <a:xfrm>
            <a:off x="9755889" y="2074875"/>
            <a:ext cx="1439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D0736-F001-4D5E-B9B5-28E4F656FE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3" y="3581580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0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B79FA-EE6A-467F-9C1F-5BEDA0B2596A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41AFE-C3CD-436E-A551-24AD56C63F08}"/>
              </a:ext>
            </a:extLst>
          </p:cNvPr>
          <p:cNvSpPr txBox="1"/>
          <p:nvPr/>
        </p:nvSpPr>
        <p:spPr>
          <a:xfrm>
            <a:off x="211016" y="1350498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Current Surveys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C78365-9AB8-4B37-AB5B-77DEAE5FC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7428"/>
              </p:ext>
            </p:extLst>
          </p:nvPr>
        </p:nvGraphicFramePr>
        <p:xfrm>
          <a:off x="349348" y="2341307"/>
          <a:ext cx="10515600" cy="20116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610733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By providing survey information, you will help us to serve you better. The following surveys are currently available for your response. Click on the title of a survey to either begin, or to continue a survey that you started but did not complete. Thank you for your time and help.</a:t>
                      </a:r>
                    </a:p>
                    <a:p>
                      <a:pPr algn="l" fontAlgn="t"/>
                      <a:endParaRPr lang="en-US" b="0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If you want to remove a survey from the list, click on ”I do not wish to respond” on the survey page. </a:t>
                      </a: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 view a candidate's Bio, please click on the link below.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751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7D6299-2D19-496D-9826-4AEB679BAC92}"/>
              </a:ext>
            </a:extLst>
          </p:cNvPr>
          <p:cNvSpPr txBox="1"/>
          <p:nvPr/>
        </p:nvSpPr>
        <p:spPr>
          <a:xfrm>
            <a:off x="349348" y="4451244"/>
            <a:ext cx="548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Candidate Bios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surveys are available at this time for your responses.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64918-259F-43E5-8A6E-E51F1E223D16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737EA1-5A01-42AC-883B-91FCA74455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10" y="4580289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B79FA-EE6A-467F-9C1F-5BEDA0B2596A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41AFE-C3CD-436E-A551-24AD56C63F08}"/>
              </a:ext>
            </a:extLst>
          </p:cNvPr>
          <p:cNvSpPr txBox="1"/>
          <p:nvPr/>
        </p:nvSpPr>
        <p:spPr>
          <a:xfrm>
            <a:off x="211016" y="1350498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Current Surveys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C78365-9AB8-4B37-AB5B-77DEAE5FC86D}"/>
              </a:ext>
            </a:extLst>
          </p:cNvPr>
          <p:cNvGraphicFramePr>
            <a:graphicFrameLocks noGrp="1"/>
          </p:cNvGraphicFramePr>
          <p:nvPr/>
        </p:nvGraphicFramePr>
        <p:xfrm>
          <a:off x="349348" y="2341307"/>
          <a:ext cx="10515600" cy="20116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610733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By providing survey information, you will help us to serve you better. The following surveys are currently available for your response. Click on the title of a survey to either begin, or to continue a survey that you started but did not complete. Thank you for your time and help.</a:t>
                      </a:r>
                    </a:p>
                    <a:p>
                      <a:pPr algn="l" fontAlgn="t"/>
                      <a:endParaRPr lang="en-US" b="0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If you want to remove a survey from the list, click on ”I do not wish to respond” on the survey page. </a:t>
                      </a: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 view a candidate's Bio, please click on the link below.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751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7D6299-2D19-496D-9826-4AEB679BAC92}"/>
              </a:ext>
            </a:extLst>
          </p:cNvPr>
          <p:cNvSpPr txBox="1"/>
          <p:nvPr/>
        </p:nvSpPr>
        <p:spPr>
          <a:xfrm>
            <a:off x="349348" y="4451244"/>
            <a:ext cx="548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Candidate Bios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surveys are available at this time for your responses.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64918-259F-43E5-8A6E-E51F1E223D16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737EA1-5A01-42AC-883B-91FCA74455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65" y="1768205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79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B79FA-EE6A-467F-9C1F-5BEDA0B2596A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41AFE-C3CD-436E-A551-24AD56C63F08}"/>
              </a:ext>
            </a:extLst>
          </p:cNvPr>
          <p:cNvSpPr txBox="1"/>
          <p:nvPr/>
        </p:nvSpPr>
        <p:spPr>
          <a:xfrm>
            <a:off x="211016" y="1350498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Current Surveys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C78365-9AB8-4B37-AB5B-77DEAE5FC86D}"/>
              </a:ext>
            </a:extLst>
          </p:cNvPr>
          <p:cNvGraphicFramePr>
            <a:graphicFrameLocks noGrp="1"/>
          </p:cNvGraphicFramePr>
          <p:nvPr/>
        </p:nvGraphicFramePr>
        <p:xfrm>
          <a:off x="349348" y="2341307"/>
          <a:ext cx="10515600" cy="20116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610733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By providing survey information, you will help us to serve you better. The following surveys are currently available for your response. Click on the title of a survey to either begin, or to continue a survey that you started but did not complete. Thank you for your time and help.</a:t>
                      </a:r>
                    </a:p>
                    <a:p>
                      <a:pPr algn="l" fontAlgn="t"/>
                      <a:endParaRPr lang="en-US" b="0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If you want to remove a survey from the list, click on ”I do not wish to respond” on the survey page. </a:t>
                      </a: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 view a candidate's Bio, please click on the link below.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751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7D6299-2D19-496D-9826-4AEB679BAC92}"/>
              </a:ext>
            </a:extLst>
          </p:cNvPr>
          <p:cNvSpPr txBox="1"/>
          <p:nvPr/>
        </p:nvSpPr>
        <p:spPr>
          <a:xfrm>
            <a:off x="349348" y="4451244"/>
            <a:ext cx="548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Candidate Bios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surveys are available at this time for your responses.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64918-259F-43E5-8A6E-E51F1E223D16}"/>
              </a:ext>
            </a:extLst>
          </p:cNvPr>
          <p:cNvSpPr txBox="1"/>
          <p:nvPr/>
        </p:nvSpPr>
        <p:spPr>
          <a:xfrm>
            <a:off x="6752491" y="1583539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Menu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737EA1-5A01-42AC-883B-91FCA74455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33" y="1393144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71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53862-CA8B-4ECF-9D8B-15FACC4A01A4}"/>
              </a:ext>
            </a:extLst>
          </p:cNvPr>
          <p:cNvSpPr txBox="1"/>
          <p:nvPr/>
        </p:nvSpPr>
        <p:spPr>
          <a:xfrm>
            <a:off x="164900" y="1364107"/>
            <a:ext cx="67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&lt;insert name here&gt;! Your last login was on &lt;date&gt; at &lt;time&gt;.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2434C-C89B-461F-9BE1-D082DDF7FF14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A9306-863F-4FE5-BEFB-DF3D4679DE17}"/>
              </a:ext>
            </a:extLst>
          </p:cNvPr>
          <p:cNvSpPr txBox="1"/>
          <p:nvPr/>
        </p:nvSpPr>
        <p:spPr>
          <a:xfrm>
            <a:off x="-1" y="2785643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Student Records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Register, view your transcript, apply for graduation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Evaluations and Elections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Fill out evaluation forms or election ballots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Transfer Course Equivalencies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See how credits from a previous institution will transfer to WVUP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67AE-16A9-4B86-AD35-1D69849076A5}"/>
              </a:ext>
            </a:extLst>
          </p:cNvPr>
          <p:cNvSpPr txBox="1"/>
          <p:nvPr/>
        </p:nvSpPr>
        <p:spPr>
          <a:xfrm>
            <a:off x="11194945" y="2074875"/>
            <a:ext cx="8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E90A-C94C-4A6B-AA0D-0956E6B51C3E}"/>
              </a:ext>
            </a:extLst>
          </p:cNvPr>
          <p:cNvSpPr txBox="1"/>
          <p:nvPr/>
        </p:nvSpPr>
        <p:spPr>
          <a:xfrm>
            <a:off x="9755889" y="2074875"/>
            <a:ext cx="1439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D0736-F001-4D5E-B9B5-28E4F656FE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83" y="4155189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8623E-6B07-406F-BA5B-7D5D98FD4A65}"/>
              </a:ext>
            </a:extLst>
          </p:cNvPr>
          <p:cNvSpPr txBox="1"/>
          <p:nvPr/>
        </p:nvSpPr>
        <p:spPr>
          <a:xfrm>
            <a:off x="3867454" y="2458387"/>
            <a:ext cx="376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log into your OLSIS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E9AE2-C23F-41EE-A0C7-B6C97A70C088}"/>
              </a:ext>
            </a:extLst>
          </p:cNvPr>
          <p:cNvSpPr txBox="1"/>
          <p:nvPr/>
        </p:nvSpPr>
        <p:spPr>
          <a:xfrm>
            <a:off x="4092314" y="3055920"/>
            <a:ext cx="29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Student/Teacher ID number: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88B64-9B42-4719-8557-06F27E23BB6B}"/>
              </a:ext>
            </a:extLst>
          </p:cNvPr>
          <p:cNvSpPr txBox="1"/>
          <p:nvPr/>
        </p:nvSpPr>
        <p:spPr>
          <a:xfrm>
            <a:off x="4152275" y="3468787"/>
            <a:ext cx="2769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ID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AA1BC-E7DB-4702-A108-09D28567B9FD}"/>
              </a:ext>
            </a:extLst>
          </p:cNvPr>
          <p:cNvSpPr txBox="1"/>
          <p:nvPr/>
        </p:nvSpPr>
        <p:spPr>
          <a:xfrm>
            <a:off x="4152275" y="3947889"/>
            <a:ext cx="1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PIN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5177D-4DDD-4C5F-9DE8-336ED19D1386}"/>
              </a:ext>
            </a:extLst>
          </p:cNvPr>
          <p:cNvSpPr txBox="1"/>
          <p:nvPr/>
        </p:nvSpPr>
        <p:spPr>
          <a:xfrm>
            <a:off x="4152274" y="4426991"/>
            <a:ext cx="27690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PIN number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6E908C-E4DA-48AC-B4B5-C7C4348181D8}"/>
              </a:ext>
            </a:extLst>
          </p:cNvPr>
          <p:cNvSpPr/>
          <p:nvPr/>
        </p:nvSpPr>
        <p:spPr>
          <a:xfrm>
            <a:off x="4152274" y="5291528"/>
            <a:ext cx="749510" cy="36933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Login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6EC306-0A28-461B-9AD6-D8C8ECBDB348}"/>
              </a:ext>
            </a:extLst>
          </p:cNvPr>
          <p:cNvSpPr/>
          <p:nvPr/>
        </p:nvSpPr>
        <p:spPr>
          <a:xfrm>
            <a:off x="5346489" y="5291528"/>
            <a:ext cx="1264173" cy="36933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Forgot PIN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1CC72-D625-4883-8B2A-0BDA890B0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36" y="5557775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4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53862-CA8B-4ECF-9D8B-15FACC4A01A4}"/>
              </a:ext>
            </a:extLst>
          </p:cNvPr>
          <p:cNvSpPr txBox="1"/>
          <p:nvPr/>
        </p:nvSpPr>
        <p:spPr>
          <a:xfrm>
            <a:off x="164900" y="1364107"/>
            <a:ext cx="67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&lt;insert name here&gt;! Your last login was on &lt;date&gt; at &lt;time&gt;.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2434C-C89B-461F-9BE1-D082DDF7FF14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A9306-863F-4FE5-BEFB-DF3D4679DE17}"/>
              </a:ext>
            </a:extLst>
          </p:cNvPr>
          <p:cNvSpPr txBox="1"/>
          <p:nvPr/>
        </p:nvSpPr>
        <p:spPr>
          <a:xfrm>
            <a:off x="-1" y="2785643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Student Records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Register, view your transcript, apply for graduation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Evaluations and Elections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Fill out evaluation forms or election ballots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Transfer Course Equivalencies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See how credits from a previous institution will transfer to WVUP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67AE-16A9-4B86-AD35-1D69849076A5}"/>
              </a:ext>
            </a:extLst>
          </p:cNvPr>
          <p:cNvSpPr txBox="1"/>
          <p:nvPr/>
        </p:nvSpPr>
        <p:spPr>
          <a:xfrm>
            <a:off x="11194945" y="2074875"/>
            <a:ext cx="8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E90A-C94C-4A6B-AA0D-0956E6B51C3E}"/>
              </a:ext>
            </a:extLst>
          </p:cNvPr>
          <p:cNvSpPr txBox="1"/>
          <p:nvPr/>
        </p:nvSpPr>
        <p:spPr>
          <a:xfrm>
            <a:off x="9755889" y="2074875"/>
            <a:ext cx="1439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D0736-F001-4D5E-B9B5-28E4F656FE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96" y="4914845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2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53862-CA8B-4ECF-9D8B-15FACC4A01A4}"/>
              </a:ext>
            </a:extLst>
          </p:cNvPr>
          <p:cNvSpPr txBox="1"/>
          <p:nvPr/>
        </p:nvSpPr>
        <p:spPr>
          <a:xfrm>
            <a:off x="164900" y="1364107"/>
            <a:ext cx="67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&lt;insert name here&gt;! Your last login was on &lt;date&gt; at &lt;time&gt;.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2434C-C89B-461F-9BE1-D082DDF7FF14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A9306-863F-4FE5-BEFB-DF3D4679DE17}"/>
              </a:ext>
            </a:extLst>
          </p:cNvPr>
          <p:cNvSpPr txBox="1"/>
          <p:nvPr/>
        </p:nvSpPr>
        <p:spPr>
          <a:xfrm>
            <a:off x="-1" y="2785643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Student Records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Register, view your transcript, apply for graduation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Evaluations and Elections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Fill out evaluation forms or election ballots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Transfer Course Equivalencies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See how credits from a previous institution will transfer to WVUP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67AE-16A9-4B86-AD35-1D69849076A5}"/>
              </a:ext>
            </a:extLst>
          </p:cNvPr>
          <p:cNvSpPr txBox="1"/>
          <p:nvPr/>
        </p:nvSpPr>
        <p:spPr>
          <a:xfrm>
            <a:off x="11194945" y="2074875"/>
            <a:ext cx="8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E90A-C94C-4A6B-AA0D-0956E6B51C3E}"/>
              </a:ext>
            </a:extLst>
          </p:cNvPr>
          <p:cNvSpPr txBox="1"/>
          <p:nvPr/>
        </p:nvSpPr>
        <p:spPr>
          <a:xfrm>
            <a:off x="9755889" y="2074875"/>
            <a:ext cx="1439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D0736-F001-4D5E-B9B5-28E4F656FE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022" y="1432242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5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C5C92-0553-4ADF-BD8B-C48AD59B10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11" y="3017446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5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07D902-CB52-46EB-B3DA-68015424FB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71" y="3578522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7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E19FD-A18C-451F-BA23-CFB93004D0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68" y="4155148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55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61FE2-A4D9-4C72-9847-AED89F0A5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81" y="4687794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7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94F5D-3690-4A2A-9EDE-FC19AFB97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78" y="5228157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9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A0035F-C464-4059-85B7-6BB6375A9F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49" y="5796031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90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A209-483E-4143-8889-BC5B06A11390}"/>
              </a:ext>
            </a:extLst>
          </p:cNvPr>
          <p:cNvSpPr txBox="1"/>
          <p:nvPr/>
        </p:nvSpPr>
        <p:spPr>
          <a:xfrm>
            <a:off x="2518349" y="1364106"/>
            <a:ext cx="650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Welcome to the WVUP OLSIS homepage!!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CE29-41CC-4F22-95AD-6F121FAD6AA6}"/>
              </a:ext>
            </a:extLst>
          </p:cNvPr>
          <p:cNvSpPr txBox="1"/>
          <p:nvPr/>
        </p:nvSpPr>
        <p:spPr>
          <a:xfrm>
            <a:off x="11167668" y="1229196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2B99-2A07-47A8-9F95-652E0C9B8E12}"/>
              </a:ext>
            </a:extLst>
          </p:cNvPr>
          <p:cNvSpPr txBox="1"/>
          <p:nvPr/>
        </p:nvSpPr>
        <p:spPr>
          <a:xfrm>
            <a:off x="1334125" y="2308489"/>
            <a:ext cx="3717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Login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Home Page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Catalog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2017 Fall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WVUP 2018 Spring Schedule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Office Directory Contact Information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Events Calendar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6A006-D363-4E6D-8172-DAF2D28F00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864" y="1419939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74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359D7-4EB5-4CEA-8F23-5B9D8F4F4811}"/>
              </a:ext>
            </a:extLst>
          </p:cNvPr>
          <p:cNvSpPr txBox="1"/>
          <p:nvPr/>
        </p:nvSpPr>
        <p:spPr>
          <a:xfrm>
            <a:off x="3327816" y="2398426"/>
            <a:ext cx="4768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have been successfully logged out of OLSIS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Have a nice day!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5BB9E-76B4-4028-AF4E-61D4ED87D4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06" y="3946975"/>
            <a:ext cx="309967" cy="4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8623E-6B07-406F-BA5B-7D5D98FD4A65}"/>
              </a:ext>
            </a:extLst>
          </p:cNvPr>
          <p:cNvSpPr txBox="1"/>
          <p:nvPr/>
        </p:nvSpPr>
        <p:spPr>
          <a:xfrm>
            <a:off x="3867454" y="2458387"/>
            <a:ext cx="376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log into your OLSIS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E9AE2-C23F-41EE-A0C7-B6C97A70C088}"/>
              </a:ext>
            </a:extLst>
          </p:cNvPr>
          <p:cNvSpPr txBox="1"/>
          <p:nvPr/>
        </p:nvSpPr>
        <p:spPr>
          <a:xfrm>
            <a:off x="4092314" y="3055920"/>
            <a:ext cx="29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Student/Teacher ID number: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88B64-9B42-4719-8557-06F27E23BB6B}"/>
              </a:ext>
            </a:extLst>
          </p:cNvPr>
          <p:cNvSpPr txBox="1"/>
          <p:nvPr/>
        </p:nvSpPr>
        <p:spPr>
          <a:xfrm>
            <a:off x="4152275" y="3468787"/>
            <a:ext cx="2769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ID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AA1BC-E7DB-4702-A108-09D28567B9FD}"/>
              </a:ext>
            </a:extLst>
          </p:cNvPr>
          <p:cNvSpPr txBox="1"/>
          <p:nvPr/>
        </p:nvSpPr>
        <p:spPr>
          <a:xfrm>
            <a:off x="4152275" y="3947889"/>
            <a:ext cx="1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PIN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5177D-4DDD-4C5F-9DE8-336ED19D1386}"/>
              </a:ext>
            </a:extLst>
          </p:cNvPr>
          <p:cNvSpPr txBox="1"/>
          <p:nvPr/>
        </p:nvSpPr>
        <p:spPr>
          <a:xfrm>
            <a:off x="4152274" y="4426991"/>
            <a:ext cx="27690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PIN number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6E908C-E4DA-48AC-B4B5-C7C4348181D8}"/>
              </a:ext>
            </a:extLst>
          </p:cNvPr>
          <p:cNvSpPr/>
          <p:nvPr/>
        </p:nvSpPr>
        <p:spPr>
          <a:xfrm>
            <a:off x="4152274" y="5291528"/>
            <a:ext cx="749510" cy="36933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Login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6EC306-0A28-461B-9AD6-D8C8ECBDB348}"/>
              </a:ext>
            </a:extLst>
          </p:cNvPr>
          <p:cNvSpPr/>
          <p:nvPr/>
        </p:nvSpPr>
        <p:spPr>
          <a:xfrm>
            <a:off x="5346489" y="5291528"/>
            <a:ext cx="1264173" cy="36933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Forgot PIN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1CC72-D625-4883-8B2A-0BDA890B0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71" y="5475611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2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53862-CA8B-4ECF-9D8B-15FACC4A01A4}"/>
              </a:ext>
            </a:extLst>
          </p:cNvPr>
          <p:cNvSpPr txBox="1"/>
          <p:nvPr/>
        </p:nvSpPr>
        <p:spPr>
          <a:xfrm>
            <a:off x="164900" y="1364107"/>
            <a:ext cx="67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&lt;insert name here&gt;! Your last login was on &lt;date&gt; at &lt;time&gt;.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2434C-C89B-461F-9BE1-D082DDF7FF14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A9306-863F-4FE5-BEFB-DF3D4679DE17}"/>
              </a:ext>
            </a:extLst>
          </p:cNvPr>
          <p:cNvSpPr txBox="1"/>
          <p:nvPr/>
        </p:nvSpPr>
        <p:spPr>
          <a:xfrm>
            <a:off x="-1" y="2785643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Student Records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Register, view your transcript, apply for graduation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Evaluations and Elections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Fill out evaluation forms or election ballots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Transfer Course Equivalencies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See how credits from a previous institution will transfer to WVUP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67AE-16A9-4B86-AD35-1D69849076A5}"/>
              </a:ext>
            </a:extLst>
          </p:cNvPr>
          <p:cNvSpPr txBox="1"/>
          <p:nvPr/>
        </p:nvSpPr>
        <p:spPr>
          <a:xfrm>
            <a:off x="11194945" y="2074875"/>
            <a:ext cx="8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E90A-C94C-4A6B-AA0D-0956E6B51C3E}"/>
              </a:ext>
            </a:extLst>
          </p:cNvPr>
          <p:cNvSpPr txBox="1"/>
          <p:nvPr/>
        </p:nvSpPr>
        <p:spPr>
          <a:xfrm>
            <a:off x="9755889" y="2074875"/>
            <a:ext cx="1439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D0736-F001-4D5E-B9B5-28E4F656FE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3" y="2259541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53862-CA8B-4ECF-9D8B-15FACC4A01A4}"/>
              </a:ext>
            </a:extLst>
          </p:cNvPr>
          <p:cNvSpPr txBox="1"/>
          <p:nvPr/>
        </p:nvSpPr>
        <p:spPr>
          <a:xfrm>
            <a:off x="164900" y="1364107"/>
            <a:ext cx="67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&lt;insert name here&gt;! Your last login was on &lt;date&gt; at &lt;time&gt;.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2434C-C89B-461F-9BE1-D082DDF7FF14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A9306-863F-4FE5-BEFB-DF3D4679DE17}"/>
              </a:ext>
            </a:extLst>
          </p:cNvPr>
          <p:cNvSpPr txBox="1"/>
          <p:nvPr/>
        </p:nvSpPr>
        <p:spPr>
          <a:xfrm>
            <a:off x="-1" y="2785643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Student Records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Register, view your transcript, apply for graduation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Evaluations and Elections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Fill out evaluation forms or election ballots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Transfer Course Equivalencies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See how credits from a previous institution will transfer to WVUP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67AE-16A9-4B86-AD35-1D69849076A5}"/>
              </a:ext>
            </a:extLst>
          </p:cNvPr>
          <p:cNvSpPr txBox="1"/>
          <p:nvPr/>
        </p:nvSpPr>
        <p:spPr>
          <a:xfrm>
            <a:off x="11194945" y="2074875"/>
            <a:ext cx="8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E90A-C94C-4A6B-AA0D-0956E6B51C3E}"/>
              </a:ext>
            </a:extLst>
          </p:cNvPr>
          <p:cNvSpPr txBox="1"/>
          <p:nvPr/>
        </p:nvSpPr>
        <p:spPr>
          <a:xfrm>
            <a:off x="9755889" y="2074875"/>
            <a:ext cx="1439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D0736-F001-4D5E-B9B5-28E4F656FE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7" y="2935543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7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4D938-3CD2-401F-9942-49BDCCDA290F}"/>
              </a:ext>
            </a:extLst>
          </p:cNvPr>
          <p:cNvSpPr txBox="1"/>
          <p:nvPr/>
        </p:nvSpPr>
        <p:spPr>
          <a:xfrm>
            <a:off x="211016" y="1350498"/>
            <a:ext cx="353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Student Services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EE81C-DCE5-4517-BC8B-82CB60CFA989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F6E5-8815-4877-9FF0-E90E90775533}"/>
              </a:ext>
            </a:extLst>
          </p:cNvPr>
          <p:cNvSpPr txBox="1"/>
          <p:nvPr/>
        </p:nvSpPr>
        <p:spPr>
          <a:xfrm>
            <a:off x="309486" y="2082015"/>
            <a:ext cx="3418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Admissions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Registrations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Apply for Graduation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3B518-B209-4B0D-805E-ED058F3908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8" y="2246226"/>
            <a:ext cx="361951" cy="4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0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CCE99-46B9-469C-A069-23E9D522272A}"/>
              </a:ext>
            </a:extLst>
          </p:cNvPr>
          <p:cNvSpPr txBox="1"/>
          <p:nvPr/>
        </p:nvSpPr>
        <p:spPr>
          <a:xfrm>
            <a:off x="6921305" y="0"/>
            <a:ext cx="2560320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53F62"/>
                </a:solidFill>
                <a:latin typeface="Baskerville Old Face" panose="02020602080505020303" pitchFamily="18" charset="0"/>
              </a:rPr>
              <a:t>OLSIS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CE0E-77AA-42D8-9A26-24E60138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8" y="0"/>
            <a:ext cx="4768948" cy="1153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3BA2-0F89-48DC-A69D-42DF12918CD8}"/>
              </a:ext>
            </a:extLst>
          </p:cNvPr>
          <p:cNvSpPr txBox="1"/>
          <p:nvPr/>
        </p:nvSpPr>
        <p:spPr>
          <a:xfrm>
            <a:off x="0" y="0"/>
            <a:ext cx="2321178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BEB-0910-460E-900E-5C975D76EB6D}"/>
              </a:ext>
            </a:extLst>
          </p:cNvPr>
          <p:cNvSpPr txBox="1"/>
          <p:nvPr/>
        </p:nvSpPr>
        <p:spPr>
          <a:xfrm>
            <a:off x="9481625" y="0"/>
            <a:ext cx="2710375" cy="1152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6A656-130B-49B5-BBF5-5E59F0C7360C}"/>
              </a:ext>
            </a:extLst>
          </p:cNvPr>
          <p:cNvSpPr txBox="1"/>
          <p:nvPr/>
        </p:nvSpPr>
        <p:spPr>
          <a:xfrm>
            <a:off x="393895" y="1505243"/>
            <a:ext cx="6527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Admissions Selection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Please select an admission type. If you have registered within the last 12 months or are already registered you do not have to apply again.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04A9-003D-4513-9CA7-96CADD4522A5}"/>
              </a:ext>
            </a:extLst>
          </p:cNvPr>
          <p:cNvSpPr/>
          <p:nvPr/>
        </p:nvSpPr>
        <p:spPr>
          <a:xfrm>
            <a:off x="450165" y="3924886"/>
            <a:ext cx="2264900" cy="422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Select admission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FD5F-CB38-4295-8AA3-388C8F19301C}"/>
              </a:ext>
            </a:extLst>
          </p:cNvPr>
          <p:cNvSpPr/>
          <p:nvPr/>
        </p:nvSpPr>
        <p:spPr>
          <a:xfrm>
            <a:off x="2715065" y="3924886"/>
            <a:ext cx="464234" cy="4360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EC277AD-56B3-4000-8E37-585C045638E9}"/>
              </a:ext>
            </a:extLst>
          </p:cNvPr>
          <p:cNvSpPr/>
          <p:nvPr/>
        </p:nvSpPr>
        <p:spPr>
          <a:xfrm rot="10800000">
            <a:off x="2848708" y="4021328"/>
            <a:ext cx="196948" cy="243214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52526-44BB-4C29-91F9-3B2CDB66A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22" y="4120697"/>
            <a:ext cx="361951" cy="480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DD5C2-916A-446A-AEF2-07CEF486B08A}"/>
              </a:ext>
            </a:extLst>
          </p:cNvPr>
          <p:cNvSpPr txBox="1"/>
          <p:nvPr/>
        </p:nvSpPr>
        <p:spPr>
          <a:xfrm>
            <a:off x="11202639" y="121420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97A40-EA6F-4D65-AD4A-9DA519D6A315}"/>
              </a:ext>
            </a:extLst>
          </p:cNvPr>
          <p:cNvSpPr txBox="1"/>
          <p:nvPr/>
        </p:nvSpPr>
        <p:spPr>
          <a:xfrm>
            <a:off x="450165" y="5542671"/>
            <a:ext cx="2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Return to Main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9C4CB7-C85C-4581-8AC1-7D2D0B6A7635}"/>
              </a:ext>
            </a:extLst>
          </p:cNvPr>
          <p:cNvSpPr/>
          <p:nvPr/>
        </p:nvSpPr>
        <p:spPr>
          <a:xfrm>
            <a:off x="3552100" y="3924384"/>
            <a:ext cx="1315321" cy="42253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53F6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33245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1842</Words>
  <Application>Microsoft Office PowerPoint</Application>
  <PresentationFormat>Widescreen</PresentationFormat>
  <Paragraphs>727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sburkey</dc:creator>
  <cp:lastModifiedBy>Samantha Burkey</cp:lastModifiedBy>
  <cp:revision>116</cp:revision>
  <dcterms:created xsi:type="dcterms:W3CDTF">2017-11-10T00:12:11Z</dcterms:created>
  <dcterms:modified xsi:type="dcterms:W3CDTF">2017-11-16T03:18:20Z</dcterms:modified>
</cp:coreProperties>
</file>