
<file path=[Content_Types].xml><?xml version="1.0" encoding="utf-8"?>
<Types xmlns="http://schemas.openxmlformats.org/package/2006/content-types">
  <Default Extension="bin" ContentType="application/vnd.ms-office.activeX"/>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F1F9"/>
    <a:srgbClr val="E4EFF8"/>
    <a:srgbClr val="83CFEB"/>
    <a:srgbClr val="0346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4660"/>
  </p:normalViewPr>
  <p:slideViewPr>
    <p:cSldViewPr snapToGrid="0">
      <p:cViewPr>
        <p:scale>
          <a:sx n="93" d="100"/>
          <a:sy n="93" d="100"/>
        </p:scale>
        <p:origin x="612" y="49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activeX1.xml><?xml version="1.0" encoding="utf-8"?>
<ax:ocx xmlns:ax="http://schemas.microsoft.com/office/2006/activeX" xmlns:r="http://schemas.openxmlformats.org/officeDocument/2006/relationships" ax:classid="{8BD21D10-EC42-11CE-9E0D-00AA006002F3}" ax:persistence="persistStorage" r:id="rId1"/>
</file>

<file path=ppt/activeX/activeX2.xml><?xml version="1.0" encoding="utf-8"?>
<ax:ocx xmlns:ax="http://schemas.microsoft.com/office/2006/activeX" xmlns:r="http://schemas.openxmlformats.org/officeDocument/2006/relationships" ax:classid="{8BD21D10-EC42-11CE-9E0D-00AA006002F3}" ax:persistence="persistStorage" r:id="rId1"/>
</file>

<file path=ppt/activeX/activeX3.xml><?xml version="1.0" encoding="utf-8"?>
<ax:ocx xmlns:ax="http://schemas.microsoft.com/office/2006/activeX" xmlns:r="http://schemas.openxmlformats.org/officeDocument/2006/relationships" ax:classid="{D7053240-CE69-11CD-A777-00DD01143C57}" ax:persistence="persistStorage" r:id="rId1"/>
</file>

<file path=ppt/activeX/activeX4.xml><?xml version="1.0" encoding="utf-8"?>
<ax:ocx xmlns:ax="http://schemas.microsoft.com/office/2006/activeX" xmlns:r="http://schemas.openxmlformats.org/officeDocument/2006/relationships" ax:classid="{D7053240-CE69-11CD-A777-00DD01143C57}" ax:persistence="persistStorage" r:id="rId1"/>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A2E3962-BE2F-40CA-8C1D-3FB50A5996FD}" type="datetimeFigureOut">
              <a:rPr lang="en-US" smtClean="0"/>
              <a:t>11/15/2017</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BB4791-4C60-4A3E-A236-3C6A0CA54EF6}" type="slidenum">
              <a:rPr lang="en-US" smtClean="0"/>
              <a:t>‹#›</a:t>
            </a:fld>
            <a:endParaRPr lang="en-US"/>
          </a:p>
        </p:txBody>
      </p:sp>
    </p:spTree>
    <p:extLst>
      <p:ext uri="{BB962C8B-B14F-4D97-AF65-F5344CB8AC3E}">
        <p14:creationId xmlns:p14="http://schemas.microsoft.com/office/powerpoint/2010/main" val="934962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A2E3962-BE2F-40CA-8C1D-3FB50A5996FD}" type="datetimeFigureOut">
              <a:rPr lang="en-US" smtClean="0"/>
              <a:t>11/15/2017</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BB4791-4C60-4A3E-A236-3C6A0CA54EF6}" type="slidenum">
              <a:rPr lang="en-US" smtClean="0"/>
              <a:t>‹#›</a:t>
            </a:fld>
            <a:endParaRPr lang="en-US"/>
          </a:p>
        </p:txBody>
      </p:sp>
    </p:spTree>
    <p:extLst>
      <p:ext uri="{BB962C8B-B14F-4D97-AF65-F5344CB8AC3E}">
        <p14:creationId xmlns:p14="http://schemas.microsoft.com/office/powerpoint/2010/main" val="204591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A2E3962-BE2F-40CA-8C1D-3FB50A5996FD}" type="datetimeFigureOut">
              <a:rPr lang="en-US" smtClean="0"/>
              <a:t>11/15/2017</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BB4791-4C60-4A3E-A236-3C6A0CA54EF6}" type="slidenum">
              <a:rPr lang="en-US" smtClean="0"/>
              <a:t>‹#›</a:t>
            </a:fld>
            <a:endParaRPr lang="en-US"/>
          </a:p>
        </p:txBody>
      </p:sp>
    </p:spTree>
    <p:extLst>
      <p:ext uri="{BB962C8B-B14F-4D97-AF65-F5344CB8AC3E}">
        <p14:creationId xmlns:p14="http://schemas.microsoft.com/office/powerpoint/2010/main" val="953944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A2E3962-BE2F-40CA-8C1D-3FB50A5996FD}" type="datetimeFigureOut">
              <a:rPr lang="en-US" smtClean="0"/>
              <a:t>11/15/2017</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BB4791-4C60-4A3E-A236-3C6A0CA54EF6}" type="slidenum">
              <a:rPr lang="en-US" smtClean="0"/>
              <a:t>‹#›</a:t>
            </a:fld>
            <a:endParaRPr lang="en-US"/>
          </a:p>
        </p:txBody>
      </p:sp>
    </p:spTree>
    <p:extLst>
      <p:ext uri="{BB962C8B-B14F-4D97-AF65-F5344CB8AC3E}">
        <p14:creationId xmlns:p14="http://schemas.microsoft.com/office/powerpoint/2010/main" val="2272766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A2E3962-BE2F-40CA-8C1D-3FB50A5996FD}" type="datetimeFigureOut">
              <a:rPr lang="en-US" smtClean="0"/>
              <a:t>11/15/2017</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BB4791-4C60-4A3E-A236-3C6A0CA54EF6}" type="slidenum">
              <a:rPr lang="en-US" smtClean="0"/>
              <a:t>‹#›</a:t>
            </a:fld>
            <a:endParaRPr lang="en-US"/>
          </a:p>
        </p:txBody>
      </p:sp>
    </p:spTree>
    <p:extLst>
      <p:ext uri="{BB962C8B-B14F-4D97-AF65-F5344CB8AC3E}">
        <p14:creationId xmlns:p14="http://schemas.microsoft.com/office/powerpoint/2010/main" val="911306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9A2E3962-BE2F-40CA-8C1D-3FB50A5996FD}" type="datetimeFigureOut">
              <a:rPr lang="en-US" smtClean="0"/>
              <a:t>11/15/2017</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48BB4791-4C60-4A3E-A236-3C6A0CA54EF6}" type="slidenum">
              <a:rPr lang="en-US" smtClean="0"/>
              <a:t>‹#›</a:t>
            </a:fld>
            <a:endParaRPr lang="en-US"/>
          </a:p>
        </p:txBody>
      </p:sp>
    </p:spTree>
    <p:extLst>
      <p:ext uri="{BB962C8B-B14F-4D97-AF65-F5344CB8AC3E}">
        <p14:creationId xmlns:p14="http://schemas.microsoft.com/office/powerpoint/2010/main" val="1042344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9A2E3962-BE2F-40CA-8C1D-3FB50A5996FD}" type="datetimeFigureOut">
              <a:rPr lang="en-US" smtClean="0"/>
              <a:t>11/15/2017</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48BB4791-4C60-4A3E-A236-3C6A0CA54EF6}" type="slidenum">
              <a:rPr lang="en-US" smtClean="0"/>
              <a:t>‹#›</a:t>
            </a:fld>
            <a:endParaRPr lang="en-US"/>
          </a:p>
        </p:txBody>
      </p:sp>
    </p:spTree>
    <p:extLst>
      <p:ext uri="{BB962C8B-B14F-4D97-AF65-F5344CB8AC3E}">
        <p14:creationId xmlns:p14="http://schemas.microsoft.com/office/powerpoint/2010/main" val="1948993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9A2E3962-BE2F-40CA-8C1D-3FB50A5996FD}" type="datetimeFigureOut">
              <a:rPr lang="en-US" smtClean="0"/>
              <a:t>11/15/2017</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48BB4791-4C60-4A3E-A236-3C6A0CA54EF6}" type="slidenum">
              <a:rPr lang="en-US" smtClean="0"/>
              <a:t>‹#›</a:t>
            </a:fld>
            <a:endParaRPr lang="en-US"/>
          </a:p>
        </p:txBody>
      </p:sp>
    </p:spTree>
    <p:extLst>
      <p:ext uri="{BB962C8B-B14F-4D97-AF65-F5344CB8AC3E}">
        <p14:creationId xmlns:p14="http://schemas.microsoft.com/office/powerpoint/2010/main" val="1977776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9A2E3962-BE2F-40CA-8C1D-3FB50A5996FD}" type="datetimeFigureOut">
              <a:rPr lang="en-US" smtClean="0"/>
              <a:t>11/15/2017</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48BB4791-4C60-4A3E-A236-3C6A0CA54EF6}" type="slidenum">
              <a:rPr lang="en-US" smtClean="0"/>
              <a:t>‹#›</a:t>
            </a:fld>
            <a:endParaRPr lang="en-US"/>
          </a:p>
        </p:txBody>
      </p:sp>
    </p:spTree>
    <p:extLst>
      <p:ext uri="{BB962C8B-B14F-4D97-AF65-F5344CB8AC3E}">
        <p14:creationId xmlns:p14="http://schemas.microsoft.com/office/powerpoint/2010/main" val="3247874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9A2E3962-BE2F-40CA-8C1D-3FB50A5996FD}" type="datetimeFigureOut">
              <a:rPr lang="en-US" smtClean="0"/>
              <a:t>11/15/2017</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48BB4791-4C60-4A3E-A236-3C6A0CA54EF6}" type="slidenum">
              <a:rPr lang="en-US" smtClean="0"/>
              <a:t>‹#›</a:t>
            </a:fld>
            <a:endParaRPr lang="en-US"/>
          </a:p>
        </p:txBody>
      </p:sp>
    </p:spTree>
    <p:extLst>
      <p:ext uri="{BB962C8B-B14F-4D97-AF65-F5344CB8AC3E}">
        <p14:creationId xmlns:p14="http://schemas.microsoft.com/office/powerpoint/2010/main" val="162497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9A2E3962-BE2F-40CA-8C1D-3FB50A5996FD}" type="datetimeFigureOut">
              <a:rPr lang="en-US" smtClean="0"/>
              <a:t>11/15/2017</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48BB4791-4C60-4A3E-A236-3C6A0CA54EF6}" type="slidenum">
              <a:rPr lang="en-US" smtClean="0"/>
              <a:t>‹#›</a:t>
            </a:fld>
            <a:endParaRPr lang="en-US"/>
          </a:p>
        </p:txBody>
      </p:sp>
    </p:spTree>
    <p:extLst>
      <p:ext uri="{BB962C8B-B14F-4D97-AF65-F5344CB8AC3E}">
        <p14:creationId xmlns:p14="http://schemas.microsoft.com/office/powerpoint/2010/main" val="1381977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image" Target="../media/image4.png"/><Relationship Id="rId3" Type="http://schemas.openxmlformats.org/officeDocument/2006/relationships/slideLayout" Target="../slideLayouts/slideLayout3.xml"/><Relationship Id="rId21" Type="http://schemas.openxmlformats.org/officeDocument/2006/relationships/image" Target="../media/image2.wmf"/><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control" Target="../activeX/activeX4.xml"/><Relationship Id="rId2" Type="http://schemas.openxmlformats.org/officeDocument/2006/relationships/slideLayout" Target="../slideLayouts/slideLayout2.xml"/><Relationship Id="rId16" Type="http://schemas.openxmlformats.org/officeDocument/2006/relationships/control" Target="../activeX/activeX3.xml"/><Relationship Id="rId20"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control" Target="../activeX/activeX2.xml"/><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ontrol" Target="../activeX/activeX1.xml"/><Relationship Id="rId22" Type="http://schemas.openxmlformats.org/officeDocument/2006/relationships/image" Target="../media/image3.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23000">
              <a:srgbClr val="BAD5ED"/>
            </a:gs>
            <a:gs pos="0">
              <a:schemeClr val="accent1">
                <a:lumMod val="5000"/>
                <a:lumOff val="95000"/>
              </a:schemeClr>
            </a:gs>
            <a:gs pos="40000">
              <a:schemeClr val="accent1">
                <a:lumMod val="45000"/>
                <a:lumOff val="55000"/>
              </a:schemeClr>
            </a:gs>
            <a:gs pos="69000">
              <a:schemeClr val="accent1">
                <a:lumMod val="45000"/>
                <a:lumOff val="55000"/>
              </a:schemeClr>
            </a:gs>
            <a:gs pos="82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Subtitle 2"/>
          <p:cNvSpPr txBox="1">
            <a:spLocks/>
          </p:cNvSpPr>
          <p:nvPr userDrawn="1"/>
        </p:nvSpPr>
        <p:spPr>
          <a:xfrm>
            <a:off x="1524000" y="6139542"/>
            <a:ext cx="9144000" cy="718457"/>
          </a:xfrm>
          <a:prstGeom prst="rect">
            <a:avLst/>
          </a:prstGeom>
        </p:spPr>
        <p:txBody>
          <a:bodyPr>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smtClean="0"/>
              <a:t>©2017 Ellucian Company L.P. and its affiliates</a:t>
            </a:r>
          </a:p>
          <a:p>
            <a:pPr marL="0" indent="0">
              <a:buNone/>
            </a:pPr>
            <a:r>
              <a:rPr lang="en-US" sz="2000" b="1" dirty="0" smtClean="0"/>
              <a:t>This software contains confidential and proprietary information of Ellucian or its subsidiaries. Use of this software is limited to Ellucian licensees, and is subject to the terms and conditions of one or more written license agreements between Ellucian and such licensees.</a:t>
            </a:r>
          </a:p>
          <a:p>
            <a:endParaRPr lang="en-US" dirty="0"/>
          </a:p>
        </p:txBody>
      </p:sp>
      <p:sp>
        <p:nvSpPr>
          <p:cNvPr id="10" name="TextBox 9"/>
          <p:cNvSpPr txBox="1"/>
          <p:nvPr userDrawn="1"/>
        </p:nvSpPr>
        <p:spPr>
          <a:xfrm>
            <a:off x="1524000" y="5864947"/>
            <a:ext cx="3228391" cy="261610"/>
          </a:xfrm>
          <a:prstGeom prst="rect">
            <a:avLst/>
          </a:prstGeom>
          <a:noFill/>
        </p:spPr>
        <p:txBody>
          <a:bodyPr wrap="square" rtlCol="0">
            <a:spAutoFit/>
          </a:bodyPr>
          <a:lstStyle/>
          <a:p>
            <a:r>
              <a:rPr lang="en-US" sz="1100" b="1" dirty="0" smtClean="0"/>
              <a:t>RELEASE: 8.8.3</a:t>
            </a:r>
            <a:endParaRPr lang="en-US" sz="1100" b="1" dirty="0"/>
          </a:p>
        </p:txBody>
      </p:sp>
      <p:sp>
        <p:nvSpPr>
          <p:cNvPr id="12" name="TextBox 11"/>
          <p:cNvSpPr txBox="1"/>
          <p:nvPr userDrawn="1"/>
        </p:nvSpPr>
        <p:spPr>
          <a:xfrm>
            <a:off x="6990491" y="2844957"/>
            <a:ext cx="2071396" cy="369332"/>
          </a:xfrm>
          <a:prstGeom prst="rect">
            <a:avLst/>
          </a:prstGeom>
          <a:noFill/>
        </p:spPr>
        <p:txBody>
          <a:bodyPr wrap="square" rtlCol="0">
            <a:spAutoFit/>
          </a:bodyPr>
          <a:lstStyle/>
          <a:p>
            <a:r>
              <a:rPr lang="en-US" dirty="0" smtClean="0"/>
              <a:t>User ID:</a:t>
            </a:r>
            <a:endParaRPr lang="en-US" dirty="0"/>
          </a:p>
        </p:txBody>
      </p:sp>
      <p:sp>
        <p:nvSpPr>
          <p:cNvPr id="13" name="TextBox 12"/>
          <p:cNvSpPr txBox="1"/>
          <p:nvPr userDrawn="1"/>
        </p:nvSpPr>
        <p:spPr>
          <a:xfrm>
            <a:off x="7022354" y="3594141"/>
            <a:ext cx="1035698" cy="369332"/>
          </a:xfrm>
          <a:prstGeom prst="rect">
            <a:avLst/>
          </a:prstGeom>
          <a:noFill/>
        </p:spPr>
        <p:txBody>
          <a:bodyPr wrap="square" rtlCol="0">
            <a:spAutoFit/>
          </a:bodyPr>
          <a:lstStyle/>
          <a:p>
            <a:r>
              <a:rPr lang="en-US" dirty="0" smtClean="0"/>
              <a:t>PIN:</a:t>
            </a:r>
            <a:endParaRPr lang="en-US" dirty="0"/>
          </a:p>
        </p:txBody>
      </p:sp>
      <p:pic>
        <p:nvPicPr>
          <p:cNvPr id="17" name="Picture 16"/>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105018" y="137235"/>
            <a:ext cx="3359020" cy="699533"/>
          </a:xfrm>
          <a:prstGeom prst="rect">
            <a:avLst/>
          </a:prstGeom>
        </p:spPr>
      </p:pic>
      <p:pic>
        <p:nvPicPr>
          <p:cNvPr id="18" name="Picture 17"/>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0" y="973423"/>
            <a:ext cx="2352091" cy="451626"/>
          </a:xfrm>
          <a:prstGeom prst="rect">
            <a:avLst/>
          </a:prstGeom>
        </p:spPr>
      </p:pic>
      <p:graphicFrame>
        <p:nvGraphicFramePr>
          <p:cNvPr id="19" name="Table 18"/>
          <p:cNvGraphicFramePr>
            <a:graphicFrameLocks noGrp="1"/>
          </p:cNvGraphicFramePr>
          <p:nvPr userDrawn="1">
            <p:extLst>
              <p:ext uri="{D42A27DB-BD31-4B8C-83A1-F6EECF244321}">
                <p14:modId xmlns:p14="http://schemas.microsoft.com/office/powerpoint/2010/main" val="694303540"/>
              </p:ext>
            </p:extLst>
          </p:nvPr>
        </p:nvGraphicFramePr>
        <p:xfrm>
          <a:off x="621398" y="1758877"/>
          <a:ext cx="6207014" cy="3745929"/>
        </p:xfrm>
        <a:graphic>
          <a:graphicData uri="http://schemas.openxmlformats.org/drawingml/2006/table">
            <a:tbl>
              <a:tblPr/>
              <a:tblGrid>
                <a:gridCol w="6207014">
                  <a:extLst>
                    <a:ext uri="{9D8B030D-6E8A-4147-A177-3AD203B41FA5}">
                      <a16:colId xmlns:a16="http://schemas.microsoft.com/office/drawing/2014/main" val="1380071583"/>
                    </a:ext>
                  </a:extLst>
                </a:gridCol>
              </a:tblGrid>
              <a:tr h="3745929">
                <a:tc>
                  <a:txBody>
                    <a:bodyPr/>
                    <a:lstStyle/>
                    <a:p>
                      <a:pPr algn="l" fontAlgn="t"/>
                      <a:r>
                        <a:rPr lang="en-US" sz="1100" b="0" i="0" dirty="0">
                          <a:solidFill>
                            <a:srgbClr val="000000"/>
                          </a:solidFill>
                          <a:effectLst/>
                          <a:latin typeface="Verdana" panose="020B0604030504040204" pitchFamily="34" charset="0"/>
                        </a:rPr>
                        <a:t/>
                      </a:r>
                      <a:br>
                        <a:rPr lang="en-US" sz="1100" b="0" i="0" dirty="0">
                          <a:solidFill>
                            <a:srgbClr val="000000"/>
                          </a:solidFill>
                          <a:effectLst/>
                          <a:latin typeface="Verdana" panose="020B0604030504040204" pitchFamily="34" charset="0"/>
                        </a:rPr>
                      </a:br>
                      <a:r>
                        <a:rPr lang="en-US" sz="1100" b="0" i="0" dirty="0">
                          <a:solidFill>
                            <a:srgbClr val="000000"/>
                          </a:solidFill>
                          <a:effectLst/>
                          <a:latin typeface="Verdana" panose="020B0604030504040204" pitchFamily="34" charset="0"/>
                        </a:rPr>
                        <a:t>Please enter your user Identification Number (ID) and your Personal Identification Number (PIN). When finished, click </a:t>
                      </a:r>
                      <a:r>
                        <a:rPr lang="en-US" sz="1100" b="0" i="0" dirty="0" smtClean="0">
                          <a:solidFill>
                            <a:srgbClr val="000000"/>
                          </a:solidFill>
                          <a:effectLst/>
                          <a:latin typeface="Verdana" panose="020B0604030504040204" pitchFamily="34" charset="0"/>
                        </a:rPr>
                        <a:t>Login. When </a:t>
                      </a:r>
                      <a:r>
                        <a:rPr lang="en-US" sz="1100" b="0" i="0" dirty="0">
                          <a:solidFill>
                            <a:srgbClr val="000000"/>
                          </a:solidFill>
                          <a:effectLst/>
                          <a:latin typeface="Verdana" panose="020B0604030504040204" pitchFamily="34" charset="0"/>
                        </a:rPr>
                        <a:t>you are finished, please Exit and close your browser to protect your privacy.</a:t>
                      </a:r>
                    </a:p>
                    <a:p>
                      <a:pPr algn="l" fontAlgn="t"/>
                      <a:r>
                        <a:rPr lang="en-US" sz="1100" b="1" i="0" dirty="0">
                          <a:solidFill>
                            <a:srgbClr val="000000"/>
                          </a:solidFill>
                          <a:effectLst/>
                          <a:latin typeface="Verdana" panose="020B0604030504040204" pitchFamily="34" charset="0"/>
                        </a:rPr>
                        <a:t>You may use your WVUPID number (which begins with a 9) or your Social Security number as your User ID.</a:t>
                      </a:r>
                      <a:endParaRPr lang="en-US" sz="1100" b="0" i="0" dirty="0">
                        <a:solidFill>
                          <a:srgbClr val="000000"/>
                        </a:solidFill>
                        <a:effectLst/>
                        <a:latin typeface="Verdana" panose="020B0604030504040204" pitchFamily="34" charset="0"/>
                      </a:endParaRPr>
                    </a:p>
                    <a:p>
                      <a:pPr algn="l" fontAlgn="t"/>
                      <a:r>
                        <a:rPr lang="en-US" sz="1100" b="1" i="0" dirty="0">
                          <a:solidFill>
                            <a:srgbClr val="000000"/>
                          </a:solidFill>
                          <a:effectLst/>
                          <a:latin typeface="Verdana" panose="020B0604030504040204" pitchFamily="34" charset="0"/>
                        </a:rPr>
                        <a:t>Your initial PIN is your birth date in six digits. (Such as if your birthday is January 3, 1979, your initial PIN is 010379.)</a:t>
                      </a:r>
                      <a:r>
                        <a:rPr lang="en-US" sz="1100" b="0" i="0" dirty="0">
                          <a:solidFill>
                            <a:srgbClr val="000000"/>
                          </a:solidFill>
                          <a:effectLst/>
                          <a:latin typeface="Verdana" panose="020B0604030504040204" pitchFamily="34" charset="0"/>
                        </a:rPr>
                        <a:t> At your first login to the system, you will be required to change your PIN. The PIN field allows a maximum of 6 characters (letters or numbers). When you change your PIN, you will also be required to enter a security question and answer.</a:t>
                      </a:r>
                    </a:p>
                    <a:p>
                      <a:pPr algn="l" fontAlgn="t"/>
                      <a:r>
                        <a:rPr lang="en-US" sz="1100" b="0" i="0" dirty="0">
                          <a:solidFill>
                            <a:srgbClr val="000000"/>
                          </a:solidFill>
                          <a:effectLst/>
                          <a:latin typeface="Verdana" panose="020B0604030504040204" pitchFamily="34" charset="0"/>
                        </a:rPr>
                        <a:t>***************************************************************************</a:t>
                      </a:r>
                    </a:p>
                    <a:p>
                      <a:pPr algn="l" fontAlgn="t"/>
                      <a:r>
                        <a:rPr lang="en-US" sz="1100" b="1" i="1" dirty="0">
                          <a:solidFill>
                            <a:srgbClr val="000000"/>
                          </a:solidFill>
                          <a:effectLst/>
                          <a:latin typeface="Verdana" panose="020B0604030504040204" pitchFamily="34" charset="0"/>
                        </a:rPr>
                        <a:t>If this is </a:t>
                      </a:r>
                      <a:r>
                        <a:rPr lang="en-US" sz="1100" b="1" i="1" u="sng" dirty="0">
                          <a:solidFill>
                            <a:srgbClr val="000000"/>
                          </a:solidFill>
                          <a:effectLst/>
                          <a:latin typeface="Verdana" panose="020B0604030504040204" pitchFamily="34" charset="0"/>
                        </a:rPr>
                        <a:t>not</a:t>
                      </a:r>
                      <a:r>
                        <a:rPr lang="en-US" sz="1100" b="1" i="1" dirty="0">
                          <a:solidFill>
                            <a:srgbClr val="000000"/>
                          </a:solidFill>
                          <a:effectLst/>
                          <a:latin typeface="Verdana" panose="020B0604030504040204" pitchFamily="34" charset="0"/>
                        </a:rPr>
                        <a:t> your first login to the system, you have already changed your PIN from the default.</a:t>
                      </a:r>
                      <a:endParaRPr lang="en-US" sz="1100" b="0" i="0" dirty="0">
                        <a:solidFill>
                          <a:srgbClr val="000000"/>
                        </a:solidFill>
                        <a:effectLst/>
                        <a:latin typeface="Verdana" panose="020B0604030504040204" pitchFamily="34" charset="0"/>
                      </a:endParaRPr>
                    </a:p>
                    <a:p>
                      <a:pPr algn="l" fontAlgn="t"/>
                      <a:r>
                        <a:rPr lang="en-US" sz="1100" b="1" i="0" u="sng" dirty="0">
                          <a:solidFill>
                            <a:srgbClr val="000000"/>
                          </a:solidFill>
                          <a:effectLst/>
                          <a:latin typeface="Verdana" panose="020B0604030504040204" pitchFamily="34" charset="0"/>
                        </a:rPr>
                        <a:t>If you forget your PIN, enter your User ID and then click the "Forgot PIN?" button.</a:t>
                      </a:r>
                      <a:r>
                        <a:rPr lang="en-US" sz="1100" b="0" i="0" dirty="0">
                          <a:solidFill>
                            <a:srgbClr val="000000"/>
                          </a:solidFill>
                          <a:effectLst/>
                          <a:latin typeface="Verdana" panose="020B0604030504040204" pitchFamily="34" charset="0"/>
                        </a:rPr>
                        <a:t> When you correctly answer your security question, you will be prompted to create a new PIN.</a:t>
                      </a:r>
                    </a:p>
                  </a:txBody>
                  <a:tcPr marL="79115" marR="79115" marT="39558" marB="39558">
                    <a:lnL>
                      <a:noFill/>
                    </a:lnL>
                    <a:lnR>
                      <a:noFill/>
                    </a:lnR>
                    <a:lnT>
                      <a:noFill/>
                    </a:lnT>
                    <a:lnB>
                      <a:noFill/>
                    </a:lnB>
                    <a:gradFill>
                      <a:gsLst>
                        <a:gs pos="23000">
                          <a:srgbClr val="BAD5ED"/>
                        </a:gs>
                        <a:gs pos="0">
                          <a:schemeClr val="accent1">
                            <a:lumMod val="5000"/>
                            <a:lumOff val="95000"/>
                          </a:schemeClr>
                        </a:gs>
                        <a:gs pos="40000">
                          <a:schemeClr val="accent1">
                            <a:lumMod val="45000"/>
                            <a:lumOff val="55000"/>
                          </a:schemeClr>
                        </a:gs>
                        <a:gs pos="69000">
                          <a:schemeClr val="accent1">
                            <a:lumMod val="45000"/>
                            <a:lumOff val="55000"/>
                          </a:schemeClr>
                        </a:gs>
                        <a:gs pos="82000">
                          <a:schemeClr val="accent1">
                            <a:lumMod val="30000"/>
                            <a:lumOff val="70000"/>
                          </a:schemeClr>
                        </a:gs>
                      </a:gsLst>
                      <a:lin ang="5400000" scaled="1"/>
                    </a:gradFill>
                  </a:tcPr>
                </a:tc>
                <a:extLst>
                  <a:ext uri="{0D108BD9-81ED-4DB2-BD59-A6C34878D82A}">
                    <a16:rowId xmlns:a16="http://schemas.microsoft.com/office/drawing/2014/main" val="2511651005"/>
                  </a:ext>
                </a:extLst>
              </a:tr>
            </a:tbl>
          </a:graphicData>
        </a:graphic>
      </p:graphicFrame>
      <p:sp>
        <p:nvSpPr>
          <p:cNvPr id="20" name="TextBox 19"/>
          <p:cNvSpPr txBox="1"/>
          <p:nvPr userDrawn="1"/>
        </p:nvSpPr>
        <p:spPr>
          <a:xfrm>
            <a:off x="2399936" y="1121738"/>
            <a:ext cx="1502979" cy="276999"/>
          </a:xfrm>
          <a:prstGeom prst="rect">
            <a:avLst/>
          </a:prstGeom>
          <a:noFill/>
        </p:spPr>
        <p:txBody>
          <a:bodyPr wrap="square" rtlCol="0">
            <a:spAutoFit/>
          </a:bodyPr>
          <a:lstStyle/>
          <a:p>
            <a:r>
              <a:rPr lang="en-US" sz="1200" b="1" dirty="0" smtClean="0">
                <a:solidFill>
                  <a:srgbClr val="03467D"/>
                </a:solidFill>
              </a:rPr>
              <a:t>HELP|EXIT</a:t>
            </a:r>
            <a:endParaRPr lang="en-US" sz="1200" b="1" dirty="0">
              <a:solidFill>
                <a:srgbClr val="03467D"/>
              </a:solidFill>
            </a:endParaRPr>
          </a:p>
        </p:txBody>
      </p:sp>
    </p:spTree>
    <p:controls>
      <mc:AlternateContent xmlns:mc="http://schemas.openxmlformats.org/markup-compatibility/2006">
        <mc:Choice xmlns:v="urn:schemas-microsoft-com:vml" Requires="v">
          <p:control spid="2066" name="TextBox1" r:id="rId14" imgW="1847880" imgH="447840"/>
        </mc:Choice>
        <mc:Fallback>
          <p:control name="TextBox1" r:id="rId14" imgW="1847880" imgH="447840">
            <p:pic>
              <p:nvPicPr>
                <p:cNvPr id="8" name="TextBox1"/>
                <p:cNvPicPr>
                  <a:picLocks/>
                </p:cNvPicPr>
                <p:nvPr/>
              </p:nvPicPr>
              <p:blipFill>
                <a:blip r:embed="rId20"/>
                <a:stretch>
                  <a:fillRect/>
                </a:stretch>
              </p:blipFill>
              <p:spPr>
                <a:xfrm>
                  <a:off x="8026189" y="2850733"/>
                  <a:ext cx="1847850" cy="447675"/>
                </a:xfrm>
                <a:prstGeom prst="rect">
                  <a:avLst/>
                </a:prstGeom>
              </p:spPr>
            </p:pic>
          </p:control>
        </mc:Fallback>
      </mc:AlternateContent>
      <mc:AlternateContent xmlns:mc="http://schemas.openxmlformats.org/markup-compatibility/2006">
        <mc:Choice xmlns:v="urn:schemas-microsoft-com:vml" Requires="v">
          <p:control spid="2067" name="TextBox2" r:id="rId15" imgW="1847880" imgH="447840"/>
        </mc:Choice>
        <mc:Fallback>
          <p:control name="TextBox2" r:id="rId15" imgW="1847880" imgH="447840">
            <p:pic>
              <p:nvPicPr>
                <p:cNvPr id="11" name="TextBox2"/>
                <p:cNvPicPr>
                  <a:picLocks/>
                </p:cNvPicPr>
                <p:nvPr/>
              </p:nvPicPr>
              <p:blipFill>
                <a:blip r:embed="rId20"/>
                <a:stretch>
                  <a:fillRect/>
                </a:stretch>
              </p:blipFill>
              <p:spPr>
                <a:xfrm>
                  <a:off x="8026189" y="3515798"/>
                  <a:ext cx="1847850" cy="447675"/>
                </a:xfrm>
                <a:prstGeom prst="rect">
                  <a:avLst/>
                </a:prstGeom>
              </p:spPr>
            </p:pic>
          </p:control>
        </mc:Fallback>
      </mc:AlternateContent>
      <mc:AlternateContent xmlns:mc="http://schemas.openxmlformats.org/markup-compatibility/2006">
        <mc:Choice xmlns:v="urn:schemas-microsoft-com:vml" Requires="v">
          <p:control spid="2068" name="Login" r:id="rId16" imgW="1228680" imgH="428760"/>
        </mc:Choice>
        <mc:Fallback>
          <p:control name="Login" r:id="rId16" imgW="1228680" imgH="428760">
            <p:pic>
              <p:nvPicPr>
                <p:cNvPr id="14" name="Login"/>
                <p:cNvPicPr>
                  <a:picLocks/>
                </p:cNvPicPr>
                <p:nvPr/>
              </p:nvPicPr>
              <p:blipFill>
                <a:blip r:embed="rId21"/>
                <a:stretch>
                  <a:fillRect/>
                </a:stretch>
              </p:blipFill>
              <p:spPr>
                <a:xfrm>
                  <a:off x="6990491" y="4113454"/>
                  <a:ext cx="1231900" cy="430212"/>
                </a:xfrm>
                <a:prstGeom prst="rect">
                  <a:avLst/>
                </a:prstGeom>
              </p:spPr>
            </p:pic>
          </p:control>
        </mc:Fallback>
      </mc:AlternateContent>
      <mc:AlternateContent xmlns:mc="http://schemas.openxmlformats.org/markup-compatibility/2006">
        <mc:Choice xmlns:v="urn:schemas-microsoft-com:vml" Requires="v">
          <p:control spid="2069" name="CommandButton1" r:id="rId17" imgW="1428840" imgH="428760"/>
        </mc:Choice>
        <mc:Fallback>
          <p:control name="CommandButton1" r:id="rId17" imgW="1428840" imgH="428760">
            <p:pic>
              <p:nvPicPr>
                <p:cNvPr id="15" name="CommandButton1"/>
                <p:cNvPicPr>
                  <a:picLocks/>
                </p:cNvPicPr>
                <p:nvPr/>
              </p:nvPicPr>
              <p:blipFill>
                <a:blip r:embed="rId22"/>
                <a:stretch>
                  <a:fillRect/>
                </a:stretch>
              </p:blipFill>
              <p:spPr>
                <a:xfrm>
                  <a:off x="8445937" y="4113454"/>
                  <a:ext cx="1428102" cy="430212"/>
                </a:xfrm>
                <a:prstGeom prst="rect">
                  <a:avLst/>
                </a:prstGeom>
              </p:spPr>
            </p:pic>
          </p:control>
        </mc:Fallback>
      </mc:AlternateContent>
    </p:controls>
    <p:extLst>
      <p:ext uri="{BB962C8B-B14F-4D97-AF65-F5344CB8AC3E}">
        <p14:creationId xmlns:p14="http://schemas.microsoft.com/office/powerpoint/2010/main" val="2392703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3000">
              <a:srgbClr val="BAD5ED"/>
            </a:gs>
            <a:gs pos="0">
              <a:schemeClr val="accent1">
                <a:lumMod val="5000"/>
                <a:lumOff val="95000"/>
              </a:schemeClr>
            </a:gs>
            <a:gs pos="40000">
              <a:schemeClr val="accent1">
                <a:lumMod val="45000"/>
                <a:lumOff val="55000"/>
              </a:schemeClr>
            </a:gs>
            <a:gs pos="69000">
              <a:schemeClr val="accent1">
                <a:lumMod val="45000"/>
                <a:lumOff val="55000"/>
              </a:schemeClr>
            </a:gs>
            <a:gs pos="82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5" name="Picture 30" descr="Image result for mouse cursor icon"/>
          <p:cNvPicPr>
            <a:picLocks noChangeAspect="1" noChangeArrowheads="1"/>
          </p:cNvPicPr>
          <p:nvPr/>
        </p:nvPicPr>
        <p:blipFill>
          <a:blip r:embed="rId2" cstate="print">
            <a:clrChange>
              <a:clrFrom>
                <a:srgbClr val="E3B11F"/>
              </a:clrFrom>
              <a:clrTo>
                <a:srgbClr val="E3B11F">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7411608" y="1676737"/>
            <a:ext cx="538109" cy="538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94558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5" descr="S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4761" y="2532940"/>
            <a:ext cx="225303" cy="22530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370064" y="2460925"/>
            <a:ext cx="4602480" cy="369332"/>
          </a:xfrm>
          <a:prstGeom prst="rect">
            <a:avLst/>
          </a:prstGeom>
          <a:noFill/>
        </p:spPr>
        <p:txBody>
          <a:bodyPr wrap="square" rtlCol="0">
            <a:spAutoFit/>
          </a:bodyPr>
          <a:lstStyle/>
          <a:p>
            <a:r>
              <a:rPr lang="en-US" dirty="0" smtClean="0"/>
              <a:t>Authorization Failure – Invalid User ID or PIN.</a:t>
            </a:r>
            <a:endParaRPr lang="en-US" dirty="0"/>
          </a:p>
        </p:txBody>
      </p:sp>
      <p:pic>
        <p:nvPicPr>
          <p:cNvPr id="10" name="Picture 2" descr="Image result for mouse cursor icon"/>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70064" y="4304757"/>
            <a:ext cx="609596" cy="609596"/>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608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70064" y="2460925"/>
            <a:ext cx="4602480" cy="369332"/>
          </a:xfrm>
          <a:prstGeom prst="rect">
            <a:avLst/>
          </a:prstGeom>
          <a:noFill/>
        </p:spPr>
        <p:txBody>
          <a:bodyPr wrap="square" rtlCol="0">
            <a:spAutoFit/>
          </a:bodyPr>
          <a:lstStyle/>
          <a:p>
            <a:r>
              <a:rPr lang="en-US" dirty="0" smtClean="0"/>
              <a:t>Authorization Failure – Invalid User ID or PIN.</a:t>
            </a:r>
            <a:endParaRPr lang="en-US" dirty="0"/>
          </a:p>
        </p:txBody>
      </p:sp>
      <p:pic>
        <p:nvPicPr>
          <p:cNvPr id="6" name="Picture 15" descr="S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4761" y="2532940"/>
            <a:ext cx="225303" cy="22530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mouse cursor icon"/>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61708" y="4356128"/>
            <a:ext cx="609596" cy="609596"/>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027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97989" y="1127666"/>
            <a:ext cx="2638097" cy="276999"/>
          </a:xfrm>
          <a:prstGeom prst="rect">
            <a:avLst/>
          </a:prstGeom>
          <a:noFill/>
        </p:spPr>
        <p:txBody>
          <a:bodyPr wrap="square" rtlCol="0">
            <a:spAutoFit/>
          </a:bodyPr>
          <a:lstStyle/>
          <a:p>
            <a:r>
              <a:rPr lang="en-US" sz="1200" b="1" dirty="0" smtClean="0">
                <a:solidFill>
                  <a:srgbClr val="EFB111"/>
                </a:solidFill>
              </a:rPr>
              <a:t>HELP</a:t>
            </a:r>
            <a:r>
              <a:rPr lang="en-US" sz="1200" b="1" dirty="0" smtClean="0"/>
              <a:t>|</a:t>
            </a:r>
            <a:r>
              <a:rPr lang="en-US" sz="1200" b="1" dirty="0" smtClean="0">
                <a:solidFill>
                  <a:srgbClr val="03467D"/>
                </a:solidFill>
              </a:rPr>
              <a:t>EXIT</a:t>
            </a:r>
            <a:endParaRPr lang="en-US" sz="1200" b="1" dirty="0">
              <a:solidFill>
                <a:srgbClr val="03467D"/>
              </a:solidFill>
            </a:endParaRPr>
          </a:p>
        </p:txBody>
      </p:sp>
      <p:pic>
        <p:nvPicPr>
          <p:cNvPr id="5" name="Picture 4" descr="Image result for mouse cursor icon"/>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97989" y="1266165"/>
            <a:ext cx="609596" cy="609596"/>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006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93879" y="1115748"/>
            <a:ext cx="2638097" cy="276999"/>
          </a:xfrm>
          <a:prstGeom prst="rect">
            <a:avLst/>
          </a:prstGeom>
          <a:noFill/>
        </p:spPr>
        <p:txBody>
          <a:bodyPr wrap="square" rtlCol="0">
            <a:spAutoFit/>
          </a:bodyPr>
          <a:lstStyle/>
          <a:p>
            <a:r>
              <a:rPr lang="en-US" sz="1200" b="1" dirty="0" smtClean="0">
                <a:solidFill>
                  <a:srgbClr val="03467D"/>
                </a:solidFill>
              </a:rPr>
              <a:t>HELP</a:t>
            </a:r>
            <a:r>
              <a:rPr lang="en-US" sz="1200" b="1" dirty="0" smtClean="0"/>
              <a:t>|</a:t>
            </a:r>
            <a:r>
              <a:rPr lang="en-US" sz="1200" b="1" dirty="0" smtClean="0">
                <a:solidFill>
                  <a:srgbClr val="EFB111"/>
                </a:solidFill>
              </a:rPr>
              <a:t>EXIT</a:t>
            </a:r>
            <a:endParaRPr lang="en-US" sz="1200" b="1" dirty="0">
              <a:solidFill>
                <a:srgbClr val="EFB111"/>
              </a:solidFill>
            </a:endParaRPr>
          </a:p>
        </p:txBody>
      </p:sp>
      <p:pic>
        <p:nvPicPr>
          <p:cNvPr id="5" name="Picture 4" descr="Image result for mouse cursor icon"/>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87500" y="1254247"/>
            <a:ext cx="609596" cy="609596"/>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367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20</Words>
  <Application>Microsoft Office PowerPoint</Application>
  <PresentationFormat>Widescreen</PresentationFormat>
  <Paragraphs>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Verdana</vt:lpstr>
      <vt:lpstr>Office Theme</vt:lpstr>
      <vt:lpstr>PowerPoint Presentation</vt:lpstr>
      <vt:lpstr>PowerPoint Presentation</vt:lpstr>
      <vt:lpstr>PowerPoint Presentation</vt:lpstr>
      <vt:lpstr>PowerPoint Presentation</vt:lpstr>
      <vt:lpstr>PowerPoint Presentation</vt:lpstr>
    </vt:vector>
  </TitlesOfParts>
  <Company>West Virginia University at Parkersburg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Sidwell</dc:creator>
  <cp:lastModifiedBy>Alexander Sidwell</cp:lastModifiedBy>
  <cp:revision>7</cp:revision>
  <dcterms:created xsi:type="dcterms:W3CDTF">2017-11-15T15:25:41Z</dcterms:created>
  <dcterms:modified xsi:type="dcterms:W3CDTF">2017-11-15T16:41:04Z</dcterms:modified>
</cp:coreProperties>
</file>