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5"/>
  </p:sldMasterIdLst>
  <p:notesMasterIdLst>
    <p:notesMasterId r:id="rId35"/>
  </p:notesMasterIdLst>
  <p:sldIdLst>
    <p:sldId id="257" r:id="rId26"/>
    <p:sldId id="258" r:id="rId27"/>
    <p:sldId id="259" r:id="rId28"/>
    <p:sldId id="263" r:id="rId29"/>
    <p:sldId id="267" r:id="rId30"/>
    <p:sldId id="266" r:id="rId31"/>
    <p:sldId id="264" r:id="rId32"/>
    <p:sldId id="261" r:id="rId33"/>
    <p:sldId id="26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91"/>
    <a:srgbClr val="CD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9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1.xml"/><Relationship Id="rId33" Type="http://schemas.openxmlformats.org/officeDocument/2006/relationships/slide" Target="slides/slide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7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3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6D538-E889-433D-AAAA-F8EF89DEEB5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92F23-8D3D-456B-9E26-C4C06AB5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9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page while trying to 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92F23-8D3D-456B-9E26-C4C06AB595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2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menu should just link</a:t>
            </a:r>
            <a:r>
              <a:rPr lang="en-US" baseline="0" dirty="0" smtClean="0"/>
              <a:t> you to other places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92F23-8D3D-456B-9E26-C4C06AB595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8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8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3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3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21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8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4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5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CDE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453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3133425" y="188777"/>
            <a:ext cx="669792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Page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Catalogue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Schedule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Events Calendar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Office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Directory C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ontact Info</a:t>
            </a:r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Other Links </a:t>
            </a:r>
          </a:p>
        </p:txBody>
      </p:sp>
    </p:spTree>
    <p:extLst>
      <p:ext uri="{BB962C8B-B14F-4D97-AF65-F5344CB8AC3E}">
        <p14:creationId xmlns:p14="http://schemas.microsoft.com/office/powerpoint/2010/main" val="2540254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CDE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453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1776871" y="168626"/>
            <a:ext cx="90548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Menu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Personal Information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Student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Services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Financial Aid </a:t>
            </a:r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r>
              <a:rPr lang="en-US" sz="120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Evaluations and Elections </a:t>
            </a:r>
            <a:r>
              <a:rPr lang="en-US" sz="120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Transfer Course Equivalencies</a:t>
            </a:r>
            <a:r>
              <a:rPr lang="en-US" sz="120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Other Links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 txBox="1"/>
          <p:nvPr userDrawn="1">
            <p:custDataLst>
              <p:custData r:id="rId2"/>
            </p:custDataLst>
          </p:nvPr>
        </p:nvSpPr>
        <p:spPr>
          <a:xfrm>
            <a:off x="1364087" y="1243331"/>
            <a:ext cx="16914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Click here to sign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</a:p>
        </p:txBody>
      </p:sp>
      <p:grpSp>
        <p:nvGrpSpPr>
          <p:cNvPr id="10" name="SearchBox"/>
          <p:cNvGrpSpPr/>
          <p:nvPr userDrawn="1">
            <p:custDataLst>
              <p:custData r:id="rId3"/>
            </p:custDataLst>
          </p:nvPr>
        </p:nvGrpSpPr>
        <p:grpSpPr>
          <a:xfrm>
            <a:off x="1316796" y="790790"/>
            <a:ext cx="962996" cy="310896"/>
            <a:chOff x="4111925" y="3293648"/>
            <a:chExt cx="962996" cy="310896"/>
          </a:xfrm>
        </p:grpSpPr>
        <p:sp>
          <p:nvSpPr>
            <p:cNvPr id="11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Content"/>
          <p:cNvSpPr/>
          <p:nvPr userDrawn="1">
            <p:custDataLst>
              <p:custData r:id="rId4"/>
            </p:custDataLst>
          </p:nvPr>
        </p:nvSpPr>
        <p:spPr>
          <a:xfrm>
            <a:off x="2314973" y="862100"/>
            <a:ext cx="836074" cy="19205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31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1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19.xml"/><Relationship Id="rId7" Type="http://schemas.openxmlformats.org/officeDocument/2006/relationships/customXml" Target="../../customXml/item1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10.xml"/><Relationship Id="rId5" Type="http://schemas.openxmlformats.org/officeDocument/2006/relationships/customXml" Target="../../customXml/item21.xml"/><Relationship Id="rId10" Type="http://schemas.openxmlformats.org/officeDocument/2006/relationships/image" Target="../media/image2.jpg"/><Relationship Id="rId4" Type="http://schemas.openxmlformats.org/officeDocument/2006/relationships/customXml" Target="../../customXml/item7.xml"/><Relationship Id="rId9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6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.xml"/><Relationship Id="rId7" Type="http://schemas.openxmlformats.org/officeDocument/2006/relationships/slideLayout" Target="../slideLayouts/slideLayout8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22.xml"/><Relationship Id="rId5" Type="http://schemas.openxmlformats.org/officeDocument/2006/relationships/customXml" Target="../../customXml/item4.xml"/><Relationship Id="rId4" Type="http://schemas.openxmlformats.org/officeDocument/2006/relationships/customXml" Target="../../customXml/item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7.xml"/><Relationship Id="rId4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customXml" Target="../../customXml/item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/>
          <p:nvPr>
            <p:custDataLst>
              <p:custData r:id="rId1"/>
            </p:custDataLst>
          </p:nvPr>
        </p:nvSpPr>
        <p:spPr>
          <a:xfrm>
            <a:off x="863600" y="1542162"/>
            <a:ext cx="6272866" cy="39188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lvl="1"/>
            <a:endParaRPr lang="en-US" sz="1200" dirty="0" smtClean="0"/>
          </a:p>
          <a:p>
            <a:pPr lvl="1"/>
            <a:r>
              <a:rPr lang="en-US" sz="1200" dirty="0" smtClean="0"/>
              <a:t>Please </a:t>
            </a:r>
            <a:r>
              <a:rPr lang="en-US" sz="1200" dirty="0"/>
              <a:t>enter your user Identification Number (ID) and your Personal Identification Number (PIN). When finished, click Login.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When you are finished, please Exit and close your browser to protect your privacy.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You may use your WVUPID number (which begins with a 9) or your Social Security number as your User ID.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Your initial PIN is your birth date in six digits. (Such as if your birthday is January 3, 1979, your initial PIN is 010379.)</a:t>
            </a:r>
            <a:r>
              <a:rPr lang="en-US" sz="1200" dirty="0"/>
              <a:t> At your first login to the system, you will be required to change your PIN. The PIN field allows a maximum of 6 characters (letters or numbers). When you change your PIN, you will also be required to enter a security question and answer.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***************************************************************************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i="1" dirty="0"/>
              <a:t>If this is not your first login to the system, you have already changed your PIN from the default.</a:t>
            </a:r>
            <a:br>
              <a:rPr lang="en-US" sz="1200" b="1" i="1" dirty="0"/>
            </a:br>
            <a:r>
              <a:rPr lang="en-US" sz="1200" b="1" dirty="0"/>
              <a:t>If you forget your PIN, enter your User ID and then click the "Forgot PIN?" button.</a:t>
            </a:r>
            <a:r>
              <a:rPr lang="en-US" sz="1200" dirty="0"/>
              <a:t> When you correctly answer your security question, you will be prompted to create a new PIN.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904"/>
            <a:ext cx="4509487" cy="751581"/>
          </a:xfrm>
          <a:prstGeom prst="rect">
            <a:avLst/>
          </a:prstGeom>
        </p:spPr>
      </p:pic>
      <p:sp>
        <p:nvSpPr>
          <p:cNvPr id="11" name="Content"/>
          <p:cNvSpPr/>
          <p:nvPr>
            <p:custDataLst>
              <p:custData r:id="rId2"/>
            </p:custDataLst>
          </p:nvPr>
        </p:nvSpPr>
        <p:spPr>
          <a:xfrm>
            <a:off x="7704491" y="1542162"/>
            <a:ext cx="3493487" cy="2182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lvl="1"/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/>
          <p:cNvSpPr/>
          <p:nvPr>
            <p:custDataLst>
              <p:custData r:id="rId3"/>
            </p:custDataLst>
          </p:nvPr>
        </p:nvSpPr>
        <p:spPr>
          <a:xfrm>
            <a:off x="8331943" y="270208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15" name="Content"/>
          <p:cNvSpPr txBox="1"/>
          <p:nvPr>
            <p:custDataLst>
              <p:custData r:id="rId4"/>
            </p:custDataLst>
          </p:nvPr>
        </p:nvSpPr>
        <p:spPr>
          <a:xfrm>
            <a:off x="8410561" y="3066206"/>
            <a:ext cx="205594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users should click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here</a:t>
            </a:r>
          </a:p>
        </p:txBody>
      </p:sp>
      <p:sp>
        <p:nvSpPr>
          <p:cNvPr id="10" name="Content"/>
          <p:cNvSpPr/>
          <p:nvPr>
            <p:custDataLst>
              <p:custData r:id="rId5"/>
            </p:custDataLst>
          </p:nvPr>
        </p:nvSpPr>
        <p:spPr>
          <a:xfrm>
            <a:off x="8446243" y="1966881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User ID : </a:t>
            </a:r>
          </a:p>
        </p:txBody>
      </p:sp>
      <p:sp>
        <p:nvSpPr>
          <p:cNvPr id="14" name="Content"/>
          <p:cNvSpPr/>
          <p:nvPr>
            <p:custDataLst>
              <p:custData r:id="rId6"/>
            </p:custDataLst>
          </p:nvPr>
        </p:nvSpPr>
        <p:spPr>
          <a:xfrm>
            <a:off x="8446242" y="2356173"/>
            <a:ext cx="1659949" cy="2103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Pin:</a:t>
            </a:r>
          </a:p>
        </p:txBody>
      </p:sp>
      <p:sp>
        <p:nvSpPr>
          <p:cNvPr id="9" name="Content"/>
          <p:cNvSpPr/>
          <p:nvPr>
            <p:custDataLst>
              <p:custData r:id="rId7"/>
            </p:custDataLst>
          </p:nvPr>
        </p:nvSpPr>
        <p:spPr>
          <a:xfrm>
            <a:off x="9502020" y="270208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Forgot PIN?</a:t>
            </a:r>
          </a:p>
        </p:txBody>
      </p:sp>
    </p:spTree>
    <p:extLst>
      <p:ext uri="{BB962C8B-B14F-4D97-AF65-F5344CB8AC3E}">
        <p14:creationId xmlns:p14="http://schemas.microsoft.com/office/powerpoint/2010/main" val="24575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 txBox="1"/>
          <p:nvPr>
            <p:custDataLst>
              <p:custData r:id="rId1"/>
            </p:custDataLst>
          </p:nvPr>
        </p:nvSpPr>
        <p:spPr>
          <a:xfrm>
            <a:off x="2948739" y="1811958"/>
            <a:ext cx="544431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/>
              <a:t>Online Student Information System (OLSIS) Main Menu</a:t>
            </a:r>
            <a:endParaRPr lang="en-US" dirty="0"/>
          </a:p>
        </p:txBody>
      </p:sp>
      <p:sp>
        <p:nvSpPr>
          <p:cNvPr id="3" name="Content"/>
          <p:cNvSpPr/>
          <p:nvPr>
            <p:custDataLst>
              <p:custData r:id="rId2"/>
            </p:custDataLst>
          </p:nvPr>
        </p:nvSpPr>
        <p:spPr>
          <a:xfrm>
            <a:off x="2409333" y="2135123"/>
            <a:ext cx="7021315" cy="920374"/>
          </a:xfrm>
          <a:prstGeom prst="rect">
            <a:avLst/>
          </a:prstGeom>
          <a:solidFill>
            <a:srgbClr val="FFD89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Welcome to the Online Student Services homepage for WVU Parkersburg. From here you can navigate to personal information, student services, and financial aid.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2341786" y="3476530"/>
            <a:ext cx="6889686" cy="2861474"/>
          </a:xfrm>
          <a:prstGeom prst="horizont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*insert seasonal text*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 txBox="1"/>
          <p:nvPr>
            <p:custDataLst>
              <p:custData r:id="rId1"/>
            </p:custDataLst>
          </p:nvPr>
        </p:nvSpPr>
        <p:spPr>
          <a:xfrm>
            <a:off x="7736217" y="759242"/>
            <a:ext cx="33747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Personal Information</a:t>
            </a:r>
          </a:p>
        </p:txBody>
      </p:sp>
      <p:sp>
        <p:nvSpPr>
          <p:cNvPr id="10" name="Content"/>
          <p:cNvSpPr txBox="1"/>
          <p:nvPr>
            <p:custDataLst>
              <p:custData r:id="rId2"/>
            </p:custDataLst>
          </p:nvPr>
        </p:nvSpPr>
        <p:spPr>
          <a:xfrm>
            <a:off x="8280007" y="1082407"/>
            <a:ext cx="348303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Which of the following do you wish to update?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99857" y="2319386"/>
            <a:ext cx="1819275" cy="2809877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PIN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Security Question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Address and Phone</a:t>
            </a: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Email-Address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 Emergency Contacts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 Change Information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00050" indent="-400050">
              <a:buFont typeface="+mj-lt"/>
              <a:buAutoNum type="romanLcPeriod"/>
            </a:pP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97285" y="2679002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97284" y="2995512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97283" y="3426124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97282" y="3822002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97281" y="4300973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2576852" y="1934781"/>
            <a:ext cx="2702719" cy="2982685"/>
          </a:xfrm>
          <a:prstGeom prst="wedgeRectCallout">
            <a:avLst>
              <a:gd name="adj1" fmla="val 57728"/>
              <a:gd name="adj2" fmla="val -36514"/>
            </a:avLst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"/>
          <p:cNvSpPr/>
          <p:nvPr>
            <p:custDataLst>
              <p:custData r:id="rId3"/>
            </p:custDataLst>
          </p:nvPr>
        </p:nvSpPr>
        <p:spPr>
          <a:xfrm>
            <a:off x="3311133" y="3083851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new PIN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3587811" y="395118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Update PIN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3311133" y="2463355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Please enter current PIN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/>
          <p:nvPr>
            <p:custDataLst>
              <p:custData r:id="rId6"/>
            </p:custDataLst>
          </p:nvPr>
        </p:nvSpPr>
        <p:spPr>
          <a:xfrm>
            <a:off x="3311133" y="3511518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Confirm new PIN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7675" y="447671"/>
            <a:ext cx="1819275" cy="2809877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Admission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Registration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Student Records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Student Accounts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National </a:t>
            </a:r>
            <a:r>
              <a:rPr lang="en-US" sz="1050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Student </a:t>
            </a:r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Clearinghouse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 </a:t>
            </a:r>
            <a:r>
              <a:rPr lang="en-US" sz="1050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Graduation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Scholarship Application</a:t>
            </a:r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00050" indent="-400050">
              <a:buFont typeface="+mj-lt"/>
              <a:buAutoNum type="romanLcPeriod"/>
            </a:pP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rot="10800000">
            <a:off x="4968429" y="447671"/>
            <a:ext cx="397766" cy="342902"/>
          </a:xfrm>
          <a:prstGeom prst="triangle">
            <a:avLst/>
          </a:prstGeom>
          <a:solidFill>
            <a:srgbClr val="FFD89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04241"/>
              </p:ext>
            </p:extLst>
          </p:nvPr>
        </p:nvGraphicFramePr>
        <p:xfrm>
          <a:off x="2553084" y="1522209"/>
          <a:ext cx="9112961" cy="50868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0997">
                  <a:extLst>
                    <a:ext uri="{9D8B030D-6E8A-4147-A177-3AD203B41FA5}">
                      <a16:colId xmlns:a16="http://schemas.microsoft.com/office/drawing/2014/main" val="2016988647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1201264893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850071339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1571480169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1344334593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2540442183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2859057268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1935409176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741453522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270890573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3728116912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1657024159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2894075606"/>
                    </a:ext>
                  </a:extLst>
                </a:gridCol>
              </a:tblGrid>
              <a:tr h="461616">
                <a:tc gridSpan="13">
                  <a:txBody>
                    <a:bodyPr/>
                    <a:lstStyle/>
                    <a:p>
                      <a:r>
                        <a:rPr lang="en-US" sz="1700" dirty="0" smtClean="0"/>
                        <a:t>Unofficial</a:t>
                      </a:r>
                      <a:r>
                        <a:rPr lang="en-US" sz="1700" baseline="0" dirty="0" smtClean="0"/>
                        <a:t> Transcript</a:t>
                      </a:r>
                      <a:endParaRPr lang="en-US" sz="1700" dirty="0"/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extLst>
                  <a:ext uri="{0D108BD9-81ED-4DB2-BD59-A6C34878D82A}">
                    <a16:rowId xmlns:a16="http://schemas.microsoft.com/office/drawing/2014/main" val="3619889798"/>
                  </a:ext>
                </a:extLst>
              </a:tr>
              <a:tr h="33037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Unofficial Transcript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2136991627"/>
                  </a:ext>
                </a:extLst>
              </a:tr>
              <a:tr h="330372">
                <a:tc gridSpan="12">
                  <a:txBody>
                    <a:bodyPr/>
                    <a:lstStyle/>
                    <a:p>
                      <a:pPr algn="l" fontAlgn="t"/>
                      <a:r>
                        <a:rPr lang="en-US" sz="500" b="1" i="0" dirty="0">
                          <a:solidFill>
                            <a:srgbClr val="FFA500"/>
                          </a:solidFill>
                          <a:effectLst/>
                          <a:latin typeface="Verdana" panose="020B0604030504040204" pitchFamily="34" charset="0"/>
                        </a:rPr>
                        <a:t>Term: Spring 2017</a:t>
                      </a:r>
                      <a:endParaRPr lang="en-US" sz="5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3132120775"/>
                  </a:ext>
                </a:extLst>
              </a:tr>
              <a:tr h="330372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Major: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Computer Science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3539464731"/>
                  </a:ext>
                </a:extLst>
              </a:tr>
              <a:tr h="330372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Academic Standing: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Good Standing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1083092873"/>
                  </a:ext>
                </a:extLst>
              </a:tr>
              <a:tr h="33037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Subject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Course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Level</a:t>
                      </a:r>
                    </a:p>
                  </a:txBody>
                  <a:tcPr marL="81462" marR="81462" marT="40731" marB="40731"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Grade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Credit Hours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Quality Points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and End Dates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989724820"/>
                  </a:ext>
                </a:extLst>
              </a:tr>
              <a:tr h="33037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BIOL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101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</a:t>
                      </a:r>
                    </a:p>
                  </a:txBody>
                  <a:tcPr marL="81462" marR="81462" marT="40731" marB="40731"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~GENERAL BIOLOGY 1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754630607"/>
                  </a:ext>
                </a:extLst>
              </a:tr>
              <a:tr h="33037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BIOL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103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</a:t>
                      </a:r>
                    </a:p>
                  </a:txBody>
                  <a:tcPr marL="81462" marR="81462" marT="40731" marB="40731"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~GENERAL BIOLOGY 1 LAB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812347115"/>
                  </a:ext>
                </a:extLst>
              </a:tr>
              <a:tr h="33037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122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</a:t>
                      </a:r>
                    </a:p>
                  </a:txBody>
                  <a:tcPr marL="81462" marR="81462" marT="40731" marB="40731"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OBJECT ORIENTED PROGRAMMING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8.00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3243859730"/>
                  </a:ext>
                </a:extLst>
              </a:tr>
              <a:tr h="33037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PHIL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231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</a:t>
                      </a:r>
                    </a:p>
                  </a:txBody>
                  <a:tcPr marL="81462" marR="81462" marT="40731" marB="40731"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WORKPLACE ETHICS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12.00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718974557"/>
                  </a:ext>
                </a:extLst>
              </a:tr>
              <a:tr h="33037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SEC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101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</a:t>
                      </a:r>
                    </a:p>
                  </a:txBody>
                  <a:tcPr marL="81462" marR="81462" marT="40731" marB="40731"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SECURITY FUNDAMENTALS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9.00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3305152906"/>
                  </a:ext>
                </a:extLst>
              </a:tr>
              <a:tr h="330372">
                <a:tc gridSpan="12">
                  <a:txBody>
                    <a:bodyPr/>
                    <a:lstStyle/>
                    <a:p>
                      <a:pPr algn="l" fontAlgn="t"/>
                      <a:r>
                        <a:rPr lang="en-US" sz="500" b="1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Term Totals (Undergraduate)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3335321354"/>
                  </a:ext>
                </a:extLst>
              </a:tr>
              <a:tr h="33037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Attempt Hours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Passed Hours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Earned Hours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GPA Hours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Quality Points</a:t>
                      </a:r>
                    </a:p>
                  </a:txBody>
                  <a:tcPr marL="81462" marR="81462" marT="40731" marB="40731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500" b="1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GPA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1409770230"/>
                  </a:ext>
                </a:extLst>
              </a:tr>
              <a:tr h="33037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Current Term: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37.00</a:t>
                      </a:r>
                    </a:p>
                  </a:txBody>
                  <a:tcPr marL="81462" marR="81462" marT="40731" marB="40731"/>
                </a:tc>
                <a:tc gridSpan="2">
                  <a:txBody>
                    <a:bodyPr/>
                    <a:lstStyle/>
                    <a:p>
                      <a:pPr algn="r" fontAlgn="t"/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2.64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2160533786"/>
                  </a:ext>
                </a:extLst>
              </a:tr>
              <a:tr h="33037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Cumulative: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233.00</a:t>
                      </a:r>
                    </a:p>
                  </a:txBody>
                  <a:tcPr marL="81462" marR="81462" marT="40731" marB="40731"/>
                </a:tc>
                <a:tc gridSpan="2">
                  <a:txBody>
                    <a:bodyPr/>
                    <a:lstStyle/>
                    <a:p>
                      <a:pPr algn="r" fontAlgn="t"/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3.53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16756714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738832"/>
              </p:ext>
            </p:extLst>
          </p:nvPr>
        </p:nvGraphicFramePr>
        <p:xfrm>
          <a:off x="121718" y="1522208"/>
          <a:ext cx="2313664" cy="45405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6832">
                  <a:extLst>
                    <a:ext uri="{9D8B030D-6E8A-4147-A177-3AD203B41FA5}">
                      <a16:colId xmlns:a16="http://schemas.microsoft.com/office/drawing/2014/main" val="3008801708"/>
                    </a:ext>
                  </a:extLst>
                </a:gridCol>
                <a:gridCol w="1156832">
                  <a:extLst>
                    <a:ext uri="{9D8B030D-6E8A-4147-A177-3AD203B41FA5}">
                      <a16:colId xmlns:a16="http://schemas.microsoft.com/office/drawing/2014/main" val="3256856216"/>
                    </a:ext>
                  </a:extLst>
                </a:gridCol>
              </a:tblGrid>
              <a:tr h="449157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Current Student Information</a:t>
                      </a:r>
                      <a:endParaRPr 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957085"/>
                  </a:ext>
                </a:extLst>
              </a:tr>
              <a:tr h="44915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Registered for Term:</a:t>
                      </a:r>
                      <a:endParaRPr lang="en-US" sz="10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Yes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32969"/>
                  </a:ext>
                </a:extLst>
              </a:tr>
              <a:tr h="44915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First Term Attended: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Fall 2010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613033"/>
                  </a:ext>
                </a:extLst>
              </a:tr>
              <a:tr h="44915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Last Term Attended: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Spring 2017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946295"/>
                  </a:ext>
                </a:extLst>
              </a:tr>
              <a:tr h="27640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Status: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Active student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00693"/>
                  </a:ext>
                </a:extLst>
              </a:tr>
              <a:tr h="44915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Residence: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In-State Resident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742950"/>
                  </a:ext>
                </a:extLst>
              </a:tr>
              <a:tr h="27640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Citizenship: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Citizen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847145"/>
                  </a:ext>
                </a:extLst>
              </a:tr>
              <a:tr h="39451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Student Type: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Continuing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685542"/>
                  </a:ext>
                </a:extLst>
              </a:tr>
              <a:tr h="27640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Class: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Senior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42196"/>
                  </a:ext>
                </a:extLst>
              </a:tr>
              <a:tr h="44915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Primary Advisor: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Charles W. Almond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19760"/>
                  </a:ext>
                </a:extLst>
              </a:tr>
              <a:tr h="62191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Expected Graduation Date:</a:t>
                      </a:r>
                      <a:endParaRPr lang="en-US" sz="10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08/03/2018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56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3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09322"/>
              </p:ext>
            </p:extLst>
          </p:nvPr>
        </p:nvGraphicFramePr>
        <p:xfrm>
          <a:off x="1727194" y="1971523"/>
          <a:ext cx="932181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32181">
                  <a:extLst>
                    <a:ext uri="{9D8B030D-6E8A-4147-A177-3AD203B41FA5}">
                      <a16:colId xmlns:a16="http://schemas.microsoft.com/office/drawing/2014/main" val="2016988647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850071339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1571480169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2540442183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1935409176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741453522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270890573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3728116912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2894075606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4079113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Course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Credits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End</a:t>
                      </a:r>
                      <a:r>
                        <a:rPr lang="en-US" sz="1400" baseline="0" dirty="0" smtClean="0"/>
                        <a:t>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Action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8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89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10606"/>
                  </a:ext>
                </a:extLst>
              </a:tr>
            </a:tbl>
          </a:graphicData>
        </a:graphic>
      </p:graphicFrame>
      <p:sp>
        <p:nvSpPr>
          <p:cNvPr id="5" name="Content"/>
          <p:cNvSpPr/>
          <p:nvPr>
            <p:custDataLst>
              <p:custData r:id="rId1"/>
            </p:custDataLst>
          </p:nvPr>
        </p:nvSpPr>
        <p:spPr>
          <a:xfrm>
            <a:off x="1841563" y="2417857"/>
            <a:ext cx="727467" cy="21985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CRN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/>
          <p:cNvSpPr/>
          <p:nvPr>
            <p:custDataLst>
              <p:custData r:id="rId2"/>
            </p:custDataLst>
          </p:nvPr>
        </p:nvSpPr>
        <p:spPr>
          <a:xfrm>
            <a:off x="5098886" y="3453198"/>
            <a:ext cx="1465200" cy="1826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 Changes</a:t>
            </a:r>
          </a:p>
        </p:txBody>
      </p:sp>
      <p:sp>
        <p:nvSpPr>
          <p:cNvPr id="8" name="Action Button: Custom 7">
            <a:hlinkClick r:id="" action="ppaction://noaction" highlightClick="1"/>
          </p:cNvPr>
          <p:cNvSpPr/>
          <p:nvPr/>
        </p:nvSpPr>
        <p:spPr>
          <a:xfrm>
            <a:off x="10134600" y="2329908"/>
            <a:ext cx="914404" cy="394886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9944102" y="2719382"/>
            <a:ext cx="1295400" cy="1088571"/>
          </a:xfrm>
          <a:prstGeom prst="wedgeRectCallout">
            <a:avLst>
              <a:gd name="adj1" fmla="val 20343"/>
              <a:gd name="adj2" fmla="val -7050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DROP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*Repeat course*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Content"/>
          <p:cNvSpPr/>
          <p:nvPr>
            <p:custDataLst>
              <p:custData r:id="rId3"/>
            </p:custDataLst>
          </p:nvPr>
        </p:nvSpPr>
        <p:spPr>
          <a:xfrm>
            <a:off x="1841563" y="2779811"/>
            <a:ext cx="727467" cy="21985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CRN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314" y="4049486"/>
            <a:ext cx="4038600" cy="2177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03063"/>
              </p:ext>
            </p:extLst>
          </p:nvPr>
        </p:nvGraphicFramePr>
        <p:xfrm>
          <a:off x="1727194" y="4174813"/>
          <a:ext cx="6773778" cy="1224500"/>
        </p:xfrm>
        <a:graphic>
          <a:graphicData uri="http://schemas.openxmlformats.org/drawingml/2006/table">
            <a:tbl>
              <a:tblPr/>
              <a:tblGrid>
                <a:gridCol w="3386889">
                  <a:extLst>
                    <a:ext uri="{9D8B030D-6E8A-4147-A177-3AD203B41FA5}">
                      <a16:colId xmlns:a16="http://schemas.microsoft.com/office/drawing/2014/main" val="3503054690"/>
                    </a:ext>
                  </a:extLst>
                </a:gridCol>
                <a:gridCol w="3386889">
                  <a:extLst>
                    <a:ext uri="{9D8B030D-6E8A-4147-A177-3AD203B41FA5}">
                      <a16:colId xmlns:a16="http://schemas.microsoft.com/office/drawing/2014/main" val="116031948"/>
                    </a:ext>
                  </a:extLst>
                </a:gridCol>
              </a:tblGrid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Credit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12.000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55594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Billing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12.000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38630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Minimum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0.000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27405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Maximum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18.000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709775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Date: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11/16/2017 07:29PM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86585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33404" y="45566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78865" y="419101"/>
            <a:ext cx="1650660" cy="1314450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70C0"/>
                </a:solidFill>
              </a:rPr>
              <a:t>Financial Aid Status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Financial </a:t>
            </a:r>
            <a:r>
              <a:rPr lang="en-US" sz="1200" dirty="0">
                <a:solidFill>
                  <a:srgbClr val="0070C0"/>
                </a:solidFill>
              </a:rPr>
              <a:t>Aid Eligibility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Financial </a:t>
            </a:r>
            <a:r>
              <a:rPr lang="en-US" sz="1200" dirty="0">
                <a:solidFill>
                  <a:srgbClr val="0070C0"/>
                </a:solidFill>
              </a:rPr>
              <a:t>Aid Awards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General </a:t>
            </a:r>
            <a:r>
              <a:rPr lang="en-US" sz="1200" dirty="0">
                <a:solidFill>
                  <a:srgbClr val="0070C0"/>
                </a:solidFill>
              </a:rPr>
              <a:t>Financial </a:t>
            </a:r>
            <a:r>
              <a:rPr lang="en-US" sz="1200" dirty="0" smtClean="0">
                <a:solidFill>
                  <a:srgbClr val="0070C0"/>
                </a:solidFill>
              </a:rPr>
              <a:t>Aid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1546167"/>
            <a:ext cx="434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Surveys</a:t>
            </a:r>
          </a:p>
        </p:txBody>
      </p:sp>
      <p:sp>
        <p:nvSpPr>
          <p:cNvPr id="3" name="Content"/>
          <p:cNvSpPr/>
          <p:nvPr>
            <p:custDataLst>
              <p:custData r:id="rId1"/>
            </p:custDataLst>
          </p:nvPr>
        </p:nvSpPr>
        <p:spPr>
          <a:xfrm>
            <a:off x="2836829" y="2227753"/>
            <a:ext cx="5899847" cy="168754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Verdana" panose="020B0604030504040204" pitchFamily="34" charset="0"/>
              </a:rPr>
              <a:t>By providing survey information, you will help us to serve you better. The following surveys are currently available for your response. Click on the title of a survey to either begin, or to continue a survey that you started but did not complete</a:t>
            </a:r>
            <a:r>
              <a:rPr lang="en-US" sz="1200" dirty="0" smtClean="0">
                <a:latin typeface="Verdana" panose="020B0604030504040204" pitchFamily="34" charset="0"/>
              </a:rPr>
              <a:t>. Thank </a:t>
            </a:r>
            <a:r>
              <a:rPr lang="en-US" sz="1200" dirty="0">
                <a:latin typeface="Verdana" panose="020B0604030504040204" pitchFamily="34" charset="0"/>
              </a:rPr>
              <a:t>you for your time and help.</a:t>
            </a:r>
          </a:p>
          <a:p>
            <a:r>
              <a:rPr lang="en-US" sz="1200" dirty="0">
                <a:latin typeface="Verdana" panose="020B0604030504040204" pitchFamily="34" charset="0"/>
              </a:rPr>
              <a:t>If you want to remove a survey from the list, click on </a:t>
            </a:r>
            <a:r>
              <a:rPr lang="en-US" sz="1200" b="1" dirty="0">
                <a:latin typeface="Verdana" panose="020B0604030504040204" pitchFamily="34" charset="0"/>
              </a:rPr>
              <a:t>I do not wish to respond</a:t>
            </a:r>
            <a:r>
              <a:rPr lang="en-US" sz="1200" dirty="0">
                <a:latin typeface="Verdana" panose="020B0604030504040204" pitchFamily="34" charset="0"/>
              </a:rPr>
              <a:t> on the survey page. </a:t>
            </a:r>
            <a:br>
              <a:rPr lang="en-US" sz="1200" dirty="0">
                <a:latin typeface="Verdana" panose="020B0604030504040204" pitchFamily="34" charset="0"/>
              </a:rPr>
            </a:br>
            <a:endParaRPr lang="en-US" sz="1200" dirty="0">
              <a:latin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38752" y="459663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/>
          </a:p>
          <a:p>
            <a:r>
              <a:rPr lang="en-US" sz="1200" dirty="0"/>
              <a:t> 	No surveys are available at this time for your responses. </a:t>
            </a:r>
          </a:p>
        </p:txBody>
      </p:sp>
    </p:spTree>
    <p:extLst>
      <p:ext uri="{BB962C8B-B14F-4D97-AF65-F5344CB8AC3E}">
        <p14:creationId xmlns:p14="http://schemas.microsoft.com/office/powerpoint/2010/main" val="36093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09351" y="386443"/>
            <a:ext cx="1650660" cy="1314450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0070C0"/>
                </a:solidFill>
              </a:rPr>
              <a:t>Link to WVUP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Link to </a:t>
            </a:r>
            <a:r>
              <a:rPr lang="en-US" sz="1200" dirty="0" err="1" smtClean="0">
                <a:solidFill>
                  <a:srgbClr val="0070C0"/>
                </a:solidFill>
              </a:rPr>
              <a:t>BlackBoard</a:t>
            </a:r>
            <a:endParaRPr lang="en-US" sz="1200" dirty="0" smtClean="0">
              <a:solidFill>
                <a:srgbClr val="0070C0"/>
              </a:solidFill>
            </a:endParaRPr>
          </a:p>
          <a:p>
            <a:r>
              <a:rPr lang="en-US" sz="1200" dirty="0" smtClean="0">
                <a:solidFill>
                  <a:srgbClr val="0070C0"/>
                </a:solidFill>
              </a:rPr>
              <a:t>Link to your.wvup.edu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Props1.xml><?xml version="1.0" encoding="utf-8"?>
<ds:datastoreItem xmlns:ds="http://schemas.openxmlformats.org/officeDocument/2006/customXml" ds:itemID="{3D416735-A331-4A39-8B93-5CFA36CF113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76A71AD-4E43-4694-8A38-6A1F624C70D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B9B053E-8E48-48B7-9DD0-F2A88D74E95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D8040F3-0671-4B6A-8493-946BD5AF79B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D61F7DB-0E6E-4C5C-A391-36C8D828819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C3274E3-1144-4F3A-AC70-B4F2B3B2D90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9A6AC6D-F9CA-4A10-AF32-21E7F5D666D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039F99C-EAAE-4750-9432-67A7CEF1E39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07216BB-7630-486B-A2DF-E3DF3D2597B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4A9F24B-3BB4-4FF4-85EF-9AA77417EFA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B97EA56-F5D5-43F5-9D52-1554BC505F8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B5C9B35-C336-4E70-88DB-62801904E7F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1853C47-37E6-4F6D-9154-25CE39D8F88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52BFB0D-384E-442F-93DA-B648FE55990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A75A633-D317-4887-B951-B95338B4272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B7F97D6-013A-4234-848D-55A1FA7AF29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BE443ED-976E-49E8-98E7-DE385374491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08EF695-E4A6-4ED4-9CE2-93BC64D6CD1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2BCE42D-C34C-47BA-9A0C-D7E25AACC2D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2D9AF48-82CD-47F1-A6CB-A1C7D1DB953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0A611F0-8F06-4AA0-A2F5-05FD51949D0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757CE35-24D5-4D99-B219-5734A446503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6BE8D12-7289-46BB-BC8F-253A9713325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061A0F8-DD7D-471E-95A1-DF209005713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446</Words>
  <Application>Microsoft Office PowerPoint</Application>
  <PresentationFormat>Widescreen</PresentationFormat>
  <Paragraphs>192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West Virginia University at Parkersburg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Cottrill</dc:creator>
  <cp:lastModifiedBy>Jennifer Mackey</cp:lastModifiedBy>
  <cp:revision>31</cp:revision>
  <dcterms:created xsi:type="dcterms:W3CDTF">2017-11-10T00:10:36Z</dcterms:created>
  <dcterms:modified xsi:type="dcterms:W3CDTF">2017-11-17T00:59:28Z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