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handoutMasterIdLst>
    <p:handoutMasterId r:id="rId14"/>
  </p:handoutMasterIdLst>
  <p:sldIdLst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1A927B-EACE-4919-8C88-24AA241062C2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C1225-41C0-4A6A-B660-A4FDF86A101C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ABF43-378F-46C7-9297-E77E2010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924801" y="0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141" y="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1307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Login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5574" y="16764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Home Page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19928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Catalog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23738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Fall Schedule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4030" y="275486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Spring 2017 Schedule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6035" y="3135868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Office Directory Contact Information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351686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Events Calendar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828800" y="1066800"/>
            <a:ext cx="46482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0" y="1066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Helv" pitchFamily="34" charset="0"/>
              </a:rPr>
              <a:t>User Login</a:t>
            </a:r>
            <a:endParaRPr lang="en-US" sz="2400" b="1" dirty="0">
              <a:solidFill>
                <a:schemeClr val="bg1"/>
              </a:solidFill>
              <a:latin typeface="Helv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1800" y="1981200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Helv" pitchFamily="34" charset="0"/>
              </a:rPr>
              <a:t>User</a:t>
            </a:r>
            <a:r>
              <a:rPr lang="en-US" sz="2000" b="1" baseline="0" dirty="0" smtClean="0">
                <a:solidFill>
                  <a:schemeClr val="bg1"/>
                </a:solidFill>
                <a:latin typeface="Helv" pitchFamily="34" charset="0"/>
              </a:rPr>
              <a:t> ID:</a:t>
            </a:r>
            <a:endParaRPr lang="en-US" sz="2000" b="1" dirty="0">
              <a:solidFill>
                <a:schemeClr val="bg1"/>
              </a:solidFill>
              <a:latin typeface="Helv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71800" y="2373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" pitchFamily="34" charset="0"/>
              </a:rPr>
              <a:t>PIN:</a:t>
            </a:r>
            <a:endParaRPr lang="en-US" b="1" dirty="0">
              <a:solidFill>
                <a:schemeClr val="bg1"/>
              </a:solidFill>
              <a:latin typeface="Helv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91000" y="1981200"/>
            <a:ext cx="1524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657600" y="2362200"/>
            <a:ext cx="1676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971800" y="28956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971800" y="2895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Helv" pitchFamily="34" charset="0"/>
              </a:rPr>
              <a:t>Login</a:t>
            </a:r>
            <a:endParaRPr lang="en-US" sz="1400" b="1" dirty="0">
              <a:solidFill>
                <a:schemeClr val="tx1"/>
              </a:solidFill>
              <a:latin typeface="Helv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114800" y="2895600"/>
            <a:ext cx="99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114800" y="2923401"/>
            <a:ext cx="106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" pitchFamily="34" charset="0"/>
              </a:rPr>
              <a:t>Forgot PIN?</a:t>
            </a:r>
            <a:endParaRPr lang="en-US" sz="1200" b="1" dirty="0">
              <a:latin typeface="Helv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924801" y="0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36141" y="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04800" y="1109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Student Records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1026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143000"/>
            <a:ext cx="304799" cy="3047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304800" y="129540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Register, </a:t>
            </a:r>
            <a:r>
              <a:rPr lang="en-US" sz="1100" b="0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view your academic records, apply for graduation.</a:t>
            </a:r>
            <a:endParaRPr lang="en-US" sz="1100" b="0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10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600201"/>
            <a:ext cx="304799" cy="3047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304800" y="1490246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Financial Aid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" y="1702713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Apply for financial aid,</a:t>
            </a:r>
            <a:r>
              <a:rPr lang="en-US" sz="1100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view financial aid status and eligibility,</a:t>
            </a:r>
          </a:p>
          <a:p>
            <a:r>
              <a:rPr lang="en-US" sz="1100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accept award offers, and loan applications.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2057400"/>
            <a:ext cx="224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Personal Information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14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2133601"/>
            <a:ext cx="304799" cy="30479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297041" y="2252990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View or Update Your Personal Information. </a:t>
            </a:r>
            <a:endParaRPr lang="en-US" sz="1100" b="0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16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2590801"/>
            <a:ext cx="304799" cy="30479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304800" y="2514600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Evaluations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and Elections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37231" y="2743200"/>
            <a:ext cx="3015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Fill Out Evaluation Forms </a:t>
            </a:r>
            <a:r>
              <a:rPr lang="en-US" sz="1100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or Election Ballots.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20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48001"/>
            <a:ext cx="304799" cy="30479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237805" y="2971800"/>
            <a:ext cx="3191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Transfer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Course Equivalencies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304800" y="3167390"/>
            <a:ext cx="2831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Access our Transfer</a:t>
            </a:r>
            <a:r>
              <a:rPr lang="en-US" sz="1100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Equivalency System.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53401" y="-70621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649458" y="-76200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21437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</a:t>
            </a:r>
            <a:r>
              <a:rPr lang="en-US" sz="28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Menu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236907" y="-6504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5562600" y="1066800"/>
            <a:ext cx="2362200" cy="39624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9367653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WELCOME!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617893" y="116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501" y="14646"/>
            <a:ext cx="279499" cy="2794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343759" y="198120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Student Services Menu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" y="12192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Admissions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pic>
        <p:nvPicPr>
          <p:cNvPr id="10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295400"/>
            <a:ext cx="304799" cy="30479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536141" y="-6453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01001" y="-6453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-76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11611" y="3076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 Menu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28600" y="1388477"/>
            <a:ext cx="366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Apply for Admission</a:t>
            </a:r>
            <a:r>
              <a:rPr lang="en-US" sz="1200" b="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or review existing applications</a:t>
            </a:r>
            <a:r>
              <a:rPr lang="en-US" b="0" baseline="0" dirty="0" smtClean="0"/>
              <a:t>.</a:t>
            </a:r>
            <a:endParaRPr lang="en-US" b="0" dirty="0"/>
          </a:p>
        </p:txBody>
      </p:sp>
      <p:pic>
        <p:nvPicPr>
          <p:cNvPr id="15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1828801"/>
            <a:ext cx="304799" cy="3047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304800" y="175260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Registration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28600" y="1991380"/>
            <a:ext cx="350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View</a:t>
            </a:r>
            <a:r>
              <a:rPr lang="en-US" sz="120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your registration status, class schedule and</a:t>
            </a:r>
          </a:p>
          <a:p>
            <a:r>
              <a:rPr lang="en-US" sz="120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add or drop classes.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16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14600"/>
            <a:ext cx="304799" cy="3047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309062" y="2438400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 Records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5197" y="2664023"/>
            <a:ext cx="390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View holds, grades, transcripts, and account summary.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17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971801"/>
            <a:ext cx="304799" cy="30479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 userDrawn="1"/>
        </p:nvSpPr>
        <p:spPr>
          <a:xfrm>
            <a:off x="279079" y="2895600"/>
            <a:ext cx="193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 Accounts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9079" y="3094090"/>
            <a:ext cx="382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View account details such as: statements, payments,</a:t>
            </a:r>
            <a:r>
              <a:rPr lang="en-US" sz="120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</a:t>
            </a:r>
          </a:p>
          <a:p>
            <a:r>
              <a:rPr lang="en-US" sz="120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and summary.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20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657601"/>
            <a:ext cx="304799" cy="30479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304800" y="3581400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Apply for Graduation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28600" y="3807023"/>
            <a:ext cx="4012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Students who are Eligible can only apply for graduation. </a:t>
            </a:r>
            <a:endParaRPr lang="en-US" sz="1200" b="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581400" y="-2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26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293" y="0"/>
            <a:ext cx="304799" cy="304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57800" y="2057400"/>
            <a:ext cx="304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Select an</a:t>
            </a:r>
            <a:r>
              <a:rPr lang="en-US" sz="17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Application Type</a:t>
            </a:r>
            <a:endParaRPr lang="en-US" sz="17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86600" y="-76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01001" y="-6453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36141" y="-6453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911611" y="3076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 Menu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581400" y="-2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257" y="1"/>
            <a:ext cx="304799" cy="304799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1" name="Rounded Rectangle 20"/>
          <p:cNvSpPr/>
          <p:nvPr userDrawn="1"/>
        </p:nvSpPr>
        <p:spPr>
          <a:xfrm>
            <a:off x="304800" y="1371600"/>
            <a:ext cx="4114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74320" y="1366557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Helv"/>
              </a:rPr>
              <a:t>Please</a:t>
            </a:r>
            <a:r>
              <a:rPr lang="en-US" sz="1200" b="1" baseline="0" dirty="0" smtClean="0">
                <a:solidFill>
                  <a:schemeClr val="bg1"/>
                </a:solidFill>
                <a:latin typeface="Helv"/>
              </a:rPr>
              <a:t> only fill out an application if you are not a </a:t>
            </a:r>
          </a:p>
          <a:p>
            <a:r>
              <a:rPr lang="en-US" sz="1200" b="1" baseline="0" dirty="0" smtClean="0">
                <a:solidFill>
                  <a:schemeClr val="bg1"/>
                </a:solidFill>
                <a:latin typeface="Helv"/>
              </a:rPr>
              <a:t>current student. If you have not attended for a year </a:t>
            </a:r>
          </a:p>
          <a:p>
            <a:r>
              <a:rPr lang="en-US" sz="1200" b="1" baseline="0" dirty="0" smtClean="0">
                <a:solidFill>
                  <a:schemeClr val="bg1"/>
                </a:solidFill>
                <a:latin typeface="Helv"/>
              </a:rPr>
              <a:t>then you will need to fill an application out</a:t>
            </a:r>
            <a:r>
              <a:rPr lang="en-US" sz="1200" b="1" baseline="0" dirty="0" smtClean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74320" y="2242066"/>
            <a:ext cx="1891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Application Type: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grpSp>
        <p:nvGrpSpPr>
          <p:cNvPr id="30" name="Group 29"/>
          <p:cNvGrpSpPr/>
          <p:nvPr userDrawn="1">
            <p:custDataLst>
              <p:custData r:id="rId1"/>
              <p:custData r:id="rId2"/>
            </p:custDataLst>
          </p:nvPr>
        </p:nvGrpSpPr>
        <p:grpSpPr>
          <a:xfrm>
            <a:off x="2112209" y="2234371"/>
            <a:ext cx="1832901" cy="280229"/>
            <a:chOff x="510422" y="3766596"/>
            <a:chExt cx="1832901" cy="320480"/>
          </a:xfrm>
        </p:grpSpPr>
        <p:sp>
          <p:nvSpPr>
            <p:cNvPr id="31" name="Content"/>
            <p:cNvSpPr/>
            <p:nvPr/>
          </p:nvSpPr>
          <p:spPr bwMode="auto">
            <a:xfrm>
              <a:off x="510422" y="3766596"/>
              <a:ext cx="1832901" cy="3204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Admission Application</a:t>
              </a:r>
            </a:p>
          </p:txBody>
        </p:sp>
        <p:sp>
          <p:nvSpPr>
            <p:cNvPr id="32" name="DownArrow"/>
            <p:cNvSpPr>
              <a:spLocks/>
            </p:cNvSpPr>
            <p:nvPr/>
          </p:nvSpPr>
          <p:spPr bwMode="auto">
            <a:xfrm rot="5400000">
              <a:off x="2171431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33" name="Rectangle 32"/>
          <p:cNvSpPr/>
          <p:nvPr userDrawn="1"/>
        </p:nvSpPr>
        <p:spPr>
          <a:xfrm>
            <a:off x="304800" y="3657600"/>
            <a:ext cx="990600" cy="304800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04800" y="36576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Helv"/>
              </a:rPr>
              <a:t>Continue</a:t>
            </a:r>
            <a:endParaRPr lang="en-US" sz="1400" b="1" dirty="0">
              <a:solidFill>
                <a:schemeClr val="bg1"/>
              </a:solidFill>
              <a:latin typeface="Helv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911611" y="3076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 Menu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086600" y="-76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01001" y="-6453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6141" y="-6453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581400" y="-2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13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1257" y="0"/>
            <a:ext cx="304799" cy="30479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5334000" y="1981200"/>
            <a:ext cx="282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Apply for Admissions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52400" y="1600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Application Type: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87315" y="1600200"/>
            <a:ext cx="180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Admission Application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 userDrawn="1">
            <p:custDataLst>
              <p:custData r:id="rId1"/>
              <p:custData r:id="rId2"/>
            </p:custDataLst>
          </p:nvPr>
        </p:nvGrpSpPr>
        <p:grpSpPr>
          <a:xfrm>
            <a:off x="1950720" y="1907984"/>
            <a:ext cx="1325880" cy="320480"/>
            <a:chOff x="507869" y="3729779"/>
            <a:chExt cx="1471744" cy="169576"/>
          </a:xfrm>
        </p:grpSpPr>
        <p:sp>
          <p:nvSpPr>
            <p:cNvPr id="20" name="Content"/>
            <p:cNvSpPr>
              <a:spLocks/>
            </p:cNvSpPr>
            <p:nvPr/>
          </p:nvSpPr>
          <p:spPr bwMode="auto">
            <a:xfrm>
              <a:off x="507869" y="3729779"/>
              <a:ext cx="1471744" cy="16957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Select</a:t>
              </a:r>
            </a:p>
          </p:txBody>
        </p:sp>
        <p:sp>
          <p:nvSpPr>
            <p:cNvPr id="21" name="DownArrow"/>
            <p:cNvSpPr>
              <a:spLocks/>
            </p:cNvSpPr>
            <p:nvPr/>
          </p:nvSpPr>
          <p:spPr bwMode="auto">
            <a:xfrm rot="5400000">
              <a:off x="1809322" y="3768488"/>
              <a:ext cx="32204" cy="84583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73070" y="1865561"/>
            <a:ext cx="203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Admission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Term: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23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00" y="1893476"/>
            <a:ext cx="152399" cy="152399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 userDrawn="1"/>
        </p:nvSpPr>
        <p:spPr>
          <a:xfrm>
            <a:off x="0" y="1298852"/>
            <a:ext cx="2305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Required</a:t>
            </a:r>
            <a:r>
              <a:rPr lang="en-US" sz="12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fields have a circle.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52400" y="2386961"/>
            <a:ext cx="153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First</a:t>
            </a:r>
            <a:r>
              <a:rPr lang="en-US" sz="14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Name: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0400" y="268275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Middle Name: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2543" y="296388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Last Name: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302074" y="2438400"/>
            <a:ext cx="1745926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1429867" y="2735289"/>
            <a:ext cx="1745926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1302074" y="3018596"/>
            <a:ext cx="1745926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233" y="2438400"/>
            <a:ext cx="98509" cy="98509"/>
          </a:xfrm>
          <a:prstGeom prst="rect">
            <a:avLst/>
          </a:prstGeom>
          <a:noFill/>
        </p:spPr>
      </p:pic>
      <p:pic>
        <p:nvPicPr>
          <p:cNvPr id="37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091" y="3025691"/>
            <a:ext cx="98509" cy="98509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 userDrawn="1"/>
        </p:nvSpPr>
        <p:spPr>
          <a:xfrm>
            <a:off x="609600" y="3886200"/>
            <a:ext cx="1600200" cy="304800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98546" y="3900100"/>
            <a:ext cx="1596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Helv"/>
              </a:rPr>
              <a:t>Fill Out Application</a:t>
            </a:r>
            <a:endParaRPr lang="en-US" sz="1200" b="1" dirty="0">
              <a:solidFill>
                <a:schemeClr val="bg1"/>
              </a:solidFill>
              <a:latin typeface="Helv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30091" y="3318502"/>
            <a:ext cx="3627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Please click Fill Out Application when you are done filling out above.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flipH="1">
            <a:off x="5562600" y="1962090"/>
            <a:ext cx="25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Registration</a:t>
            </a:r>
            <a:r>
              <a:rPr lang="en-US" sz="20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Menu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11611" y="3076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 Menu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536141" y="-6453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01001" y="-6453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086600" y="-76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581400" y="-2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257" y="1"/>
            <a:ext cx="304799" cy="304799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109246"/>
            <a:ext cx="1333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Select Term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6096" y="1414046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Add or Drop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Classes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1718846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Look Up Classes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2023646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Registration Status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2328446"/>
            <a:ext cx="259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Active Registration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6096" y="26332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 Schedule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6096" y="2938046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Registration History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24384" y="3209092"/>
            <a:ext cx="229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 Invoice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 (Fee)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048" y="3513892"/>
            <a:ext cx="24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Withdrawal Information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257800" y="1905000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Student Records Menu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6600" y="-76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Site</a:t>
            </a:r>
            <a:r>
              <a:rPr lang="en-US" sz="1600" b="1" baseline="0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 Map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01001" y="-6453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Help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6141" y="-6453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Exit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11611" y="3076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 pitchFamily="34" charset="0"/>
              </a:rPr>
              <a:t>Main Menu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581400" y="-2977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"/>
              </a:rPr>
              <a:t>Search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2705" y="39333"/>
            <a:ext cx="1066800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406120" y="58579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GO</a:t>
            </a:r>
            <a:endParaRPr lang="en-US" sz="800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pic>
        <p:nvPicPr>
          <p:cNvPr id="18" name="Picture 2" descr="C:\Users\dar\Desktop\Untitled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257" y="0"/>
            <a:ext cx="304799" cy="30479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52400" y="1143000"/>
            <a:ext cx="1275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View Holds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52400" y="1475458"/>
            <a:ext cx="26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View Student Information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933" y="1814012"/>
            <a:ext cx="263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Midterm Grades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933" y="213360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Final Grades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52400" y="2453188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Academic Transcript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62933" y="2791742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Course Catalog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06389" y="311133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Helv"/>
              </a:rPr>
              <a:t>My Degree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Helv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484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6" name="Picture 15" descr="Untitl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216" y="380999"/>
            <a:ext cx="2369184" cy="688383"/>
          </a:xfrm>
          <a:prstGeom prst="rect">
            <a:avLst/>
          </a:prstGeom>
        </p:spPr>
      </p:pic>
      <p:pic>
        <p:nvPicPr>
          <p:cNvPr id="17" name="Picture 16" descr="WVU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" y="76200"/>
            <a:ext cx="3385761" cy="381000"/>
          </a:xfrm>
          <a:prstGeom prst="rect">
            <a:avLst/>
          </a:prstGeom>
        </p:spPr>
      </p:pic>
      <p:pic>
        <p:nvPicPr>
          <p:cNvPr id="1033" name="Picture 9" descr="C:\Users\dar\Desktop\Untitled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89487" y="152400"/>
            <a:ext cx="3897313" cy="38973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7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9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6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4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2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654399CD-17E7-4153-ADE6-2493CF32E5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6B46CB-8D46-4611-A645-FCACBC0B353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FE5099E-089C-49CD-A9D6-89FD3F97BBD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FD8D812-B8D7-467D-AD5F-63A539E74C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</vt:lpstr>
      <vt:lpstr>Segoe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</dc:creator>
  <cp:lastModifiedBy>darienne_leigh@outlook.com</cp:lastModifiedBy>
  <cp:revision>72</cp:revision>
  <dcterms:created xsi:type="dcterms:W3CDTF">2017-11-10T17:00:20Z</dcterms:created>
  <dcterms:modified xsi:type="dcterms:W3CDTF">2017-11-16T21:19:13Z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