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1" r:id="rId6"/>
    <p:sldId id="260" r:id="rId7"/>
    <p:sldId id="262"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1" autoAdjust="0"/>
    <p:restoredTop sz="91187" autoAdjust="0"/>
  </p:normalViewPr>
  <p:slideViewPr>
    <p:cSldViewPr snapToGrid="0">
      <p:cViewPr>
        <p:scale>
          <a:sx n="100" d="100"/>
          <a:sy n="100" d="100"/>
        </p:scale>
        <p:origin x="13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ABF4AE-50D6-4E12-9842-96DBB1653EE7}" type="datetimeFigureOut">
              <a:rPr lang="en-US" smtClean="0"/>
              <a:t>10/25/2018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FBE1F6-7A68-4BBE-B1C0-05B71D0A27A8}" type="slidenum">
              <a:rPr lang="en-US" smtClean="0"/>
              <a:t>‹#›</a:t>
            </a:fld>
            <a:endParaRPr lang="en-US"/>
          </a:p>
        </p:txBody>
      </p:sp>
    </p:spTree>
    <p:extLst>
      <p:ext uri="{BB962C8B-B14F-4D97-AF65-F5344CB8AC3E}">
        <p14:creationId xmlns:p14="http://schemas.microsoft.com/office/powerpoint/2010/main" val="1630620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Home page. What the user first sees when entering SpaceForce.gov. </a:t>
            </a:r>
          </a:p>
        </p:txBody>
      </p:sp>
      <p:sp>
        <p:nvSpPr>
          <p:cNvPr id="4" name="Slide Number Placeholder 3"/>
          <p:cNvSpPr>
            <a:spLocks noGrp="1"/>
          </p:cNvSpPr>
          <p:nvPr>
            <p:ph type="sldNum" sz="quarter" idx="5"/>
          </p:nvPr>
        </p:nvSpPr>
        <p:spPr/>
        <p:txBody>
          <a:bodyPr/>
          <a:lstStyle/>
          <a:p>
            <a:fld id="{8CFBE1F6-7A68-4BBE-B1C0-05B71D0A27A8}" type="slidenum">
              <a:rPr lang="en-US" smtClean="0"/>
              <a:t>1</a:t>
            </a:fld>
            <a:endParaRPr lang="en-US"/>
          </a:p>
        </p:txBody>
      </p:sp>
    </p:spTree>
    <p:extLst>
      <p:ext uri="{BB962C8B-B14F-4D97-AF65-F5344CB8AC3E}">
        <p14:creationId xmlns:p14="http://schemas.microsoft.com/office/powerpoint/2010/main" val="2575326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SpaceForce</a:t>
            </a:r>
            <a:r>
              <a:rPr lang="en-US" dirty="0"/>
              <a:t> logo acts as a “home” button. You see this on many sites and is a native behavior for many people. It also GROWS for user comfort.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FBE1F6-7A68-4BBE-B1C0-05B71D0A27A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063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Slideshow arrows turn white for user comfort.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FBE1F6-7A68-4BBE-B1C0-05B71D0A27A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6906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Search expands on click.</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FBE1F6-7A68-4BBE-B1C0-05B71D0A27A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4000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Search expands on click.</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FBE1F6-7A68-4BBE-B1C0-05B71D0A27A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842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“Discover” section links become white, bold, and arrow image moves toward the link.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FBE1F6-7A68-4BBE-B1C0-05B71D0A27A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677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“Discover” section links become white, bold, and arrow image moves toward the link.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FBE1F6-7A68-4BBE-B1C0-05B71D0A27A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7006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image goes to recruitment page? [undecided]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FBE1F6-7A68-4BBE-B1C0-05B71D0A27A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1468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Footer links turn white.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FBE1F6-7A68-4BBE-B1C0-05B71D0A27A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0245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Demonstrates slider on home page. Automatic and manual.</a:t>
            </a:r>
          </a:p>
        </p:txBody>
      </p:sp>
      <p:sp>
        <p:nvSpPr>
          <p:cNvPr id="4" name="Slide Number Placeholder 3"/>
          <p:cNvSpPr>
            <a:spLocks noGrp="1"/>
          </p:cNvSpPr>
          <p:nvPr>
            <p:ph type="sldNum" sz="quarter" idx="5"/>
          </p:nvPr>
        </p:nvSpPr>
        <p:spPr/>
        <p:txBody>
          <a:bodyPr/>
          <a:lstStyle/>
          <a:p>
            <a:fld id="{8CFBE1F6-7A68-4BBE-B1C0-05B71D0A27A8}" type="slidenum">
              <a:rPr lang="en-US" smtClean="0"/>
              <a:t>2</a:t>
            </a:fld>
            <a:endParaRPr lang="en-US"/>
          </a:p>
        </p:txBody>
      </p:sp>
    </p:spTree>
    <p:extLst>
      <p:ext uri="{BB962C8B-B14F-4D97-AF65-F5344CB8AC3E}">
        <p14:creationId xmlns:p14="http://schemas.microsoft.com/office/powerpoint/2010/main" val="1398555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Demonstrates slider fully transitioned. More than two photos are in slider (not demonstrated). Automatic and manual.</a:t>
            </a:r>
          </a:p>
        </p:txBody>
      </p:sp>
      <p:sp>
        <p:nvSpPr>
          <p:cNvPr id="4" name="Slide Number Placeholder 3"/>
          <p:cNvSpPr>
            <a:spLocks noGrp="1"/>
          </p:cNvSpPr>
          <p:nvPr>
            <p:ph type="sldNum" sz="quarter" idx="5"/>
          </p:nvPr>
        </p:nvSpPr>
        <p:spPr/>
        <p:txBody>
          <a:bodyPr/>
          <a:lstStyle/>
          <a:p>
            <a:fld id="{8CFBE1F6-7A68-4BBE-B1C0-05B71D0A27A8}" type="slidenum">
              <a:rPr lang="en-US" smtClean="0"/>
              <a:t>3</a:t>
            </a:fld>
            <a:endParaRPr lang="en-US"/>
          </a:p>
        </p:txBody>
      </p:sp>
    </p:spTree>
    <p:extLst>
      <p:ext uri="{BB962C8B-B14F-4D97-AF65-F5344CB8AC3E}">
        <p14:creationId xmlns:p14="http://schemas.microsoft.com/office/powerpoint/2010/main" val="177857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Demonstrates scrolling functionality. The navigation is fixed, logo is fixed.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FBE1F6-7A68-4BBE-B1C0-05B71D0A27A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3414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Demonstrates scrolling functionality. The navigation is fixed, logo is fixed.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FBE1F6-7A68-4BBE-B1C0-05B71D0A27A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5959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Demonstrates scrolling functionality. The navigation is fixed, logo is fixed.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FBE1F6-7A68-4BBE-B1C0-05B71D0A27A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6322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End of home page. Footer displays, not fixed position.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FBE1F6-7A68-4BBE-B1C0-05B71D0A27A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3239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Demonstrates scrolling functionality. The navigation is fixed, logo is fixed.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FBE1F6-7A68-4BBE-B1C0-05B71D0A27A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711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hover on the homepage, </a:t>
            </a:r>
            <a:r>
              <a:rPr lang="en-US" dirty="0" err="1"/>
              <a:t>linkes</a:t>
            </a:r>
            <a:r>
              <a:rPr lang="en-US" dirty="0"/>
              <a:t> turn white to verify user to click there.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FBE1F6-7A68-4BBE-B1C0-05B71D0A27A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832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DA6AC-05FD-408F-AA40-0853008099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02B2A8-D4C5-404E-92C1-8962315AAB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2169D5-1C6D-4058-81B8-A63DF63F33F5}"/>
              </a:ext>
            </a:extLst>
          </p:cNvPr>
          <p:cNvSpPr>
            <a:spLocks noGrp="1"/>
          </p:cNvSpPr>
          <p:nvPr>
            <p:ph type="dt" sz="half" idx="10"/>
          </p:nvPr>
        </p:nvSpPr>
        <p:spPr/>
        <p:txBody>
          <a:bodyPr/>
          <a:lstStyle/>
          <a:p>
            <a:fld id="{057A743C-6AEA-40F5-AF10-167CEC57C9D6}" type="datetimeFigureOut">
              <a:rPr lang="en-US" smtClean="0"/>
              <a:t>10/25/2018</a:t>
            </a:fld>
            <a:endParaRPr lang="en-US"/>
          </a:p>
        </p:txBody>
      </p:sp>
      <p:sp>
        <p:nvSpPr>
          <p:cNvPr id="5" name="Footer Placeholder 4">
            <a:extLst>
              <a:ext uri="{FF2B5EF4-FFF2-40B4-BE49-F238E27FC236}">
                <a16:creationId xmlns:a16="http://schemas.microsoft.com/office/drawing/2014/main" id="{899206E8-03DD-4B52-9218-C29803B252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1FBF44-19B7-4023-AA96-CD484FEA4F59}"/>
              </a:ext>
            </a:extLst>
          </p:cNvPr>
          <p:cNvSpPr>
            <a:spLocks noGrp="1"/>
          </p:cNvSpPr>
          <p:nvPr>
            <p:ph type="sldNum" sz="quarter" idx="12"/>
          </p:nvPr>
        </p:nvSpPr>
        <p:spPr/>
        <p:txBody>
          <a:bodyPr/>
          <a:lstStyle/>
          <a:p>
            <a:fld id="{F29DB362-C64F-468B-9887-10CA3885920E}" type="slidenum">
              <a:rPr lang="en-US" smtClean="0"/>
              <a:t>‹#›</a:t>
            </a:fld>
            <a:endParaRPr lang="en-US"/>
          </a:p>
        </p:txBody>
      </p:sp>
    </p:spTree>
    <p:extLst>
      <p:ext uri="{BB962C8B-B14F-4D97-AF65-F5344CB8AC3E}">
        <p14:creationId xmlns:p14="http://schemas.microsoft.com/office/powerpoint/2010/main" val="2660811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937F7-38F1-4A24-B8B0-2CC10CAC76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E787BE-0B2A-45AC-9E78-06CEBF927E6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63C0DC-B31F-45A5-9255-CD717D9BCA3B}"/>
              </a:ext>
            </a:extLst>
          </p:cNvPr>
          <p:cNvSpPr>
            <a:spLocks noGrp="1"/>
          </p:cNvSpPr>
          <p:nvPr>
            <p:ph type="dt" sz="half" idx="10"/>
          </p:nvPr>
        </p:nvSpPr>
        <p:spPr/>
        <p:txBody>
          <a:bodyPr/>
          <a:lstStyle/>
          <a:p>
            <a:fld id="{057A743C-6AEA-40F5-AF10-167CEC57C9D6}" type="datetimeFigureOut">
              <a:rPr lang="en-US" smtClean="0"/>
              <a:t>10/25/2018</a:t>
            </a:fld>
            <a:endParaRPr lang="en-US"/>
          </a:p>
        </p:txBody>
      </p:sp>
      <p:sp>
        <p:nvSpPr>
          <p:cNvPr id="5" name="Footer Placeholder 4">
            <a:extLst>
              <a:ext uri="{FF2B5EF4-FFF2-40B4-BE49-F238E27FC236}">
                <a16:creationId xmlns:a16="http://schemas.microsoft.com/office/drawing/2014/main" id="{E51E2683-2A10-4EA4-B2B7-262BA03088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F52C6B-5AB1-4454-AB78-DCBF42F1B6F5}"/>
              </a:ext>
            </a:extLst>
          </p:cNvPr>
          <p:cNvSpPr>
            <a:spLocks noGrp="1"/>
          </p:cNvSpPr>
          <p:nvPr>
            <p:ph type="sldNum" sz="quarter" idx="12"/>
          </p:nvPr>
        </p:nvSpPr>
        <p:spPr/>
        <p:txBody>
          <a:bodyPr/>
          <a:lstStyle/>
          <a:p>
            <a:fld id="{F29DB362-C64F-468B-9887-10CA3885920E}" type="slidenum">
              <a:rPr lang="en-US" smtClean="0"/>
              <a:t>‹#›</a:t>
            </a:fld>
            <a:endParaRPr lang="en-US"/>
          </a:p>
        </p:txBody>
      </p:sp>
    </p:spTree>
    <p:extLst>
      <p:ext uri="{BB962C8B-B14F-4D97-AF65-F5344CB8AC3E}">
        <p14:creationId xmlns:p14="http://schemas.microsoft.com/office/powerpoint/2010/main" val="2337609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8CC9E7-4A9C-462C-BB01-EFEBB5D8E8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202A1B-E22A-4864-AFE0-0F86B81F0FD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A60D0D-9128-426A-A462-84DB9B0ACE87}"/>
              </a:ext>
            </a:extLst>
          </p:cNvPr>
          <p:cNvSpPr>
            <a:spLocks noGrp="1"/>
          </p:cNvSpPr>
          <p:nvPr>
            <p:ph type="dt" sz="half" idx="10"/>
          </p:nvPr>
        </p:nvSpPr>
        <p:spPr/>
        <p:txBody>
          <a:bodyPr/>
          <a:lstStyle/>
          <a:p>
            <a:fld id="{057A743C-6AEA-40F5-AF10-167CEC57C9D6}" type="datetimeFigureOut">
              <a:rPr lang="en-US" smtClean="0"/>
              <a:t>10/25/2018</a:t>
            </a:fld>
            <a:endParaRPr lang="en-US"/>
          </a:p>
        </p:txBody>
      </p:sp>
      <p:sp>
        <p:nvSpPr>
          <p:cNvPr id="5" name="Footer Placeholder 4">
            <a:extLst>
              <a:ext uri="{FF2B5EF4-FFF2-40B4-BE49-F238E27FC236}">
                <a16:creationId xmlns:a16="http://schemas.microsoft.com/office/drawing/2014/main" id="{D3DC3EA8-B08C-4832-A385-F3BC198C9C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CF1BD5-553E-444C-8055-EAF72C468B12}"/>
              </a:ext>
            </a:extLst>
          </p:cNvPr>
          <p:cNvSpPr>
            <a:spLocks noGrp="1"/>
          </p:cNvSpPr>
          <p:nvPr>
            <p:ph type="sldNum" sz="quarter" idx="12"/>
          </p:nvPr>
        </p:nvSpPr>
        <p:spPr/>
        <p:txBody>
          <a:bodyPr/>
          <a:lstStyle/>
          <a:p>
            <a:fld id="{F29DB362-C64F-468B-9887-10CA3885920E}" type="slidenum">
              <a:rPr lang="en-US" smtClean="0"/>
              <a:t>‹#›</a:t>
            </a:fld>
            <a:endParaRPr lang="en-US"/>
          </a:p>
        </p:txBody>
      </p:sp>
    </p:spTree>
    <p:extLst>
      <p:ext uri="{BB962C8B-B14F-4D97-AF65-F5344CB8AC3E}">
        <p14:creationId xmlns:p14="http://schemas.microsoft.com/office/powerpoint/2010/main" val="4170059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19BE-834F-46BF-8794-F81CD79A8C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0A14E2-56FC-446D-9602-2DB12D85ABE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1112B8-1C88-46E6-A9A7-1345D3B2BF77}"/>
              </a:ext>
            </a:extLst>
          </p:cNvPr>
          <p:cNvSpPr>
            <a:spLocks noGrp="1"/>
          </p:cNvSpPr>
          <p:nvPr>
            <p:ph type="dt" sz="half" idx="10"/>
          </p:nvPr>
        </p:nvSpPr>
        <p:spPr/>
        <p:txBody>
          <a:bodyPr/>
          <a:lstStyle/>
          <a:p>
            <a:fld id="{057A743C-6AEA-40F5-AF10-167CEC57C9D6}" type="datetimeFigureOut">
              <a:rPr lang="en-US" smtClean="0"/>
              <a:t>10/25/2018</a:t>
            </a:fld>
            <a:endParaRPr lang="en-US"/>
          </a:p>
        </p:txBody>
      </p:sp>
      <p:sp>
        <p:nvSpPr>
          <p:cNvPr id="5" name="Footer Placeholder 4">
            <a:extLst>
              <a:ext uri="{FF2B5EF4-FFF2-40B4-BE49-F238E27FC236}">
                <a16:creationId xmlns:a16="http://schemas.microsoft.com/office/drawing/2014/main" id="{7AA971F7-3AD1-4A99-A3CE-0F946F127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5F990D-5926-4D09-9571-6EF5A43FDFC7}"/>
              </a:ext>
            </a:extLst>
          </p:cNvPr>
          <p:cNvSpPr>
            <a:spLocks noGrp="1"/>
          </p:cNvSpPr>
          <p:nvPr>
            <p:ph type="sldNum" sz="quarter" idx="12"/>
          </p:nvPr>
        </p:nvSpPr>
        <p:spPr/>
        <p:txBody>
          <a:bodyPr/>
          <a:lstStyle/>
          <a:p>
            <a:fld id="{F29DB362-C64F-468B-9887-10CA3885920E}" type="slidenum">
              <a:rPr lang="en-US" smtClean="0"/>
              <a:t>‹#›</a:t>
            </a:fld>
            <a:endParaRPr lang="en-US"/>
          </a:p>
        </p:txBody>
      </p:sp>
    </p:spTree>
    <p:extLst>
      <p:ext uri="{BB962C8B-B14F-4D97-AF65-F5344CB8AC3E}">
        <p14:creationId xmlns:p14="http://schemas.microsoft.com/office/powerpoint/2010/main" val="2905874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FB8CB-085F-4FAB-8B7B-09E2B08C8B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FBACBE-5473-4B8B-ACFF-CA1EAC1614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17D5ADD-E2D5-4AE6-AA3C-B8174B0AB6A4}"/>
              </a:ext>
            </a:extLst>
          </p:cNvPr>
          <p:cNvSpPr>
            <a:spLocks noGrp="1"/>
          </p:cNvSpPr>
          <p:nvPr>
            <p:ph type="dt" sz="half" idx="10"/>
          </p:nvPr>
        </p:nvSpPr>
        <p:spPr/>
        <p:txBody>
          <a:bodyPr/>
          <a:lstStyle/>
          <a:p>
            <a:fld id="{057A743C-6AEA-40F5-AF10-167CEC57C9D6}" type="datetimeFigureOut">
              <a:rPr lang="en-US" smtClean="0"/>
              <a:t>10/25/2018</a:t>
            </a:fld>
            <a:endParaRPr lang="en-US"/>
          </a:p>
        </p:txBody>
      </p:sp>
      <p:sp>
        <p:nvSpPr>
          <p:cNvPr id="5" name="Footer Placeholder 4">
            <a:extLst>
              <a:ext uri="{FF2B5EF4-FFF2-40B4-BE49-F238E27FC236}">
                <a16:creationId xmlns:a16="http://schemas.microsoft.com/office/drawing/2014/main" id="{76771699-27C1-457C-A5B1-D0AC532987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01F41D-8894-4460-A5CF-03348EEDF768}"/>
              </a:ext>
            </a:extLst>
          </p:cNvPr>
          <p:cNvSpPr>
            <a:spLocks noGrp="1"/>
          </p:cNvSpPr>
          <p:nvPr>
            <p:ph type="sldNum" sz="quarter" idx="12"/>
          </p:nvPr>
        </p:nvSpPr>
        <p:spPr/>
        <p:txBody>
          <a:bodyPr/>
          <a:lstStyle/>
          <a:p>
            <a:fld id="{F29DB362-C64F-468B-9887-10CA3885920E}" type="slidenum">
              <a:rPr lang="en-US" smtClean="0"/>
              <a:t>‹#›</a:t>
            </a:fld>
            <a:endParaRPr lang="en-US"/>
          </a:p>
        </p:txBody>
      </p:sp>
    </p:spTree>
    <p:extLst>
      <p:ext uri="{BB962C8B-B14F-4D97-AF65-F5344CB8AC3E}">
        <p14:creationId xmlns:p14="http://schemas.microsoft.com/office/powerpoint/2010/main" val="2544878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2CC32-169D-43C0-9B03-64C9199944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1C33F9-1D5E-4EB2-9D8E-55A22C218CD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A5C01E-E47F-4B51-80E0-CBFA5022254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CF77CA-40E7-4593-9865-EC8D86B7F890}"/>
              </a:ext>
            </a:extLst>
          </p:cNvPr>
          <p:cNvSpPr>
            <a:spLocks noGrp="1"/>
          </p:cNvSpPr>
          <p:nvPr>
            <p:ph type="dt" sz="half" idx="10"/>
          </p:nvPr>
        </p:nvSpPr>
        <p:spPr/>
        <p:txBody>
          <a:bodyPr/>
          <a:lstStyle/>
          <a:p>
            <a:fld id="{057A743C-6AEA-40F5-AF10-167CEC57C9D6}" type="datetimeFigureOut">
              <a:rPr lang="en-US" smtClean="0"/>
              <a:t>10/25/2018</a:t>
            </a:fld>
            <a:endParaRPr lang="en-US"/>
          </a:p>
        </p:txBody>
      </p:sp>
      <p:sp>
        <p:nvSpPr>
          <p:cNvPr id="6" name="Footer Placeholder 5">
            <a:extLst>
              <a:ext uri="{FF2B5EF4-FFF2-40B4-BE49-F238E27FC236}">
                <a16:creationId xmlns:a16="http://schemas.microsoft.com/office/drawing/2014/main" id="{42B53174-7648-4585-9436-7401AD90B8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D22991-F4A4-46B8-95D8-153ABFFF0F32}"/>
              </a:ext>
            </a:extLst>
          </p:cNvPr>
          <p:cNvSpPr>
            <a:spLocks noGrp="1"/>
          </p:cNvSpPr>
          <p:nvPr>
            <p:ph type="sldNum" sz="quarter" idx="12"/>
          </p:nvPr>
        </p:nvSpPr>
        <p:spPr/>
        <p:txBody>
          <a:bodyPr/>
          <a:lstStyle/>
          <a:p>
            <a:fld id="{F29DB362-C64F-468B-9887-10CA3885920E}" type="slidenum">
              <a:rPr lang="en-US" smtClean="0"/>
              <a:t>‹#›</a:t>
            </a:fld>
            <a:endParaRPr lang="en-US"/>
          </a:p>
        </p:txBody>
      </p:sp>
    </p:spTree>
    <p:extLst>
      <p:ext uri="{BB962C8B-B14F-4D97-AF65-F5344CB8AC3E}">
        <p14:creationId xmlns:p14="http://schemas.microsoft.com/office/powerpoint/2010/main" val="4101955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9AE0-BA9A-4244-A77F-2E13A3D73A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D6C075-47A7-41F8-85BC-5666088F80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BBDBEC4-B756-4C08-9087-AB801F0A1F0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9E8600-195B-43F6-AC27-B9D2BD9A4C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6D08839-6F31-4507-9B44-B4B02EA3C3C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B80315-E5F9-48BD-A8E6-FF65197DB0A4}"/>
              </a:ext>
            </a:extLst>
          </p:cNvPr>
          <p:cNvSpPr>
            <a:spLocks noGrp="1"/>
          </p:cNvSpPr>
          <p:nvPr>
            <p:ph type="dt" sz="half" idx="10"/>
          </p:nvPr>
        </p:nvSpPr>
        <p:spPr/>
        <p:txBody>
          <a:bodyPr/>
          <a:lstStyle/>
          <a:p>
            <a:fld id="{057A743C-6AEA-40F5-AF10-167CEC57C9D6}" type="datetimeFigureOut">
              <a:rPr lang="en-US" smtClean="0"/>
              <a:t>10/25/2018</a:t>
            </a:fld>
            <a:endParaRPr lang="en-US"/>
          </a:p>
        </p:txBody>
      </p:sp>
      <p:sp>
        <p:nvSpPr>
          <p:cNvPr id="8" name="Footer Placeholder 7">
            <a:extLst>
              <a:ext uri="{FF2B5EF4-FFF2-40B4-BE49-F238E27FC236}">
                <a16:creationId xmlns:a16="http://schemas.microsoft.com/office/drawing/2014/main" id="{994FED67-4996-4181-8E4D-3795DEE75C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C280BF-B6D5-4CA8-8142-D1453F6941BA}"/>
              </a:ext>
            </a:extLst>
          </p:cNvPr>
          <p:cNvSpPr>
            <a:spLocks noGrp="1"/>
          </p:cNvSpPr>
          <p:nvPr>
            <p:ph type="sldNum" sz="quarter" idx="12"/>
          </p:nvPr>
        </p:nvSpPr>
        <p:spPr/>
        <p:txBody>
          <a:bodyPr/>
          <a:lstStyle/>
          <a:p>
            <a:fld id="{F29DB362-C64F-468B-9887-10CA3885920E}" type="slidenum">
              <a:rPr lang="en-US" smtClean="0"/>
              <a:t>‹#›</a:t>
            </a:fld>
            <a:endParaRPr lang="en-US"/>
          </a:p>
        </p:txBody>
      </p:sp>
    </p:spTree>
    <p:extLst>
      <p:ext uri="{BB962C8B-B14F-4D97-AF65-F5344CB8AC3E}">
        <p14:creationId xmlns:p14="http://schemas.microsoft.com/office/powerpoint/2010/main" val="3222671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4744F-D389-4360-A409-185C2679EE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1063CC-81EF-4C5E-B20B-E1972C3AA4D4}"/>
              </a:ext>
            </a:extLst>
          </p:cNvPr>
          <p:cNvSpPr>
            <a:spLocks noGrp="1"/>
          </p:cNvSpPr>
          <p:nvPr>
            <p:ph type="dt" sz="half" idx="10"/>
          </p:nvPr>
        </p:nvSpPr>
        <p:spPr/>
        <p:txBody>
          <a:bodyPr/>
          <a:lstStyle/>
          <a:p>
            <a:fld id="{057A743C-6AEA-40F5-AF10-167CEC57C9D6}" type="datetimeFigureOut">
              <a:rPr lang="en-US" smtClean="0"/>
              <a:t>10/25/2018</a:t>
            </a:fld>
            <a:endParaRPr lang="en-US"/>
          </a:p>
        </p:txBody>
      </p:sp>
      <p:sp>
        <p:nvSpPr>
          <p:cNvPr id="4" name="Footer Placeholder 3">
            <a:extLst>
              <a:ext uri="{FF2B5EF4-FFF2-40B4-BE49-F238E27FC236}">
                <a16:creationId xmlns:a16="http://schemas.microsoft.com/office/drawing/2014/main" id="{FE1EE1EE-5719-4842-8CE4-B304A2AE25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3599C2-FFF7-4F30-B0FC-2058DB8DB6CA}"/>
              </a:ext>
            </a:extLst>
          </p:cNvPr>
          <p:cNvSpPr>
            <a:spLocks noGrp="1"/>
          </p:cNvSpPr>
          <p:nvPr>
            <p:ph type="sldNum" sz="quarter" idx="12"/>
          </p:nvPr>
        </p:nvSpPr>
        <p:spPr/>
        <p:txBody>
          <a:bodyPr/>
          <a:lstStyle/>
          <a:p>
            <a:fld id="{F29DB362-C64F-468B-9887-10CA3885920E}" type="slidenum">
              <a:rPr lang="en-US" smtClean="0"/>
              <a:t>‹#›</a:t>
            </a:fld>
            <a:endParaRPr lang="en-US"/>
          </a:p>
        </p:txBody>
      </p:sp>
    </p:spTree>
    <p:extLst>
      <p:ext uri="{BB962C8B-B14F-4D97-AF65-F5344CB8AC3E}">
        <p14:creationId xmlns:p14="http://schemas.microsoft.com/office/powerpoint/2010/main" val="1960734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2761C4-3938-4DE8-975B-86AFBB9031DF}"/>
              </a:ext>
            </a:extLst>
          </p:cNvPr>
          <p:cNvSpPr>
            <a:spLocks noGrp="1"/>
          </p:cNvSpPr>
          <p:nvPr>
            <p:ph type="dt" sz="half" idx="10"/>
          </p:nvPr>
        </p:nvSpPr>
        <p:spPr/>
        <p:txBody>
          <a:bodyPr/>
          <a:lstStyle/>
          <a:p>
            <a:fld id="{057A743C-6AEA-40F5-AF10-167CEC57C9D6}" type="datetimeFigureOut">
              <a:rPr lang="en-US" smtClean="0"/>
              <a:t>10/25/2018</a:t>
            </a:fld>
            <a:endParaRPr lang="en-US"/>
          </a:p>
        </p:txBody>
      </p:sp>
      <p:sp>
        <p:nvSpPr>
          <p:cNvPr id="3" name="Footer Placeholder 2">
            <a:extLst>
              <a:ext uri="{FF2B5EF4-FFF2-40B4-BE49-F238E27FC236}">
                <a16:creationId xmlns:a16="http://schemas.microsoft.com/office/drawing/2014/main" id="{6E4E79F7-F9BD-4283-801A-0DA6CA3D9E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D5D32B-EFC1-4FD8-BF1C-06C90A9C091B}"/>
              </a:ext>
            </a:extLst>
          </p:cNvPr>
          <p:cNvSpPr>
            <a:spLocks noGrp="1"/>
          </p:cNvSpPr>
          <p:nvPr>
            <p:ph type="sldNum" sz="quarter" idx="12"/>
          </p:nvPr>
        </p:nvSpPr>
        <p:spPr/>
        <p:txBody>
          <a:bodyPr/>
          <a:lstStyle/>
          <a:p>
            <a:fld id="{F29DB362-C64F-468B-9887-10CA3885920E}" type="slidenum">
              <a:rPr lang="en-US" smtClean="0"/>
              <a:t>‹#›</a:t>
            </a:fld>
            <a:endParaRPr lang="en-US"/>
          </a:p>
        </p:txBody>
      </p:sp>
    </p:spTree>
    <p:extLst>
      <p:ext uri="{BB962C8B-B14F-4D97-AF65-F5344CB8AC3E}">
        <p14:creationId xmlns:p14="http://schemas.microsoft.com/office/powerpoint/2010/main" val="2431590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60EA-7936-4D3D-A138-C2E9FCEA39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F93211-B014-4F97-BBD4-3368C14D73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810AF7-43C0-47A1-8E4A-0A053FDDDC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9FED7EC-1A44-490B-8FED-5E654A294038}"/>
              </a:ext>
            </a:extLst>
          </p:cNvPr>
          <p:cNvSpPr>
            <a:spLocks noGrp="1"/>
          </p:cNvSpPr>
          <p:nvPr>
            <p:ph type="dt" sz="half" idx="10"/>
          </p:nvPr>
        </p:nvSpPr>
        <p:spPr/>
        <p:txBody>
          <a:bodyPr/>
          <a:lstStyle/>
          <a:p>
            <a:fld id="{057A743C-6AEA-40F5-AF10-167CEC57C9D6}" type="datetimeFigureOut">
              <a:rPr lang="en-US" smtClean="0"/>
              <a:t>10/25/2018</a:t>
            </a:fld>
            <a:endParaRPr lang="en-US"/>
          </a:p>
        </p:txBody>
      </p:sp>
      <p:sp>
        <p:nvSpPr>
          <p:cNvPr id="6" name="Footer Placeholder 5">
            <a:extLst>
              <a:ext uri="{FF2B5EF4-FFF2-40B4-BE49-F238E27FC236}">
                <a16:creationId xmlns:a16="http://schemas.microsoft.com/office/drawing/2014/main" id="{376AE10F-BF3A-4D13-9A1D-FE3C928BBD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245CB8-4567-488F-9447-B1ABFFA576F8}"/>
              </a:ext>
            </a:extLst>
          </p:cNvPr>
          <p:cNvSpPr>
            <a:spLocks noGrp="1"/>
          </p:cNvSpPr>
          <p:nvPr>
            <p:ph type="sldNum" sz="quarter" idx="12"/>
          </p:nvPr>
        </p:nvSpPr>
        <p:spPr/>
        <p:txBody>
          <a:bodyPr/>
          <a:lstStyle/>
          <a:p>
            <a:fld id="{F29DB362-C64F-468B-9887-10CA3885920E}" type="slidenum">
              <a:rPr lang="en-US" smtClean="0"/>
              <a:t>‹#›</a:t>
            </a:fld>
            <a:endParaRPr lang="en-US"/>
          </a:p>
        </p:txBody>
      </p:sp>
    </p:spTree>
    <p:extLst>
      <p:ext uri="{BB962C8B-B14F-4D97-AF65-F5344CB8AC3E}">
        <p14:creationId xmlns:p14="http://schemas.microsoft.com/office/powerpoint/2010/main" val="2177187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FF1B2-0450-4EA1-BC5A-397AF609F2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166A95-C39E-443B-A7C3-FABCBBCD43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987CD8-0885-4B38-990B-28ECEC1C30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8A9D8EE-B62B-42CD-A2D3-0781393F908A}"/>
              </a:ext>
            </a:extLst>
          </p:cNvPr>
          <p:cNvSpPr>
            <a:spLocks noGrp="1"/>
          </p:cNvSpPr>
          <p:nvPr>
            <p:ph type="dt" sz="half" idx="10"/>
          </p:nvPr>
        </p:nvSpPr>
        <p:spPr/>
        <p:txBody>
          <a:bodyPr/>
          <a:lstStyle/>
          <a:p>
            <a:fld id="{057A743C-6AEA-40F5-AF10-167CEC57C9D6}" type="datetimeFigureOut">
              <a:rPr lang="en-US" smtClean="0"/>
              <a:t>10/25/2018</a:t>
            </a:fld>
            <a:endParaRPr lang="en-US"/>
          </a:p>
        </p:txBody>
      </p:sp>
      <p:sp>
        <p:nvSpPr>
          <p:cNvPr id="6" name="Footer Placeholder 5">
            <a:extLst>
              <a:ext uri="{FF2B5EF4-FFF2-40B4-BE49-F238E27FC236}">
                <a16:creationId xmlns:a16="http://schemas.microsoft.com/office/drawing/2014/main" id="{D5732310-C865-4AAF-8347-ABE8C888F7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A907F2-56F0-4B17-906E-B5A1718ED564}"/>
              </a:ext>
            </a:extLst>
          </p:cNvPr>
          <p:cNvSpPr>
            <a:spLocks noGrp="1"/>
          </p:cNvSpPr>
          <p:nvPr>
            <p:ph type="sldNum" sz="quarter" idx="12"/>
          </p:nvPr>
        </p:nvSpPr>
        <p:spPr/>
        <p:txBody>
          <a:bodyPr/>
          <a:lstStyle/>
          <a:p>
            <a:fld id="{F29DB362-C64F-468B-9887-10CA3885920E}" type="slidenum">
              <a:rPr lang="en-US" smtClean="0"/>
              <a:t>‹#›</a:t>
            </a:fld>
            <a:endParaRPr lang="en-US"/>
          </a:p>
        </p:txBody>
      </p:sp>
    </p:spTree>
    <p:extLst>
      <p:ext uri="{BB962C8B-B14F-4D97-AF65-F5344CB8AC3E}">
        <p14:creationId xmlns:p14="http://schemas.microsoft.com/office/powerpoint/2010/main" val="1761701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72C677-E038-48CB-A187-B42E73B1B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8F5407-8F80-4A72-8FED-53ED9E8F51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E6942F-3821-479C-8867-615A31F254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7A743C-6AEA-40F5-AF10-167CEC57C9D6}" type="datetimeFigureOut">
              <a:rPr lang="en-US" smtClean="0"/>
              <a:t>10/25/2018</a:t>
            </a:fld>
            <a:endParaRPr lang="en-US"/>
          </a:p>
        </p:txBody>
      </p:sp>
      <p:sp>
        <p:nvSpPr>
          <p:cNvPr id="5" name="Footer Placeholder 4">
            <a:extLst>
              <a:ext uri="{FF2B5EF4-FFF2-40B4-BE49-F238E27FC236}">
                <a16:creationId xmlns:a16="http://schemas.microsoft.com/office/drawing/2014/main" id="{F9611DB1-D3CA-46AB-A9B5-07694E406F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09F888-EE9F-4B66-A841-67BA972EB2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9DB362-C64F-468B-9887-10CA3885920E}" type="slidenum">
              <a:rPr lang="en-US" smtClean="0"/>
              <a:t>‹#›</a:t>
            </a:fld>
            <a:endParaRPr lang="en-US"/>
          </a:p>
        </p:txBody>
      </p:sp>
    </p:spTree>
    <p:extLst>
      <p:ext uri="{BB962C8B-B14F-4D97-AF65-F5344CB8AC3E}">
        <p14:creationId xmlns:p14="http://schemas.microsoft.com/office/powerpoint/2010/main" val="1988159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2.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0.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0.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2.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4.png"/><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4.png"/><Relationship Id="rId9" Type="http://schemas.openxmlformats.org/officeDocument/2006/relationships/image" Target="../media/image10.png"/></Relationships>
</file>

<file path=ppt/slides/_rels/slide16.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7.jpeg"/><Relationship Id="rId7"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5.png"/><Relationship Id="rId5" Type="http://schemas.microsoft.com/office/2007/relationships/hdphoto" Target="../media/hdphoto2.wdp"/><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07/relationships/hdphoto" Target="../media/hdphoto4.wdp"/><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3.jpe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7.jpe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4.png"/><Relationship Id="rId9"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7" Type="http://schemas.microsoft.com/office/2007/relationships/hdphoto" Target="../media/hdphoto4.wdp"/><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07/relationships/hdphoto" Target="../media/hdphoto4.wdp"/><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2.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1030" name="Picture 6" descr="Related image">
            <a:extLst>
              <a:ext uri="{FF2B5EF4-FFF2-40B4-BE49-F238E27FC236}">
                <a16:creationId xmlns:a16="http://schemas.microsoft.com/office/drawing/2014/main" id="{6BB5EF74-5F4B-4677-8043-88D7D97C0DD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1809750" y="457200"/>
            <a:ext cx="8560340" cy="402336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8B715C1-504D-4A2D-9FA2-AA039EA20FAE}"/>
              </a:ext>
            </a:extLst>
          </p:cNvPr>
          <p:cNvSpPr/>
          <p:nvPr/>
        </p:nvSpPr>
        <p:spPr>
          <a:xfrm>
            <a:off x="0" y="0"/>
            <a:ext cx="12192000" cy="457200"/>
          </a:xfrm>
          <a:prstGeom prst="rect">
            <a:avLst/>
          </a:prstGeom>
          <a:gradFill>
            <a:gsLst>
              <a:gs pos="0">
                <a:schemeClr val="tx1">
                  <a:lumMod val="75000"/>
                  <a:lumOff val="25000"/>
                </a:schemeClr>
              </a:gs>
              <a:gs pos="65000">
                <a:schemeClr val="tx1">
                  <a:lumMod val="95000"/>
                  <a:lumOff val="5000"/>
                </a:schemeClr>
              </a:gs>
              <a:gs pos="35000">
                <a:schemeClr val="tx1">
                  <a:lumMod val="95000"/>
                  <a:lumOff val="5000"/>
                </a:schemeClr>
              </a:gs>
              <a:gs pos="100000">
                <a:schemeClr val="tx1">
                  <a:lumMod val="75000"/>
                  <a:lumOff val="2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sign&#10;&#10;Description generated with high confidence">
            <a:extLst>
              <a:ext uri="{FF2B5EF4-FFF2-40B4-BE49-F238E27FC236}">
                <a16:creationId xmlns:a16="http://schemas.microsoft.com/office/drawing/2014/main" id="{37F71FD1-C8D3-4493-BB80-D66B2CD21C21}"/>
              </a:ext>
            </a:extLst>
          </p:cNvPr>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668108" y="-19050"/>
            <a:ext cx="855784" cy="914400"/>
          </a:xfrm>
          <a:prstGeom prst="rect">
            <a:avLst/>
          </a:prstGeom>
        </p:spPr>
      </p:pic>
      <p:sp>
        <p:nvSpPr>
          <p:cNvPr id="8" name="Rectangle 7">
            <a:extLst>
              <a:ext uri="{FF2B5EF4-FFF2-40B4-BE49-F238E27FC236}">
                <a16:creationId xmlns:a16="http://schemas.microsoft.com/office/drawing/2014/main" id="{E327AB56-C08E-4DE8-9692-518EF5013D62}"/>
              </a:ext>
            </a:extLst>
          </p:cNvPr>
          <p:cNvSpPr/>
          <p:nvPr/>
        </p:nvSpPr>
        <p:spPr>
          <a:xfrm>
            <a:off x="3383280" y="0"/>
            <a:ext cx="1371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50000"/>
                  </a:schemeClr>
                </a:solidFill>
                <a:latin typeface="OCR A Extended" panose="02010509020102010303" pitchFamily="50" charset="0"/>
                <a:cs typeface="Cordia New" panose="020B0502040204020203" pitchFamily="34" charset="-34"/>
              </a:rPr>
              <a:t>RECRUITMENT</a:t>
            </a:r>
          </a:p>
        </p:txBody>
      </p:sp>
      <p:sp>
        <p:nvSpPr>
          <p:cNvPr id="19" name="Rectangle 18">
            <a:extLst>
              <a:ext uri="{FF2B5EF4-FFF2-40B4-BE49-F238E27FC236}">
                <a16:creationId xmlns:a16="http://schemas.microsoft.com/office/drawing/2014/main" id="{2E5EFA56-C3E8-43B3-88D2-EAC94BD05671}"/>
              </a:ext>
            </a:extLst>
          </p:cNvPr>
          <p:cNvSpPr/>
          <p:nvPr/>
        </p:nvSpPr>
        <p:spPr>
          <a:xfrm>
            <a:off x="2377440" y="0"/>
            <a:ext cx="953966"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50000"/>
                  </a:schemeClr>
                </a:solidFill>
                <a:latin typeface="OCR A Extended" panose="02010509020102010303" pitchFamily="50" charset="0"/>
                <a:cs typeface="Cordia New" panose="020B0502040204020203" pitchFamily="34" charset="-34"/>
              </a:rPr>
              <a:t>CAREERS</a:t>
            </a:r>
          </a:p>
        </p:txBody>
      </p:sp>
      <p:sp>
        <p:nvSpPr>
          <p:cNvPr id="20" name="Rectangle 19">
            <a:extLst>
              <a:ext uri="{FF2B5EF4-FFF2-40B4-BE49-F238E27FC236}">
                <a16:creationId xmlns:a16="http://schemas.microsoft.com/office/drawing/2014/main" id="{E9C3A259-2E47-47D6-ADE6-A4D595BC2C18}"/>
              </a:ext>
            </a:extLst>
          </p:cNvPr>
          <p:cNvSpPr/>
          <p:nvPr/>
        </p:nvSpPr>
        <p:spPr>
          <a:xfrm>
            <a:off x="1097280" y="0"/>
            <a:ext cx="12668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50000"/>
                  </a:schemeClr>
                </a:solidFill>
                <a:latin typeface="OCR A Extended" panose="02010509020102010303" pitchFamily="50" charset="0"/>
                <a:cs typeface="Cordia New" panose="020B0502040204020203" pitchFamily="34" charset="-34"/>
              </a:rPr>
              <a:t>CONTACT US</a:t>
            </a:r>
          </a:p>
        </p:txBody>
      </p:sp>
      <p:sp>
        <p:nvSpPr>
          <p:cNvPr id="21" name="Rectangle 20">
            <a:extLst>
              <a:ext uri="{FF2B5EF4-FFF2-40B4-BE49-F238E27FC236}">
                <a16:creationId xmlns:a16="http://schemas.microsoft.com/office/drawing/2014/main" id="{EE919791-D545-40F6-8647-1BFB0A7658C3}"/>
              </a:ext>
            </a:extLst>
          </p:cNvPr>
          <p:cNvSpPr/>
          <p:nvPr/>
        </p:nvSpPr>
        <p:spPr>
          <a:xfrm>
            <a:off x="365760" y="0"/>
            <a:ext cx="731959"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50000"/>
                  </a:schemeClr>
                </a:solidFill>
                <a:latin typeface="OCR A Extended" panose="02010509020102010303" pitchFamily="50" charset="0"/>
                <a:cs typeface="Cordia New" panose="020B0502040204020203" pitchFamily="34" charset="-34"/>
              </a:rPr>
              <a:t>ABOUT</a:t>
            </a:r>
          </a:p>
        </p:txBody>
      </p:sp>
      <p:sp>
        <p:nvSpPr>
          <p:cNvPr id="22" name="Rectangle 21">
            <a:extLst>
              <a:ext uri="{FF2B5EF4-FFF2-40B4-BE49-F238E27FC236}">
                <a16:creationId xmlns:a16="http://schemas.microsoft.com/office/drawing/2014/main" id="{33A330D2-9131-446D-8138-02044083FC99}"/>
              </a:ext>
            </a:extLst>
          </p:cNvPr>
          <p:cNvSpPr/>
          <p:nvPr/>
        </p:nvSpPr>
        <p:spPr>
          <a:xfrm>
            <a:off x="10972800" y="0"/>
            <a:ext cx="855784"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50000"/>
                  </a:schemeClr>
                </a:solidFill>
                <a:latin typeface="OCR A Extended" panose="02010509020102010303" pitchFamily="50" charset="0"/>
                <a:cs typeface="Cordia New" panose="020B0502040204020203" pitchFamily="34" charset="-34"/>
              </a:rPr>
              <a:t>SEARCH</a:t>
            </a:r>
          </a:p>
        </p:txBody>
      </p:sp>
      <p:sp>
        <p:nvSpPr>
          <p:cNvPr id="11" name="TextBox 10">
            <a:extLst>
              <a:ext uri="{FF2B5EF4-FFF2-40B4-BE49-F238E27FC236}">
                <a16:creationId xmlns:a16="http://schemas.microsoft.com/office/drawing/2014/main" id="{A4BF4009-B030-4809-906A-F78B6F2FA2F4}"/>
              </a:ext>
            </a:extLst>
          </p:cNvPr>
          <p:cNvSpPr txBox="1"/>
          <p:nvPr/>
        </p:nvSpPr>
        <p:spPr>
          <a:xfrm>
            <a:off x="1" y="4754880"/>
            <a:ext cx="12191999" cy="430887"/>
          </a:xfrm>
          <a:prstGeom prst="rect">
            <a:avLst/>
          </a:prstGeom>
          <a:noFill/>
        </p:spPr>
        <p:txBody>
          <a:bodyPr wrap="square" rtlCol="0">
            <a:spAutoFit/>
          </a:bodyPr>
          <a:lstStyle/>
          <a:p>
            <a:pPr algn="ctr"/>
            <a:r>
              <a:rPr lang="en-US" sz="2200" dirty="0">
                <a:solidFill>
                  <a:schemeClr val="bg2">
                    <a:lumMod val="50000"/>
                  </a:schemeClr>
                </a:solidFill>
                <a:latin typeface="Grotesque Light" panose="020B0304020202020204" pitchFamily="34" charset="0"/>
              </a:rPr>
              <a:t>Welcome to Your Newest Branch of the United States Armed Forces</a:t>
            </a:r>
          </a:p>
        </p:txBody>
      </p:sp>
      <p:sp>
        <p:nvSpPr>
          <p:cNvPr id="27" name="TextBox 26">
            <a:extLst>
              <a:ext uri="{FF2B5EF4-FFF2-40B4-BE49-F238E27FC236}">
                <a16:creationId xmlns:a16="http://schemas.microsoft.com/office/drawing/2014/main" id="{A98824D0-EB25-4AC1-9549-16BDC953AEBC}"/>
              </a:ext>
            </a:extLst>
          </p:cNvPr>
          <p:cNvSpPr txBox="1"/>
          <p:nvPr/>
        </p:nvSpPr>
        <p:spPr>
          <a:xfrm>
            <a:off x="1809750" y="5303520"/>
            <a:ext cx="8560340" cy="1169551"/>
          </a:xfrm>
          <a:prstGeom prst="rect">
            <a:avLst/>
          </a:prstGeom>
          <a:noFill/>
        </p:spPr>
        <p:txBody>
          <a:bodyPr wrap="square" rtlCol="0">
            <a:spAutoFit/>
          </a:bodyPr>
          <a:lstStyle/>
          <a:p>
            <a:pPr algn="just"/>
            <a:r>
              <a:rPr lang="en-US" sz="1400" dirty="0">
                <a:solidFill>
                  <a:schemeClr val="bg2">
                    <a:lumMod val="50000"/>
                  </a:schemeClr>
                </a:solidFill>
                <a:latin typeface="Grotesque Light" panose="020B0304020202020204" pitchFamily="34" charset="0"/>
              </a:rPr>
              <a:t>The United States Space Force (USSF) is America’s first line of defense in the growing threat of stellar warfare and interstellar threats. USSF provides space situational advantage; battle management command and control of space forces; space lift and range operations; space support to nuclear command and control; missile warning; satellite communications and position, navigation and timing, nuclear intercontinental ballistic missiles, cyber operations and the total missile defense missions.</a:t>
            </a:r>
          </a:p>
        </p:txBody>
      </p:sp>
      <p:sp>
        <p:nvSpPr>
          <p:cNvPr id="32" name="Half Frame 31">
            <a:extLst>
              <a:ext uri="{FF2B5EF4-FFF2-40B4-BE49-F238E27FC236}">
                <a16:creationId xmlns:a16="http://schemas.microsoft.com/office/drawing/2014/main" id="{D2627F0A-A0D7-4243-B0F7-153E841C028A}"/>
              </a:ext>
            </a:extLst>
          </p:cNvPr>
          <p:cNvSpPr>
            <a:spLocks/>
          </p:cNvSpPr>
          <p:nvPr/>
        </p:nvSpPr>
        <p:spPr>
          <a:xfrm rot="8100000">
            <a:off x="9788591" y="2229780"/>
            <a:ext cx="451258" cy="478199"/>
          </a:xfrm>
          <a:prstGeom prst="halfFram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Half Frame 39">
            <a:extLst>
              <a:ext uri="{FF2B5EF4-FFF2-40B4-BE49-F238E27FC236}">
                <a16:creationId xmlns:a16="http://schemas.microsoft.com/office/drawing/2014/main" id="{76CB3149-958B-4C8D-B92E-38D2753FB708}"/>
              </a:ext>
            </a:extLst>
          </p:cNvPr>
          <p:cNvSpPr>
            <a:spLocks/>
          </p:cNvSpPr>
          <p:nvPr/>
        </p:nvSpPr>
        <p:spPr>
          <a:xfrm rot="13500000" flipH="1">
            <a:off x="1912734" y="2228824"/>
            <a:ext cx="451258" cy="478199"/>
          </a:xfrm>
          <a:prstGeom prst="halfFram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71588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1030" name="Picture 6" descr="Related image">
            <a:extLst>
              <a:ext uri="{FF2B5EF4-FFF2-40B4-BE49-F238E27FC236}">
                <a16:creationId xmlns:a16="http://schemas.microsoft.com/office/drawing/2014/main" id="{6BB5EF74-5F4B-4677-8043-88D7D97C0DD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1809750" y="457200"/>
            <a:ext cx="8560340" cy="402336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8B715C1-504D-4A2D-9FA2-AA039EA20FAE}"/>
              </a:ext>
            </a:extLst>
          </p:cNvPr>
          <p:cNvSpPr/>
          <p:nvPr/>
        </p:nvSpPr>
        <p:spPr>
          <a:xfrm>
            <a:off x="0" y="0"/>
            <a:ext cx="12192000" cy="457200"/>
          </a:xfrm>
          <a:prstGeom prst="rect">
            <a:avLst/>
          </a:prstGeom>
          <a:gradFill>
            <a:gsLst>
              <a:gs pos="0">
                <a:schemeClr val="tx1">
                  <a:lumMod val="75000"/>
                  <a:lumOff val="25000"/>
                </a:schemeClr>
              </a:gs>
              <a:gs pos="65000">
                <a:schemeClr val="tx1">
                  <a:lumMod val="95000"/>
                  <a:lumOff val="5000"/>
                </a:schemeClr>
              </a:gs>
              <a:gs pos="35000">
                <a:schemeClr val="tx1">
                  <a:lumMod val="95000"/>
                  <a:lumOff val="5000"/>
                </a:schemeClr>
              </a:gs>
              <a:gs pos="100000">
                <a:schemeClr val="tx1">
                  <a:lumMod val="75000"/>
                  <a:lumOff val="2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close up of a sign&#10;&#10;Description generated with high confidence">
            <a:extLst>
              <a:ext uri="{FF2B5EF4-FFF2-40B4-BE49-F238E27FC236}">
                <a16:creationId xmlns:a16="http://schemas.microsoft.com/office/drawing/2014/main" id="{37F71FD1-C8D3-4493-BB80-D66B2CD21C21}"/>
              </a:ext>
            </a:extLst>
          </p:cNvPr>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576449" y="-91440"/>
            <a:ext cx="1026941" cy="1097280"/>
          </a:xfrm>
          <a:prstGeom prst="rect">
            <a:avLst/>
          </a:prstGeom>
        </p:spPr>
      </p:pic>
      <p:sp>
        <p:nvSpPr>
          <p:cNvPr id="8" name="Rectangle 7">
            <a:extLst>
              <a:ext uri="{FF2B5EF4-FFF2-40B4-BE49-F238E27FC236}">
                <a16:creationId xmlns:a16="http://schemas.microsoft.com/office/drawing/2014/main" id="{E327AB56-C08E-4DE8-9692-518EF5013D62}"/>
              </a:ext>
            </a:extLst>
          </p:cNvPr>
          <p:cNvSpPr/>
          <p:nvPr/>
        </p:nvSpPr>
        <p:spPr>
          <a:xfrm>
            <a:off x="3383280" y="0"/>
            <a:ext cx="1371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RECRUITMENT</a:t>
            </a:r>
          </a:p>
        </p:txBody>
      </p:sp>
      <p:sp>
        <p:nvSpPr>
          <p:cNvPr id="19" name="Rectangle 18">
            <a:extLst>
              <a:ext uri="{FF2B5EF4-FFF2-40B4-BE49-F238E27FC236}">
                <a16:creationId xmlns:a16="http://schemas.microsoft.com/office/drawing/2014/main" id="{2E5EFA56-C3E8-43B3-88D2-EAC94BD05671}"/>
              </a:ext>
            </a:extLst>
          </p:cNvPr>
          <p:cNvSpPr/>
          <p:nvPr/>
        </p:nvSpPr>
        <p:spPr>
          <a:xfrm>
            <a:off x="2377440" y="0"/>
            <a:ext cx="953966"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CAREERS</a:t>
            </a:r>
          </a:p>
        </p:txBody>
      </p:sp>
      <p:sp>
        <p:nvSpPr>
          <p:cNvPr id="20" name="Rectangle 19">
            <a:extLst>
              <a:ext uri="{FF2B5EF4-FFF2-40B4-BE49-F238E27FC236}">
                <a16:creationId xmlns:a16="http://schemas.microsoft.com/office/drawing/2014/main" id="{E9C3A259-2E47-47D6-ADE6-A4D595BC2C18}"/>
              </a:ext>
            </a:extLst>
          </p:cNvPr>
          <p:cNvSpPr/>
          <p:nvPr/>
        </p:nvSpPr>
        <p:spPr>
          <a:xfrm>
            <a:off x="1097280" y="0"/>
            <a:ext cx="12668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CONTACT US</a:t>
            </a:r>
          </a:p>
        </p:txBody>
      </p:sp>
      <p:sp>
        <p:nvSpPr>
          <p:cNvPr id="21" name="Rectangle 20">
            <a:extLst>
              <a:ext uri="{FF2B5EF4-FFF2-40B4-BE49-F238E27FC236}">
                <a16:creationId xmlns:a16="http://schemas.microsoft.com/office/drawing/2014/main" id="{EE919791-D545-40F6-8647-1BFB0A7658C3}"/>
              </a:ext>
            </a:extLst>
          </p:cNvPr>
          <p:cNvSpPr/>
          <p:nvPr/>
        </p:nvSpPr>
        <p:spPr>
          <a:xfrm>
            <a:off x="365760" y="0"/>
            <a:ext cx="731959"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ABOUT</a:t>
            </a:r>
          </a:p>
        </p:txBody>
      </p:sp>
      <p:sp>
        <p:nvSpPr>
          <p:cNvPr id="22" name="Rectangle 21">
            <a:extLst>
              <a:ext uri="{FF2B5EF4-FFF2-40B4-BE49-F238E27FC236}">
                <a16:creationId xmlns:a16="http://schemas.microsoft.com/office/drawing/2014/main" id="{33A330D2-9131-446D-8138-02044083FC99}"/>
              </a:ext>
            </a:extLst>
          </p:cNvPr>
          <p:cNvSpPr/>
          <p:nvPr/>
        </p:nvSpPr>
        <p:spPr>
          <a:xfrm>
            <a:off x="10972800" y="0"/>
            <a:ext cx="855784"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SEARCH</a:t>
            </a:r>
          </a:p>
        </p:txBody>
      </p:sp>
      <p:sp>
        <p:nvSpPr>
          <p:cNvPr id="11" name="TextBox 10">
            <a:extLst>
              <a:ext uri="{FF2B5EF4-FFF2-40B4-BE49-F238E27FC236}">
                <a16:creationId xmlns:a16="http://schemas.microsoft.com/office/drawing/2014/main" id="{A4BF4009-B030-4809-906A-F78B6F2FA2F4}"/>
              </a:ext>
            </a:extLst>
          </p:cNvPr>
          <p:cNvSpPr txBox="1"/>
          <p:nvPr/>
        </p:nvSpPr>
        <p:spPr>
          <a:xfrm>
            <a:off x="1" y="4754880"/>
            <a:ext cx="12191999"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E7E6E6">
                    <a:lumMod val="50000"/>
                  </a:srgbClr>
                </a:solidFill>
                <a:effectLst/>
                <a:uLnTx/>
                <a:uFillTx/>
                <a:latin typeface="Grotesque Light" panose="020B0304020202020204" pitchFamily="34" charset="0"/>
                <a:ea typeface="+mn-ea"/>
                <a:cs typeface="+mn-cs"/>
              </a:rPr>
              <a:t>Welcome to Your Newest Branch of the United States Armed Forces</a:t>
            </a:r>
          </a:p>
        </p:txBody>
      </p:sp>
      <p:sp>
        <p:nvSpPr>
          <p:cNvPr id="27" name="TextBox 26">
            <a:extLst>
              <a:ext uri="{FF2B5EF4-FFF2-40B4-BE49-F238E27FC236}">
                <a16:creationId xmlns:a16="http://schemas.microsoft.com/office/drawing/2014/main" id="{A98824D0-EB25-4AC1-9549-16BDC953AEBC}"/>
              </a:ext>
            </a:extLst>
          </p:cNvPr>
          <p:cNvSpPr txBox="1"/>
          <p:nvPr/>
        </p:nvSpPr>
        <p:spPr>
          <a:xfrm>
            <a:off x="1809750" y="5303520"/>
            <a:ext cx="8560340" cy="116955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Grotesque Light" panose="020B0304020202020204" pitchFamily="34" charset="0"/>
                <a:ea typeface="+mn-ea"/>
                <a:cs typeface="+mn-cs"/>
              </a:rPr>
              <a:t>The United States Space Force (USSF) is America’s first line of defense in the growing threat of stellar warfare and interstellar threats. USSF provides space situational advantage; battle management command and control of space forces; space lift and range operations; space support to nuclear command and control; missile warning; satellite communications and position, navigation and timing, nuclear intercontinental ballistic missiles, cyber operations and the total missile defense missions.</a:t>
            </a:r>
          </a:p>
        </p:txBody>
      </p:sp>
      <p:pic>
        <p:nvPicPr>
          <p:cNvPr id="12" name="Picture 11">
            <a:extLst>
              <a:ext uri="{FF2B5EF4-FFF2-40B4-BE49-F238E27FC236}">
                <a16:creationId xmlns:a16="http://schemas.microsoft.com/office/drawing/2014/main" id="{DDBED81E-DDFC-4CA7-97C7-FE1E0B2CC1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93594" y="595898"/>
            <a:ext cx="239698" cy="303775"/>
          </a:xfrm>
          <a:prstGeom prst="rect">
            <a:avLst/>
          </a:prstGeom>
        </p:spPr>
      </p:pic>
      <p:sp>
        <p:nvSpPr>
          <p:cNvPr id="13" name="Rectangle 12">
            <a:extLst>
              <a:ext uri="{FF2B5EF4-FFF2-40B4-BE49-F238E27FC236}">
                <a16:creationId xmlns:a16="http://schemas.microsoft.com/office/drawing/2014/main" id="{FC8BE24C-0E09-4778-8F4A-7BAD9C724909}"/>
              </a:ext>
            </a:extLst>
          </p:cNvPr>
          <p:cNvSpPr/>
          <p:nvPr/>
        </p:nvSpPr>
        <p:spPr>
          <a:xfrm>
            <a:off x="5366020" y="9525"/>
            <a:ext cx="1447800" cy="1190625"/>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4" name="Half Frame 13">
            <a:extLst>
              <a:ext uri="{FF2B5EF4-FFF2-40B4-BE49-F238E27FC236}">
                <a16:creationId xmlns:a16="http://schemas.microsoft.com/office/drawing/2014/main" id="{CCD89F68-1690-460D-A360-057A9A7931BA}"/>
              </a:ext>
            </a:extLst>
          </p:cNvPr>
          <p:cNvSpPr>
            <a:spLocks/>
          </p:cNvSpPr>
          <p:nvPr/>
        </p:nvSpPr>
        <p:spPr>
          <a:xfrm rot="8100000">
            <a:off x="9788591" y="2229780"/>
            <a:ext cx="451258" cy="478199"/>
          </a:xfrm>
          <a:prstGeom prst="halfFram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Half Frame 14">
            <a:extLst>
              <a:ext uri="{FF2B5EF4-FFF2-40B4-BE49-F238E27FC236}">
                <a16:creationId xmlns:a16="http://schemas.microsoft.com/office/drawing/2014/main" id="{E4613A08-4565-40BF-8D33-E067052F9C81}"/>
              </a:ext>
            </a:extLst>
          </p:cNvPr>
          <p:cNvSpPr>
            <a:spLocks/>
          </p:cNvSpPr>
          <p:nvPr/>
        </p:nvSpPr>
        <p:spPr>
          <a:xfrm rot="13500000" flipH="1">
            <a:off x="1912734" y="2228824"/>
            <a:ext cx="451258" cy="478199"/>
          </a:xfrm>
          <a:prstGeom prst="halfFram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33006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1030" name="Picture 6" descr="Related image">
            <a:extLst>
              <a:ext uri="{FF2B5EF4-FFF2-40B4-BE49-F238E27FC236}">
                <a16:creationId xmlns:a16="http://schemas.microsoft.com/office/drawing/2014/main" id="{6BB5EF74-5F4B-4677-8043-88D7D97C0DD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1809750" y="457200"/>
            <a:ext cx="8560340" cy="402336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8B715C1-504D-4A2D-9FA2-AA039EA20FAE}"/>
              </a:ext>
            </a:extLst>
          </p:cNvPr>
          <p:cNvSpPr/>
          <p:nvPr/>
        </p:nvSpPr>
        <p:spPr>
          <a:xfrm>
            <a:off x="0" y="0"/>
            <a:ext cx="12192000" cy="457200"/>
          </a:xfrm>
          <a:prstGeom prst="rect">
            <a:avLst/>
          </a:prstGeom>
          <a:gradFill>
            <a:gsLst>
              <a:gs pos="0">
                <a:schemeClr val="tx1">
                  <a:lumMod val="75000"/>
                  <a:lumOff val="25000"/>
                </a:schemeClr>
              </a:gs>
              <a:gs pos="65000">
                <a:schemeClr val="tx1">
                  <a:lumMod val="95000"/>
                  <a:lumOff val="5000"/>
                </a:schemeClr>
              </a:gs>
              <a:gs pos="35000">
                <a:schemeClr val="tx1">
                  <a:lumMod val="95000"/>
                  <a:lumOff val="5000"/>
                </a:schemeClr>
              </a:gs>
              <a:gs pos="100000">
                <a:schemeClr val="tx1">
                  <a:lumMod val="75000"/>
                  <a:lumOff val="2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E327AB56-C08E-4DE8-9692-518EF5013D62}"/>
              </a:ext>
            </a:extLst>
          </p:cNvPr>
          <p:cNvSpPr/>
          <p:nvPr/>
        </p:nvSpPr>
        <p:spPr>
          <a:xfrm>
            <a:off x="3383280" y="0"/>
            <a:ext cx="1371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RECRUITMENT</a:t>
            </a:r>
          </a:p>
        </p:txBody>
      </p:sp>
      <p:sp>
        <p:nvSpPr>
          <p:cNvPr id="19" name="Rectangle 18">
            <a:extLst>
              <a:ext uri="{FF2B5EF4-FFF2-40B4-BE49-F238E27FC236}">
                <a16:creationId xmlns:a16="http://schemas.microsoft.com/office/drawing/2014/main" id="{2E5EFA56-C3E8-43B3-88D2-EAC94BD05671}"/>
              </a:ext>
            </a:extLst>
          </p:cNvPr>
          <p:cNvSpPr/>
          <p:nvPr/>
        </p:nvSpPr>
        <p:spPr>
          <a:xfrm>
            <a:off x="2377440" y="0"/>
            <a:ext cx="953966"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CAREERS</a:t>
            </a:r>
          </a:p>
        </p:txBody>
      </p:sp>
      <p:sp>
        <p:nvSpPr>
          <p:cNvPr id="20" name="Rectangle 19">
            <a:extLst>
              <a:ext uri="{FF2B5EF4-FFF2-40B4-BE49-F238E27FC236}">
                <a16:creationId xmlns:a16="http://schemas.microsoft.com/office/drawing/2014/main" id="{E9C3A259-2E47-47D6-ADE6-A4D595BC2C18}"/>
              </a:ext>
            </a:extLst>
          </p:cNvPr>
          <p:cNvSpPr/>
          <p:nvPr/>
        </p:nvSpPr>
        <p:spPr>
          <a:xfrm>
            <a:off x="1097280" y="0"/>
            <a:ext cx="12668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CONTACT US</a:t>
            </a:r>
          </a:p>
        </p:txBody>
      </p:sp>
      <p:sp>
        <p:nvSpPr>
          <p:cNvPr id="21" name="Rectangle 20">
            <a:extLst>
              <a:ext uri="{FF2B5EF4-FFF2-40B4-BE49-F238E27FC236}">
                <a16:creationId xmlns:a16="http://schemas.microsoft.com/office/drawing/2014/main" id="{EE919791-D545-40F6-8647-1BFB0A7658C3}"/>
              </a:ext>
            </a:extLst>
          </p:cNvPr>
          <p:cNvSpPr/>
          <p:nvPr/>
        </p:nvSpPr>
        <p:spPr>
          <a:xfrm>
            <a:off x="365760" y="0"/>
            <a:ext cx="731959"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ABOUT</a:t>
            </a:r>
          </a:p>
        </p:txBody>
      </p:sp>
      <p:sp>
        <p:nvSpPr>
          <p:cNvPr id="22" name="Rectangle 21">
            <a:extLst>
              <a:ext uri="{FF2B5EF4-FFF2-40B4-BE49-F238E27FC236}">
                <a16:creationId xmlns:a16="http://schemas.microsoft.com/office/drawing/2014/main" id="{33A330D2-9131-446D-8138-02044083FC99}"/>
              </a:ext>
            </a:extLst>
          </p:cNvPr>
          <p:cNvSpPr/>
          <p:nvPr/>
        </p:nvSpPr>
        <p:spPr>
          <a:xfrm>
            <a:off x="10972800" y="0"/>
            <a:ext cx="855784"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SEARCH</a:t>
            </a:r>
          </a:p>
        </p:txBody>
      </p:sp>
      <p:sp>
        <p:nvSpPr>
          <p:cNvPr id="11" name="TextBox 10">
            <a:extLst>
              <a:ext uri="{FF2B5EF4-FFF2-40B4-BE49-F238E27FC236}">
                <a16:creationId xmlns:a16="http://schemas.microsoft.com/office/drawing/2014/main" id="{A4BF4009-B030-4809-906A-F78B6F2FA2F4}"/>
              </a:ext>
            </a:extLst>
          </p:cNvPr>
          <p:cNvSpPr txBox="1"/>
          <p:nvPr/>
        </p:nvSpPr>
        <p:spPr>
          <a:xfrm>
            <a:off x="1" y="4754880"/>
            <a:ext cx="12191999"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E7E6E6">
                    <a:lumMod val="50000"/>
                  </a:srgbClr>
                </a:solidFill>
                <a:effectLst/>
                <a:uLnTx/>
                <a:uFillTx/>
                <a:latin typeface="Grotesque Light" panose="020B0304020202020204" pitchFamily="34" charset="0"/>
                <a:ea typeface="+mn-ea"/>
                <a:cs typeface="+mn-cs"/>
              </a:rPr>
              <a:t>Welcome to Your Newest Branch of the United States Armed Forces</a:t>
            </a:r>
          </a:p>
        </p:txBody>
      </p:sp>
      <p:sp>
        <p:nvSpPr>
          <p:cNvPr id="27" name="TextBox 26">
            <a:extLst>
              <a:ext uri="{FF2B5EF4-FFF2-40B4-BE49-F238E27FC236}">
                <a16:creationId xmlns:a16="http://schemas.microsoft.com/office/drawing/2014/main" id="{A98824D0-EB25-4AC1-9549-16BDC953AEBC}"/>
              </a:ext>
            </a:extLst>
          </p:cNvPr>
          <p:cNvSpPr txBox="1"/>
          <p:nvPr/>
        </p:nvSpPr>
        <p:spPr>
          <a:xfrm>
            <a:off x="1809750" y="5303520"/>
            <a:ext cx="8560340" cy="116955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Grotesque Light" panose="020B0304020202020204" pitchFamily="34" charset="0"/>
                <a:ea typeface="+mn-ea"/>
                <a:cs typeface="+mn-cs"/>
              </a:rPr>
              <a:t>The United States Space Force (USSF) is America’s first line of defense in the growing threat of stellar warfare and interstellar threats. USSF provides space situational advantage; battle management command and control of space forces; space lift and range operations; space support to nuclear command and control; missile warning; satellite communications and position, navigation and timing, nuclear intercontinental ballistic missiles, cyber operations and the total missile defense missions.</a:t>
            </a:r>
          </a:p>
        </p:txBody>
      </p:sp>
      <p:pic>
        <p:nvPicPr>
          <p:cNvPr id="12" name="Picture 11">
            <a:extLst>
              <a:ext uri="{FF2B5EF4-FFF2-40B4-BE49-F238E27FC236}">
                <a16:creationId xmlns:a16="http://schemas.microsoft.com/office/drawing/2014/main" id="{DDBED81E-DDFC-4CA7-97C7-FE1E0B2CC1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03135" y="2552594"/>
            <a:ext cx="239698" cy="303775"/>
          </a:xfrm>
          <a:prstGeom prst="rect">
            <a:avLst/>
          </a:prstGeom>
        </p:spPr>
      </p:pic>
      <p:sp>
        <p:nvSpPr>
          <p:cNvPr id="13" name="Rectangle 12">
            <a:extLst>
              <a:ext uri="{FF2B5EF4-FFF2-40B4-BE49-F238E27FC236}">
                <a16:creationId xmlns:a16="http://schemas.microsoft.com/office/drawing/2014/main" id="{FC8BE24C-0E09-4778-8F4A-7BAD9C724909}"/>
              </a:ext>
            </a:extLst>
          </p:cNvPr>
          <p:cNvSpPr/>
          <p:nvPr/>
        </p:nvSpPr>
        <p:spPr>
          <a:xfrm>
            <a:off x="9379235" y="1872610"/>
            <a:ext cx="1447800" cy="1190625"/>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Calibri" panose="020F0502020204030204"/>
              <a:ea typeface="+mn-ea"/>
              <a:cs typeface="+mn-cs"/>
            </a:endParaRPr>
          </a:p>
        </p:txBody>
      </p:sp>
      <p:sp>
        <p:nvSpPr>
          <p:cNvPr id="14" name="Half Frame 13">
            <a:extLst>
              <a:ext uri="{FF2B5EF4-FFF2-40B4-BE49-F238E27FC236}">
                <a16:creationId xmlns:a16="http://schemas.microsoft.com/office/drawing/2014/main" id="{CCD89F68-1690-460D-A360-057A9A7931BA}"/>
              </a:ext>
            </a:extLst>
          </p:cNvPr>
          <p:cNvSpPr>
            <a:spLocks/>
          </p:cNvSpPr>
          <p:nvPr/>
        </p:nvSpPr>
        <p:spPr>
          <a:xfrm rot="8100000">
            <a:off x="9788591" y="2229780"/>
            <a:ext cx="451258" cy="478199"/>
          </a:xfrm>
          <a:prstGeom prst="halfFram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Half Frame 14">
            <a:extLst>
              <a:ext uri="{FF2B5EF4-FFF2-40B4-BE49-F238E27FC236}">
                <a16:creationId xmlns:a16="http://schemas.microsoft.com/office/drawing/2014/main" id="{E4613A08-4565-40BF-8D33-E067052F9C81}"/>
              </a:ext>
            </a:extLst>
          </p:cNvPr>
          <p:cNvSpPr>
            <a:spLocks/>
          </p:cNvSpPr>
          <p:nvPr/>
        </p:nvSpPr>
        <p:spPr>
          <a:xfrm rot="13500000" flipH="1">
            <a:off x="1912734" y="2228824"/>
            <a:ext cx="451258" cy="478199"/>
          </a:xfrm>
          <a:prstGeom prst="halfFram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Picture 15" descr="A close up of a sign&#10;&#10;Description generated with high confidence">
            <a:extLst>
              <a:ext uri="{FF2B5EF4-FFF2-40B4-BE49-F238E27FC236}">
                <a16:creationId xmlns:a16="http://schemas.microsoft.com/office/drawing/2014/main" id="{73E1EE36-67AF-4DFB-BF55-C220F9EB3495}"/>
              </a:ext>
            </a:extLst>
          </p:cNvPr>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668108" y="-19050"/>
            <a:ext cx="855784" cy="914400"/>
          </a:xfrm>
          <a:prstGeom prst="rect">
            <a:avLst/>
          </a:prstGeom>
        </p:spPr>
      </p:pic>
    </p:spTree>
    <p:extLst>
      <p:ext uri="{BB962C8B-B14F-4D97-AF65-F5344CB8AC3E}">
        <p14:creationId xmlns:p14="http://schemas.microsoft.com/office/powerpoint/2010/main" val="1597684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1030" name="Picture 6" descr="Related image">
            <a:extLst>
              <a:ext uri="{FF2B5EF4-FFF2-40B4-BE49-F238E27FC236}">
                <a16:creationId xmlns:a16="http://schemas.microsoft.com/office/drawing/2014/main" id="{6BB5EF74-5F4B-4677-8043-88D7D97C0DD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1809750" y="457200"/>
            <a:ext cx="8560340" cy="402336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8B715C1-504D-4A2D-9FA2-AA039EA20FAE}"/>
              </a:ext>
            </a:extLst>
          </p:cNvPr>
          <p:cNvSpPr/>
          <p:nvPr/>
        </p:nvSpPr>
        <p:spPr>
          <a:xfrm>
            <a:off x="0" y="0"/>
            <a:ext cx="12192000" cy="457200"/>
          </a:xfrm>
          <a:prstGeom prst="rect">
            <a:avLst/>
          </a:prstGeom>
          <a:gradFill>
            <a:gsLst>
              <a:gs pos="0">
                <a:schemeClr val="tx1">
                  <a:lumMod val="75000"/>
                  <a:lumOff val="25000"/>
                </a:schemeClr>
              </a:gs>
              <a:gs pos="65000">
                <a:schemeClr val="tx1">
                  <a:lumMod val="95000"/>
                  <a:lumOff val="5000"/>
                </a:schemeClr>
              </a:gs>
              <a:gs pos="35000">
                <a:schemeClr val="tx1">
                  <a:lumMod val="95000"/>
                  <a:lumOff val="5000"/>
                </a:schemeClr>
              </a:gs>
              <a:gs pos="100000">
                <a:schemeClr val="tx1">
                  <a:lumMod val="75000"/>
                  <a:lumOff val="2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E327AB56-C08E-4DE8-9692-518EF5013D62}"/>
              </a:ext>
            </a:extLst>
          </p:cNvPr>
          <p:cNvSpPr/>
          <p:nvPr/>
        </p:nvSpPr>
        <p:spPr>
          <a:xfrm>
            <a:off x="3383280" y="0"/>
            <a:ext cx="1371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RECRUITMENT</a:t>
            </a:r>
          </a:p>
        </p:txBody>
      </p:sp>
      <p:sp>
        <p:nvSpPr>
          <p:cNvPr id="19" name="Rectangle 18">
            <a:extLst>
              <a:ext uri="{FF2B5EF4-FFF2-40B4-BE49-F238E27FC236}">
                <a16:creationId xmlns:a16="http://schemas.microsoft.com/office/drawing/2014/main" id="{2E5EFA56-C3E8-43B3-88D2-EAC94BD05671}"/>
              </a:ext>
            </a:extLst>
          </p:cNvPr>
          <p:cNvSpPr/>
          <p:nvPr/>
        </p:nvSpPr>
        <p:spPr>
          <a:xfrm>
            <a:off x="2377440" y="0"/>
            <a:ext cx="953966"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CAREERS</a:t>
            </a:r>
          </a:p>
        </p:txBody>
      </p:sp>
      <p:sp>
        <p:nvSpPr>
          <p:cNvPr id="20" name="Rectangle 19">
            <a:extLst>
              <a:ext uri="{FF2B5EF4-FFF2-40B4-BE49-F238E27FC236}">
                <a16:creationId xmlns:a16="http://schemas.microsoft.com/office/drawing/2014/main" id="{E9C3A259-2E47-47D6-ADE6-A4D595BC2C18}"/>
              </a:ext>
            </a:extLst>
          </p:cNvPr>
          <p:cNvSpPr/>
          <p:nvPr/>
        </p:nvSpPr>
        <p:spPr>
          <a:xfrm>
            <a:off x="1097280" y="0"/>
            <a:ext cx="12668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CONTACT US</a:t>
            </a:r>
          </a:p>
        </p:txBody>
      </p:sp>
      <p:sp>
        <p:nvSpPr>
          <p:cNvPr id="21" name="Rectangle 20">
            <a:extLst>
              <a:ext uri="{FF2B5EF4-FFF2-40B4-BE49-F238E27FC236}">
                <a16:creationId xmlns:a16="http://schemas.microsoft.com/office/drawing/2014/main" id="{EE919791-D545-40F6-8647-1BFB0A7658C3}"/>
              </a:ext>
            </a:extLst>
          </p:cNvPr>
          <p:cNvSpPr/>
          <p:nvPr/>
        </p:nvSpPr>
        <p:spPr>
          <a:xfrm>
            <a:off x="365760" y="0"/>
            <a:ext cx="731959"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ABOUT</a:t>
            </a:r>
          </a:p>
        </p:txBody>
      </p:sp>
      <p:sp>
        <p:nvSpPr>
          <p:cNvPr id="22" name="Rectangle 21">
            <a:extLst>
              <a:ext uri="{FF2B5EF4-FFF2-40B4-BE49-F238E27FC236}">
                <a16:creationId xmlns:a16="http://schemas.microsoft.com/office/drawing/2014/main" id="{33A330D2-9131-446D-8138-02044083FC99}"/>
              </a:ext>
            </a:extLst>
          </p:cNvPr>
          <p:cNvSpPr/>
          <p:nvPr/>
        </p:nvSpPr>
        <p:spPr>
          <a:xfrm>
            <a:off x="10972800" y="0"/>
            <a:ext cx="855784"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OCR A Extended" panose="02010509020102010303" pitchFamily="50" charset="0"/>
                <a:ea typeface="+mn-ea"/>
                <a:cs typeface="Cordia New" panose="020B0502040204020203" pitchFamily="34" charset="-34"/>
              </a:rPr>
              <a:t>SEARCH</a:t>
            </a:r>
          </a:p>
        </p:txBody>
      </p:sp>
      <p:sp>
        <p:nvSpPr>
          <p:cNvPr id="11" name="TextBox 10">
            <a:extLst>
              <a:ext uri="{FF2B5EF4-FFF2-40B4-BE49-F238E27FC236}">
                <a16:creationId xmlns:a16="http://schemas.microsoft.com/office/drawing/2014/main" id="{A4BF4009-B030-4809-906A-F78B6F2FA2F4}"/>
              </a:ext>
            </a:extLst>
          </p:cNvPr>
          <p:cNvSpPr txBox="1"/>
          <p:nvPr/>
        </p:nvSpPr>
        <p:spPr>
          <a:xfrm>
            <a:off x="1" y="4754880"/>
            <a:ext cx="12191999"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E7E6E6">
                    <a:lumMod val="50000"/>
                  </a:srgbClr>
                </a:solidFill>
                <a:effectLst/>
                <a:uLnTx/>
                <a:uFillTx/>
                <a:latin typeface="Grotesque Light" panose="020B0304020202020204" pitchFamily="34" charset="0"/>
                <a:ea typeface="+mn-ea"/>
                <a:cs typeface="+mn-cs"/>
              </a:rPr>
              <a:t>Welcome to Your Newest Branch of the United States Armed Forces</a:t>
            </a:r>
          </a:p>
        </p:txBody>
      </p:sp>
      <p:sp>
        <p:nvSpPr>
          <p:cNvPr id="27" name="TextBox 26">
            <a:extLst>
              <a:ext uri="{FF2B5EF4-FFF2-40B4-BE49-F238E27FC236}">
                <a16:creationId xmlns:a16="http://schemas.microsoft.com/office/drawing/2014/main" id="{A98824D0-EB25-4AC1-9549-16BDC953AEBC}"/>
              </a:ext>
            </a:extLst>
          </p:cNvPr>
          <p:cNvSpPr txBox="1"/>
          <p:nvPr/>
        </p:nvSpPr>
        <p:spPr>
          <a:xfrm>
            <a:off x="1809750" y="5303520"/>
            <a:ext cx="8560340" cy="116955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Grotesque Light" panose="020B0304020202020204" pitchFamily="34" charset="0"/>
                <a:ea typeface="+mn-ea"/>
                <a:cs typeface="+mn-cs"/>
              </a:rPr>
              <a:t>The United States Space Force (USSF) is America’s first line of defense in the growing threat of stellar warfare and interstellar threats. USSF provides space situational advantage; battle management command and control of space forces; space lift and range operations; space support to nuclear command and control; missile warning; satellite communications and position, navigation and timing, nuclear intercontinental ballistic missiles, cyber operations and the total missile defense missions.</a:t>
            </a:r>
          </a:p>
        </p:txBody>
      </p:sp>
      <p:pic>
        <p:nvPicPr>
          <p:cNvPr id="12" name="Picture 11">
            <a:extLst>
              <a:ext uri="{FF2B5EF4-FFF2-40B4-BE49-F238E27FC236}">
                <a16:creationId xmlns:a16="http://schemas.microsoft.com/office/drawing/2014/main" id="{DDBED81E-DDFC-4CA7-97C7-FE1E0B2CC1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93785" y="212301"/>
            <a:ext cx="239698" cy="303775"/>
          </a:xfrm>
          <a:prstGeom prst="rect">
            <a:avLst/>
          </a:prstGeom>
        </p:spPr>
      </p:pic>
      <p:sp>
        <p:nvSpPr>
          <p:cNvPr id="13" name="Rectangle 12">
            <a:extLst>
              <a:ext uri="{FF2B5EF4-FFF2-40B4-BE49-F238E27FC236}">
                <a16:creationId xmlns:a16="http://schemas.microsoft.com/office/drawing/2014/main" id="{FC8BE24C-0E09-4778-8F4A-7BAD9C724909}"/>
              </a:ext>
            </a:extLst>
          </p:cNvPr>
          <p:cNvSpPr/>
          <p:nvPr/>
        </p:nvSpPr>
        <p:spPr>
          <a:xfrm>
            <a:off x="10609384" y="58876"/>
            <a:ext cx="1208506" cy="672644"/>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Calibri" panose="020F0502020204030204"/>
              <a:ea typeface="+mn-ea"/>
              <a:cs typeface="+mn-cs"/>
            </a:endParaRPr>
          </a:p>
        </p:txBody>
      </p:sp>
      <p:sp>
        <p:nvSpPr>
          <p:cNvPr id="14" name="Half Frame 13">
            <a:extLst>
              <a:ext uri="{FF2B5EF4-FFF2-40B4-BE49-F238E27FC236}">
                <a16:creationId xmlns:a16="http://schemas.microsoft.com/office/drawing/2014/main" id="{CCD89F68-1690-460D-A360-057A9A7931BA}"/>
              </a:ext>
            </a:extLst>
          </p:cNvPr>
          <p:cNvSpPr>
            <a:spLocks/>
          </p:cNvSpPr>
          <p:nvPr/>
        </p:nvSpPr>
        <p:spPr>
          <a:xfrm rot="8100000">
            <a:off x="9788591" y="2229780"/>
            <a:ext cx="451258" cy="478199"/>
          </a:xfrm>
          <a:prstGeom prst="halfFram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Half Frame 14">
            <a:extLst>
              <a:ext uri="{FF2B5EF4-FFF2-40B4-BE49-F238E27FC236}">
                <a16:creationId xmlns:a16="http://schemas.microsoft.com/office/drawing/2014/main" id="{E4613A08-4565-40BF-8D33-E067052F9C81}"/>
              </a:ext>
            </a:extLst>
          </p:cNvPr>
          <p:cNvSpPr>
            <a:spLocks/>
          </p:cNvSpPr>
          <p:nvPr/>
        </p:nvSpPr>
        <p:spPr>
          <a:xfrm rot="13500000" flipH="1">
            <a:off x="1912734" y="2228824"/>
            <a:ext cx="451258" cy="478199"/>
          </a:xfrm>
          <a:prstGeom prst="halfFram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6" name="Picture 15" descr="A close up of a sign&#10;&#10;Description generated with high confidence">
            <a:extLst>
              <a:ext uri="{FF2B5EF4-FFF2-40B4-BE49-F238E27FC236}">
                <a16:creationId xmlns:a16="http://schemas.microsoft.com/office/drawing/2014/main" id="{73E1EE36-67AF-4DFB-BF55-C220F9EB3495}"/>
              </a:ext>
            </a:extLst>
          </p:cNvPr>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668108" y="-19050"/>
            <a:ext cx="855784" cy="914400"/>
          </a:xfrm>
          <a:prstGeom prst="rect">
            <a:avLst/>
          </a:prstGeom>
        </p:spPr>
      </p:pic>
    </p:spTree>
    <p:extLst>
      <p:ext uri="{BB962C8B-B14F-4D97-AF65-F5344CB8AC3E}">
        <p14:creationId xmlns:p14="http://schemas.microsoft.com/office/powerpoint/2010/main" val="425855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1030" name="Picture 6" descr="Related image">
            <a:extLst>
              <a:ext uri="{FF2B5EF4-FFF2-40B4-BE49-F238E27FC236}">
                <a16:creationId xmlns:a16="http://schemas.microsoft.com/office/drawing/2014/main" id="{6BB5EF74-5F4B-4677-8043-88D7D97C0DD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1809750" y="457200"/>
            <a:ext cx="8560340" cy="402336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8B715C1-504D-4A2D-9FA2-AA039EA20FAE}"/>
              </a:ext>
            </a:extLst>
          </p:cNvPr>
          <p:cNvSpPr/>
          <p:nvPr/>
        </p:nvSpPr>
        <p:spPr>
          <a:xfrm>
            <a:off x="0" y="0"/>
            <a:ext cx="12192000" cy="457200"/>
          </a:xfrm>
          <a:prstGeom prst="rect">
            <a:avLst/>
          </a:prstGeom>
          <a:gradFill>
            <a:gsLst>
              <a:gs pos="0">
                <a:schemeClr val="tx1">
                  <a:lumMod val="75000"/>
                  <a:lumOff val="25000"/>
                </a:schemeClr>
              </a:gs>
              <a:gs pos="65000">
                <a:schemeClr val="tx1">
                  <a:lumMod val="95000"/>
                  <a:lumOff val="5000"/>
                </a:schemeClr>
              </a:gs>
              <a:gs pos="35000">
                <a:schemeClr val="tx1">
                  <a:lumMod val="95000"/>
                  <a:lumOff val="5000"/>
                </a:schemeClr>
              </a:gs>
              <a:gs pos="100000">
                <a:schemeClr val="tx1">
                  <a:lumMod val="75000"/>
                  <a:lumOff val="2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E327AB56-C08E-4DE8-9692-518EF5013D62}"/>
              </a:ext>
            </a:extLst>
          </p:cNvPr>
          <p:cNvSpPr/>
          <p:nvPr/>
        </p:nvSpPr>
        <p:spPr>
          <a:xfrm>
            <a:off x="3383280" y="0"/>
            <a:ext cx="1371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RECRUITMENT</a:t>
            </a:r>
          </a:p>
        </p:txBody>
      </p:sp>
      <p:sp>
        <p:nvSpPr>
          <p:cNvPr id="19" name="Rectangle 18">
            <a:extLst>
              <a:ext uri="{FF2B5EF4-FFF2-40B4-BE49-F238E27FC236}">
                <a16:creationId xmlns:a16="http://schemas.microsoft.com/office/drawing/2014/main" id="{2E5EFA56-C3E8-43B3-88D2-EAC94BD05671}"/>
              </a:ext>
            </a:extLst>
          </p:cNvPr>
          <p:cNvSpPr/>
          <p:nvPr/>
        </p:nvSpPr>
        <p:spPr>
          <a:xfrm>
            <a:off x="2377440" y="0"/>
            <a:ext cx="953966"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CAREERS</a:t>
            </a:r>
          </a:p>
        </p:txBody>
      </p:sp>
      <p:sp>
        <p:nvSpPr>
          <p:cNvPr id="20" name="Rectangle 19">
            <a:extLst>
              <a:ext uri="{FF2B5EF4-FFF2-40B4-BE49-F238E27FC236}">
                <a16:creationId xmlns:a16="http://schemas.microsoft.com/office/drawing/2014/main" id="{E9C3A259-2E47-47D6-ADE6-A4D595BC2C18}"/>
              </a:ext>
            </a:extLst>
          </p:cNvPr>
          <p:cNvSpPr/>
          <p:nvPr/>
        </p:nvSpPr>
        <p:spPr>
          <a:xfrm>
            <a:off x="1097280" y="0"/>
            <a:ext cx="12668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CONTACT US</a:t>
            </a:r>
          </a:p>
        </p:txBody>
      </p:sp>
      <p:sp>
        <p:nvSpPr>
          <p:cNvPr id="21" name="Rectangle 20">
            <a:extLst>
              <a:ext uri="{FF2B5EF4-FFF2-40B4-BE49-F238E27FC236}">
                <a16:creationId xmlns:a16="http://schemas.microsoft.com/office/drawing/2014/main" id="{EE919791-D545-40F6-8647-1BFB0A7658C3}"/>
              </a:ext>
            </a:extLst>
          </p:cNvPr>
          <p:cNvSpPr/>
          <p:nvPr/>
        </p:nvSpPr>
        <p:spPr>
          <a:xfrm>
            <a:off x="365760" y="0"/>
            <a:ext cx="731959"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ABOUT</a:t>
            </a:r>
          </a:p>
        </p:txBody>
      </p:sp>
      <p:sp>
        <p:nvSpPr>
          <p:cNvPr id="22" name="Rectangle 21">
            <a:extLst>
              <a:ext uri="{FF2B5EF4-FFF2-40B4-BE49-F238E27FC236}">
                <a16:creationId xmlns:a16="http://schemas.microsoft.com/office/drawing/2014/main" id="{33A330D2-9131-446D-8138-02044083FC99}"/>
              </a:ext>
            </a:extLst>
          </p:cNvPr>
          <p:cNvSpPr/>
          <p:nvPr/>
        </p:nvSpPr>
        <p:spPr>
          <a:xfrm>
            <a:off x="10972800" y="0"/>
            <a:ext cx="855784"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SEARCH</a:t>
            </a:r>
          </a:p>
        </p:txBody>
      </p:sp>
      <p:sp>
        <p:nvSpPr>
          <p:cNvPr id="11" name="TextBox 10">
            <a:extLst>
              <a:ext uri="{FF2B5EF4-FFF2-40B4-BE49-F238E27FC236}">
                <a16:creationId xmlns:a16="http://schemas.microsoft.com/office/drawing/2014/main" id="{A4BF4009-B030-4809-906A-F78B6F2FA2F4}"/>
              </a:ext>
            </a:extLst>
          </p:cNvPr>
          <p:cNvSpPr txBox="1"/>
          <p:nvPr/>
        </p:nvSpPr>
        <p:spPr>
          <a:xfrm>
            <a:off x="1" y="4754880"/>
            <a:ext cx="12191999"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E7E6E6">
                    <a:lumMod val="50000"/>
                  </a:srgbClr>
                </a:solidFill>
                <a:effectLst/>
                <a:uLnTx/>
                <a:uFillTx/>
                <a:latin typeface="Grotesque Light" panose="020B0304020202020204" pitchFamily="34" charset="0"/>
                <a:ea typeface="+mn-ea"/>
                <a:cs typeface="+mn-cs"/>
              </a:rPr>
              <a:t>Welcome to Your Newest Branch of the United States Armed Forces</a:t>
            </a:r>
          </a:p>
        </p:txBody>
      </p:sp>
      <p:sp>
        <p:nvSpPr>
          <p:cNvPr id="27" name="TextBox 26">
            <a:extLst>
              <a:ext uri="{FF2B5EF4-FFF2-40B4-BE49-F238E27FC236}">
                <a16:creationId xmlns:a16="http://schemas.microsoft.com/office/drawing/2014/main" id="{A98824D0-EB25-4AC1-9549-16BDC953AEBC}"/>
              </a:ext>
            </a:extLst>
          </p:cNvPr>
          <p:cNvSpPr txBox="1"/>
          <p:nvPr/>
        </p:nvSpPr>
        <p:spPr>
          <a:xfrm>
            <a:off x="1809750" y="5303520"/>
            <a:ext cx="8560340" cy="116955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Grotesque Light" panose="020B0304020202020204" pitchFamily="34" charset="0"/>
                <a:ea typeface="+mn-ea"/>
                <a:cs typeface="+mn-cs"/>
              </a:rPr>
              <a:t>The United States Space Force (USSF) is America’s first line of defense in the growing threat of stellar warfare and interstellar threats. USSF provides space situational advantage; battle management command and control of space forces; space lift and range operations; space support to nuclear command and control; missile warning; satellite communications and position, navigation and timing, nuclear intercontinental ballistic missiles, cyber operations and the total missile defense missions.</a:t>
            </a:r>
          </a:p>
        </p:txBody>
      </p:sp>
      <p:sp>
        <p:nvSpPr>
          <p:cNvPr id="13" name="Rectangle 12">
            <a:extLst>
              <a:ext uri="{FF2B5EF4-FFF2-40B4-BE49-F238E27FC236}">
                <a16:creationId xmlns:a16="http://schemas.microsoft.com/office/drawing/2014/main" id="{FC8BE24C-0E09-4778-8F4A-7BAD9C724909}"/>
              </a:ext>
            </a:extLst>
          </p:cNvPr>
          <p:cNvSpPr/>
          <p:nvPr/>
        </p:nvSpPr>
        <p:spPr>
          <a:xfrm>
            <a:off x="8499744" y="48573"/>
            <a:ext cx="3501755" cy="1190625"/>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Calibri" panose="020F0502020204030204"/>
              <a:ea typeface="+mn-ea"/>
              <a:cs typeface="+mn-cs"/>
            </a:endParaRPr>
          </a:p>
        </p:txBody>
      </p:sp>
      <p:pic>
        <p:nvPicPr>
          <p:cNvPr id="16" name="Picture 15" descr="A close up of a sign&#10;&#10;Description generated with high confidence">
            <a:extLst>
              <a:ext uri="{FF2B5EF4-FFF2-40B4-BE49-F238E27FC236}">
                <a16:creationId xmlns:a16="http://schemas.microsoft.com/office/drawing/2014/main" id="{73E1EE36-67AF-4DFB-BF55-C220F9EB3495}"/>
              </a:ext>
            </a:extLst>
          </p:cNvPr>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668108" y="-19050"/>
            <a:ext cx="855784" cy="914400"/>
          </a:xfrm>
          <a:prstGeom prst="rect">
            <a:avLst/>
          </a:prstGeom>
        </p:spPr>
      </p:pic>
      <p:sp>
        <p:nvSpPr>
          <p:cNvPr id="3" name="Rectangle 2">
            <a:extLst>
              <a:ext uri="{FF2B5EF4-FFF2-40B4-BE49-F238E27FC236}">
                <a16:creationId xmlns:a16="http://schemas.microsoft.com/office/drawing/2014/main" id="{89F9736F-9410-402B-8F09-FECE4119B4BE}"/>
              </a:ext>
            </a:extLst>
          </p:cNvPr>
          <p:cNvSpPr/>
          <p:nvPr/>
        </p:nvSpPr>
        <p:spPr>
          <a:xfrm>
            <a:off x="8810625" y="95250"/>
            <a:ext cx="3015615" cy="2441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943AD658-9666-4F35-8458-EDB1F1E773AB}"/>
              </a:ext>
            </a:extLst>
          </p:cNvPr>
          <p:cNvSpPr/>
          <p:nvPr/>
        </p:nvSpPr>
        <p:spPr>
          <a:xfrm>
            <a:off x="8860594" y="-19050"/>
            <a:ext cx="855784"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SEARCH</a:t>
            </a:r>
          </a:p>
        </p:txBody>
      </p:sp>
      <p:pic>
        <p:nvPicPr>
          <p:cNvPr id="12" name="Picture 11">
            <a:extLst>
              <a:ext uri="{FF2B5EF4-FFF2-40B4-BE49-F238E27FC236}">
                <a16:creationId xmlns:a16="http://schemas.microsoft.com/office/drawing/2014/main" id="{DDBED81E-DDFC-4CA7-97C7-FE1E0B2CC1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80834" y="246948"/>
            <a:ext cx="239698" cy="303775"/>
          </a:xfrm>
          <a:prstGeom prst="rect">
            <a:avLst/>
          </a:prstGeom>
        </p:spPr>
      </p:pic>
      <p:sp>
        <p:nvSpPr>
          <p:cNvPr id="23" name="Half Frame 22">
            <a:extLst>
              <a:ext uri="{FF2B5EF4-FFF2-40B4-BE49-F238E27FC236}">
                <a16:creationId xmlns:a16="http://schemas.microsoft.com/office/drawing/2014/main" id="{0FE46615-E93A-4F43-BD6E-9229873A7C1B}"/>
              </a:ext>
            </a:extLst>
          </p:cNvPr>
          <p:cNvSpPr>
            <a:spLocks/>
          </p:cNvSpPr>
          <p:nvPr/>
        </p:nvSpPr>
        <p:spPr>
          <a:xfrm rot="8100000">
            <a:off x="9788591" y="2229780"/>
            <a:ext cx="451258" cy="478199"/>
          </a:xfrm>
          <a:prstGeom prst="halfFram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Half Frame 23">
            <a:extLst>
              <a:ext uri="{FF2B5EF4-FFF2-40B4-BE49-F238E27FC236}">
                <a16:creationId xmlns:a16="http://schemas.microsoft.com/office/drawing/2014/main" id="{B5B03A51-161F-4391-95B2-594C997699B6}"/>
              </a:ext>
            </a:extLst>
          </p:cNvPr>
          <p:cNvSpPr>
            <a:spLocks/>
          </p:cNvSpPr>
          <p:nvPr/>
        </p:nvSpPr>
        <p:spPr>
          <a:xfrm rot="13500000" flipH="1">
            <a:off x="1912734" y="2228824"/>
            <a:ext cx="451258" cy="478199"/>
          </a:xfrm>
          <a:prstGeom prst="halfFram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8846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58510C7-0230-4A23-8CBE-3E8B94CADF0B}"/>
              </a:ext>
            </a:extLst>
          </p:cNvPr>
          <p:cNvSpPr txBox="1"/>
          <p:nvPr/>
        </p:nvSpPr>
        <p:spPr>
          <a:xfrm>
            <a:off x="1809750" y="182880"/>
            <a:ext cx="8560340" cy="116955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Grotesque Light" panose="020B0304020202020204" pitchFamily="34" charset="0"/>
                <a:ea typeface="+mn-ea"/>
                <a:cs typeface="+mn-cs"/>
              </a:rPr>
              <a:t>The United States Space Force (USSF) is America’s first line of defense in the growing threat of stellar warfare and interstellar threats. USSF provides space situational advantage; battle management command and control of space forces; space lift and range operations; space support to nuclear command and control; missile warning; satellite communications and position, navigation and timing, nuclear intercontinental ballistic missiles, cyber operations and the total missile defense missions.</a:t>
            </a:r>
          </a:p>
        </p:txBody>
      </p:sp>
      <p:sp>
        <p:nvSpPr>
          <p:cNvPr id="7" name="Rectangle 6">
            <a:extLst>
              <a:ext uri="{FF2B5EF4-FFF2-40B4-BE49-F238E27FC236}">
                <a16:creationId xmlns:a16="http://schemas.microsoft.com/office/drawing/2014/main" id="{D8B715C1-504D-4A2D-9FA2-AA039EA20FAE}"/>
              </a:ext>
            </a:extLst>
          </p:cNvPr>
          <p:cNvSpPr/>
          <p:nvPr/>
        </p:nvSpPr>
        <p:spPr>
          <a:xfrm>
            <a:off x="0" y="0"/>
            <a:ext cx="12192000" cy="457200"/>
          </a:xfrm>
          <a:prstGeom prst="rect">
            <a:avLst/>
          </a:prstGeom>
          <a:gradFill>
            <a:gsLst>
              <a:gs pos="0">
                <a:schemeClr val="tx1">
                  <a:lumMod val="75000"/>
                  <a:lumOff val="25000"/>
                </a:schemeClr>
              </a:gs>
              <a:gs pos="65000">
                <a:schemeClr val="tx1">
                  <a:lumMod val="95000"/>
                  <a:lumOff val="5000"/>
                </a:schemeClr>
              </a:gs>
              <a:gs pos="35000">
                <a:schemeClr val="tx1">
                  <a:lumMod val="95000"/>
                  <a:lumOff val="5000"/>
                </a:schemeClr>
              </a:gs>
              <a:gs pos="100000">
                <a:schemeClr val="tx1">
                  <a:lumMod val="75000"/>
                  <a:lumOff val="2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E327AB56-C08E-4DE8-9692-518EF5013D62}"/>
              </a:ext>
            </a:extLst>
          </p:cNvPr>
          <p:cNvSpPr/>
          <p:nvPr/>
        </p:nvSpPr>
        <p:spPr>
          <a:xfrm>
            <a:off x="3383280" y="0"/>
            <a:ext cx="1371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RECRUITMENT</a:t>
            </a:r>
          </a:p>
        </p:txBody>
      </p:sp>
      <p:sp>
        <p:nvSpPr>
          <p:cNvPr id="19" name="Rectangle 18">
            <a:extLst>
              <a:ext uri="{FF2B5EF4-FFF2-40B4-BE49-F238E27FC236}">
                <a16:creationId xmlns:a16="http://schemas.microsoft.com/office/drawing/2014/main" id="{2E5EFA56-C3E8-43B3-88D2-EAC94BD05671}"/>
              </a:ext>
            </a:extLst>
          </p:cNvPr>
          <p:cNvSpPr/>
          <p:nvPr/>
        </p:nvSpPr>
        <p:spPr>
          <a:xfrm>
            <a:off x="2377440" y="0"/>
            <a:ext cx="953966"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CAREERS</a:t>
            </a:r>
          </a:p>
        </p:txBody>
      </p:sp>
      <p:sp>
        <p:nvSpPr>
          <p:cNvPr id="20" name="Rectangle 19">
            <a:extLst>
              <a:ext uri="{FF2B5EF4-FFF2-40B4-BE49-F238E27FC236}">
                <a16:creationId xmlns:a16="http://schemas.microsoft.com/office/drawing/2014/main" id="{E9C3A259-2E47-47D6-ADE6-A4D595BC2C18}"/>
              </a:ext>
            </a:extLst>
          </p:cNvPr>
          <p:cNvSpPr/>
          <p:nvPr/>
        </p:nvSpPr>
        <p:spPr>
          <a:xfrm>
            <a:off x="1097280" y="0"/>
            <a:ext cx="12668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CONTACT US</a:t>
            </a:r>
          </a:p>
        </p:txBody>
      </p:sp>
      <p:sp>
        <p:nvSpPr>
          <p:cNvPr id="21" name="Rectangle 20">
            <a:extLst>
              <a:ext uri="{FF2B5EF4-FFF2-40B4-BE49-F238E27FC236}">
                <a16:creationId xmlns:a16="http://schemas.microsoft.com/office/drawing/2014/main" id="{EE919791-D545-40F6-8647-1BFB0A7658C3}"/>
              </a:ext>
            </a:extLst>
          </p:cNvPr>
          <p:cNvSpPr/>
          <p:nvPr/>
        </p:nvSpPr>
        <p:spPr>
          <a:xfrm>
            <a:off x="365760" y="0"/>
            <a:ext cx="731959"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ABOUT</a:t>
            </a:r>
          </a:p>
        </p:txBody>
      </p:sp>
      <p:sp>
        <p:nvSpPr>
          <p:cNvPr id="22" name="Rectangle 21">
            <a:extLst>
              <a:ext uri="{FF2B5EF4-FFF2-40B4-BE49-F238E27FC236}">
                <a16:creationId xmlns:a16="http://schemas.microsoft.com/office/drawing/2014/main" id="{33A330D2-9131-446D-8138-02044083FC99}"/>
              </a:ext>
            </a:extLst>
          </p:cNvPr>
          <p:cNvSpPr/>
          <p:nvPr/>
        </p:nvSpPr>
        <p:spPr>
          <a:xfrm>
            <a:off x="10972800" y="0"/>
            <a:ext cx="855784"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SEARCH</a:t>
            </a:r>
          </a:p>
        </p:txBody>
      </p:sp>
      <p:pic>
        <p:nvPicPr>
          <p:cNvPr id="5" name="Picture 4" descr="A close up of a sign&#10;&#10;Description generated with high confidence">
            <a:extLst>
              <a:ext uri="{FF2B5EF4-FFF2-40B4-BE49-F238E27FC236}">
                <a16:creationId xmlns:a16="http://schemas.microsoft.com/office/drawing/2014/main" id="{37F71FD1-C8D3-4493-BB80-D66B2CD21C21}"/>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668108" y="-19050"/>
            <a:ext cx="855784" cy="914400"/>
          </a:xfrm>
          <a:prstGeom prst="rect">
            <a:avLst/>
          </a:prstGeom>
        </p:spPr>
      </p:pic>
      <p:pic>
        <p:nvPicPr>
          <p:cNvPr id="4104" name="Picture 8" descr="Image result for space">
            <a:extLst>
              <a:ext uri="{FF2B5EF4-FFF2-40B4-BE49-F238E27FC236}">
                <a16:creationId xmlns:a16="http://schemas.microsoft.com/office/drawing/2014/main" id="{61E8E66F-3719-4768-88F8-E45C50A4B338}"/>
              </a:ext>
            </a:extLst>
          </p:cNvPr>
          <p:cNvPicPr>
            <a:picLocks noChangeAspect="1" noChangeArrowheads="1"/>
          </p:cNvPicPr>
          <p:nvPr/>
        </p:nvPicPr>
        <p:blipFill rotWithShape="1">
          <a:blip r:embed="rId4">
            <a:alphaModFix amt="70000"/>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r="-100" b="60469"/>
          <a:stretch/>
        </p:blipFill>
        <p:spPr bwMode="auto">
          <a:xfrm>
            <a:off x="1" y="3185397"/>
            <a:ext cx="12191998" cy="320992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AEBC5D42-CA5D-493C-A4BA-90CEEF2767EA}"/>
              </a:ext>
            </a:extLst>
          </p:cNvPr>
          <p:cNvSpPr txBox="1"/>
          <p:nvPr/>
        </p:nvSpPr>
        <p:spPr>
          <a:xfrm>
            <a:off x="6077762" y="3482577"/>
            <a:ext cx="6102079"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chemeClr val="bg1"/>
                </a:solidFill>
                <a:effectLst/>
                <a:uLnTx/>
                <a:uFillTx/>
                <a:latin typeface="Grotesque Light" panose="020B0304020202020204" pitchFamily="34" charset="0"/>
                <a:ea typeface="+mn-ea"/>
                <a:cs typeface="+mn-cs"/>
              </a:rPr>
              <a:t>Mission</a:t>
            </a:r>
          </a:p>
        </p:txBody>
      </p:sp>
      <p:sp>
        <p:nvSpPr>
          <p:cNvPr id="18" name="TextBox 17">
            <a:extLst>
              <a:ext uri="{FF2B5EF4-FFF2-40B4-BE49-F238E27FC236}">
                <a16:creationId xmlns:a16="http://schemas.microsoft.com/office/drawing/2014/main" id="{4605667D-8A7D-4AAF-9AF5-69EDC55126DE}"/>
              </a:ext>
            </a:extLst>
          </p:cNvPr>
          <p:cNvSpPr txBox="1"/>
          <p:nvPr/>
        </p:nvSpPr>
        <p:spPr>
          <a:xfrm>
            <a:off x="6089921" y="4031217"/>
            <a:ext cx="6102079"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E7E6E6">
                    <a:lumMod val="50000"/>
                  </a:srgbClr>
                </a:solidFill>
                <a:effectLst/>
                <a:uLnTx/>
                <a:uFillTx/>
                <a:latin typeface="Grotesque Light" panose="020B0304020202020204" pitchFamily="34" charset="0"/>
                <a:ea typeface="+mn-ea"/>
                <a:cs typeface="+mn-cs"/>
              </a:rPr>
              <a:t>Education</a:t>
            </a:r>
          </a:p>
        </p:txBody>
      </p:sp>
      <p:sp>
        <p:nvSpPr>
          <p:cNvPr id="23" name="TextBox 22">
            <a:extLst>
              <a:ext uri="{FF2B5EF4-FFF2-40B4-BE49-F238E27FC236}">
                <a16:creationId xmlns:a16="http://schemas.microsoft.com/office/drawing/2014/main" id="{22AD18D1-517D-4A48-8ABC-523971E69044}"/>
              </a:ext>
            </a:extLst>
          </p:cNvPr>
          <p:cNvSpPr txBox="1"/>
          <p:nvPr/>
        </p:nvSpPr>
        <p:spPr>
          <a:xfrm>
            <a:off x="6089921" y="4579857"/>
            <a:ext cx="610207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E7E6E6">
                    <a:lumMod val="50000"/>
                  </a:srgbClr>
                </a:solidFill>
                <a:effectLst/>
                <a:uLnTx/>
                <a:uFillTx/>
                <a:latin typeface="Grotesque Light" panose="020B0304020202020204" pitchFamily="34" charset="0"/>
                <a:ea typeface="+mn-ea"/>
                <a:cs typeface="+mn-cs"/>
              </a:rPr>
              <a:t>Careers</a:t>
            </a:r>
          </a:p>
        </p:txBody>
      </p:sp>
      <p:sp>
        <p:nvSpPr>
          <p:cNvPr id="24" name="TextBox 23">
            <a:extLst>
              <a:ext uri="{FF2B5EF4-FFF2-40B4-BE49-F238E27FC236}">
                <a16:creationId xmlns:a16="http://schemas.microsoft.com/office/drawing/2014/main" id="{3E107062-F98C-4B9A-8176-D478D75A5EB4}"/>
              </a:ext>
            </a:extLst>
          </p:cNvPr>
          <p:cNvSpPr txBox="1"/>
          <p:nvPr/>
        </p:nvSpPr>
        <p:spPr>
          <a:xfrm>
            <a:off x="6089922" y="5125789"/>
            <a:ext cx="610207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E7E6E6">
                    <a:lumMod val="50000"/>
                  </a:srgbClr>
                </a:solidFill>
                <a:effectLst/>
                <a:uLnTx/>
                <a:uFillTx/>
                <a:latin typeface="Grotesque Light" panose="020B0304020202020204" pitchFamily="34" charset="0"/>
                <a:ea typeface="+mn-ea"/>
                <a:cs typeface="+mn-cs"/>
              </a:rPr>
              <a:t>Lifestyle</a:t>
            </a:r>
          </a:p>
        </p:txBody>
      </p:sp>
      <p:sp>
        <p:nvSpPr>
          <p:cNvPr id="25" name="TextBox 24">
            <a:extLst>
              <a:ext uri="{FF2B5EF4-FFF2-40B4-BE49-F238E27FC236}">
                <a16:creationId xmlns:a16="http://schemas.microsoft.com/office/drawing/2014/main" id="{A41514D6-2551-4523-B33F-7D41AE8472AF}"/>
              </a:ext>
            </a:extLst>
          </p:cNvPr>
          <p:cNvSpPr txBox="1"/>
          <p:nvPr/>
        </p:nvSpPr>
        <p:spPr>
          <a:xfrm>
            <a:off x="6089922" y="5671721"/>
            <a:ext cx="610207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E7E6E6">
                    <a:lumMod val="50000"/>
                  </a:srgbClr>
                </a:solidFill>
                <a:effectLst/>
                <a:uLnTx/>
                <a:uFillTx/>
                <a:latin typeface="Grotesque Light" panose="020B0304020202020204" pitchFamily="34" charset="0"/>
                <a:ea typeface="+mn-ea"/>
                <a:cs typeface="+mn-cs"/>
              </a:rPr>
              <a:t>How To Join</a:t>
            </a:r>
          </a:p>
        </p:txBody>
      </p:sp>
      <p:pic>
        <p:nvPicPr>
          <p:cNvPr id="10" name="Picture 9" descr="A close up of a sign&#10;&#10;Description generated with high confidence">
            <a:extLst>
              <a:ext uri="{FF2B5EF4-FFF2-40B4-BE49-F238E27FC236}">
                <a16:creationId xmlns:a16="http://schemas.microsoft.com/office/drawing/2014/main" id="{92E6B955-6837-49F9-BA47-E6BC22D5EB1D}"/>
              </a:ext>
            </a:extLst>
          </p:cNvPr>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614269" y="3475138"/>
            <a:ext cx="993716" cy="481952"/>
          </a:xfrm>
          <a:prstGeom prst="rect">
            <a:avLst/>
          </a:prstGeom>
        </p:spPr>
      </p:pic>
      <p:pic>
        <p:nvPicPr>
          <p:cNvPr id="28" name="Picture 27" descr="A close up of a sign&#10;&#10;Description generated with high confidence">
            <a:extLst>
              <a:ext uri="{FF2B5EF4-FFF2-40B4-BE49-F238E27FC236}">
                <a16:creationId xmlns:a16="http://schemas.microsoft.com/office/drawing/2014/main" id="{25C96376-B47D-4098-BCAC-A703276DE225}"/>
              </a:ext>
            </a:extLst>
          </p:cNvPr>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957044" y="4023405"/>
            <a:ext cx="993716" cy="481952"/>
          </a:xfrm>
          <a:prstGeom prst="rect">
            <a:avLst/>
          </a:prstGeom>
        </p:spPr>
      </p:pic>
      <p:pic>
        <p:nvPicPr>
          <p:cNvPr id="29" name="Picture 28" descr="A close up of a sign&#10;&#10;Description generated with high confidence">
            <a:extLst>
              <a:ext uri="{FF2B5EF4-FFF2-40B4-BE49-F238E27FC236}">
                <a16:creationId xmlns:a16="http://schemas.microsoft.com/office/drawing/2014/main" id="{61C94B52-C6AD-4DD3-83A7-CF670EFC8CFA}"/>
              </a:ext>
            </a:extLst>
          </p:cNvPr>
          <p:cNvPicPr>
            <a:picLocks noChangeAspect="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957044" y="4584399"/>
            <a:ext cx="993716" cy="481952"/>
          </a:xfrm>
          <a:prstGeom prst="rect">
            <a:avLst/>
          </a:prstGeom>
        </p:spPr>
      </p:pic>
      <p:pic>
        <p:nvPicPr>
          <p:cNvPr id="30" name="Picture 29" descr="A close up of a sign&#10;&#10;Description generated with high confidence">
            <a:extLst>
              <a:ext uri="{FF2B5EF4-FFF2-40B4-BE49-F238E27FC236}">
                <a16:creationId xmlns:a16="http://schemas.microsoft.com/office/drawing/2014/main" id="{CF1C21D0-2DE2-4A45-B982-2CEFD2FC9CF2}"/>
              </a:ext>
            </a:extLst>
          </p:cNvPr>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957044" y="5140292"/>
            <a:ext cx="993716" cy="481952"/>
          </a:xfrm>
          <a:prstGeom prst="rect">
            <a:avLst/>
          </a:prstGeom>
        </p:spPr>
      </p:pic>
      <p:pic>
        <p:nvPicPr>
          <p:cNvPr id="31" name="Picture 30" descr="A close up of a sign&#10;&#10;Description generated with high confidence">
            <a:extLst>
              <a:ext uri="{FF2B5EF4-FFF2-40B4-BE49-F238E27FC236}">
                <a16:creationId xmlns:a16="http://schemas.microsoft.com/office/drawing/2014/main" id="{9CD608BB-0116-49B5-A23D-8575A3658E8D}"/>
              </a:ext>
            </a:extLst>
          </p:cNvPr>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57044" y="5679766"/>
            <a:ext cx="993716" cy="481952"/>
          </a:xfrm>
          <a:prstGeom prst="rect">
            <a:avLst/>
          </a:prstGeom>
        </p:spPr>
      </p:pic>
      <p:pic>
        <p:nvPicPr>
          <p:cNvPr id="4110" name="Picture 14" descr="Image result for on board space station">
            <a:extLst>
              <a:ext uri="{FF2B5EF4-FFF2-40B4-BE49-F238E27FC236}">
                <a16:creationId xmlns:a16="http://schemas.microsoft.com/office/drawing/2014/main" id="{94D89563-5ACA-4D49-9F0F-9FD8AF2A616E}"/>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0" y="3185396"/>
            <a:ext cx="4791492" cy="3209925"/>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127C4A27-3D6F-4FE2-88E4-349BC9DBB6E8}"/>
              </a:ext>
            </a:extLst>
          </p:cNvPr>
          <p:cNvSpPr txBox="1"/>
          <p:nvPr/>
        </p:nvSpPr>
        <p:spPr>
          <a:xfrm>
            <a:off x="1" y="2054808"/>
            <a:ext cx="12191999"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E7E6E6">
                    <a:lumMod val="50000"/>
                  </a:srgbClr>
                </a:solidFill>
                <a:effectLst/>
                <a:uLnTx/>
                <a:uFillTx/>
                <a:latin typeface="Grotesque Light" panose="020B0304020202020204" pitchFamily="34" charset="0"/>
                <a:ea typeface="+mn-ea"/>
                <a:cs typeface="+mn-cs"/>
              </a:rPr>
              <a:t>Discover The United States Space Force</a:t>
            </a:r>
          </a:p>
        </p:txBody>
      </p:sp>
      <p:pic>
        <p:nvPicPr>
          <p:cNvPr id="26" name="Picture 25">
            <a:extLst>
              <a:ext uri="{FF2B5EF4-FFF2-40B4-BE49-F238E27FC236}">
                <a16:creationId xmlns:a16="http://schemas.microsoft.com/office/drawing/2014/main" id="{18FC08BD-2E48-45A5-A9CB-87F15681AAF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11611" y="3668332"/>
            <a:ext cx="239698" cy="303775"/>
          </a:xfrm>
          <a:prstGeom prst="rect">
            <a:avLst/>
          </a:prstGeom>
        </p:spPr>
      </p:pic>
      <p:sp>
        <p:nvSpPr>
          <p:cNvPr id="32" name="Rectangle 31">
            <a:extLst>
              <a:ext uri="{FF2B5EF4-FFF2-40B4-BE49-F238E27FC236}">
                <a16:creationId xmlns:a16="http://schemas.microsoft.com/office/drawing/2014/main" id="{5D38E165-D441-4BA7-A980-6E3C17A6B0DE}"/>
              </a:ext>
            </a:extLst>
          </p:cNvPr>
          <p:cNvSpPr/>
          <p:nvPr/>
        </p:nvSpPr>
        <p:spPr>
          <a:xfrm>
            <a:off x="5600700" y="2827496"/>
            <a:ext cx="5083045" cy="3944779"/>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1674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58510C7-0230-4A23-8CBE-3E8B94CADF0B}"/>
              </a:ext>
            </a:extLst>
          </p:cNvPr>
          <p:cNvSpPr txBox="1"/>
          <p:nvPr/>
        </p:nvSpPr>
        <p:spPr>
          <a:xfrm>
            <a:off x="1809750" y="182880"/>
            <a:ext cx="8560340" cy="116955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Grotesque Light" panose="020B0304020202020204" pitchFamily="34" charset="0"/>
                <a:ea typeface="+mn-ea"/>
                <a:cs typeface="+mn-cs"/>
              </a:rPr>
              <a:t>The United States Space Force (USSF) is America’s first line of defense in the growing threat of stellar warfare and interstellar threats. USSF provides space situational advantage; battle management command and control of space forces; space lift and range operations; space support to nuclear command and control; missile warning; satellite communications and position, navigation and timing, nuclear intercontinental ballistic missiles, cyber operations and the total missile defense missions.</a:t>
            </a:r>
          </a:p>
        </p:txBody>
      </p:sp>
      <p:sp>
        <p:nvSpPr>
          <p:cNvPr id="7" name="Rectangle 6">
            <a:extLst>
              <a:ext uri="{FF2B5EF4-FFF2-40B4-BE49-F238E27FC236}">
                <a16:creationId xmlns:a16="http://schemas.microsoft.com/office/drawing/2014/main" id="{D8B715C1-504D-4A2D-9FA2-AA039EA20FAE}"/>
              </a:ext>
            </a:extLst>
          </p:cNvPr>
          <p:cNvSpPr/>
          <p:nvPr/>
        </p:nvSpPr>
        <p:spPr>
          <a:xfrm>
            <a:off x="0" y="0"/>
            <a:ext cx="12192000" cy="457200"/>
          </a:xfrm>
          <a:prstGeom prst="rect">
            <a:avLst/>
          </a:prstGeom>
          <a:gradFill>
            <a:gsLst>
              <a:gs pos="0">
                <a:schemeClr val="tx1">
                  <a:lumMod val="75000"/>
                  <a:lumOff val="25000"/>
                </a:schemeClr>
              </a:gs>
              <a:gs pos="65000">
                <a:schemeClr val="tx1">
                  <a:lumMod val="95000"/>
                  <a:lumOff val="5000"/>
                </a:schemeClr>
              </a:gs>
              <a:gs pos="35000">
                <a:schemeClr val="tx1">
                  <a:lumMod val="95000"/>
                  <a:lumOff val="5000"/>
                </a:schemeClr>
              </a:gs>
              <a:gs pos="100000">
                <a:schemeClr val="tx1">
                  <a:lumMod val="75000"/>
                  <a:lumOff val="2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E327AB56-C08E-4DE8-9692-518EF5013D62}"/>
              </a:ext>
            </a:extLst>
          </p:cNvPr>
          <p:cNvSpPr/>
          <p:nvPr/>
        </p:nvSpPr>
        <p:spPr>
          <a:xfrm>
            <a:off x="3383280" y="0"/>
            <a:ext cx="1371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RECRUITMENT</a:t>
            </a:r>
          </a:p>
        </p:txBody>
      </p:sp>
      <p:sp>
        <p:nvSpPr>
          <p:cNvPr id="19" name="Rectangle 18">
            <a:extLst>
              <a:ext uri="{FF2B5EF4-FFF2-40B4-BE49-F238E27FC236}">
                <a16:creationId xmlns:a16="http://schemas.microsoft.com/office/drawing/2014/main" id="{2E5EFA56-C3E8-43B3-88D2-EAC94BD05671}"/>
              </a:ext>
            </a:extLst>
          </p:cNvPr>
          <p:cNvSpPr/>
          <p:nvPr/>
        </p:nvSpPr>
        <p:spPr>
          <a:xfrm>
            <a:off x="2377440" y="0"/>
            <a:ext cx="953966"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CAREERS</a:t>
            </a:r>
          </a:p>
        </p:txBody>
      </p:sp>
      <p:sp>
        <p:nvSpPr>
          <p:cNvPr id="20" name="Rectangle 19">
            <a:extLst>
              <a:ext uri="{FF2B5EF4-FFF2-40B4-BE49-F238E27FC236}">
                <a16:creationId xmlns:a16="http://schemas.microsoft.com/office/drawing/2014/main" id="{E9C3A259-2E47-47D6-ADE6-A4D595BC2C18}"/>
              </a:ext>
            </a:extLst>
          </p:cNvPr>
          <p:cNvSpPr/>
          <p:nvPr/>
        </p:nvSpPr>
        <p:spPr>
          <a:xfrm>
            <a:off x="1097280" y="0"/>
            <a:ext cx="12668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CONTACT US</a:t>
            </a:r>
          </a:p>
        </p:txBody>
      </p:sp>
      <p:sp>
        <p:nvSpPr>
          <p:cNvPr id="21" name="Rectangle 20">
            <a:extLst>
              <a:ext uri="{FF2B5EF4-FFF2-40B4-BE49-F238E27FC236}">
                <a16:creationId xmlns:a16="http://schemas.microsoft.com/office/drawing/2014/main" id="{EE919791-D545-40F6-8647-1BFB0A7658C3}"/>
              </a:ext>
            </a:extLst>
          </p:cNvPr>
          <p:cNvSpPr/>
          <p:nvPr/>
        </p:nvSpPr>
        <p:spPr>
          <a:xfrm>
            <a:off x="365760" y="0"/>
            <a:ext cx="731959"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ABOUT</a:t>
            </a:r>
          </a:p>
        </p:txBody>
      </p:sp>
      <p:sp>
        <p:nvSpPr>
          <p:cNvPr id="22" name="Rectangle 21">
            <a:extLst>
              <a:ext uri="{FF2B5EF4-FFF2-40B4-BE49-F238E27FC236}">
                <a16:creationId xmlns:a16="http://schemas.microsoft.com/office/drawing/2014/main" id="{33A330D2-9131-446D-8138-02044083FC99}"/>
              </a:ext>
            </a:extLst>
          </p:cNvPr>
          <p:cNvSpPr/>
          <p:nvPr/>
        </p:nvSpPr>
        <p:spPr>
          <a:xfrm>
            <a:off x="10972800" y="0"/>
            <a:ext cx="855784"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SEARCH</a:t>
            </a:r>
          </a:p>
        </p:txBody>
      </p:sp>
      <p:pic>
        <p:nvPicPr>
          <p:cNvPr id="5" name="Picture 4" descr="A close up of a sign&#10;&#10;Description generated with high confidence">
            <a:extLst>
              <a:ext uri="{FF2B5EF4-FFF2-40B4-BE49-F238E27FC236}">
                <a16:creationId xmlns:a16="http://schemas.microsoft.com/office/drawing/2014/main" id="{37F71FD1-C8D3-4493-BB80-D66B2CD21C21}"/>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668108" y="-19050"/>
            <a:ext cx="855784" cy="914400"/>
          </a:xfrm>
          <a:prstGeom prst="rect">
            <a:avLst/>
          </a:prstGeom>
        </p:spPr>
      </p:pic>
      <p:pic>
        <p:nvPicPr>
          <p:cNvPr id="4104" name="Picture 8" descr="Image result for space">
            <a:extLst>
              <a:ext uri="{FF2B5EF4-FFF2-40B4-BE49-F238E27FC236}">
                <a16:creationId xmlns:a16="http://schemas.microsoft.com/office/drawing/2014/main" id="{61E8E66F-3719-4768-88F8-E45C50A4B338}"/>
              </a:ext>
            </a:extLst>
          </p:cNvPr>
          <p:cNvPicPr>
            <a:picLocks noChangeAspect="1" noChangeArrowheads="1"/>
          </p:cNvPicPr>
          <p:nvPr/>
        </p:nvPicPr>
        <p:blipFill rotWithShape="1">
          <a:blip r:embed="rId4">
            <a:alphaModFix amt="70000"/>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r="-100" b="60469"/>
          <a:stretch/>
        </p:blipFill>
        <p:spPr bwMode="auto">
          <a:xfrm>
            <a:off x="1" y="3185397"/>
            <a:ext cx="12191998" cy="320992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AEBC5D42-CA5D-493C-A4BA-90CEEF2767EA}"/>
              </a:ext>
            </a:extLst>
          </p:cNvPr>
          <p:cNvSpPr txBox="1"/>
          <p:nvPr/>
        </p:nvSpPr>
        <p:spPr>
          <a:xfrm>
            <a:off x="6077762" y="3482577"/>
            <a:ext cx="6102079"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E7E6E6">
                    <a:lumMod val="50000"/>
                  </a:srgbClr>
                </a:solidFill>
                <a:effectLst/>
                <a:uLnTx/>
                <a:uFillTx/>
                <a:latin typeface="Grotesque Light" panose="020B0304020202020204" pitchFamily="34" charset="0"/>
                <a:ea typeface="+mn-ea"/>
                <a:cs typeface="+mn-cs"/>
              </a:rPr>
              <a:t>Mission</a:t>
            </a:r>
          </a:p>
        </p:txBody>
      </p:sp>
      <p:sp>
        <p:nvSpPr>
          <p:cNvPr id="18" name="TextBox 17">
            <a:extLst>
              <a:ext uri="{FF2B5EF4-FFF2-40B4-BE49-F238E27FC236}">
                <a16:creationId xmlns:a16="http://schemas.microsoft.com/office/drawing/2014/main" id="{4605667D-8A7D-4AAF-9AF5-69EDC55126DE}"/>
              </a:ext>
            </a:extLst>
          </p:cNvPr>
          <p:cNvSpPr txBox="1"/>
          <p:nvPr/>
        </p:nvSpPr>
        <p:spPr>
          <a:xfrm>
            <a:off x="6089921" y="4031217"/>
            <a:ext cx="6102079"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chemeClr val="bg1"/>
                </a:solidFill>
                <a:effectLst/>
                <a:uLnTx/>
                <a:uFillTx/>
                <a:latin typeface="Grotesque Light" panose="020B0304020202020204" pitchFamily="34" charset="0"/>
                <a:ea typeface="+mn-ea"/>
                <a:cs typeface="+mn-cs"/>
              </a:rPr>
              <a:t>Education</a:t>
            </a:r>
          </a:p>
        </p:txBody>
      </p:sp>
      <p:sp>
        <p:nvSpPr>
          <p:cNvPr id="23" name="TextBox 22">
            <a:extLst>
              <a:ext uri="{FF2B5EF4-FFF2-40B4-BE49-F238E27FC236}">
                <a16:creationId xmlns:a16="http://schemas.microsoft.com/office/drawing/2014/main" id="{22AD18D1-517D-4A48-8ABC-523971E69044}"/>
              </a:ext>
            </a:extLst>
          </p:cNvPr>
          <p:cNvSpPr txBox="1"/>
          <p:nvPr/>
        </p:nvSpPr>
        <p:spPr>
          <a:xfrm>
            <a:off x="6089921" y="4579857"/>
            <a:ext cx="610207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E7E6E6">
                    <a:lumMod val="50000"/>
                  </a:srgbClr>
                </a:solidFill>
                <a:effectLst/>
                <a:uLnTx/>
                <a:uFillTx/>
                <a:latin typeface="Grotesque Light" panose="020B0304020202020204" pitchFamily="34" charset="0"/>
                <a:ea typeface="+mn-ea"/>
                <a:cs typeface="+mn-cs"/>
              </a:rPr>
              <a:t>Careers</a:t>
            </a:r>
          </a:p>
        </p:txBody>
      </p:sp>
      <p:sp>
        <p:nvSpPr>
          <p:cNvPr id="24" name="TextBox 23">
            <a:extLst>
              <a:ext uri="{FF2B5EF4-FFF2-40B4-BE49-F238E27FC236}">
                <a16:creationId xmlns:a16="http://schemas.microsoft.com/office/drawing/2014/main" id="{3E107062-F98C-4B9A-8176-D478D75A5EB4}"/>
              </a:ext>
            </a:extLst>
          </p:cNvPr>
          <p:cNvSpPr txBox="1"/>
          <p:nvPr/>
        </p:nvSpPr>
        <p:spPr>
          <a:xfrm>
            <a:off x="6089922" y="5125789"/>
            <a:ext cx="610207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E7E6E6">
                    <a:lumMod val="50000"/>
                  </a:srgbClr>
                </a:solidFill>
                <a:effectLst/>
                <a:uLnTx/>
                <a:uFillTx/>
                <a:latin typeface="Grotesque Light" panose="020B0304020202020204" pitchFamily="34" charset="0"/>
                <a:ea typeface="+mn-ea"/>
                <a:cs typeface="+mn-cs"/>
              </a:rPr>
              <a:t>Lifestyle</a:t>
            </a:r>
          </a:p>
        </p:txBody>
      </p:sp>
      <p:sp>
        <p:nvSpPr>
          <p:cNvPr id="25" name="TextBox 24">
            <a:extLst>
              <a:ext uri="{FF2B5EF4-FFF2-40B4-BE49-F238E27FC236}">
                <a16:creationId xmlns:a16="http://schemas.microsoft.com/office/drawing/2014/main" id="{A41514D6-2551-4523-B33F-7D41AE8472AF}"/>
              </a:ext>
            </a:extLst>
          </p:cNvPr>
          <p:cNvSpPr txBox="1"/>
          <p:nvPr/>
        </p:nvSpPr>
        <p:spPr>
          <a:xfrm>
            <a:off x="6089922" y="5671721"/>
            <a:ext cx="610207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E7E6E6">
                    <a:lumMod val="50000"/>
                  </a:srgbClr>
                </a:solidFill>
                <a:effectLst/>
                <a:uLnTx/>
                <a:uFillTx/>
                <a:latin typeface="Grotesque Light" panose="020B0304020202020204" pitchFamily="34" charset="0"/>
                <a:ea typeface="+mn-ea"/>
                <a:cs typeface="+mn-cs"/>
              </a:rPr>
              <a:t>How To Join</a:t>
            </a:r>
          </a:p>
        </p:txBody>
      </p:sp>
      <p:pic>
        <p:nvPicPr>
          <p:cNvPr id="10" name="Picture 9" descr="A close up of a sign&#10;&#10;Description generated with high confidence">
            <a:extLst>
              <a:ext uri="{FF2B5EF4-FFF2-40B4-BE49-F238E27FC236}">
                <a16:creationId xmlns:a16="http://schemas.microsoft.com/office/drawing/2014/main" id="{92E6B955-6837-49F9-BA47-E6BC22D5EB1D}"/>
              </a:ext>
            </a:extLst>
          </p:cNvPr>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6957044" y="3482577"/>
            <a:ext cx="993716" cy="481952"/>
          </a:xfrm>
          <a:prstGeom prst="rect">
            <a:avLst/>
          </a:prstGeom>
        </p:spPr>
      </p:pic>
      <p:pic>
        <p:nvPicPr>
          <p:cNvPr id="28" name="Picture 27" descr="A close up of a sign&#10;&#10;Description generated with high confidence">
            <a:extLst>
              <a:ext uri="{FF2B5EF4-FFF2-40B4-BE49-F238E27FC236}">
                <a16:creationId xmlns:a16="http://schemas.microsoft.com/office/drawing/2014/main" id="{25C96376-B47D-4098-BCAC-A703276DE225}"/>
              </a:ext>
            </a:extLst>
          </p:cNvPr>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523868" y="4011581"/>
            <a:ext cx="993716" cy="481952"/>
          </a:xfrm>
          <a:prstGeom prst="rect">
            <a:avLst/>
          </a:prstGeom>
        </p:spPr>
      </p:pic>
      <p:pic>
        <p:nvPicPr>
          <p:cNvPr id="29" name="Picture 28" descr="A close up of a sign&#10;&#10;Description generated with high confidence">
            <a:extLst>
              <a:ext uri="{FF2B5EF4-FFF2-40B4-BE49-F238E27FC236}">
                <a16:creationId xmlns:a16="http://schemas.microsoft.com/office/drawing/2014/main" id="{61C94B52-C6AD-4DD3-83A7-CF670EFC8CFA}"/>
              </a:ext>
            </a:extLst>
          </p:cNvPr>
          <p:cNvPicPr>
            <a:picLocks noChangeAspect="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957044" y="4584399"/>
            <a:ext cx="993716" cy="481952"/>
          </a:xfrm>
          <a:prstGeom prst="rect">
            <a:avLst/>
          </a:prstGeom>
        </p:spPr>
      </p:pic>
      <p:pic>
        <p:nvPicPr>
          <p:cNvPr id="30" name="Picture 29" descr="A close up of a sign&#10;&#10;Description generated with high confidence">
            <a:extLst>
              <a:ext uri="{FF2B5EF4-FFF2-40B4-BE49-F238E27FC236}">
                <a16:creationId xmlns:a16="http://schemas.microsoft.com/office/drawing/2014/main" id="{CF1C21D0-2DE2-4A45-B982-2CEFD2FC9CF2}"/>
              </a:ext>
            </a:extLst>
          </p:cNvPr>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957044" y="5140292"/>
            <a:ext cx="993716" cy="481952"/>
          </a:xfrm>
          <a:prstGeom prst="rect">
            <a:avLst/>
          </a:prstGeom>
        </p:spPr>
      </p:pic>
      <p:pic>
        <p:nvPicPr>
          <p:cNvPr id="31" name="Picture 30" descr="A close up of a sign&#10;&#10;Description generated with high confidence">
            <a:extLst>
              <a:ext uri="{FF2B5EF4-FFF2-40B4-BE49-F238E27FC236}">
                <a16:creationId xmlns:a16="http://schemas.microsoft.com/office/drawing/2014/main" id="{9CD608BB-0116-49B5-A23D-8575A3658E8D}"/>
              </a:ext>
            </a:extLst>
          </p:cNvPr>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57044" y="5679766"/>
            <a:ext cx="993716" cy="481952"/>
          </a:xfrm>
          <a:prstGeom prst="rect">
            <a:avLst/>
          </a:prstGeom>
        </p:spPr>
      </p:pic>
      <p:pic>
        <p:nvPicPr>
          <p:cNvPr id="4110" name="Picture 14" descr="Image result for on board space station">
            <a:extLst>
              <a:ext uri="{FF2B5EF4-FFF2-40B4-BE49-F238E27FC236}">
                <a16:creationId xmlns:a16="http://schemas.microsoft.com/office/drawing/2014/main" id="{94D89563-5ACA-4D49-9F0F-9FD8AF2A616E}"/>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0" y="3185396"/>
            <a:ext cx="4791492" cy="3209925"/>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127C4A27-3D6F-4FE2-88E4-349BC9DBB6E8}"/>
              </a:ext>
            </a:extLst>
          </p:cNvPr>
          <p:cNvSpPr txBox="1"/>
          <p:nvPr/>
        </p:nvSpPr>
        <p:spPr>
          <a:xfrm>
            <a:off x="1" y="2054808"/>
            <a:ext cx="12191999"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E7E6E6">
                    <a:lumMod val="50000"/>
                  </a:srgbClr>
                </a:solidFill>
                <a:effectLst/>
                <a:uLnTx/>
                <a:uFillTx/>
                <a:latin typeface="Grotesque Light" panose="020B0304020202020204" pitchFamily="34" charset="0"/>
                <a:ea typeface="+mn-ea"/>
                <a:cs typeface="+mn-cs"/>
              </a:rPr>
              <a:t>Discover The United States Space Force</a:t>
            </a:r>
          </a:p>
        </p:txBody>
      </p:sp>
      <p:pic>
        <p:nvPicPr>
          <p:cNvPr id="26" name="Picture 25">
            <a:extLst>
              <a:ext uri="{FF2B5EF4-FFF2-40B4-BE49-F238E27FC236}">
                <a16:creationId xmlns:a16="http://schemas.microsoft.com/office/drawing/2014/main" id="{A09AB7FF-6BBF-4605-916F-F7CAAB65238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08580" y="4215851"/>
            <a:ext cx="239698" cy="303775"/>
          </a:xfrm>
          <a:prstGeom prst="rect">
            <a:avLst/>
          </a:prstGeom>
        </p:spPr>
      </p:pic>
      <p:sp>
        <p:nvSpPr>
          <p:cNvPr id="27" name="Rectangle 26">
            <a:extLst>
              <a:ext uri="{FF2B5EF4-FFF2-40B4-BE49-F238E27FC236}">
                <a16:creationId xmlns:a16="http://schemas.microsoft.com/office/drawing/2014/main" id="{4E6DA855-A7C0-400C-988F-40FBDA563678}"/>
              </a:ext>
            </a:extLst>
          </p:cNvPr>
          <p:cNvSpPr/>
          <p:nvPr/>
        </p:nvSpPr>
        <p:spPr>
          <a:xfrm>
            <a:off x="5600700" y="2827496"/>
            <a:ext cx="5083045" cy="3944779"/>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8700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4098" name="Picture 2" descr="Image result for astronaut">
            <a:extLst>
              <a:ext uri="{FF2B5EF4-FFF2-40B4-BE49-F238E27FC236}">
                <a16:creationId xmlns:a16="http://schemas.microsoft.com/office/drawing/2014/main" id="{6CC6C9A9-5107-4B1D-9C7B-B199E7A1AB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0" y="2876549"/>
            <a:ext cx="4429918" cy="332243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74340F7A-C065-444E-BC96-4B40EE0FE99C}"/>
              </a:ext>
            </a:extLst>
          </p:cNvPr>
          <p:cNvSpPr txBox="1"/>
          <p:nvPr/>
        </p:nvSpPr>
        <p:spPr>
          <a:xfrm>
            <a:off x="6438170" y="2876549"/>
            <a:ext cx="3931920" cy="3323987"/>
          </a:xfrm>
          <a:prstGeom prst="rect">
            <a:avLst/>
          </a:prstGeom>
          <a:solidFill>
            <a:schemeClr val="tx1">
              <a:lumMod val="75000"/>
              <a:lumOff val="25000"/>
            </a:schemeClr>
          </a:solidFill>
          <a:ln>
            <a:noFill/>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75000"/>
                  </a:srgbClr>
                </a:solidFill>
                <a:effectLst/>
                <a:uLnTx/>
                <a:uFillTx/>
                <a:latin typeface="Grotesque Light" panose="020B0304020202020204" pitchFamily="34" charset="0"/>
                <a:ea typeface="+mn-ea"/>
                <a:cs typeface="+mn-cs"/>
              </a:rPr>
              <a:t>Recruitment begins now. Visit out recruitment page to learn how to apply today. Or visit one of hundreds of recruitment facilities across the United States.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lumMod val="75000"/>
                </a:srgbClr>
              </a:solidFill>
              <a:effectLst/>
              <a:uLnTx/>
              <a:uFillTx/>
              <a:latin typeface="Grotesque Light" panose="020B0304020202020204" pitchFamily="3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75000"/>
                  </a:srgbClr>
                </a:solidFill>
                <a:effectLst/>
                <a:uLnTx/>
                <a:uFillTx/>
                <a:latin typeface="Grotesque Light" panose="020B0304020202020204" pitchFamily="34" charset="0"/>
                <a:ea typeface="+mn-ea"/>
                <a:cs typeface="+mn-cs"/>
              </a:rPr>
              <a:t>You can contact the our recruitment officers if you have any questions about joining the USSF. Visit our contact us page for more information.</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lumMod val="75000"/>
                </a:srgbClr>
              </a:solidFill>
              <a:effectLst/>
              <a:uLnTx/>
              <a:uFillTx/>
              <a:latin typeface="Grotesque Light" panose="020B0304020202020204" pitchFamily="3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75000"/>
                  </a:srgbClr>
                </a:solidFill>
                <a:effectLst/>
                <a:uLnTx/>
                <a:uFillTx/>
                <a:latin typeface="Grotesque Light" panose="020B0304020202020204" pitchFamily="34" charset="0"/>
                <a:ea typeface="+mn-ea"/>
                <a:cs typeface="+mn-cs"/>
              </a:rPr>
              <a:t>We need you. Do you think you have what it takes to protect our nation using the latest advances in technology? We are looking for technically skilled and physically skilled people that are willing to go beyond their horizons and are up for new challenges.</a:t>
            </a:r>
          </a:p>
        </p:txBody>
      </p:sp>
      <p:pic>
        <p:nvPicPr>
          <p:cNvPr id="13" name="Picture 8" descr="Image result for space">
            <a:extLst>
              <a:ext uri="{FF2B5EF4-FFF2-40B4-BE49-F238E27FC236}">
                <a16:creationId xmlns:a16="http://schemas.microsoft.com/office/drawing/2014/main" id="{31598AD7-F3A1-4013-846C-88A15AEF9EC0}"/>
              </a:ext>
            </a:extLst>
          </p:cNvPr>
          <p:cNvPicPr>
            <a:picLocks noChangeAspect="1" noChangeArrowheads="1"/>
          </p:cNvPicPr>
          <p:nvPr/>
        </p:nvPicPr>
        <p:blipFill rotWithShape="1">
          <a:blip r:embed="rId4">
            <a:alphaModFix amt="70000"/>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r="-100" b="60469"/>
          <a:stretch/>
        </p:blipFill>
        <p:spPr bwMode="auto">
          <a:xfrm>
            <a:off x="1" y="-2162175"/>
            <a:ext cx="12191998" cy="320992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B0038DF4-0F75-4CEF-8C8C-7C04DA10ACDD}"/>
              </a:ext>
            </a:extLst>
          </p:cNvPr>
          <p:cNvSpPr txBox="1"/>
          <p:nvPr/>
        </p:nvSpPr>
        <p:spPr>
          <a:xfrm>
            <a:off x="6077762" y="-1864995"/>
            <a:ext cx="6102079"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E7E6E6">
                    <a:lumMod val="50000"/>
                  </a:srgbClr>
                </a:solidFill>
                <a:effectLst/>
                <a:uLnTx/>
                <a:uFillTx/>
                <a:latin typeface="Grotesque Light" panose="020B0304020202020204" pitchFamily="34" charset="0"/>
                <a:ea typeface="+mn-ea"/>
                <a:cs typeface="+mn-cs"/>
              </a:rPr>
              <a:t>Mission</a:t>
            </a:r>
          </a:p>
        </p:txBody>
      </p:sp>
      <p:sp>
        <p:nvSpPr>
          <p:cNvPr id="16" name="TextBox 15">
            <a:extLst>
              <a:ext uri="{FF2B5EF4-FFF2-40B4-BE49-F238E27FC236}">
                <a16:creationId xmlns:a16="http://schemas.microsoft.com/office/drawing/2014/main" id="{E7C01B9E-85BD-4DD8-964F-41F9BBE9AFB4}"/>
              </a:ext>
            </a:extLst>
          </p:cNvPr>
          <p:cNvSpPr txBox="1"/>
          <p:nvPr/>
        </p:nvSpPr>
        <p:spPr>
          <a:xfrm>
            <a:off x="6089921" y="-1316355"/>
            <a:ext cx="6102079"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E7E6E6">
                    <a:lumMod val="50000"/>
                  </a:srgbClr>
                </a:solidFill>
                <a:effectLst/>
                <a:uLnTx/>
                <a:uFillTx/>
                <a:latin typeface="Grotesque Light" panose="020B0304020202020204" pitchFamily="34" charset="0"/>
                <a:ea typeface="+mn-ea"/>
                <a:cs typeface="+mn-cs"/>
              </a:rPr>
              <a:t>Education</a:t>
            </a:r>
          </a:p>
        </p:txBody>
      </p:sp>
      <p:sp>
        <p:nvSpPr>
          <p:cNvPr id="17" name="TextBox 16">
            <a:extLst>
              <a:ext uri="{FF2B5EF4-FFF2-40B4-BE49-F238E27FC236}">
                <a16:creationId xmlns:a16="http://schemas.microsoft.com/office/drawing/2014/main" id="{3EFCAFCA-1D56-40A2-80CF-28D6A8A6DC2F}"/>
              </a:ext>
            </a:extLst>
          </p:cNvPr>
          <p:cNvSpPr txBox="1"/>
          <p:nvPr/>
        </p:nvSpPr>
        <p:spPr>
          <a:xfrm>
            <a:off x="6089921" y="-767715"/>
            <a:ext cx="610207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E7E6E6">
                    <a:lumMod val="50000"/>
                  </a:srgbClr>
                </a:solidFill>
                <a:effectLst/>
                <a:uLnTx/>
                <a:uFillTx/>
                <a:latin typeface="Grotesque Light" panose="020B0304020202020204" pitchFamily="34" charset="0"/>
                <a:ea typeface="+mn-ea"/>
                <a:cs typeface="+mn-cs"/>
              </a:rPr>
              <a:t>Careers</a:t>
            </a:r>
          </a:p>
        </p:txBody>
      </p:sp>
      <p:sp>
        <p:nvSpPr>
          <p:cNvPr id="18" name="TextBox 17">
            <a:extLst>
              <a:ext uri="{FF2B5EF4-FFF2-40B4-BE49-F238E27FC236}">
                <a16:creationId xmlns:a16="http://schemas.microsoft.com/office/drawing/2014/main" id="{F71008E8-7E9E-4278-903C-5BBE8D16986C}"/>
              </a:ext>
            </a:extLst>
          </p:cNvPr>
          <p:cNvSpPr txBox="1"/>
          <p:nvPr/>
        </p:nvSpPr>
        <p:spPr>
          <a:xfrm>
            <a:off x="6089922" y="-221783"/>
            <a:ext cx="610207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E7E6E6">
                    <a:lumMod val="50000"/>
                  </a:srgbClr>
                </a:solidFill>
                <a:effectLst/>
                <a:uLnTx/>
                <a:uFillTx/>
                <a:latin typeface="Grotesque Light" panose="020B0304020202020204" pitchFamily="34" charset="0"/>
                <a:ea typeface="+mn-ea"/>
                <a:cs typeface="+mn-cs"/>
              </a:rPr>
              <a:t>Lifestyle</a:t>
            </a:r>
          </a:p>
        </p:txBody>
      </p:sp>
      <p:sp>
        <p:nvSpPr>
          <p:cNvPr id="23" name="TextBox 22">
            <a:extLst>
              <a:ext uri="{FF2B5EF4-FFF2-40B4-BE49-F238E27FC236}">
                <a16:creationId xmlns:a16="http://schemas.microsoft.com/office/drawing/2014/main" id="{661ACBA6-1480-4B79-8A35-433104BA10A8}"/>
              </a:ext>
            </a:extLst>
          </p:cNvPr>
          <p:cNvSpPr txBox="1"/>
          <p:nvPr/>
        </p:nvSpPr>
        <p:spPr>
          <a:xfrm>
            <a:off x="6089922" y="324149"/>
            <a:ext cx="610207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E7E6E6">
                    <a:lumMod val="50000"/>
                  </a:srgbClr>
                </a:solidFill>
                <a:effectLst/>
                <a:uLnTx/>
                <a:uFillTx/>
                <a:latin typeface="Grotesque Light" panose="020B0304020202020204" pitchFamily="34" charset="0"/>
                <a:ea typeface="+mn-ea"/>
                <a:cs typeface="+mn-cs"/>
              </a:rPr>
              <a:t>How To Join</a:t>
            </a:r>
          </a:p>
        </p:txBody>
      </p:sp>
      <p:pic>
        <p:nvPicPr>
          <p:cNvPr id="24" name="Picture 23" descr="A close up of a sign&#10;&#10;Description generated with high confidence">
            <a:extLst>
              <a:ext uri="{FF2B5EF4-FFF2-40B4-BE49-F238E27FC236}">
                <a16:creationId xmlns:a16="http://schemas.microsoft.com/office/drawing/2014/main" id="{21EBE727-D592-41EC-AE17-4F71D44AAE79}"/>
              </a:ext>
            </a:extLst>
          </p:cNvPr>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6957044" y="-1864995"/>
            <a:ext cx="993716" cy="481952"/>
          </a:xfrm>
          <a:prstGeom prst="rect">
            <a:avLst/>
          </a:prstGeom>
        </p:spPr>
      </p:pic>
      <p:pic>
        <p:nvPicPr>
          <p:cNvPr id="25" name="Picture 24" descr="A close up of a sign&#10;&#10;Description generated with high confidence">
            <a:extLst>
              <a:ext uri="{FF2B5EF4-FFF2-40B4-BE49-F238E27FC236}">
                <a16:creationId xmlns:a16="http://schemas.microsoft.com/office/drawing/2014/main" id="{563F8976-74A6-4ED1-A0F1-6B9DE71A9498}"/>
              </a:ext>
            </a:extLst>
          </p:cNvPr>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957044" y="-1324167"/>
            <a:ext cx="993716" cy="481952"/>
          </a:xfrm>
          <a:prstGeom prst="rect">
            <a:avLst/>
          </a:prstGeom>
        </p:spPr>
      </p:pic>
      <p:pic>
        <p:nvPicPr>
          <p:cNvPr id="26" name="Picture 25" descr="A close up of a sign&#10;&#10;Description generated with high confidence">
            <a:extLst>
              <a:ext uri="{FF2B5EF4-FFF2-40B4-BE49-F238E27FC236}">
                <a16:creationId xmlns:a16="http://schemas.microsoft.com/office/drawing/2014/main" id="{706A94DE-A4ED-41F3-A742-BF67EC742D22}"/>
              </a:ext>
            </a:extLst>
          </p:cNvPr>
          <p:cNvPicPr>
            <a:picLocks noChangeAspect="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957044" y="-763173"/>
            <a:ext cx="993716" cy="481952"/>
          </a:xfrm>
          <a:prstGeom prst="rect">
            <a:avLst/>
          </a:prstGeom>
        </p:spPr>
      </p:pic>
      <p:pic>
        <p:nvPicPr>
          <p:cNvPr id="27" name="Picture 26" descr="A close up of a sign&#10;&#10;Description generated with high confidence">
            <a:extLst>
              <a:ext uri="{FF2B5EF4-FFF2-40B4-BE49-F238E27FC236}">
                <a16:creationId xmlns:a16="http://schemas.microsoft.com/office/drawing/2014/main" id="{C3E46D3E-D8EB-430B-83D1-EC734C81EABA}"/>
              </a:ext>
            </a:extLst>
          </p:cNvPr>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957044" y="-207280"/>
            <a:ext cx="993716" cy="481952"/>
          </a:xfrm>
          <a:prstGeom prst="rect">
            <a:avLst/>
          </a:prstGeom>
        </p:spPr>
      </p:pic>
      <p:pic>
        <p:nvPicPr>
          <p:cNvPr id="28" name="Picture 27" descr="A close up of a sign&#10;&#10;Description generated with high confidence">
            <a:extLst>
              <a:ext uri="{FF2B5EF4-FFF2-40B4-BE49-F238E27FC236}">
                <a16:creationId xmlns:a16="http://schemas.microsoft.com/office/drawing/2014/main" id="{7AF722DF-45B2-4B24-9F0B-C61EA11E9A71}"/>
              </a:ext>
            </a:extLst>
          </p:cNvPr>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57044" y="332194"/>
            <a:ext cx="993716" cy="481952"/>
          </a:xfrm>
          <a:prstGeom prst="rect">
            <a:avLst/>
          </a:prstGeom>
        </p:spPr>
      </p:pic>
      <p:pic>
        <p:nvPicPr>
          <p:cNvPr id="29" name="Picture 14" descr="Image result for on board space station">
            <a:extLst>
              <a:ext uri="{FF2B5EF4-FFF2-40B4-BE49-F238E27FC236}">
                <a16:creationId xmlns:a16="http://schemas.microsoft.com/office/drawing/2014/main" id="{5C277753-D6A3-4E74-8D19-4510A8405D7C}"/>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0" y="-2162176"/>
            <a:ext cx="4791492" cy="32099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8B715C1-504D-4A2D-9FA2-AA039EA20FAE}"/>
              </a:ext>
            </a:extLst>
          </p:cNvPr>
          <p:cNvSpPr/>
          <p:nvPr/>
        </p:nvSpPr>
        <p:spPr>
          <a:xfrm>
            <a:off x="0" y="0"/>
            <a:ext cx="12192000" cy="457200"/>
          </a:xfrm>
          <a:prstGeom prst="rect">
            <a:avLst/>
          </a:prstGeom>
          <a:gradFill>
            <a:gsLst>
              <a:gs pos="0">
                <a:schemeClr val="tx1">
                  <a:lumMod val="75000"/>
                  <a:lumOff val="25000"/>
                </a:schemeClr>
              </a:gs>
              <a:gs pos="65000">
                <a:schemeClr val="tx1">
                  <a:lumMod val="95000"/>
                  <a:lumOff val="5000"/>
                </a:schemeClr>
              </a:gs>
              <a:gs pos="35000">
                <a:schemeClr val="tx1">
                  <a:lumMod val="95000"/>
                  <a:lumOff val="5000"/>
                </a:schemeClr>
              </a:gs>
              <a:gs pos="100000">
                <a:schemeClr val="tx1">
                  <a:lumMod val="75000"/>
                  <a:lumOff val="2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E327AB56-C08E-4DE8-9692-518EF5013D62}"/>
              </a:ext>
            </a:extLst>
          </p:cNvPr>
          <p:cNvSpPr/>
          <p:nvPr/>
        </p:nvSpPr>
        <p:spPr>
          <a:xfrm>
            <a:off x="3383280" y="0"/>
            <a:ext cx="1371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RECRUITMENT</a:t>
            </a:r>
          </a:p>
        </p:txBody>
      </p:sp>
      <p:sp>
        <p:nvSpPr>
          <p:cNvPr id="19" name="Rectangle 18">
            <a:extLst>
              <a:ext uri="{FF2B5EF4-FFF2-40B4-BE49-F238E27FC236}">
                <a16:creationId xmlns:a16="http://schemas.microsoft.com/office/drawing/2014/main" id="{2E5EFA56-C3E8-43B3-88D2-EAC94BD05671}"/>
              </a:ext>
            </a:extLst>
          </p:cNvPr>
          <p:cNvSpPr/>
          <p:nvPr/>
        </p:nvSpPr>
        <p:spPr>
          <a:xfrm>
            <a:off x="2377440" y="0"/>
            <a:ext cx="953966"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CAREERS</a:t>
            </a:r>
          </a:p>
        </p:txBody>
      </p:sp>
      <p:sp>
        <p:nvSpPr>
          <p:cNvPr id="20" name="Rectangle 19">
            <a:extLst>
              <a:ext uri="{FF2B5EF4-FFF2-40B4-BE49-F238E27FC236}">
                <a16:creationId xmlns:a16="http://schemas.microsoft.com/office/drawing/2014/main" id="{E9C3A259-2E47-47D6-ADE6-A4D595BC2C18}"/>
              </a:ext>
            </a:extLst>
          </p:cNvPr>
          <p:cNvSpPr/>
          <p:nvPr/>
        </p:nvSpPr>
        <p:spPr>
          <a:xfrm>
            <a:off x="1097280" y="0"/>
            <a:ext cx="12668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CONTACT US</a:t>
            </a:r>
          </a:p>
        </p:txBody>
      </p:sp>
      <p:sp>
        <p:nvSpPr>
          <p:cNvPr id="21" name="Rectangle 20">
            <a:extLst>
              <a:ext uri="{FF2B5EF4-FFF2-40B4-BE49-F238E27FC236}">
                <a16:creationId xmlns:a16="http://schemas.microsoft.com/office/drawing/2014/main" id="{EE919791-D545-40F6-8647-1BFB0A7658C3}"/>
              </a:ext>
            </a:extLst>
          </p:cNvPr>
          <p:cNvSpPr/>
          <p:nvPr/>
        </p:nvSpPr>
        <p:spPr>
          <a:xfrm>
            <a:off x="365760" y="0"/>
            <a:ext cx="731959"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ABOUT</a:t>
            </a:r>
          </a:p>
        </p:txBody>
      </p:sp>
      <p:sp>
        <p:nvSpPr>
          <p:cNvPr id="22" name="Rectangle 21">
            <a:extLst>
              <a:ext uri="{FF2B5EF4-FFF2-40B4-BE49-F238E27FC236}">
                <a16:creationId xmlns:a16="http://schemas.microsoft.com/office/drawing/2014/main" id="{33A330D2-9131-446D-8138-02044083FC99}"/>
              </a:ext>
            </a:extLst>
          </p:cNvPr>
          <p:cNvSpPr/>
          <p:nvPr/>
        </p:nvSpPr>
        <p:spPr>
          <a:xfrm>
            <a:off x="10972800" y="0"/>
            <a:ext cx="855784"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SEARCH</a:t>
            </a:r>
          </a:p>
        </p:txBody>
      </p:sp>
      <p:pic>
        <p:nvPicPr>
          <p:cNvPr id="5" name="Picture 4" descr="A close up of a sign&#10;&#10;Description generated with high confidence">
            <a:extLst>
              <a:ext uri="{FF2B5EF4-FFF2-40B4-BE49-F238E27FC236}">
                <a16:creationId xmlns:a16="http://schemas.microsoft.com/office/drawing/2014/main" id="{37F71FD1-C8D3-4493-BB80-D66B2CD21C21}"/>
              </a:ext>
            </a:extLst>
          </p:cNvPr>
          <p:cNvPicPr>
            <a:picLocks noChangeAspect="1"/>
          </p:cNvPicPr>
          <p:nvPr/>
        </p:nvPicPr>
        <p:blipFill>
          <a:blip r:embed="rId9">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668108" y="-19050"/>
            <a:ext cx="855784" cy="914400"/>
          </a:xfrm>
          <a:prstGeom prst="rect">
            <a:avLst/>
          </a:prstGeom>
        </p:spPr>
      </p:pic>
      <p:sp>
        <p:nvSpPr>
          <p:cNvPr id="32" name="TextBox 31">
            <a:extLst>
              <a:ext uri="{FF2B5EF4-FFF2-40B4-BE49-F238E27FC236}">
                <a16:creationId xmlns:a16="http://schemas.microsoft.com/office/drawing/2014/main" id="{8F4BBEC4-9B40-4A64-83C1-B47E778FF2CA}"/>
              </a:ext>
            </a:extLst>
          </p:cNvPr>
          <p:cNvSpPr txBox="1"/>
          <p:nvPr/>
        </p:nvSpPr>
        <p:spPr>
          <a:xfrm>
            <a:off x="1809751" y="1577428"/>
            <a:ext cx="8560340"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E7E6E6">
                    <a:lumMod val="50000"/>
                  </a:srgbClr>
                </a:solidFill>
                <a:effectLst/>
                <a:uLnTx/>
                <a:uFillTx/>
                <a:latin typeface="Grotesque Light" panose="020B0304020202020204" pitchFamily="34" charset="0"/>
                <a:ea typeface="+mn-ea"/>
                <a:cs typeface="+mn-cs"/>
              </a:rPr>
              <a:t>Start your journey. Transform your life and become part of something out of this world.</a:t>
            </a:r>
          </a:p>
        </p:txBody>
      </p:sp>
      <p:sp>
        <p:nvSpPr>
          <p:cNvPr id="30" name="Rectangle 29">
            <a:extLst>
              <a:ext uri="{FF2B5EF4-FFF2-40B4-BE49-F238E27FC236}">
                <a16:creationId xmlns:a16="http://schemas.microsoft.com/office/drawing/2014/main" id="{16BA4EBE-10B4-4830-B3E1-10FF9D775C83}"/>
              </a:ext>
            </a:extLst>
          </p:cNvPr>
          <p:cNvSpPr/>
          <p:nvPr/>
        </p:nvSpPr>
        <p:spPr>
          <a:xfrm>
            <a:off x="1695450" y="2724149"/>
            <a:ext cx="4667250" cy="3571876"/>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Calibri" panose="020F0502020204030204"/>
              <a:ea typeface="+mn-ea"/>
              <a:cs typeface="+mn-cs"/>
            </a:endParaRPr>
          </a:p>
        </p:txBody>
      </p:sp>
      <p:pic>
        <p:nvPicPr>
          <p:cNvPr id="31" name="Picture 30">
            <a:extLst>
              <a:ext uri="{FF2B5EF4-FFF2-40B4-BE49-F238E27FC236}">
                <a16:creationId xmlns:a16="http://schemas.microsoft.com/office/drawing/2014/main" id="{AEBBB60F-652C-4B2C-819E-92DCFB1B7FE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548259" y="3554032"/>
            <a:ext cx="239698" cy="303775"/>
          </a:xfrm>
          <a:prstGeom prst="rect">
            <a:avLst/>
          </a:prstGeom>
        </p:spPr>
      </p:pic>
    </p:spTree>
    <p:extLst>
      <p:ext uri="{BB962C8B-B14F-4D97-AF65-F5344CB8AC3E}">
        <p14:creationId xmlns:p14="http://schemas.microsoft.com/office/powerpoint/2010/main" val="3444564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5124" name="Picture 4" descr="Image result for space force">
            <a:extLst>
              <a:ext uri="{FF2B5EF4-FFF2-40B4-BE49-F238E27FC236}">
                <a16:creationId xmlns:a16="http://schemas.microsoft.com/office/drawing/2014/main" id="{839CD8B7-D451-4303-9326-FB355315DC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3589"/>
            <a:ext cx="12182155" cy="6436239"/>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13E7367A-2046-4AAE-BEB9-2FB51FA0AC32}"/>
              </a:ext>
            </a:extLst>
          </p:cNvPr>
          <p:cNvSpPr txBox="1"/>
          <p:nvPr/>
        </p:nvSpPr>
        <p:spPr>
          <a:xfrm>
            <a:off x="5262779" y="1518560"/>
            <a:ext cx="483372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7E6E6">
                    <a:lumMod val="75000"/>
                  </a:srgbClr>
                </a:solidFill>
                <a:effectLst/>
                <a:uLnTx/>
                <a:uFillTx/>
                <a:latin typeface="Grotesque Light" panose="020B0304020202020204" pitchFamily="34" charset="0"/>
                <a:ea typeface="+mn-ea"/>
                <a:cs typeface="+mn-cs"/>
              </a:rPr>
              <a:t>Your First Line of Defense.</a:t>
            </a:r>
          </a:p>
        </p:txBody>
      </p:sp>
      <p:pic>
        <p:nvPicPr>
          <p:cNvPr id="5128" name="Picture 8" descr="Image result for space force">
            <a:extLst>
              <a:ext uri="{FF2B5EF4-FFF2-40B4-BE49-F238E27FC236}">
                <a16:creationId xmlns:a16="http://schemas.microsoft.com/office/drawing/2014/main" id="{031EE9BB-82AD-49A8-BF89-054F119C0951}"/>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9845" y="-494187"/>
            <a:ext cx="2412683" cy="241268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8B715C1-504D-4A2D-9FA2-AA039EA20FAE}"/>
              </a:ext>
            </a:extLst>
          </p:cNvPr>
          <p:cNvSpPr/>
          <p:nvPr/>
        </p:nvSpPr>
        <p:spPr>
          <a:xfrm>
            <a:off x="0" y="0"/>
            <a:ext cx="12192000" cy="457200"/>
          </a:xfrm>
          <a:prstGeom prst="rect">
            <a:avLst/>
          </a:prstGeom>
          <a:gradFill>
            <a:gsLst>
              <a:gs pos="0">
                <a:schemeClr val="tx1">
                  <a:lumMod val="75000"/>
                  <a:lumOff val="25000"/>
                </a:schemeClr>
              </a:gs>
              <a:gs pos="65000">
                <a:schemeClr val="tx1">
                  <a:lumMod val="95000"/>
                  <a:lumOff val="5000"/>
                </a:schemeClr>
              </a:gs>
              <a:gs pos="35000">
                <a:schemeClr val="tx1">
                  <a:lumMod val="95000"/>
                  <a:lumOff val="5000"/>
                </a:schemeClr>
              </a:gs>
              <a:gs pos="100000">
                <a:schemeClr val="tx1">
                  <a:lumMod val="75000"/>
                  <a:lumOff val="2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E327AB56-C08E-4DE8-9692-518EF5013D62}"/>
              </a:ext>
            </a:extLst>
          </p:cNvPr>
          <p:cNvSpPr/>
          <p:nvPr/>
        </p:nvSpPr>
        <p:spPr>
          <a:xfrm>
            <a:off x="3383280" y="0"/>
            <a:ext cx="1371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RECRUITMENT</a:t>
            </a:r>
          </a:p>
        </p:txBody>
      </p:sp>
      <p:sp>
        <p:nvSpPr>
          <p:cNvPr id="19" name="Rectangle 18">
            <a:extLst>
              <a:ext uri="{FF2B5EF4-FFF2-40B4-BE49-F238E27FC236}">
                <a16:creationId xmlns:a16="http://schemas.microsoft.com/office/drawing/2014/main" id="{2E5EFA56-C3E8-43B3-88D2-EAC94BD05671}"/>
              </a:ext>
            </a:extLst>
          </p:cNvPr>
          <p:cNvSpPr/>
          <p:nvPr/>
        </p:nvSpPr>
        <p:spPr>
          <a:xfrm>
            <a:off x="2377440" y="0"/>
            <a:ext cx="953966"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CAREERS</a:t>
            </a:r>
          </a:p>
        </p:txBody>
      </p:sp>
      <p:sp>
        <p:nvSpPr>
          <p:cNvPr id="20" name="Rectangle 19">
            <a:extLst>
              <a:ext uri="{FF2B5EF4-FFF2-40B4-BE49-F238E27FC236}">
                <a16:creationId xmlns:a16="http://schemas.microsoft.com/office/drawing/2014/main" id="{E9C3A259-2E47-47D6-ADE6-A4D595BC2C18}"/>
              </a:ext>
            </a:extLst>
          </p:cNvPr>
          <p:cNvSpPr/>
          <p:nvPr/>
        </p:nvSpPr>
        <p:spPr>
          <a:xfrm>
            <a:off x="1097280" y="0"/>
            <a:ext cx="12668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CONTACT US</a:t>
            </a:r>
          </a:p>
        </p:txBody>
      </p:sp>
      <p:sp>
        <p:nvSpPr>
          <p:cNvPr id="21" name="Rectangle 20">
            <a:extLst>
              <a:ext uri="{FF2B5EF4-FFF2-40B4-BE49-F238E27FC236}">
                <a16:creationId xmlns:a16="http://schemas.microsoft.com/office/drawing/2014/main" id="{EE919791-D545-40F6-8647-1BFB0A7658C3}"/>
              </a:ext>
            </a:extLst>
          </p:cNvPr>
          <p:cNvSpPr/>
          <p:nvPr/>
        </p:nvSpPr>
        <p:spPr>
          <a:xfrm>
            <a:off x="365760" y="0"/>
            <a:ext cx="731959"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ABOUT</a:t>
            </a:r>
          </a:p>
        </p:txBody>
      </p:sp>
      <p:sp>
        <p:nvSpPr>
          <p:cNvPr id="22" name="Rectangle 21">
            <a:extLst>
              <a:ext uri="{FF2B5EF4-FFF2-40B4-BE49-F238E27FC236}">
                <a16:creationId xmlns:a16="http://schemas.microsoft.com/office/drawing/2014/main" id="{33A330D2-9131-446D-8138-02044083FC99}"/>
              </a:ext>
            </a:extLst>
          </p:cNvPr>
          <p:cNvSpPr/>
          <p:nvPr/>
        </p:nvSpPr>
        <p:spPr>
          <a:xfrm>
            <a:off x="10972800" y="0"/>
            <a:ext cx="855784"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SEARCH</a:t>
            </a:r>
          </a:p>
        </p:txBody>
      </p:sp>
      <p:pic>
        <p:nvPicPr>
          <p:cNvPr id="5" name="Picture 4" descr="A close up of a sign&#10;&#10;Description generated with high confidence">
            <a:extLst>
              <a:ext uri="{FF2B5EF4-FFF2-40B4-BE49-F238E27FC236}">
                <a16:creationId xmlns:a16="http://schemas.microsoft.com/office/drawing/2014/main" id="{37F71FD1-C8D3-4493-BB80-D66B2CD21C21}"/>
              </a:ext>
            </a:extLst>
          </p:cNvPr>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668108" y="-19050"/>
            <a:ext cx="855784" cy="914400"/>
          </a:xfrm>
          <a:prstGeom prst="rect">
            <a:avLst/>
          </a:prstGeom>
        </p:spPr>
      </p:pic>
      <p:sp>
        <p:nvSpPr>
          <p:cNvPr id="2" name="Rectangle 1">
            <a:extLst>
              <a:ext uri="{FF2B5EF4-FFF2-40B4-BE49-F238E27FC236}">
                <a16:creationId xmlns:a16="http://schemas.microsoft.com/office/drawing/2014/main" id="{A2E8D94B-5054-47E9-B6EB-E1CFF468FBFB}"/>
              </a:ext>
            </a:extLst>
          </p:cNvPr>
          <p:cNvSpPr/>
          <p:nvPr/>
        </p:nvSpPr>
        <p:spPr>
          <a:xfrm>
            <a:off x="9844" y="5943600"/>
            <a:ext cx="12182155" cy="914400"/>
          </a:xfrm>
          <a:prstGeom prst="rect">
            <a:avLst/>
          </a:prstGeom>
          <a:gradFill>
            <a:gsLst>
              <a:gs pos="0">
                <a:schemeClr val="tx1">
                  <a:lumMod val="75000"/>
                  <a:lumOff val="25000"/>
                </a:schemeClr>
              </a:gs>
              <a:gs pos="65000">
                <a:schemeClr val="tx1">
                  <a:lumMod val="95000"/>
                  <a:lumOff val="5000"/>
                </a:schemeClr>
              </a:gs>
              <a:gs pos="35000">
                <a:schemeClr val="tx1">
                  <a:lumMod val="95000"/>
                  <a:lumOff val="5000"/>
                </a:schemeClr>
              </a:gs>
              <a:gs pos="100000">
                <a:schemeClr val="tx1">
                  <a:lumMod val="75000"/>
                  <a:lumOff val="2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F9ADD13A-3FC9-4FC3-9C40-0F2AC605A2C0}"/>
              </a:ext>
            </a:extLst>
          </p:cNvPr>
          <p:cNvSpPr/>
          <p:nvPr/>
        </p:nvSpPr>
        <p:spPr>
          <a:xfrm>
            <a:off x="363416" y="5962650"/>
            <a:ext cx="373951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©2018 United States Space Force</a:t>
            </a:r>
          </a:p>
        </p:txBody>
      </p:sp>
      <p:pic>
        <p:nvPicPr>
          <p:cNvPr id="17" name="Picture 16" descr="A close up of a sign&#10;&#10;Description generated with high confidence">
            <a:extLst>
              <a:ext uri="{FF2B5EF4-FFF2-40B4-BE49-F238E27FC236}">
                <a16:creationId xmlns:a16="http://schemas.microsoft.com/office/drawing/2014/main" id="{FEC43E01-8FCB-46A4-978C-5410F90453DA}"/>
              </a:ext>
            </a:extLst>
          </p:cNvPr>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972800" y="5962650"/>
            <a:ext cx="855784" cy="914400"/>
          </a:xfrm>
          <a:prstGeom prst="rect">
            <a:avLst/>
          </a:prstGeom>
        </p:spPr>
      </p:pic>
      <p:sp>
        <p:nvSpPr>
          <p:cNvPr id="18" name="Rectangle 17">
            <a:extLst>
              <a:ext uri="{FF2B5EF4-FFF2-40B4-BE49-F238E27FC236}">
                <a16:creationId xmlns:a16="http://schemas.microsoft.com/office/drawing/2014/main" id="{7B7A0A9D-BDD3-4115-ABBA-019D274F0F0D}"/>
              </a:ext>
            </a:extLst>
          </p:cNvPr>
          <p:cNvSpPr/>
          <p:nvPr/>
        </p:nvSpPr>
        <p:spPr>
          <a:xfrm>
            <a:off x="363416" y="6309360"/>
            <a:ext cx="1322509"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OCR A Extended" panose="02010509020102010303" pitchFamily="50" charset="0"/>
                <a:ea typeface="+mn-ea"/>
                <a:cs typeface="Cordia New" panose="020B0502040204020203" pitchFamily="34" charset="-34"/>
              </a:rPr>
              <a:t>Privacy Policy</a:t>
            </a:r>
          </a:p>
        </p:txBody>
      </p:sp>
      <p:sp>
        <p:nvSpPr>
          <p:cNvPr id="23" name="Rectangle 22">
            <a:extLst>
              <a:ext uri="{FF2B5EF4-FFF2-40B4-BE49-F238E27FC236}">
                <a16:creationId xmlns:a16="http://schemas.microsoft.com/office/drawing/2014/main" id="{23D24153-9612-42DB-9D4E-CAAAE611A298}"/>
              </a:ext>
            </a:extLst>
          </p:cNvPr>
          <p:cNvSpPr/>
          <p:nvPr/>
        </p:nvSpPr>
        <p:spPr>
          <a:xfrm>
            <a:off x="1645920" y="6309360"/>
            <a:ext cx="1322509"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About Our Ads</a:t>
            </a:r>
          </a:p>
        </p:txBody>
      </p:sp>
      <p:sp>
        <p:nvSpPr>
          <p:cNvPr id="24" name="Rectangle 23">
            <a:extLst>
              <a:ext uri="{FF2B5EF4-FFF2-40B4-BE49-F238E27FC236}">
                <a16:creationId xmlns:a16="http://schemas.microsoft.com/office/drawing/2014/main" id="{9F8C2A84-5CBF-40CF-86CD-D17D7119C2E2}"/>
              </a:ext>
            </a:extLst>
          </p:cNvPr>
          <p:cNvSpPr/>
          <p:nvPr/>
        </p:nvSpPr>
        <p:spPr>
          <a:xfrm>
            <a:off x="2834640" y="6309360"/>
            <a:ext cx="75628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Sitemap</a:t>
            </a:r>
          </a:p>
        </p:txBody>
      </p:sp>
      <p:sp>
        <p:nvSpPr>
          <p:cNvPr id="25" name="Rectangle 24">
            <a:extLst>
              <a:ext uri="{FF2B5EF4-FFF2-40B4-BE49-F238E27FC236}">
                <a16:creationId xmlns:a16="http://schemas.microsoft.com/office/drawing/2014/main" id="{E75A4CAE-2707-45AC-931E-67283D802FC4}"/>
              </a:ext>
            </a:extLst>
          </p:cNvPr>
          <p:cNvSpPr/>
          <p:nvPr/>
        </p:nvSpPr>
        <p:spPr>
          <a:xfrm>
            <a:off x="3590925" y="6313170"/>
            <a:ext cx="116395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Terms of Use</a:t>
            </a:r>
          </a:p>
        </p:txBody>
      </p:sp>
      <p:sp>
        <p:nvSpPr>
          <p:cNvPr id="26" name="Rectangle 25">
            <a:extLst>
              <a:ext uri="{FF2B5EF4-FFF2-40B4-BE49-F238E27FC236}">
                <a16:creationId xmlns:a16="http://schemas.microsoft.com/office/drawing/2014/main" id="{15415735-4501-4FE4-8A63-BDDF43E4B4B8}"/>
              </a:ext>
            </a:extLst>
          </p:cNvPr>
          <p:cNvSpPr/>
          <p:nvPr/>
        </p:nvSpPr>
        <p:spPr>
          <a:xfrm>
            <a:off x="8780144" y="6126480"/>
            <a:ext cx="2192656"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www.SpaceForce.gov</a:t>
            </a:r>
          </a:p>
        </p:txBody>
      </p:sp>
      <p:pic>
        <p:nvPicPr>
          <p:cNvPr id="27" name="Picture 26">
            <a:extLst>
              <a:ext uri="{FF2B5EF4-FFF2-40B4-BE49-F238E27FC236}">
                <a16:creationId xmlns:a16="http://schemas.microsoft.com/office/drawing/2014/main" id="{8E367C79-C909-4CBC-A8A6-EB8CFF60321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9285" y="6547117"/>
            <a:ext cx="239698" cy="303775"/>
          </a:xfrm>
          <a:prstGeom prst="rect">
            <a:avLst/>
          </a:prstGeom>
        </p:spPr>
      </p:pic>
      <p:sp>
        <p:nvSpPr>
          <p:cNvPr id="28" name="Rectangle 27">
            <a:extLst>
              <a:ext uri="{FF2B5EF4-FFF2-40B4-BE49-F238E27FC236}">
                <a16:creationId xmlns:a16="http://schemas.microsoft.com/office/drawing/2014/main" id="{91E3E95A-DF1A-4146-90A0-3EBCD1D76D07}"/>
              </a:ext>
            </a:extLst>
          </p:cNvPr>
          <p:cNvSpPr/>
          <p:nvPr/>
        </p:nvSpPr>
        <p:spPr>
          <a:xfrm>
            <a:off x="268711" y="6309360"/>
            <a:ext cx="1564958" cy="524012"/>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98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1030" name="Picture 6" descr="Related image">
            <a:extLst>
              <a:ext uri="{FF2B5EF4-FFF2-40B4-BE49-F238E27FC236}">
                <a16:creationId xmlns:a16="http://schemas.microsoft.com/office/drawing/2014/main" id="{6BB5EF74-5F4B-4677-8043-88D7D97C0DDD}"/>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l="64733" b="562"/>
          <a:stretch/>
        </p:blipFill>
        <p:spPr bwMode="auto">
          <a:xfrm>
            <a:off x="1809750" y="456143"/>
            <a:ext cx="3023235" cy="402060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8B715C1-504D-4A2D-9FA2-AA039EA20FAE}"/>
              </a:ext>
            </a:extLst>
          </p:cNvPr>
          <p:cNvSpPr/>
          <p:nvPr/>
        </p:nvSpPr>
        <p:spPr>
          <a:xfrm>
            <a:off x="0" y="0"/>
            <a:ext cx="12192000" cy="457200"/>
          </a:xfrm>
          <a:prstGeom prst="rect">
            <a:avLst/>
          </a:prstGeom>
          <a:gradFill>
            <a:gsLst>
              <a:gs pos="0">
                <a:schemeClr val="tx1">
                  <a:lumMod val="75000"/>
                  <a:lumOff val="25000"/>
                </a:schemeClr>
              </a:gs>
              <a:gs pos="65000">
                <a:schemeClr val="tx1">
                  <a:lumMod val="95000"/>
                  <a:lumOff val="5000"/>
                </a:schemeClr>
              </a:gs>
              <a:gs pos="35000">
                <a:schemeClr val="tx1">
                  <a:lumMod val="95000"/>
                  <a:lumOff val="5000"/>
                </a:schemeClr>
              </a:gs>
              <a:gs pos="100000">
                <a:schemeClr val="tx1">
                  <a:lumMod val="75000"/>
                  <a:lumOff val="2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E327AB56-C08E-4DE8-9692-518EF5013D62}"/>
              </a:ext>
            </a:extLst>
          </p:cNvPr>
          <p:cNvSpPr/>
          <p:nvPr/>
        </p:nvSpPr>
        <p:spPr>
          <a:xfrm>
            <a:off x="3383280" y="0"/>
            <a:ext cx="1371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RECRUITMENT</a:t>
            </a:r>
          </a:p>
        </p:txBody>
      </p:sp>
      <p:sp>
        <p:nvSpPr>
          <p:cNvPr id="19" name="Rectangle 18">
            <a:extLst>
              <a:ext uri="{FF2B5EF4-FFF2-40B4-BE49-F238E27FC236}">
                <a16:creationId xmlns:a16="http://schemas.microsoft.com/office/drawing/2014/main" id="{2E5EFA56-C3E8-43B3-88D2-EAC94BD05671}"/>
              </a:ext>
            </a:extLst>
          </p:cNvPr>
          <p:cNvSpPr/>
          <p:nvPr/>
        </p:nvSpPr>
        <p:spPr>
          <a:xfrm>
            <a:off x="2377440" y="0"/>
            <a:ext cx="953966"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CAREERS</a:t>
            </a:r>
          </a:p>
        </p:txBody>
      </p:sp>
      <p:sp>
        <p:nvSpPr>
          <p:cNvPr id="20" name="Rectangle 19">
            <a:extLst>
              <a:ext uri="{FF2B5EF4-FFF2-40B4-BE49-F238E27FC236}">
                <a16:creationId xmlns:a16="http://schemas.microsoft.com/office/drawing/2014/main" id="{E9C3A259-2E47-47D6-ADE6-A4D595BC2C18}"/>
              </a:ext>
            </a:extLst>
          </p:cNvPr>
          <p:cNvSpPr/>
          <p:nvPr/>
        </p:nvSpPr>
        <p:spPr>
          <a:xfrm>
            <a:off x="1097280" y="0"/>
            <a:ext cx="12668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CONTACT US</a:t>
            </a:r>
          </a:p>
        </p:txBody>
      </p:sp>
      <p:sp>
        <p:nvSpPr>
          <p:cNvPr id="21" name="Rectangle 20">
            <a:extLst>
              <a:ext uri="{FF2B5EF4-FFF2-40B4-BE49-F238E27FC236}">
                <a16:creationId xmlns:a16="http://schemas.microsoft.com/office/drawing/2014/main" id="{EE919791-D545-40F6-8647-1BFB0A7658C3}"/>
              </a:ext>
            </a:extLst>
          </p:cNvPr>
          <p:cNvSpPr/>
          <p:nvPr/>
        </p:nvSpPr>
        <p:spPr>
          <a:xfrm>
            <a:off x="365760" y="0"/>
            <a:ext cx="731959"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ABOUT</a:t>
            </a:r>
          </a:p>
        </p:txBody>
      </p:sp>
      <p:sp>
        <p:nvSpPr>
          <p:cNvPr id="22" name="Rectangle 21">
            <a:extLst>
              <a:ext uri="{FF2B5EF4-FFF2-40B4-BE49-F238E27FC236}">
                <a16:creationId xmlns:a16="http://schemas.microsoft.com/office/drawing/2014/main" id="{33A330D2-9131-446D-8138-02044083FC99}"/>
              </a:ext>
            </a:extLst>
          </p:cNvPr>
          <p:cNvSpPr/>
          <p:nvPr/>
        </p:nvSpPr>
        <p:spPr>
          <a:xfrm>
            <a:off x="10972800" y="0"/>
            <a:ext cx="855784"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SEARCH</a:t>
            </a:r>
          </a:p>
        </p:txBody>
      </p:sp>
      <p:sp>
        <p:nvSpPr>
          <p:cNvPr id="11" name="TextBox 10">
            <a:extLst>
              <a:ext uri="{FF2B5EF4-FFF2-40B4-BE49-F238E27FC236}">
                <a16:creationId xmlns:a16="http://schemas.microsoft.com/office/drawing/2014/main" id="{A4BF4009-B030-4809-906A-F78B6F2FA2F4}"/>
              </a:ext>
            </a:extLst>
          </p:cNvPr>
          <p:cNvSpPr txBox="1"/>
          <p:nvPr/>
        </p:nvSpPr>
        <p:spPr>
          <a:xfrm>
            <a:off x="1906" y="4754880"/>
            <a:ext cx="12191999"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i="0" u="none" strike="noStrike" kern="1200" cap="none" spc="0" normalizeH="0" baseline="0" noProof="0" dirty="0">
                <a:ln>
                  <a:noFill/>
                </a:ln>
                <a:solidFill>
                  <a:srgbClr val="E7E6E6">
                    <a:lumMod val="50000"/>
                  </a:srgbClr>
                </a:solidFill>
                <a:effectLst/>
                <a:uLnTx/>
                <a:uFillTx/>
                <a:latin typeface="Grotesque Light" panose="020B0304020202020204" pitchFamily="34" charset="0"/>
                <a:ea typeface="+mn-ea"/>
                <a:cs typeface="+mn-cs"/>
              </a:rPr>
              <a:t>Welcome to Your Newest Branch of the United States Armed Forces</a:t>
            </a:r>
          </a:p>
        </p:txBody>
      </p:sp>
      <p:pic>
        <p:nvPicPr>
          <p:cNvPr id="2050" name="Picture 2" descr="Image result for SATELLITE">
            <a:extLst>
              <a:ext uri="{FF2B5EF4-FFF2-40B4-BE49-F238E27FC236}">
                <a16:creationId xmlns:a16="http://schemas.microsoft.com/office/drawing/2014/main" id="{FED9D09B-07E2-487D-8246-CBC1DAD1674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 r="35267" b="4864"/>
          <a:stretch/>
        </p:blipFill>
        <p:spPr bwMode="auto">
          <a:xfrm>
            <a:off x="4832985" y="456143"/>
            <a:ext cx="5549265" cy="40233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close up of a sign&#10;&#10;Description generated with high confidence">
            <a:extLst>
              <a:ext uri="{FF2B5EF4-FFF2-40B4-BE49-F238E27FC236}">
                <a16:creationId xmlns:a16="http://schemas.microsoft.com/office/drawing/2014/main" id="{37F71FD1-C8D3-4493-BB80-D66B2CD21C21}"/>
              </a:ext>
            </a:extLst>
          </p:cNvPr>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668108" y="-19050"/>
            <a:ext cx="855784" cy="914400"/>
          </a:xfrm>
          <a:prstGeom prst="rect">
            <a:avLst/>
          </a:prstGeom>
        </p:spPr>
      </p:pic>
      <p:sp>
        <p:nvSpPr>
          <p:cNvPr id="14" name="TextBox 13">
            <a:extLst>
              <a:ext uri="{FF2B5EF4-FFF2-40B4-BE49-F238E27FC236}">
                <a16:creationId xmlns:a16="http://schemas.microsoft.com/office/drawing/2014/main" id="{FD2964EA-FCB3-4FF7-81A0-390878D61F02}"/>
              </a:ext>
            </a:extLst>
          </p:cNvPr>
          <p:cNvSpPr txBox="1"/>
          <p:nvPr/>
        </p:nvSpPr>
        <p:spPr>
          <a:xfrm>
            <a:off x="1809750" y="5303520"/>
            <a:ext cx="8560340" cy="1169551"/>
          </a:xfrm>
          <a:prstGeom prst="rect">
            <a:avLst/>
          </a:prstGeom>
          <a:noFill/>
        </p:spPr>
        <p:txBody>
          <a:bodyPr wrap="square" rtlCol="0">
            <a:spAutoFit/>
          </a:bodyPr>
          <a:lstStyle/>
          <a:p>
            <a:pPr algn="just"/>
            <a:r>
              <a:rPr lang="en-US" sz="1400" dirty="0">
                <a:solidFill>
                  <a:schemeClr val="bg2">
                    <a:lumMod val="50000"/>
                  </a:schemeClr>
                </a:solidFill>
                <a:latin typeface="Grotesque Light" panose="020B0304020202020204" pitchFamily="34" charset="0"/>
              </a:rPr>
              <a:t>The United States Space Force (USSF) is America’s first line of defense in the growing threat of stellar warfare and interstellar threats. USSF provides space situational advantage; battle management command and control of space forces; space lift and range operations; space support to nuclear command and control; missile warning; satellite communications and position, navigation and timing, nuclear intercontinental ballistic missiles, cyber operations and the total missile defense missions.</a:t>
            </a:r>
          </a:p>
        </p:txBody>
      </p:sp>
      <p:sp>
        <p:nvSpPr>
          <p:cNvPr id="16" name="Half Frame 15">
            <a:extLst>
              <a:ext uri="{FF2B5EF4-FFF2-40B4-BE49-F238E27FC236}">
                <a16:creationId xmlns:a16="http://schemas.microsoft.com/office/drawing/2014/main" id="{0B058321-3E7C-4A53-9DAA-2E66141F0417}"/>
              </a:ext>
            </a:extLst>
          </p:cNvPr>
          <p:cNvSpPr>
            <a:spLocks/>
          </p:cNvSpPr>
          <p:nvPr/>
        </p:nvSpPr>
        <p:spPr>
          <a:xfrm rot="8100000">
            <a:off x="9788591" y="2229780"/>
            <a:ext cx="451258" cy="478199"/>
          </a:xfrm>
          <a:prstGeom prst="halfFram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Half Frame 16">
            <a:extLst>
              <a:ext uri="{FF2B5EF4-FFF2-40B4-BE49-F238E27FC236}">
                <a16:creationId xmlns:a16="http://schemas.microsoft.com/office/drawing/2014/main" id="{E69D3210-BD8F-4A4A-9C3B-F2932BB7C9E7}"/>
              </a:ext>
            </a:extLst>
          </p:cNvPr>
          <p:cNvSpPr>
            <a:spLocks/>
          </p:cNvSpPr>
          <p:nvPr/>
        </p:nvSpPr>
        <p:spPr>
          <a:xfrm rot="13500000" flipH="1">
            <a:off x="1912734" y="2228824"/>
            <a:ext cx="451258" cy="478199"/>
          </a:xfrm>
          <a:prstGeom prst="halfFram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69604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8B715C1-504D-4A2D-9FA2-AA039EA20FAE}"/>
              </a:ext>
            </a:extLst>
          </p:cNvPr>
          <p:cNvSpPr/>
          <p:nvPr/>
        </p:nvSpPr>
        <p:spPr>
          <a:xfrm>
            <a:off x="0" y="0"/>
            <a:ext cx="12192000" cy="457200"/>
          </a:xfrm>
          <a:prstGeom prst="rect">
            <a:avLst/>
          </a:prstGeom>
          <a:gradFill>
            <a:gsLst>
              <a:gs pos="0">
                <a:schemeClr val="tx1">
                  <a:lumMod val="75000"/>
                  <a:lumOff val="25000"/>
                </a:schemeClr>
              </a:gs>
              <a:gs pos="65000">
                <a:schemeClr val="tx1">
                  <a:lumMod val="95000"/>
                  <a:lumOff val="5000"/>
                </a:schemeClr>
              </a:gs>
              <a:gs pos="35000">
                <a:schemeClr val="tx1">
                  <a:lumMod val="95000"/>
                  <a:lumOff val="5000"/>
                </a:schemeClr>
              </a:gs>
              <a:gs pos="100000">
                <a:schemeClr val="tx1">
                  <a:lumMod val="75000"/>
                  <a:lumOff val="2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E327AB56-C08E-4DE8-9692-518EF5013D62}"/>
              </a:ext>
            </a:extLst>
          </p:cNvPr>
          <p:cNvSpPr/>
          <p:nvPr/>
        </p:nvSpPr>
        <p:spPr>
          <a:xfrm>
            <a:off x="3383280" y="0"/>
            <a:ext cx="1371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RECRUITMENT</a:t>
            </a:r>
          </a:p>
        </p:txBody>
      </p:sp>
      <p:sp>
        <p:nvSpPr>
          <p:cNvPr id="19" name="Rectangle 18">
            <a:extLst>
              <a:ext uri="{FF2B5EF4-FFF2-40B4-BE49-F238E27FC236}">
                <a16:creationId xmlns:a16="http://schemas.microsoft.com/office/drawing/2014/main" id="{2E5EFA56-C3E8-43B3-88D2-EAC94BD05671}"/>
              </a:ext>
            </a:extLst>
          </p:cNvPr>
          <p:cNvSpPr/>
          <p:nvPr/>
        </p:nvSpPr>
        <p:spPr>
          <a:xfrm>
            <a:off x="2377440" y="0"/>
            <a:ext cx="953966"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CAREERS</a:t>
            </a:r>
          </a:p>
        </p:txBody>
      </p:sp>
      <p:sp>
        <p:nvSpPr>
          <p:cNvPr id="20" name="Rectangle 19">
            <a:extLst>
              <a:ext uri="{FF2B5EF4-FFF2-40B4-BE49-F238E27FC236}">
                <a16:creationId xmlns:a16="http://schemas.microsoft.com/office/drawing/2014/main" id="{E9C3A259-2E47-47D6-ADE6-A4D595BC2C18}"/>
              </a:ext>
            </a:extLst>
          </p:cNvPr>
          <p:cNvSpPr/>
          <p:nvPr/>
        </p:nvSpPr>
        <p:spPr>
          <a:xfrm>
            <a:off x="1097280" y="0"/>
            <a:ext cx="12668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CONTACT US</a:t>
            </a:r>
          </a:p>
        </p:txBody>
      </p:sp>
      <p:sp>
        <p:nvSpPr>
          <p:cNvPr id="21" name="Rectangle 20">
            <a:extLst>
              <a:ext uri="{FF2B5EF4-FFF2-40B4-BE49-F238E27FC236}">
                <a16:creationId xmlns:a16="http://schemas.microsoft.com/office/drawing/2014/main" id="{EE919791-D545-40F6-8647-1BFB0A7658C3}"/>
              </a:ext>
            </a:extLst>
          </p:cNvPr>
          <p:cNvSpPr/>
          <p:nvPr/>
        </p:nvSpPr>
        <p:spPr>
          <a:xfrm>
            <a:off x="365760" y="0"/>
            <a:ext cx="731959"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ABOUT</a:t>
            </a:r>
          </a:p>
        </p:txBody>
      </p:sp>
      <p:sp>
        <p:nvSpPr>
          <p:cNvPr id="22" name="Rectangle 21">
            <a:extLst>
              <a:ext uri="{FF2B5EF4-FFF2-40B4-BE49-F238E27FC236}">
                <a16:creationId xmlns:a16="http://schemas.microsoft.com/office/drawing/2014/main" id="{33A330D2-9131-446D-8138-02044083FC99}"/>
              </a:ext>
            </a:extLst>
          </p:cNvPr>
          <p:cNvSpPr/>
          <p:nvPr/>
        </p:nvSpPr>
        <p:spPr>
          <a:xfrm>
            <a:off x="10972800" y="0"/>
            <a:ext cx="855784"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SEARCH</a:t>
            </a:r>
          </a:p>
        </p:txBody>
      </p:sp>
      <p:sp>
        <p:nvSpPr>
          <p:cNvPr id="11" name="TextBox 10">
            <a:extLst>
              <a:ext uri="{FF2B5EF4-FFF2-40B4-BE49-F238E27FC236}">
                <a16:creationId xmlns:a16="http://schemas.microsoft.com/office/drawing/2014/main" id="{A4BF4009-B030-4809-906A-F78B6F2FA2F4}"/>
              </a:ext>
            </a:extLst>
          </p:cNvPr>
          <p:cNvSpPr txBox="1"/>
          <p:nvPr/>
        </p:nvSpPr>
        <p:spPr>
          <a:xfrm>
            <a:off x="1" y="4754880"/>
            <a:ext cx="12191999"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i="0" u="none" strike="noStrike" kern="1200" cap="none" spc="0" normalizeH="0" baseline="0" noProof="0" dirty="0">
                <a:ln>
                  <a:noFill/>
                </a:ln>
                <a:solidFill>
                  <a:srgbClr val="E7E6E6">
                    <a:lumMod val="50000"/>
                  </a:srgbClr>
                </a:solidFill>
                <a:effectLst/>
                <a:uLnTx/>
                <a:uFillTx/>
                <a:latin typeface="Grotesque Light" panose="020B0304020202020204" pitchFamily="34" charset="0"/>
                <a:ea typeface="+mn-ea"/>
                <a:cs typeface="+mn-cs"/>
              </a:rPr>
              <a:t>Welcome to Your Newest Branch of the United States Armed Forces</a:t>
            </a:r>
          </a:p>
        </p:txBody>
      </p:sp>
      <p:pic>
        <p:nvPicPr>
          <p:cNvPr id="3074" name="Picture 2" descr="Image result for SATELLITE">
            <a:extLst>
              <a:ext uri="{FF2B5EF4-FFF2-40B4-BE49-F238E27FC236}">
                <a16:creationId xmlns:a16="http://schemas.microsoft.com/office/drawing/2014/main" id="{AE15C953-8603-446B-AC00-CE48AAAAEE6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326"/>
          <a:stretch/>
        </p:blipFill>
        <p:spPr bwMode="auto">
          <a:xfrm>
            <a:off x="1810483" y="457200"/>
            <a:ext cx="8560340" cy="40233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close up of a sign&#10;&#10;Description generated with high confidence">
            <a:extLst>
              <a:ext uri="{FF2B5EF4-FFF2-40B4-BE49-F238E27FC236}">
                <a16:creationId xmlns:a16="http://schemas.microsoft.com/office/drawing/2014/main" id="{37F71FD1-C8D3-4493-BB80-D66B2CD21C21}"/>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668108" y="-19050"/>
            <a:ext cx="855784" cy="914400"/>
          </a:xfrm>
          <a:prstGeom prst="rect">
            <a:avLst/>
          </a:prstGeom>
        </p:spPr>
      </p:pic>
      <p:sp>
        <p:nvSpPr>
          <p:cNvPr id="14" name="TextBox 13">
            <a:extLst>
              <a:ext uri="{FF2B5EF4-FFF2-40B4-BE49-F238E27FC236}">
                <a16:creationId xmlns:a16="http://schemas.microsoft.com/office/drawing/2014/main" id="{899CA998-0DB4-4253-9DA3-05938E786191}"/>
              </a:ext>
            </a:extLst>
          </p:cNvPr>
          <p:cNvSpPr txBox="1"/>
          <p:nvPr/>
        </p:nvSpPr>
        <p:spPr>
          <a:xfrm>
            <a:off x="1809750" y="5303520"/>
            <a:ext cx="8560340" cy="1169551"/>
          </a:xfrm>
          <a:prstGeom prst="rect">
            <a:avLst/>
          </a:prstGeom>
          <a:noFill/>
        </p:spPr>
        <p:txBody>
          <a:bodyPr wrap="square" rtlCol="0">
            <a:spAutoFit/>
          </a:bodyPr>
          <a:lstStyle/>
          <a:p>
            <a:pPr algn="just"/>
            <a:r>
              <a:rPr lang="en-US" sz="1400" dirty="0">
                <a:solidFill>
                  <a:schemeClr val="bg2">
                    <a:lumMod val="50000"/>
                  </a:schemeClr>
                </a:solidFill>
                <a:latin typeface="Grotesque Light" panose="020B0304020202020204" pitchFamily="34" charset="0"/>
              </a:rPr>
              <a:t>The United States Space Force (USSF) is America’s first line of defense in the growing threat of stellar warfare and interstellar threats. USSF provides space situational advantage; battle management command and control of space forces; space lift and range operations; space support to nuclear command and control; missile warning; satellite communications and position, navigation and timing, nuclear intercontinental ballistic missiles, cyber operations and the total missile defense missions.</a:t>
            </a:r>
          </a:p>
        </p:txBody>
      </p:sp>
      <p:sp>
        <p:nvSpPr>
          <p:cNvPr id="15" name="Half Frame 14">
            <a:extLst>
              <a:ext uri="{FF2B5EF4-FFF2-40B4-BE49-F238E27FC236}">
                <a16:creationId xmlns:a16="http://schemas.microsoft.com/office/drawing/2014/main" id="{94481BEB-8318-4F78-925E-918AE981B25F}"/>
              </a:ext>
            </a:extLst>
          </p:cNvPr>
          <p:cNvSpPr>
            <a:spLocks/>
          </p:cNvSpPr>
          <p:nvPr/>
        </p:nvSpPr>
        <p:spPr>
          <a:xfrm rot="8100000">
            <a:off x="9788591" y="2229780"/>
            <a:ext cx="451258" cy="478199"/>
          </a:xfrm>
          <a:prstGeom prst="halfFram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Half Frame 15">
            <a:extLst>
              <a:ext uri="{FF2B5EF4-FFF2-40B4-BE49-F238E27FC236}">
                <a16:creationId xmlns:a16="http://schemas.microsoft.com/office/drawing/2014/main" id="{E89275B9-8717-4B1C-B0CA-B163EE2AF1EE}"/>
              </a:ext>
            </a:extLst>
          </p:cNvPr>
          <p:cNvSpPr>
            <a:spLocks/>
          </p:cNvSpPr>
          <p:nvPr/>
        </p:nvSpPr>
        <p:spPr>
          <a:xfrm rot="13500000" flipH="1">
            <a:off x="1912734" y="2228824"/>
            <a:ext cx="451258" cy="478199"/>
          </a:xfrm>
          <a:prstGeom prst="halfFram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30789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58510C7-0230-4A23-8CBE-3E8B94CADF0B}"/>
              </a:ext>
            </a:extLst>
          </p:cNvPr>
          <p:cNvSpPr txBox="1"/>
          <p:nvPr/>
        </p:nvSpPr>
        <p:spPr>
          <a:xfrm>
            <a:off x="1809750" y="182880"/>
            <a:ext cx="8560340" cy="1169551"/>
          </a:xfrm>
          <a:prstGeom prst="rect">
            <a:avLst/>
          </a:prstGeom>
          <a:noFill/>
        </p:spPr>
        <p:txBody>
          <a:bodyPr wrap="square" rtlCol="0">
            <a:spAutoFit/>
          </a:bodyPr>
          <a:lstStyle/>
          <a:p>
            <a:pPr algn="just"/>
            <a:r>
              <a:rPr lang="en-US" sz="1400" dirty="0">
                <a:solidFill>
                  <a:schemeClr val="bg2">
                    <a:lumMod val="50000"/>
                  </a:schemeClr>
                </a:solidFill>
                <a:latin typeface="Grotesque Light" panose="020B0304020202020204" pitchFamily="34" charset="0"/>
              </a:rPr>
              <a:t>The United States Space Force (USSF) is America’s first line of defense in the growing threat of stellar warfare and interstellar threats. USSF provides space situational advantage; battle management command and control of space forces; space lift and range operations; space support to nuclear command and control; missile warning; satellite communications and position, navigation and timing, nuclear intercontinental ballistic missiles, cyber operations and the total missile defense missions.</a:t>
            </a:r>
          </a:p>
        </p:txBody>
      </p:sp>
      <p:sp>
        <p:nvSpPr>
          <p:cNvPr id="7" name="Rectangle 6">
            <a:extLst>
              <a:ext uri="{FF2B5EF4-FFF2-40B4-BE49-F238E27FC236}">
                <a16:creationId xmlns:a16="http://schemas.microsoft.com/office/drawing/2014/main" id="{D8B715C1-504D-4A2D-9FA2-AA039EA20FAE}"/>
              </a:ext>
            </a:extLst>
          </p:cNvPr>
          <p:cNvSpPr/>
          <p:nvPr/>
        </p:nvSpPr>
        <p:spPr>
          <a:xfrm>
            <a:off x="0" y="0"/>
            <a:ext cx="12192000" cy="457200"/>
          </a:xfrm>
          <a:prstGeom prst="rect">
            <a:avLst/>
          </a:prstGeom>
          <a:gradFill>
            <a:gsLst>
              <a:gs pos="0">
                <a:schemeClr val="tx1">
                  <a:lumMod val="75000"/>
                  <a:lumOff val="25000"/>
                </a:schemeClr>
              </a:gs>
              <a:gs pos="65000">
                <a:schemeClr val="tx1">
                  <a:lumMod val="95000"/>
                  <a:lumOff val="5000"/>
                </a:schemeClr>
              </a:gs>
              <a:gs pos="35000">
                <a:schemeClr val="tx1">
                  <a:lumMod val="95000"/>
                  <a:lumOff val="5000"/>
                </a:schemeClr>
              </a:gs>
              <a:gs pos="100000">
                <a:schemeClr val="tx1">
                  <a:lumMod val="75000"/>
                  <a:lumOff val="2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E327AB56-C08E-4DE8-9692-518EF5013D62}"/>
              </a:ext>
            </a:extLst>
          </p:cNvPr>
          <p:cNvSpPr/>
          <p:nvPr/>
        </p:nvSpPr>
        <p:spPr>
          <a:xfrm>
            <a:off x="3383280" y="0"/>
            <a:ext cx="1371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RECRUITMENT</a:t>
            </a:r>
          </a:p>
        </p:txBody>
      </p:sp>
      <p:sp>
        <p:nvSpPr>
          <p:cNvPr id="19" name="Rectangle 18">
            <a:extLst>
              <a:ext uri="{FF2B5EF4-FFF2-40B4-BE49-F238E27FC236}">
                <a16:creationId xmlns:a16="http://schemas.microsoft.com/office/drawing/2014/main" id="{2E5EFA56-C3E8-43B3-88D2-EAC94BD05671}"/>
              </a:ext>
            </a:extLst>
          </p:cNvPr>
          <p:cNvSpPr/>
          <p:nvPr/>
        </p:nvSpPr>
        <p:spPr>
          <a:xfrm>
            <a:off x="2377440" y="0"/>
            <a:ext cx="953966"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CAREERS</a:t>
            </a:r>
          </a:p>
        </p:txBody>
      </p:sp>
      <p:sp>
        <p:nvSpPr>
          <p:cNvPr id="20" name="Rectangle 19">
            <a:extLst>
              <a:ext uri="{FF2B5EF4-FFF2-40B4-BE49-F238E27FC236}">
                <a16:creationId xmlns:a16="http://schemas.microsoft.com/office/drawing/2014/main" id="{E9C3A259-2E47-47D6-ADE6-A4D595BC2C18}"/>
              </a:ext>
            </a:extLst>
          </p:cNvPr>
          <p:cNvSpPr/>
          <p:nvPr/>
        </p:nvSpPr>
        <p:spPr>
          <a:xfrm>
            <a:off x="1097280" y="0"/>
            <a:ext cx="12668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CONTACT US</a:t>
            </a:r>
          </a:p>
        </p:txBody>
      </p:sp>
      <p:sp>
        <p:nvSpPr>
          <p:cNvPr id="21" name="Rectangle 20">
            <a:extLst>
              <a:ext uri="{FF2B5EF4-FFF2-40B4-BE49-F238E27FC236}">
                <a16:creationId xmlns:a16="http://schemas.microsoft.com/office/drawing/2014/main" id="{EE919791-D545-40F6-8647-1BFB0A7658C3}"/>
              </a:ext>
            </a:extLst>
          </p:cNvPr>
          <p:cNvSpPr/>
          <p:nvPr/>
        </p:nvSpPr>
        <p:spPr>
          <a:xfrm>
            <a:off x="365760" y="0"/>
            <a:ext cx="731959"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ABOUT</a:t>
            </a:r>
          </a:p>
        </p:txBody>
      </p:sp>
      <p:sp>
        <p:nvSpPr>
          <p:cNvPr id="22" name="Rectangle 21">
            <a:extLst>
              <a:ext uri="{FF2B5EF4-FFF2-40B4-BE49-F238E27FC236}">
                <a16:creationId xmlns:a16="http://schemas.microsoft.com/office/drawing/2014/main" id="{33A330D2-9131-446D-8138-02044083FC99}"/>
              </a:ext>
            </a:extLst>
          </p:cNvPr>
          <p:cNvSpPr/>
          <p:nvPr/>
        </p:nvSpPr>
        <p:spPr>
          <a:xfrm>
            <a:off x="10972800" y="0"/>
            <a:ext cx="855784"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SEARCH</a:t>
            </a:r>
          </a:p>
        </p:txBody>
      </p:sp>
      <p:pic>
        <p:nvPicPr>
          <p:cNvPr id="5" name="Picture 4" descr="A close up of a sign&#10;&#10;Description generated with high confidence">
            <a:extLst>
              <a:ext uri="{FF2B5EF4-FFF2-40B4-BE49-F238E27FC236}">
                <a16:creationId xmlns:a16="http://schemas.microsoft.com/office/drawing/2014/main" id="{37F71FD1-C8D3-4493-BB80-D66B2CD21C21}"/>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668108" y="-19050"/>
            <a:ext cx="855784" cy="914400"/>
          </a:xfrm>
          <a:prstGeom prst="rect">
            <a:avLst/>
          </a:prstGeom>
        </p:spPr>
      </p:pic>
      <p:pic>
        <p:nvPicPr>
          <p:cNvPr id="4104" name="Picture 8" descr="Image result for space">
            <a:extLst>
              <a:ext uri="{FF2B5EF4-FFF2-40B4-BE49-F238E27FC236}">
                <a16:creationId xmlns:a16="http://schemas.microsoft.com/office/drawing/2014/main" id="{61E8E66F-3719-4768-88F8-E45C50A4B338}"/>
              </a:ext>
            </a:extLst>
          </p:cNvPr>
          <p:cNvPicPr>
            <a:picLocks noChangeAspect="1" noChangeArrowheads="1"/>
          </p:cNvPicPr>
          <p:nvPr/>
        </p:nvPicPr>
        <p:blipFill rotWithShape="1">
          <a:blip r:embed="rId4">
            <a:alphaModFix amt="70000"/>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r="-100" b="60469"/>
          <a:stretch/>
        </p:blipFill>
        <p:spPr bwMode="auto">
          <a:xfrm>
            <a:off x="1" y="3185397"/>
            <a:ext cx="12191998" cy="320992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AEBC5D42-CA5D-493C-A4BA-90CEEF2767EA}"/>
              </a:ext>
            </a:extLst>
          </p:cNvPr>
          <p:cNvSpPr txBox="1"/>
          <p:nvPr/>
        </p:nvSpPr>
        <p:spPr>
          <a:xfrm>
            <a:off x="6077762" y="3482577"/>
            <a:ext cx="6102079"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i="0" u="none" strike="noStrike" kern="1200" cap="none" spc="0" normalizeH="0" baseline="0" noProof="0" dirty="0">
                <a:ln>
                  <a:noFill/>
                </a:ln>
                <a:solidFill>
                  <a:srgbClr val="E7E6E6">
                    <a:lumMod val="50000"/>
                  </a:srgbClr>
                </a:solidFill>
                <a:effectLst/>
                <a:uLnTx/>
                <a:uFillTx/>
                <a:latin typeface="Grotesque Light" panose="020B0304020202020204" pitchFamily="34" charset="0"/>
                <a:ea typeface="+mn-ea"/>
                <a:cs typeface="+mn-cs"/>
              </a:rPr>
              <a:t>Mission</a:t>
            </a:r>
          </a:p>
        </p:txBody>
      </p:sp>
      <p:sp>
        <p:nvSpPr>
          <p:cNvPr id="18" name="TextBox 17">
            <a:extLst>
              <a:ext uri="{FF2B5EF4-FFF2-40B4-BE49-F238E27FC236}">
                <a16:creationId xmlns:a16="http://schemas.microsoft.com/office/drawing/2014/main" id="{4605667D-8A7D-4AAF-9AF5-69EDC55126DE}"/>
              </a:ext>
            </a:extLst>
          </p:cNvPr>
          <p:cNvSpPr txBox="1"/>
          <p:nvPr/>
        </p:nvSpPr>
        <p:spPr>
          <a:xfrm>
            <a:off x="6089921" y="4031217"/>
            <a:ext cx="6102079"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i="0" u="none" strike="noStrike" kern="1200" cap="none" spc="0" normalizeH="0" baseline="0" noProof="0" dirty="0">
                <a:ln>
                  <a:noFill/>
                </a:ln>
                <a:solidFill>
                  <a:srgbClr val="E7E6E6">
                    <a:lumMod val="50000"/>
                  </a:srgbClr>
                </a:solidFill>
                <a:effectLst/>
                <a:uLnTx/>
                <a:uFillTx/>
                <a:latin typeface="Grotesque Light" panose="020B0304020202020204" pitchFamily="34" charset="0"/>
                <a:ea typeface="+mn-ea"/>
                <a:cs typeface="+mn-cs"/>
              </a:rPr>
              <a:t>Education</a:t>
            </a:r>
          </a:p>
        </p:txBody>
      </p:sp>
      <p:sp>
        <p:nvSpPr>
          <p:cNvPr id="23" name="TextBox 22">
            <a:extLst>
              <a:ext uri="{FF2B5EF4-FFF2-40B4-BE49-F238E27FC236}">
                <a16:creationId xmlns:a16="http://schemas.microsoft.com/office/drawing/2014/main" id="{22AD18D1-517D-4A48-8ABC-523971E69044}"/>
              </a:ext>
            </a:extLst>
          </p:cNvPr>
          <p:cNvSpPr txBox="1"/>
          <p:nvPr/>
        </p:nvSpPr>
        <p:spPr>
          <a:xfrm>
            <a:off x="6089921" y="4579857"/>
            <a:ext cx="610207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i="0" u="none" strike="noStrike" kern="1200" cap="none" spc="0" normalizeH="0" baseline="0" noProof="0" dirty="0">
                <a:ln>
                  <a:noFill/>
                </a:ln>
                <a:solidFill>
                  <a:srgbClr val="E7E6E6">
                    <a:lumMod val="50000"/>
                  </a:srgbClr>
                </a:solidFill>
                <a:effectLst/>
                <a:uLnTx/>
                <a:uFillTx/>
                <a:latin typeface="Grotesque Light" panose="020B0304020202020204" pitchFamily="34" charset="0"/>
                <a:ea typeface="+mn-ea"/>
                <a:cs typeface="+mn-cs"/>
              </a:rPr>
              <a:t>Careers</a:t>
            </a:r>
          </a:p>
        </p:txBody>
      </p:sp>
      <p:sp>
        <p:nvSpPr>
          <p:cNvPr id="24" name="TextBox 23">
            <a:extLst>
              <a:ext uri="{FF2B5EF4-FFF2-40B4-BE49-F238E27FC236}">
                <a16:creationId xmlns:a16="http://schemas.microsoft.com/office/drawing/2014/main" id="{3E107062-F98C-4B9A-8176-D478D75A5EB4}"/>
              </a:ext>
            </a:extLst>
          </p:cNvPr>
          <p:cNvSpPr txBox="1"/>
          <p:nvPr/>
        </p:nvSpPr>
        <p:spPr>
          <a:xfrm>
            <a:off x="6089922" y="5125789"/>
            <a:ext cx="610207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i="0" u="none" strike="noStrike" kern="1200" cap="none" spc="0" normalizeH="0" baseline="0" noProof="0" dirty="0">
                <a:ln>
                  <a:noFill/>
                </a:ln>
                <a:solidFill>
                  <a:srgbClr val="E7E6E6">
                    <a:lumMod val="50000"/>
                  </a:srgbClr>
                </a:solidFill>
                <a:effectLst/>
                <a:uLnTx/>
                <a:uFillTx/>
                <a:latin typeface="Grotesque Light" panose="020B0304020202020204" pitchFamily="34" charset="0"/>
                <a:ea typeface="+mn-ea"/>
                <a:cs typeface="+mn-cs"/>
              </a:rPr>
              <a:t>Lifestyle</a:t>
            </a:r>
          </a:p>
        </p:txBody>
      </p:sp>
      <p:sp>
        <p:nvSpPr>
          <p:cNvPr id="25" name="TextBox 24">
            <a:extLst>
              <a:ext uri="{FF2B5EF4-FFF2-40B4-BE49-F238E27FC236}">
                <a16:creationId xmlns:a16="http://schemas.microsoft.com/office/drawing/2014/main" id="{A41514D6-2551-4523-B33F-7D41AE8472AF}"/>
              </a:ext>
            </a:extLst>
          </p:cNvPr>
          <p:cNvSpPr txBox="1"/>
          <p:nvPr/>
        </p:nvSpPr>
        <p:spPr>
          <a:xfrm>
            <a:off x="6089922" y="5671721"/>
            <a:ext cx="610207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i="0" u="none" strike="noStrike" kern="1200" cap="none" spc="0" normalizeH="0" baseline="0" noProof="0" dirty="0">
                <a:ln>
                  <a:noFill/>
                </a:ln>
                <a:solidFill>
                  <a:srgbClr val="E7E6E6">
                    <a:lumMod val="50000"/>
                  </a:srgbClr>
                </a:solidFill>
                <a:effectLst/>
                <a:uLnTx/>
                <a:uFillTx/>
                <a:latin typeface="Grotesque Light" panose="020B0304020202020204" pitchFamily="34" charset="0"/>
                <a:ea typeface="+mn-ea"/>
                <a:cs typeface="+mn-cs"/>
              </a:rPr>
              <a:t>How To Join</a:t>
            </a:r>
          </a:p>
        </p:txBody>
      </p:sp>
      <p:pic>
        <p:nvPicPr>
          <p:cNvPr id="10" name="Picture 9" descr="A close up of a sign&#10;&#10;Description generated with high confidence">
            <a:extLst>
              <a:ext uri="{FF2B5EF4-FFF2-40B4-BE49-F238E27FC236}">
                <a16:creationId xmlns:a16="http://schemas.microsoft.com/office/drawing/2014/main" id="{92E6B955-6837-49F9-BA47-E6BC22D5EB1D}"/>
              </a:ext>
            </a:extLst>
          </p:cNvPr>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6957044" y="3482577"/>
            <a:ext cx="993716" cy="481952"/>
          </a:xfrm>
          <a:prstGeom prst="rect">
            <a:avLst/>
          </a:prstGeom>
        </p:spPr>
      </p:pic>
      <p:pic>
        <p:nvPicPr>
          <p:cNvPr id="28" name="Picture 27" descr="A close up of a sign&#10;&#10;Description generated with high confidence">
            <a:extLst>
              <a:ext uri="{FF2B5EF4-FFF2-40B4-BE49-F238E27FC236}">
                <a16:creationId xmlns:a16="http://schemas.microsoft.com/office/drawing/2014/main" id="{25C96376-B47D-4098-BCAC-A703276DE225}"/>
              </a:ext>
            </a:extLst>
          </p:cNvPr>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957044" y="4023405"/>
            <a:ext cx="993716" cy="481952"/>
          </a:xfrm>
          <a:prstGeom prst="rect">
            <a:avLst/>
          </a:prstGeom>
        </p:spPr>
      </p:pic>
      <p:pic>
        <p:nvPicPr>
          <p:cNvPr id="29" name="Picture 28" descr="A close up of a sign&#10;&#10;Description generated with high confidence">
            <a:extLst>
              <a:ext uri="{FF2B5EF4-FFF2-40B4-BE49-F238E27FC236}">
                <a16:creationId xmlns:a16="http://schemas.microsoft.com/office/drawing/2014/main" id="{61C94B52-C6AD-4DD3-83A7-CF670EFC8CFA}"/>
              </a:ext>
            </a:extLst>
          </p:cNvPr>
          <p:cNvPicPr>
            <a:picLocks noChangeAspect="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957044" y="4584399"/>
            <a:ext cx="993716" cy="481952"/>
          </a:xfrm>
          <a:prstGeom prst="rect">
            <a:avLst/>
          </a:prstGeom>
        </p:spPr>
      </p:pic>
      <p:pic>
        <p:nvPicPr>
          <p:cNvPr id="30" name="Picture 29" descr="A close up of a sign&#10;&#10;Description generated with high confidence">
            <a:extLst>
              <a:ext uri="{FF2B5EF4-FFF2-40B4-BE49-F238E27FC236}">
                <a16:creationId xmlns:a16="http://schemas.microsoft.com/office/drawing/2014/main" id="{CF1C21D0-2DE2-4A45-B982-2CEFD2FC9CF2}"/>
              </a:ext>
            </a:extLst>
          </p:cNvPr>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957044" y="5140292"/>
            <a:ext cx="993716" cy="481952"/>
          </a:xfrm>
          <a:prstGeom prst="rect">
            <a:avLst/>
          </a:prstGeom>
        </p:spPr>
      </p:pic>
      <p:pic>
        <p:nvPicPr>
          <p:cNvPr id="31" name="Picture 30" descr="A close up of a sign&#10;&#10;Description generated with high confidence">
            <a:extLst>
              <a:ext uri="{FF2B5EF4-FFF2-40B4-BE49-F238E27FC236}">
                <a16:creationId xmlns:a16="http://schemas.microsoft.com/office/drawing/2014/main" id="{9CD608BB-0116-49B5-A23D-8575A3658E8D}"/>
              </a:ext>
            </a:extLst>
          </p:cNvPr>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57044" y="5679766"/>
            <a:ext cx="993716" cy="481952"/>
          </a:xfrm>
          <a:prstGeom prst="rect">
            <a:avLst/>
          </a:prstGeom>
        </p:spPr>
      </p:pic>
      <p:pic>
        <p:nvPicPr>
          <p:cNvPr id="4110" name="Picture 14" descr="Image result for on board space station">
            <a:extLst>
              <a:ext uri="{FF2B5EF4-FFF2-40B4-BE49-F238E27FC236}">
                <a16:creationId xmlns:a16="http://schemas.microsoft.com/office/drawing/2014/main" id="{94D89563-5ACA-4D49-9F0F-9FD8AF2A616E}"/>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0" y="3185396"/>
            <a:ext cx="4791492" cy="3209925"/>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127C4A27-3D6F-4FE2-88E4-349BC9DBB6E8}"/>
              </a:ext>
            </a:extLst>
          </p:cNvPr>
          <p:cNvSpPr txBox="1"/>
          <p:nvPr/>
        </p:nvSpPr>
        <p:spPr>
          <a:xfrm>
            <a:off x="1" y="2054808"/>
            <a:ext cx="12191999"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i="0" u="none" strike="noStrike" kern="1200" cap="none" spc="0" normalizeH="0" baseline="0" noProof="0" dirty="0">
                <a:ln>
                  <a:noFill/>
                </a:ln>
                <a:solidFill>
                  <a:srgbClr val="E7E6E6">
                    <a:lumMod val="50000"/>
                  </a:srgbClr>
                </a:solidFill>
                <a:effectLst/>
                <a:uLnTx/>
                <a:uFillTx/>
                <a:latin typeface="Grotesque Light" panose="020B0304020202020204" pitchFamily="34" charset="0"/>
                <a:ea typeface="+mn-ea"/>
                <a:cs typeface="+mn-cs"/>
              </a:rPr>
              <a:t>Discover The United States Space Force</a:t>
            </a:r>
          </a:p>
        </p:txBody>
      </p:sp>
    </p:spTree>
    <p:extLst>
      <p:ext uri="{BB962C8B-B14F-4D97-AF65-F5344CB8AC3E}">
        <p14:creationId xmlns:p14="http://schemas.microsoft.com/office/powerpoint/2010/main" val="3581870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4098" name="Picture 2" descr="Image result for astronaut">
            <a:extLst>
              <a:ext uri="{FF2B5EF4-FFF2-40B4-BE49-F238E27FC236}">
                <a16:creationId xmlns:a16="http://schemas.microsoft.com/office/drawing/2014/main" id="{6CC6C9A9-5107-4B1D-9C7B-B199E7A1AB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0" y="2876549"/>
            <a:ext cx="4429918" cy="332243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74340F7A-C065-444E-BC96-4B40EE0FE99C}"/>
              </a:ext>
            </a:extLst>
          </p:cNvPr>
          <p:cNvSpPr txBox="1"/>
          <p:nvPr/>
        </p:nvSpPr>
        <p:spPr>
          <a:xfrm>
            <a:off x="6438170" y="2876549"/>
            <a:ext cx="3931920" cy="3323987"/>
          </a:xfrm>
          <a:prstGeom prst="rect">
            <a:avLst/>
          </a:prstGeom>
          <a:solidFill>
            <a:schemeClr val="tx1">
              <a:lumMod val="75000"/>
              <a:lumOff val="25000"/>
            </a:schemeClr>
          </a:solidFill>
          <a:ln>
            <a:noFill/>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75000"/>
                  </a:srgbClr>
                </a:solidFill>
                <a:effectLst/>
                <a:uLnTx/>
                <a:uFillTx/>
                <a:latin typeface="Grotesque Light" panose="020B0304020202020204" pitchFamily="34" charset="0"/>
                <a:ea typeface="+mn-ea"/>
                <a:cs typeface="+mn-cs"/>
              </a:rPr>
              <a:t>Recruitment begins now. Visit out recruitment page to learn how to apply today. Or visit one of hundreds of recruitment facilities across the United States.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lumMod val="75000"/>
                </a:srgbClr>
              </a:solidFill>
              <a:effectLst/>
              <a:uLnTx/>
              <a:uFillTx/>
              <a:latin typeface="Grotesque Light" panose="020B0304020202020204" pitchFamily="3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75000"/>
                  </a:srgbClr>
                </a:solidFill>
                <a:effectLst/>
                <a:uLnTx/>
                <a:uFillTx/>
                <a:latin typeface="Grotesque Light" panose="020B0304020202020204" pitchFamily="34" charset="0"/>
                <a:ea typeface="+mn-ea"/>
                <a:cs typeface="+mn-cs"/>
              </a:rPr>
              <a:t>You can contact the our recruitment officers if you have any questions about joining the USSF. Visit our contact us page for more information.</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lumMod val="75000"/>
                </a:srgbClr>
              </a:solidFill>
              <a:effectLst/>
              <a:uLnTx/>
              <a:uFillTx/>
              <a:latin typeface="Grotesque Light" panose="020B0304020202020204" pitchFamily="3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75000"/>
                  </a:srgbClr>
                </a:solidFill>
                <a:effectLst/>
                <a:uLnTx/>
                <a:uFillTx/>
                <a:latin typeface="Grotesque Light" panose="020B0304020202020204" pitchFamily="34" charset="0"/>
                <a:ea typeface="+mn-ea"/>
                <a:cs typeface="+mn-cs"/>
              </a:rPr>
              <a:t>We need you. Do you think you have what it takes to protect our nation using the latest advances in technology? We are looking for technically skilled and physically skilled people that are willing to go beyond their horizons and are up for new challenges.</a:t>
            </a:r>
          </a:p>
        </p:txBody>
      </p:sp>
      <p:pic>
        <p:nvPicPr>
          <p:cNvPr id="13" name="Picture 8" descr="Image result for space">
            <a:extLst>
              <a:ext uri="{FF2B5EF4-FFF2-40B4-BE49-F238E27FC236}">
                <a16:creationId xmlns:a16="http://schemas.microsoft.com/office/drawing/2014/main" id="{31598AD7-F3A1-4013-846C-88A15AEF9EC0}"/>
              </a:ext>
            </a:extLst>
          </p:cNvPr>
          <p:cNvPicPr>
            <a:picLocks noChangeAspect="1" noChangeArrowheads="1"/>
          </p:cNvPicPr>
          <p:nvPr/>
        </p:nvPicPr>
        <p:blipFill rotWithShape="1">
          <a:blip r:embed="rId4">
            <a:alphaModFix amt="70000"/>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r="-100" b="60469"/>
          <a:stretch/>
        </p:blipFill>
        <p:spPr bwMode="auto">
          <a:xfrm>
            <a:off x="1" y="-2162175"/>
            <a:ext cx="12191998" cy="320992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B0038DF4-0F75-4CEF-8C8C-7C04DA10ACDD}"/>
              </a:ext>
            </a:extLst>
          </p:cNvPr>
          <p:cNvSpPr txBox="1"/>
          <p:nvPr/>
        </p:nvSpPr>
        <p:spPr>
          <a:xfrm>
            <a:off x="6077762" y="-1864995"/>
            <a:ext cx="6102079"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E7E6E6">
                    <a:lumMod val="50000"/>
                  </a:srgbClr>
                </a:solidFill>
                <a:effectLst/>
                <a:uLnTx/>
                <a:uFillTx/>
                <a:latin typeface="Grotesque Light" panose="020B0304020202020204" pitchFamily="34" charset="0"/>
                <a:ea typeface="+mn-ea"/>
                <a:cs typeface="+mn-cs"/>
              </a:rPr>
              <a:t>Mission</a:t>
            </a:r>
          </a:p>
        </p:txBody>
      </p:sp>
      <p:sp>
        <p:nvSpPr>
          <p:cNvPr id="16" name="TextBox 15">
            <a:extLst>
              <a:ext uri="{FF2B5EF4-FFF2-40B4-BE49-F238E27FC236}">
                <a16:creationId xmlns:a16="http://schemas.microsoft.com/office/drawing/2014/main" id="{E7C01B9E-85BD-4DD8-964F-41F9BBE9AFB4}"/>
              </a:ext>
            </a:extLst>
          </p:cNvPr>
          <p:cNvSpPr txBox="1"/>
          <p:nvPr/>
        </p:nvSpPr>
        <p:spPr>
          <a:xfrm>
            <a:off x="6089921" y="-1316355"/>
            <a:ext cx="6102079"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E7E6E6">
                    <a:lumMod val="50000"/>
                  </a:srgbClr>
                </a:solidFill>
                <a:effectLst/>
                <a:uLnTx/>
                <a:uFillTx/>
                <a:latin typeface="Grotesque Light" panose="020B0304020202020204" pitchFamily="34" charset="0"/>
                <a:ea typeface="+mn-ea"/>
                <a:cs typeface="+mn-cs"/>
              </a:rPr>
              <a:t>Education</a:t>
            </a:r>
          </a:p>
        </p:txBody>
      </p:sp>
      <p:sp>
        <p:nvSpPr>
          <p:cNvPr id="17" name="TextBox 16">
            <a:extLst>
              <a:ext uri="{FF2B5EF4-FFF2-40B4-BE49-F238E27FC236}">
                <a16:creationId xmlns:a16="http://schemas.microsoft.com/office/drawing/2014/main" id="{3EFCAFCA-1D56-40A2-80CF-28D6A8A6DC2F}"/>
              </a:ext>
            </a:extLst>
          </p:cNvPr>
          <p:cNvSpPr txBox="1"/>
          <p:nvPr/>
        </p:nvSpPr>
        <p:spPr>
          <a:xfrm>
            <a:off x="6089921" y="-767715"/>
            <a:ext cx="610207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E7E6E6">
                    <a:lumMod val="50000"/>
                  </a:srgbClr>
                </a:solidFill>
                <a:effectLst/>
                <a:uLnTx/>
                <a:uFillTx/>
                <a:latin typeface="Grotesque Light" panose="020B0304020202020204" pitchFamily="34" charset="0"/>
                <a:ea typeface="+mn-ea"/>
                <a:cs typeface="+mn-cs"/>
              </a:rPr>
              <a:t>Careers</a:t>
            </a:r>
          </a:p>
        </p:txBody>
      </p:sp>
      <p:sp>
        <p:nvSpPr>
          <p:cNvPr id="18" name="TextBox 17">
            <a:extLst>
              <a:ext uri="{FF2B5EF4-FFF2-40B4-BE49-F238E27FC236}">
                <a16:creationId xmlns:a16="http://schemas.microsoft.com/office/drawing/2014/main" id="{F71008E8-7E9E-4278-903C-5BBE8D16986C}"/>
              </a:ext>
            </a:extLst>
          </p:cNvPr>
          <p:cNvSpPr txBox="1"/>
          <p:nvPr/>
        </p:nvSpPr>
        <p:spPr>
          <a:xfrm>
            <a:off x="6089922" y="-221783"/>
            <a:ext cx="610207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E7E6E6">
                    <a:lumMod val="50000"/>
                  </a:srgbClr>
                </a:solidFill>
                <a:effectLst/>
                <a:uLnTx/>
                <a:uFillTx/>
                <a:latin typeface="Grotesque Light" panose="020B0304020202020204" pitchFamily="34" charset="0"/>
                <a:ea typeface="+mn-ea"/>
                <a:cs typeface="+mn-cs"/>
              </a:rPr>
              <a:t>Lifestyle</a:t>
            </a:r>
          </a:p>
        </p:txBody>
      </p:sp>
      <p:sp>
        <p:nvSpPr>
          <p:cNvPr id="23" name="TextBox 22">
            <a:extLst>
              <a:ext uri="{FF2B5EF4-FFF2-40B4-BE49-F238E27FC236}">
                <a16:creationId xmlns:a16="http://schemas.microsoft.com/office/drawing/2014/main" id="{661ACBA6-1480-4B79-8A35-433104BA10A8}"/>
              </a:ext>
            </a:extLst>
          </p:cNvPr>
          <p:cNvSpPr txBox="1"/>
          <p:nvPr/>
        </p:nvSpPr>
        <p:spPr>
          <a:xfrm>
            <a:off x="6089922" y="324149"/>
            <a:ext cx="610207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E7E6E6">
                    <a:lumMod val="50000"/>
                  </a:srgbClr>
                </a:solidFill>
                <a:effectLst/>
                <a:uLnTx/>
                <a:uFillTx/>
                <a:latin typeface="Grotesque Light" panose="020B0304020202020204" pitchFamily="34" charset="0"/>
                <a:ea typeface="+mn-ea"/>
                <a:cs typeface="+mn-cs"/>
              </a:rPr>
              <a:t>How To Join</a:t>
            </a:r>
          </a:p>
        </p:txBody>
      </p:sp>
      <p:pic>
        <p:nvPicPr>
          <p:cNvPr id="24" name="Picture 23" descr="A close up of a sign&#10;&#10;Description generated with high confidence">
            <a:extLst>
              <a:ext uri="{FF2B5EF4-FFF2-40B4-BE49-F238E27FC236}">
                <a16:creationId xmlns:a16="http://schemas.microsoft.com/office/drawing/2014/main" id="{21EBE727-D592-41EC-AE17-4F71D44AAE79}"/>
              </a:ext>
            </a:extLst>
          </p:cNvPr>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6957044" y="-1864995"/>
            <a:ext cx="993716" cy="481952"/>
          </a:xfrm>
          <a:prstGeom prst="rect">
            <a:avLst/>
          </a:prstGeom>
        </p:spPr>
      </p:pic>
      <p:pic>
        <p:nvPicPr>
          <p:cNvPr id="25" name="Picture 24" descr="A close up of a sign&#10;&#10;Description generated with high confidence">
            <a:extLst>
              <a:ext uri="{FF2B5EF4-FFF2-40B4-BE49-F238E27FC236}">
                <a16:creationId xmlns:a16="http://schemas.microsoft.com/office/drawing/2014/main" id="{563F8976-74A6-4ED1-A0F1-6B9DE71A9498}"/>
              </a:ext>
            </a:extLst>
          </p:cNvPr>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957044" y="-1324167"/>
            <a:ext cx="993716" cy="481952"/>
          </a:xfrm>
          <a:prstGeom prst="rect">
            <a:avLst/>
          </a:prstGeom>
        </p:spPr>
      </p:pic>
      <p:pic>
        <p:nvPicPr>
          <p:cNvPr id="26" name="Picture 25" descr="A close up of a sign&#10;&#10;Description generated with high confidence">
            <a:extLst>
              <a:ext uri="{FF2B5EF4-FFF2-40B4-BE49-F238E27FC236}">
                <a16:creationId xmlns:a16="http://schemas.microsoft.com/office/drawing/2014/main" id="{706A94DE-A4ED-41F3-A742-BF67EC742D22}"/>
              </a:ext>
            </a:extLst>
          </p:cNvPr>
          <p:cNvPicPr>
            <a:picLocks noChangeAspect="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957044" y="-763173"/>
            <a:ext cx="993716" cy="481952"/>
          </a:xfrm>
          <a:prstGeom prst="rect">
            <a:avLst/>
          </a:prstGeom>
        </p:spPr>
      </p:pic>
      <p:pic>
        <p:nvPicPr>
          <p:cNvPr id="27" name="Picture 26" descr="A close up of a sign&#10;&#10;Description generated with high confidence">
            <a:extLst>
              <a:ext uri="{FF2B5EF4-FFF2-40B4-BE49-F238E27FC236}">
                <a16:creationId xmlns:a16="http://schemas.microsoft.com/office/drawing/2014/main" id="{C3E46D3E-D8EB-430B-83D1-EC734C81EABA}"/>
              </a:ext>
            </a:extLst>
          </p:cNvPr>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957044" y="-207280"/>
            <a:ext cx="993716" cy="481952"/>
          </a:xfrm>
          <a:prstGeom prst="rect">
            <a:avLst/>
          </a:prstGeom>
        </p:spPr>
      </p:pic>
      <p:pic>
        <p:nvPicPr>
          <p:cNvPr id="28" name="Picture 27" descr="A close up of a sign&#10;&#10;Description generated with high confidence">
            <a:extLst>
              <a:ext uri="{FF2B5EF4-FFF2-40B4-BE49-F238E27FC236}">
                <a16:creationId xmlns:a16="http://schemas.microsoft.com/office/drawing/2014/main" id="{7AF722DF-45B2-4B24-9F0B-C61EA11E9A71}"/>
              </a:ext>
            </a:extLst>
          </p:cNvPr>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57044" y="332194"/>
            <a:ext cx="993716" cy="481952"/>
          </a:xfrm>
          <a:prstGeom prst="rect">
            <a:avLst/>
          </a:prstGeom>
        </p:spPr>
      </p:pic>
      <p:pic>
        <p:nvPicPr>
          <p:cNvPr id="29" name="Picture 14" descr="Image result for on board space station">
            <a:extLst>
              <a:ext uri="{FF2B5EF4-FFF2-40B4-BE49-F238E27FC236}">
                <a16:creationId xmlns:a16="http://schemas.microsoft.com/office/drawing/2014/main" id="{5C277753-D6A3-4E74-8D19-4510A8405D7C}"/>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0" y="-2162176"/>
            <a:ext cx="4791492" cy="32099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8B715C1-504D-4A2D-9FA2-AA039EA20FAE}"/>
              </a:ext>
            </a:extLst>
          </p:cNvPr>
          <p:cNvSpPr/>
          <p:nvPr/>
        </p:nvSpPr>
        <p:spPr>
          <a:xfrm>
            <a:off x="0" y="0"/>
            <a:ext cx="12192000" cy="457200"/>
          </a:xfrm>
          <a:prstGeom prst="rect">
            <a:avLst/>
          </a:prstGeom>
          <a:gradFill>
            <a:gsLst>
              <a:gs pos="0">
                <a:schemeClr val="tx1">
                  <a:lumMod val="75000"/>
                  <a:lumOff val="25000"/>
                </a:schemeClr>
              </a:gs>
              <a:gs pos="65000">
                <a:schemeClr val="tx1">
                  <a:lumMod val="95000"/>
                  <a:lumOff val="5000"/>
                </a:schemeClr>
              </a:gs>
              <a:gs pos="35000">
                <a:schemeClr val="tx1">
                  <a:lumMod val="95000"/>
                  <a:lumOff val="5000"/>
                </a:schemeClr>
              </a:gs>
              <a:gs pos="100000">
                <a:schemeClr val="tx1">
                  <a:lumMod val="75000"/>
                  <a:lumOff val="2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E327AB56-C08E-4DE8-9692-518EF5013D62}"/>
              </a:ext>
            </a:extLst>
          </p:cNvPr>
          <p:cNvSpPr/>
          <p:nvPr/>
        </p:nvSpPr>
        <p:spPr>
          <a:xfrm>
            <a:off x="3383280" y="0"/>
            <a:ext cx="1371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RECRUITMENT</a:t>
            </a:r>
          </a:p>
        </p:txBody>
      </p:sp>
      <p:sp>
        <p:nvSpPr>
          <p:cNvPr id="19" name="Rectangle 18">
            <a:extLst>
              <a:ext uri="{FF2B5EF4-FFF2-40B4-BE49-F238E27FC236}">
                <a16:creationId xmlns:a16="http://schemas.microsoft.com/office/drawing/2014/main" id="{2E5EFA56-C3E8-43B3-88D2-EAC94BD05671}"/>
              </a:ext>
            </a:extLst>
          </p:cNvPr>
          <p:cNvSpPr/>
          <p:nvPr/>
        </p:nvSpPr>
        <p:spPr>
          <a:xfrm>
            <a:off x="2377440" y="0"/>
            <a:ext cx="953966"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CAREERS</a:t>
            </a:r>
          </a:p>
        </p:txBody>
      </p:sp>
      <p:sp>
        <p:nvSpPr>
          <p:cNvPr id="20" name="Rectangle 19">
            <a:extLst>
              <a:ext uri="{FF2B5EF4-FFF2-40B4-BE49-F238E27FC236}">
                <a16:creationId xmlns:a16="http://schemas.microsoft.com/office/drawing/2014/main" id="{E9C3A259-2E47-47D6-ADE6-A4D595BC2C18}"/>
              </a:ext>
            </a:extLst>
          </p:cNvPr>
          <p:cNvSpPr/>
          <p:nvPr/>
        </p:nvSpPr>
        <p:spPr>
          <a:xfrm>
            <a:off x="1097280" y="0"/>
            <a:ext cx="12668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CONTACT US</a:t>
            </a:r>
          </a:p>
        </p:txBody>
      </p:sp>
      <p:sp>
        <p:nvSpPr>
          <p:cNvPr id="21" name="Rectangle 20">
            <a:extLst>
              <a:ext uri="{FF2B5EF4-FFF2-40B4-BE49-F238E27FC236}">
                <a16:creationId xmlns:a16="http://schemas.microsoft.com/office/drawing/2014/main" id="{EE919791-D545-40F6-8647-1BFB0A7658C3}"/>
              </a:ext>
            </a:extLst>
          </p:cNvPr>
          <p:cNvSpPr/>
          <p:nvPr/>
        </p:nvSpPr>
        <p:spPr>
          <a:xfrm>
            <a:off x="365760" y="0"/>
            <a:ext cx="731959"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ABOUT</a:t>
            </a:r>
          </a:p>
        </p:txBody>
      </p:sp>
      <p:sp>
        <p:nvSpPr>
          <p:cNvPr id="22" name="Rectangle 21">
            <a:extLst>
              <a:ext uri="{FF2B5EF4-FFF2-40B4-BE49-F238E27FC236}">
                <a16:creationId xmlns:a16="http://schemas.microsoft.com/office/drawing/2014/main" id="{33A330D2-9131-446D-8138-02044083FC99}"/>
              </a:ext>
            </a:extLst>
          </p:cNvPr>
          <p:cNvSpPr/>
          <p:nvPr/>
        </p:nvSpPr>
        <p:spPr>
          <a:xfrm>
            <a:off x="10972800" y="0"/>
            <a:ext cx="855784"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SEARCH</a:t>
            </a:r>
          </a:p>
        </p:txBody>
      </p:sp>
      <p:pic>
        <p:nvPicPr>
          <p:cNvPr id="5" name="Picture 4" descr="A close up of a sign&#10;&#10;Description generated with high confidence">
            <a:extLst>
              <a:ext uri="{FF2B5EF4-FFF2-40B4-BE49-F238E27FC236}">
                <a16:creationId xmlns:a16="http://schemas.microsoft.com/office/drawing/2014/main" id="{37F71FD1-C8D3-4493-BB80-D66B2CD21C21}"/>
              </a:ext>
            </a:extLst>
          </p:cNvPr>
          <p:cNvPicPr>
            <a:picLocks noChangeAspect="1"/>
          </p:cNvPicPr>
          <p:nvPr/>
        </p:nvPicPr>
        <p:blipFill>
          <a:blip r:embed="rId9">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668108" y="-19050"/>
            <a:ext cx="855784" cy="914400"/>
          </a:xfrm>
          <a:prstGeom prst="rect">
            <a:avLst/>
          </a:prstGeom>
        </p:spPr>
      </p:pic>
      <p:sp>
        <p:nvSpPr>
          <p:cNvPr id="32" name="TextBox 31">
            <a:extLst>
              <a:ext uri="{FF2B5EF4-FFF2-40B4-BE49-F238E27FC236}">
                <a16:creationId xmlns:a16="http://schemas.microsoft.com/office/drawing/2014/main" id="{8F4BBEC4-9B40-4A64-83C1-B47E778FF2CA}"/>
              </a:ext>
            </a:extLst>
          </p:cNvPr>
          <p:cNvSpPr txBox="1"/>
          <p:nvPr/>
        </p:nvSpPr>
        <p:spPr>
          <a:xfrm>
            <a:off x="1809751" y="1577428"/>
            <a:ext cx="8560340"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E7E6E6">
                    <a:lumMod val="50000"/>
                  </a:srgbClr>
                </a:solidFill>
                <a:effectLst/>
                <a:uLnTx/>
                <a:uFillTx/>
                <a:latin typeface="Grotesque Light" panose="020B0304020202020204" pitchFamily="34" charset="0"/>
                <a:ea typeface="+mn-ea"/>
                <a:cs typeface="+mn-cs"/>
              </a:rPr>
              <a:t>Start your journey. Transform your life and become part of something out of this world.</a:t>
            </a:r>
          </a:p>
        </p:txBody>
      </p:sp>
    </p:spTree>
    <p:extLst>
      <p:ext uri="{BB962C8B-B14F-4D97-AF65-F5344CB8AC3E}">
        <p14:creationId xmlns:p14="http://schemas.microsoft.com/office/powerpoint/2010/main" val="4242169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4098" name="Picture 2" descr="Image result for astronaut">
            <a:extLst>
              <a:ext uri="{FF2B5EF4-FFF2-40B4-BE49-F238E27FC236}">
                <a16:creationId xmlns:a16="http://schemas.microsoft.com/office/drawing/2014/main" id="{6CC6C9A9-5107-4B1D-9C7B-B199E7A1AB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9239" y="-2124075"/>
            <a:ext cx="4429918" cy="332243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74340F7A-C065-444E-BC96-4B40EE0FE99C}"/>
              </a:ext>
            </a:extLst>
          </p:cNvPr>
          <p:cNvSpPr txBox="1"/>
          <p:nvPr/>
        </p:nvSpPr>
        <p:spPr>
          <a:xfrm>
            <a:off x="6457659" y="-2124075"/>
            <a:ext cx="3931920" cy="3323987"/>
          </a:xfrm>
          <a:prstGeom prst="rect">
            <a:avLst/>
          </a:prstGeom>
          <a:solidFill>
            <a:schemeClr val="tx1">
              <a:lumMod val="75000"/>
              <a:lumOff val="25000"/>
            </a:schemeClr>
          </a:solidFill>
          <a:ln>
            <a:noFill/>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75000"/>
                  </a:srgbClr>
                </a:solidFill>
                <a:effectLst/>
                <a:uLnTx/>
                <a:uFillTx/>
                <a:latin typeface="Grotesque Light" panose="020B0304020202020204" pitchFamily="34" charset="0"/>
                <a:ea typeface="+mn-ea"/>
                <a:cs typeface="+mn-cs"/>
              </a:rPr>
              <a:t>Recruitment begins now. Visit out recruitment page to learn how to apply today. Or visit one of hundreds of recruitment facilities across the United States.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lumMod val="75000"/>
                </a:srgbClr>
              </a:solidFill>
              <a:effectLst/>
              <a:uLnTx/>
              <a:uFillTx/>
              <a:latin typeface="Grotesque Light" panose="020B0304020202020204" pitchFamily="3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75000"/>
                  </a:srgbClr>
                </a:solidFill>
                <a:effectLst/>
                <a:uLnTx/>
                <a:uFillTx/>
                <a:latin typeface="Grotesque Light" panose="020B0304020202020204" pitchFamily="34" charset="0"/>
                <a:ea typeface="+mn-ea"/>
                <a:cs typeface="+mn-cs"/>
              </a:rPr>
              <a:t>You can contact the our recruitment officers if you have any questions about joining the USSF. Visit our contact us page for more information.</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lumMod val="75000"/>
                </a:srgbClr>
              </a:solidFill>
              <a:effectLst/>
              <a:uLnTx/>
              <a:uFillTx/>
              <a:latin typeface="Grotesque Light" panose="020B0304020202020204" pitchFamily="3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75000"/>
                  </a:srgbClr>
                </a:solidFill>
                <a:effectLst/>
                <a:uLnTx/>
                <a:uFillTx/>
                <a:latin typeface="Grotesque Light" panose="020B0304020202020204" pitchFamily="34" charset="0"/>
                <a:ea typeface="+mn-ea"/>
                <a:cs typeface="+mn-cs"/>
              </a:rPr>
              <a:t>We need you. Do you think you have what it takes to protect our nation using the latest advances in technology? We are looking for technically skilled and physically skilled people that are willing to go beyond their horizons and are up for new challenges.</a:t>
            </a:r>
          </a:p>
        </p:txBody>
      </p:sp>
      <p:sp>
        <p:nvSpPr>
          <p:cNvPr id="7" name="Rectangle 6">
            <a:extLst>
              <a:ext uri="{FF2B5EF4-FFF2-40B4-BE49-F238E27FC236}">
                <a16:creationId xmlns:a16="http://schemas.microsoft.com/office/drawing/2014/main" id="{D8B715C1-504D-4A2D-9FA2-AA039EA20FAE}"/>
              </a:ext>
            </a:extLst>
          </p:cNvPr>
          <p:cNvSpPr/>
          <p:nvPr/>
        </p:nvSpPr>
        <p:spPr>
          <a:xfrm>
            <a:off x="0" y="0"/>
            <a:ext cx="12192000" cy="457200"/>
          </a:xfrm>
          <a:prstGeom prst="rect">
            <a:avLst/>
          </a:prstGeom>
          <a:gradFill>
            <a:gsLst>
              <a:gs pos="0">
                <a:schemeClr val="tx1">
                  <a:lumMod val="75000"/>
                  <a:lumOff val="25000"/>
                </a:schemeClr>
              </a:gs>
              <a:gs pos="65000">
                <a:schemeClr val="tx1">
                  <a:lumMod val="95000"/>
                  <a:lumOff val="5000"/>
                </a:schemeClr>
              </a:gs>
              <a:gs pos="35000">
                <a:schemeClr val="tx1">
                  <a:lumMod val="95000"/>
                  <a:lumOff val="5000"/>
                </a:schemeClr>
              </a:gs>
              <a:gs pos="100000">
                <a:schemeClr val="tx1">
                  <a:lumMod val="75000"/>
                  <a:lumOff val="2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E327AB56-C08E-4DE8-9692-518EF5013D62}"/>
              </a:ext>
            </a:extLst>
          </p:cNvPr>
          <p:cNvSpPr/>
          <p:nvPr/>
        </p:nvSpPr>
        <p:spPr>
          <a:xfrm>
            <a:off x="3383280" y="0"/>
            <a:ext cx="1371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RECRUITMENT</a:t>
            </a:r>
          </a:p>
        </p:txBody>
      </p:sp>
      <p:sp>
        <p:nvSpPr>
          <p:cNvPr id="19" name="Rectangle 18">
            <a:extLst>
              <a:ext uri="{FF2B5EF4-FFF2-40B4-BE49-F238E27FC236}">
                <a16:creationId xmlns:a16="http://schemas.microsoft.com/office/drawing/2014/main" id="{2E5EFA56-C3E8-43B3-88D2-EAC94BD05671}"/>
              </a:ext>
            </a:extLst>
          </p:cNvPr>
          <p:cNvSpPr/>
          <p:nvPr/>
        </p:nvSpPr>
        <p:spPr>
          <a:xfrm>
            <a:off x="2377440" y="0"/>
            <a:ext cx="953966"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CAREERS</a:t>
            </a:r>
          </a:p>
        </p:txBody>
      </p:sp>
      <p:sp>
        <p:nvSpPr>
          <p:cNvPr id="20" name="Rectangle 19">
            <a:extLst>
              <a:ext uri="{FF2B5EF4-FFF2-40B4-BE49-F238E27FC236}">
                <a16:creationId xmlns:a16="http://schemas.microsoft.com/office/drawing/2014/main" id="{E9C3A259-2E47-47D6-ADE6-A4D595BC2C18}"/>
              </a:ext>
            </a:extLst>
          </p:cNvPr>
          <p:cNvSpPr/>
          <p:nvPr/>
        </p:nvSpPr>
        <p:spPr>
          <a:xfrm>
            <a:off x="1097280" y="0"/>
            <a:ext cx="12668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CONTACT US</a:t>
            </a:r>
          </a:p>
        </p:txBody>
      </p:sp>
      <p:sp>
        <p:nvSpPr>
          <p:cNvPr id="21" name="Rectangle 20">
            <a:extLst>
              <a:ext uri="{FF2B5EF4-FFF2-40B4-BE49-F238E27FC236}">
                <a16:creationId xmlns:a16="http://schemas.microsoft.com/office/drawing/2014/main" id="{EE919791-D545-40F6-8647-1BFB0A7658C3}"/>
              </a:ext>
            </a:extLst>
          </p:cNvPr>
          <p:cNvSpPr/>
          <p:nvPr/>
        </p:nvSpPr>
        <p:spPr>
          <a:xfrm>
            <a:off x="365760" y="0"/>
            <a:ext cx="731959"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ABOUT</a:t>
            </a:r>
          </a:p>
        </p:txBody>
      </p:sp>
      <p:sp>
        <p:nvSpPr>
          <p:cNvPr id="22" name="Rectangle 21">
            <a:extLst>
              <a:ext uri="{FF2B5EF4-FFF2-40B4-BE49-F238E27FC236}">
                <a16:creationId xmlns:a16="http://schemas.microsoft.com/office/drawing/2014/main" id="{33A330D2-9131-446D-8138-02044083FC99}"/>
              </a:ext>
            </a:extLst>
          </p:cNvPr>
          <p:cNvSpPr/>
          <p:nvPr/>
        </p:nvSpPr>
        <p:spPr>
          <a:xfrm>
            <a:off x="10972800" y="0"/>
            <a:ext cx="855784"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SEARCH</a:t>
            </a:r>
          </a:p>
        </p:txBody>
      </p:sp>
      <p:pic>
        <p:nvPicPr>
          <p:cNvPr id="5" name="Picture 4" descr="A close up of a sign&#10;&#10;Description generated with high confidence">
            <a:extLst>
              <a:ext uri="{FF2B5EF4-FFF2-40B4-BE49-F238E27FC236}">
                <a16:creationId xmlns:a16="http://schemas.microsoft.com/office/drawing/2014/main" id="{37F71FD1-C8D3-4493-BB80-D66B2CD21C21}"/>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668108" y="-19050"/>
            <a:ext cx="855784" cy="914400"/>
          </a:xfrm>
          <a:prstGeom prst="rect">
            <a:avLst/>
          </a:prstGeom>
        </p:spPr>
      </p:pic>
      <p:pic>
        <p:nvPicPr>
          <p:cNvPr id="5124" name="Picture 4" descr="Image result for space force">
            <a:extLst>
              <a:ext uri="{FF2B5EF4-FFF2-40B4-BE49-F238E27FC236}">
                <a16:creationId xmlns:a16="http://schemas.microsoft.com/office/drawing/2014/main" id="{839CD8B7-D451-4303-9326-FB355315DC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45" y="1661728"/>
            <a:ext cx="12182155" cy="6436239"/>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13E7367A-2046-4AAE-BEB9-2FB51FA0AC32}"/>
              </a:ext>
            </a:extLst>
          </p:cNvPr>
          <p:cNvSpPr txBox="1"/>
          <p:nvPr/>
        </p:nvSpPr>
        <p:spPr>
          <a:xfrm>
            <a:off x="5262779" y="3672927"/>
            <a:ext cx="483372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bg2">
                    <a:lumMod val="75000"/>
                  </a:schemeClr>
                </a:solidFill>
                <a:effectLst/>
                <a:uLnTx/>
                <a:uFillTx/>
                <a:latin typeface="Grotesque Light" panose="020B0304020202020204" pitchFamily="34" charset="0"/>
                <a:ea typeface="+mn-ea"/>
                <a:cs typeface="+mn-cs"/>
              </a:rPr>
              <a:t>Your First Line of Defense.</a:t>
            </a:r>
          </a:p>
        </p:txBody>
      </p:sp>
      <p:pic>
        <p:nvPicPr>
          <p:cNvPr id="5128" name="Picture 8" descr="Image result for space force">
            <a:extLst>
              <a:ext uri="{FF2B5EF4-FFF2-40B4-BE49-F238E27FC236}">
                <a16:creationId xmlns:a16="http://schemas.microsoft.com/office/drawing/2014/main" id="{031EE9BB-82AD-49A8-BF89-054F119C0951}"/>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9845" y="1660180"/>
            <a:ext cx="2412683" cy="2412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9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5124" name="Picture 4" descr="Image result for space force">
            <a:extLst>
              <a:ext uri="{FF2B5EF4-FFF2-40B4-BE49-F238E27FC236}">
                <a16:creationId xmlns:a16="http://schemas.microsoft.com/office/drawing/2014/main" id="{839CD8B7-D451-4303-9326-FB355315DC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3589"/>
            <a:ext cx="12182155" cy="6436239"/>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13E7367A-2046-4AAE-BEB9-2FB51FA0AC32}"/>
              </a:ext>
            </a:extLst>
          </p:cNvPr>
          <p:cNvSpPr txBox="1"/>
          <p:nvPr/>
        </p:nvSpPr>
        <p:spPr>
          <a:xfrm>
            <a:off x="5262779" y="1518560"/>
            <a:ext cx="483372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7E6E6">
                    <a:lumMod val="75000"/>
                  </a:srgbClr>
                </a:solidFill>
                <a:effectLst/>
                <a:uLnTx/>
                <a:uFillTx/>
                <a:latin typeface="Grotesque Light" panose="020B0304020202020204" pitchFamily="34" charset="0"/>
                <a:ea typeface="+mn-ea"/>
                <a:cs typeface="+mn-cs"/>
              </a:rPr>
              <a:t>Your First Line of Defense.</a:t>
            </a:r>
          </a:p>
        </p:txBody>
      </p:sp>
      <p:pic>
        <p:nvPicPr>
          <p:cNvPr id="5128" name="Picture 8" descr="Image result for space force">
            <a:extLst>
              <a:ext uri="{FF2B5EF4-FFF2-40B4-BE49-F238E27FC236}">
                <a16:creationId xmlns:a16="http://schemas.microsoft.com/office/drawing/2014/main" id="{031EE9BB-82AD-49A8-BF89-054F119C0951}"/>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9845" y="-494187"/>
            <a:ext cx="2412683" cy="241268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8B715C1-504D-4A2D-9FA2-AA039EA20FAE}"/>
              </a:ext>
            </a:extLst>
          </p:cNvPr>
          <p:cNvSpPr/>
          <p:nvPr/>
        </p:nvSpPr>
        <p:spPr>
          <a:xfrm>
            <a:off x="0" y="0"/>
            <a:ext cx="12192000" cy="457200"/>
          </a:xfrm>
          <a:prstGeom prst="rect">
            <a:avLst/>
          </a:prstGeom>
          <a:gradFill>
            <a:gsLst>
              <a:gs pos="0">
                <a:schemeClr val="tx1">
                  <a:lumMod val="75000"/>
                  <a:lumOff val="25000"/>
                </a:schemeClr>
              </a:gs>
              <a:gs pos="65000">
                <a:schemeClr val="tx1">
                  <a:lumMod val="95000"/>
                  <a:lumOff val="5000"/>
                </a:schemeClr>
              </a:gs>
              <a:gs pos="35000">
                <a:schemeClr val="tx1">
                  <a:lumMod val="95000"/>
                  <a:lumOff val="5000"/>
                </a:schemeClr>
              </a:gs>
              <a:gs pos="100000">
                <a:schemeClr val="tx1">
                  <a:lumMod val="75000"/>
                  <a:lumOff val="2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E327AB56-C08E-4DE8-9692-518EF5013D62}"/>
              </a:ext>
            </a:extLst>
          </p:cNvPr>
          <p:cNvSpPr/>
          <p:nvPr/>
        </p:nvSpPr>
        <p:spPr>
          <a:xfrm>
            <a:off x="3383280" y="0"/>
            <a:ext cx="1371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RECRUITMENT</a:t>
            </a:r>
          </a:p>
        </p:txBody>
      </p:sp>
      <p:sp>
        <p:nvSpPr>
          <p:cNvPr id="19" name="Rectangle 18">
            <a:extLst>
              <a:ext uri="{FF2B5EF4-FFF2-40B4-BE49-F238E27FC236}">
                <a16:creationId xmlns:a16="http://schemas.microsoft.com/office/drawing/2014/main" id="{2E5EFA56-C3E8-43B3-88D2-EAC94BD05671}"/>
              </a:ext>
            </a:extLst>
          </p:cNvPr>
          <p:cNvSpPr/>
          <p:nvPr/>
        </p:nvSpPr>
        <p:spPr>
          <a:xfrm>
            <a:off x="2377440" y="0"/>
            <a:ext cx="953966"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CAREERS</a:t>
            </a:r>
          </a:p>
        </p:txBody>
      </p:sp>
      <p:sp>
        <p:nvSpPr>
          <p:cNvPr id="20" name="Rectangle 19">
            <a:extLst>
              <a:ext uri="{FF2B5EF4-FFF2-40B4-BE49-F238E27FC236}">
                <a16:creationId xmlns:a16="http://schemas.microsoft.com/office/drawing/2014/main" id="{E9C3A259-2E47-47D6-ADE6-A4D595BC2C18}"/>
              </a:ext>
            </a:extLst>
          </p:cNvPr>
          <p:cNvSpPr/>
          <p:nvPr/>
        </p:nvSpPr>
        <p:spPr>
          <a:xfrm>
            <a:off x="1097280" y="0"/>
            <a:ext cx="12668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CONTACT US</a:t>
            </a:r>
          </a:p>
        </p:txBody>
      </p:sp>
      <p:sp>
        <p:nvSpPr>
          <p:cNvPr id="21" name="Rectangle 20">
            <a:extLst>
              <a:ext uri="{FF2B5EF4-FFF2-40B4-BE49-F238E27FC236}">
                <a16:creationId xmlns:a16="http://schemas.microsoft.com/office/drawing/2014/main" id="{EE919791-D545-40F6-8647-1BFB0A7658C3}"/>
              </a:ext>
            </a:extLst>
          </p:cNvPr>
          <p:cNvSpPr/>
          <p:nvPr/>
        </p:nvSpPr>
        <p:spPr>
          <a:xfrm>
            <a:off x="365760" y="0"/>
            <a:ext cx="731959"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ABOUT</a:t>
            </a:r>
          </a:p>
        </p:txBody>
      </p:sp>
      <p:sp>
        <p:nvSpPr>
          <p:cNvPr id="22" name="Rectangle 21">
            <a:extLst>
              <a:ext uri="{FF2B5EF4-FFF2-40B4-BE49-F238E27FC236}">
                <a16:creationId xmlns:a16="http://schemas.microsoft.com/office/drawing/2014/main" id="{33A330D2-9131-446D-8138-02044083FC99}"/>
              </a:ext>
            </a:extLst>
          </p:cNvPr>
          <p:cNvSpPr/>
          <p:nvPr/>
        </p:nvSpPr>
        <p:spPr>
          <a:xfrm>
            <a:off x="10972800" y="0"/>
            <a:ext cx="855784"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SEARCH</a:t>
            </a:r>
          </a:p>
        </p:txBody>
      </p:sp>
      <p:pic>
        <p:nvPicPr>
          <p:cNvPr id="5" name="Picture 4" descr="A close up of a sign&#10;&#10;Description generated with high confidence">
            <a:extLst>
              <a:ext uri="{FF2B5EF4-FFF2-40B4-BE49-F238E27FC236}">
                <a16:creationId xmlns:a16="http://schemas.microsoft.com/office/drawing/2014/main" id="{37F71FD1-C8D3-4493-BB80-D66B2CD21C21}"/>
              </a:ext>
            </a:extLst>
          </p:cNvPr>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668108" y="-19050"/>
            <a:ext cx="855784" cy="914400"/>
          </a:xfrm>
          <a:prstGeom prst="rect">
            <a:avLst/>
          </a:prstGeom>
        </p:spPr>
      </p:pic>
      <p:sp>
        <p:nvSpPr>
          <p:cNvPr id="2" name="Rectangle 1">
            <a:extLst>
              <a:ext uri="{FF2B5EF4-FFF2-40B4-BE49-F238E27FC236}">
                <a16:creationId xmlns:a16="http://schemas.microsoft.com/office/drawing/2014/main" id="{A2E8D94B-5054-47E9-B6EB-E1CFF468FBFB}"/>
              </a:ext>
            </a:extLst>
          </p:cNvPr>
          <p:cNvSpPr/>
          <p:nvPr/>
        </p:nvSpPr>
        <p:spPr>
          <a:xfrm>
            <a:off x="9844" y="5943600"/>
            <a:ext cx="12182155" cy="914400"/>
          </a:xfrm>
          <a:prstGeom prst="rect">
            <a:avLst/>
          </a:prstGeom>
          <a:gradFill>
            <a:gsLst>
              <a:gs pos="0">
                <a:schemeClr val="tx1">
                  <a:lumMod val="75000"/>
                  <a:lumOff val="25000"/>
                </a:schemeClr>
              </a:gs>
              <a:gs pos="65000">
                <a:schemeClr val="tx1">
                  <a:lumMod val="95000"/>
                  <a:lumOff val="5000"/>
                </a:schemeClr>
              </a:gs>
              <a:gs pos="35000">
                <a:schemeClr val="tx1">
                  <a:lumMod val="95000"/>
                  <a:lumOff val="5000"/>
                </a:schemeClr>
              </a:gs>
              <a:gs pos="100000">
                <a:schemeClr val="tx1">
                  <a:lumMod val="75000"/>
                  <a:lumOff val="2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9ADD13A-3FC9-4FC3-9C40-0F2AC605A2C0}"/>
              </a:ext>
            </a:extLst>
          </p:cNvPr>
          <p:cNvSpPr/>
          <p:nvPr/>
        </p:nvSpPr>
        <p:spPr>
          <a:xfrm>
            <a:off x="363416" y="5962650"/>
            <a:ext cx="373951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©2018 United States Space Force</a:t>
            </a:r>
          </a:p>
        </p:txBody>
      </p:sp>
      <p:pic>
        <p:nvPicPr>
          <p:cNvPr id="17" name="Picture 16" descr="A close up of a sign&#10;&#10;Description generated with high confidence">
            <a:extLst>
              <a:ext uri="{FF2B5EF4-FFF2-40B4-BE49-F238E27FC236}">
                <a16:creationId xmlns:a16="http://schemas.microsoft.com/office/drawing/2014/main" id="{FEC43E01-8FCB-46A4-978C-5410F90453DA}"/>
              </a:ext>
            </a:extLst>
          </p:cNvPr>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972800" y="5962650"/>
            <a:ext cx="855784" cy="914400"/>
          </a:xfrm>
          <a:prstGeom prst="rect">
            <a:avLst/>
          </a:prstGeom>
        </p:spPr>
      </p:pic>
      <p:sp>
        <p:nvSpPr>
          <p:cNvPr id="18" name="Rectangle 17">
            <a:extLst>
              <a:ext uri="{FF2B5EF4-FFF2-40B4-BE49-F238E27FC236}">
                <a16:creationId xmlns:a16="http://schemas.microsoft.com/office/drawing/2014/main" id="{7B7A0A9D-BDD3-4115-ABBA-019D274F0F0D}"/>
              </a:ext>
            </a:extLst>
          </p:cNvPr>
          <p:cNvSpPr/>
          <p:nvPr/>
        </p:nvSpPr>
        <p:spPr>
          <a:xfrm>
            <a:off x="363416" y="6309360"/>
            <a:ext cx="1322509"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sz="1050" dirty="0">
                <a:solidFill>
                  <a:srgbClr val="E7E6E6">
                    <a:lumMod val="50000"/>
                  </a:srgbClr>
                </a:solidFill>
                <a:latin typeface="OCR A Extended" panose="02010509020102010303" pitchFamily="50" charset="0"/>
                <a:cs typeface="Cordia New" panose="020B0502040204020203" pitchFamily="34" charset="-34"/>
              </a:rPr>
              <a:t>Privacy Policy</a:t>
            </a:r>
            <a:endParaRPr kumimoji="0" lang="en-US" sz="105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endParaRPr>
          </a:p>
        </p:txBody>
      </p:sp>
      <p:sp>
        <p:nvSpPr>
          <p:cNvPr id="23" name="Rectangle 22">
            <a:extLst>
              <a:ext uri="{FF2B5EF4-FFF2-40B4-BE49-F238E27FC236}">
                <a16:creationId xmlns:a16="http://schemas.microsoft.com/office/drawing/2014/main" id="{23D24153-9612-42DB-9D4E-CAAAE611A298}"/>
              </a:ext>
            </a:extLst>
          </p:cNvPr>
          <p:cNvSpPr/>
          <p:nvPr/>
        </p:nvSpPr>
        <p:spPr>
          <a:xfrm>
            <a:off x="1645920" y="6309360"/>
            <a:ext cx="1322509"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About Our Ads</a:t>
            </a:r>
          </a:p>
        </p:txBody>
      </p:sp>
      <p:sp>
        <p:nvSpPr>
          <p:cNvPr id="24" name="Rectangle 23">
            <a:extLst>
              <a:ext uri="{FF2B5EF4-FFF2-40B4-BE49-F238E27FC236}">
                <a16:creationId xmlns:a16="http://schemas.microsoft.com/office/drawing/2014/main" id="{9F8C2A84-5CBF-40CF-86CD-D17D7119C2E2}"/>
              </a:ext>
            </a:extLst>
          </p:cNvPr>
          <p:cNvSpPr/>
          <p:nvPr/>
        </p:nvSpPr>
        <p:spPr>
          <a:xfrm>
            <a:off x="2834640" y="6309360"/>
            <a:ext cx="75628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Sitemap</a:t>
            </a:r>
          </a:p>
        </p:txBody>
      </p:sp>
      <p:sp>
        <p:nvSpPr>
          <p:cNvPr id="25" name="Rectangle 24">
            <a:extLst>
              <a:ext uri="{FF2B5EF4-FFF2-40B4-BE49-F238E27FC236}">
                <a16:creationId xmlns:a16="http://schemas.microsoft.com/office/drawing/2014/main" id="{E75A4CAE-2707-45AC-931E-67283D802FC4}"/>
              </a:ext>
            </a:extLst>
          </p:cNvPr>
          <p:cNvSpPr/>
          <p:nvPr/>
        </p:nvSpPr>
        <p:spPr>
          <a:xfrm>
            <a:off x="3590925" y="6313170"/>
            <a:ext cx="116395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Terms of Use</a:t>
            </a:r>
          </a:p>
        </p:txBody>
      </p:sp>
      <p:sp>
        <p:nvSpPr>
          <p:cNvPr id="26" name="Rectangle 25">
            <a:extLst>
              <a:ext uri="{FF2B5EF4-FFF2-40B4-BE49-F238E27FC236}">
                <a16:creationId xmlns:a16="http://schemas.microsoft.com/office/drawing/2014/main" id="{15415735-4501-4FE4-8A63-BDDF43E4B4B8}"/>
              </a:ext>
            </a:extLst>
          </p:cNvPr>
          <p:cNvSpPr/>
          <p:nvPr/>
        </p:nvSpPr>
        <p:spPr>
          <a:xfrm>
            <a:off x="8780144" y="6126480"/>
            <a:ext cx="2192656"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sz="1400" dirty="0">
                <a:solidFill>
                  <a:srgbClr val="E7E6E6">
                    <a:lumMod val="50000"/>
                  </a:srgbClr>
                </a:solidFill>
                <a:latin typeface="OCR A Extended" panose="02010509020102010303" pitchFamily="50" charset="0"/>
                <a:cs typeface="Cordia New" panose="020B0502040204020203" pitchFamily="34" charset="-34"/>
              </a:rPr>
              <a:t>www.SpaceForce.gov</a:t>
            </a:r>
            <a:endPar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endParaRPr>
          </a:p>
        </p:txBody>
      </p:sp>
    </p:spTree>
    <p:extLst>
      <p:ext uri="{BB962C8B-B14F-4D97-AF65-F5344CB8AC3E}">
        <p14:creationId xmlns:p14="http://schemas.microsoft.com/office/powerpoint/2010/main" val="3004764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E60B07E8-C875-4106-BFB4-E8ACDCAC41D6}"/>
              </a:ext>
            </a:extLst>
          </p:cNvPr>
          <p:cNvSpPr txBox="1"/>
          <p:nvPr/>
        </p:nvSpPr>
        <p:spPr>
          <a:xfrm>
            <a:off x="1815830" y="3044279"/>
            <a:ext cx="8560340"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400" dirty="0">
                <a:solidFill>
                  <a:srgbClr val="E7E6E6">
                    <a:lumMod val="50000"/>
                  </a:srgbClr>
                </a:solidFill>
                <a:latin typeface="Grotesque Light" panose="020B0304020202020204" pitchFamily="34" charset="0"/>
              </a:rPr>
              <a:t>Functionality</a:t>
            </a:r>
            <a:endParaRPr kumimoji="0" lang="en-US" sz="4400" b="0" i="0" u="none" strike="noStrike" kern="1200" cap="none" spc="0" normalizeH="0" baseline="0" noProof="0" dirty="0">
              <a:ln>
                <a:noFill/>
              </a:ln>
              <a:solidFill>
                <a:srgbClr val="E7E6E6">
                  <a:lumMod val="50000"/>
                </a:srgbClr>
              </a:solidFill>
              <a:effectLst/>
              <a:uLnTx/>
              <a:uFillTx/>
              <a:latin typeface="Grotesque Light" panose="020B0304020202020204" pitchFamily="34" charset="0"/>
              <a:ea typeface="+mn-ea"/>
              <a:cs typeface="+mn-cs"/>
            </a:endParaRPr>
          </a:p>
        </p:txBody>
      </p:sp>
    </p:spTree>
    <p:extLst>
      <p:ext uri="{BB962C8B-B14F-4D97-AF65-F5344CB8AC3E}">
        <p14:creationId xmlns:p14="http://schemas.microsoft.com/office/powerpoint/2010/main" val="1878787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1030" name="Picture 6" descr="Related image">
            <a:extLst>
              <a:ext uri="{FF2B5EF4-FFF2-40B4-BE49-F238E27FC236}">
                <a16:creationId xmlns:a16="http://schemas.microsoft.com/office/drawing/2014/main" id="{6BB5EF74-5F4B-4677-8043-88D7D97C0DD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1809750" y="457200"/>
            <a:ext cx="8560340" cy="402336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8B715C1-504D-4A2D-9FA2-AA039EA20FAE}"/>
              </a:ext>
            </a:extLst>
          </p:cNvPr>
          <p:cNvSpPr/>
          <p:nvPr/>
        </p:nvSpPr>
        <p:spPr>
          <a:xfrm>
            <a:off x="0" y="0"/>
            <a:ext cx="12192000" cy="457200"/>
          </a:xfrm>
          <a:prstGeom prst="rect">
            <a:avLst/>
          </a:prstGeom>
          <a:gradFill>
            <a:gsLst>
              <a:gs pos="0">
                <a:schemeClr val="tx1">
                  <a:lumMod val="75000"/>
                  <a:lumOff val="25000"/>
                </a:schemeClr>
              </a:gs>
              <a:gs pos="65000">
                <a:schemeClr val="tx1">
                  <a:lumMod val="95000"/>
                  <a:lumOff val="5000"/>
                </a:schemeClr>
              </a:gs>
              <a:gs pos="35000">
                <a:schemeClr val="tx1">
                  <a:lumMod val="95000"/>
                  <a:lumOff val="5000"/>
                </a:schemeClr>
              </a:gs>
              <a:gs pos="100000">
                <a:schemeClr val="tx1">
                  <a:lumMod val="75000"/>
                  <a:lumOff val="2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close up of a sign&#10;&#10;Description generated with high confidence">
            <a:extLst>
              <a:ext uri="{FF2B5EF4-FFF2-40B4-BE49-F238E27FC236}">
                <a16:creationId xmlns:a16="http://schemas.microsoft.com/office/drawing/2014/main" id="{37F71FD1-C8D3-4493-BB80-D66B2CD21C21}"/>
              </a:ext>
            </a:extLst>
          </p:cNvPr>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668108" y="-19050"/>
            <a:ext cx="855784" cy="914400"/>
          </a:xfrm>
          <a:prstGeom prst="rect">
            <a:avLst/>
          </a:prstGeom>
        </p:spPr>
      </p:pic>
      <p:sp>
        <p:nvSpPr>
          <p:cNvPr id="8" name="Rectangle 7">
            <a:extLst>
              <a:ext uri="{FF2B5EF4-FFF2-40B4-BE49-F238E27FC236}">
                <a16:creationId xmlns:a16="http://schemas.microsoft.com/office/drawing/2014/main" id="{E327AB56-C08E-4DE8-9692-518EF5013D62}"/>
              </a:ext>
            </a:extLst>
          </p:cNvPr>
          <p:cNvSpPr/>
          <p:nvPr/>
        </p:nvSpPr>
        <p:spPr>
          <a:xfrm>
            <a:off x="3383280" y="0"/>
            <a:ext cx="1371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OCR A Extended" panose="02010509020102010303" pitchFamily="50" charset="0"/>
                <a:ea typeface="+mn-ea"/>
                <a:cs typeface="Cordia New" panose="020B0502040204020203" pitchFamily="34" charset="-34"/>
              </a:rPr>
              <a:t>RECRUITMENT</a:t>
            </a:r>
          </a:p>
        </p:txBody>
      </p:sp>
      <p:sp>
        <p:nvSpPr>
          <p:cNvPr id="19" name="Rectangle 18">
            <a:extLst>
              <a:ext uri="{FF2B5EF4-FFF2-40B4-BE49-F238E27FC236}">
                <a16:creationId xmlns:a16="http://schemas.microsoft.com/office/drawing/2014/main" id="{2E5EFA56-C3E8-43B3-88D2-EAC94BD05671}"/>
              </a:ext>
            </a:extLst>
          </p:cNvPr>
          <p:cNvSpPr/>
          <p:nvPr/>
        </p:nvSpPr>
        <p:spPr>
          <a:xfrm>
            <a:off x="2377440" y="0"/>
            <a:ext cx="953966"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CAREERS</a:t>
            </a:r>
          </a:p>
        </p:txBody>
      </p:sp>
      <p:sp>
        <p:nvSpPr>
          <p:cNvPr id="20" name="Rectangle 19">
            <a:extLst>
              <a:ext uri="{FF2B5EF4-FFF2-40B4-BE49-F238E27FC236}">
                <a16:creationId xmlns:a16="http://schemas.microsoft.com/office/drawing/2014/main" id="{E9C3A259-2E47-47D6-ADE6-A4D595BC2C18}"/>
              </a:ext>
            </a:extLst>
          </p:cNvPr>
          <p:cNvSpPr/>
          <p:nvPr/>
        </p:nvSpPr>
        <p:spPr>
          <a:xfrm>
            <a:off x="1097280" y="0"/>
            <a:ext cx="12668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CONTACT US</a:t>
            </a:r>
          </a:p>
        </p:txBody>
      </p:sp>
      <p:sp>
        <p:nvSpPr>
          <p:cNvPr id="21" name="Rectangle 20">
            <a:extLst>
              <a:ext uri="{FF2B5EF4-FFF2-40B4-BE49-F238E27FC236}">
                <a16:creationId xmlns:a16="http://schemas.microsoft.com/office/drawing/2014/main" id="{EE919791-D545-40F6-8647-1BFB0A7658C3}"/>
              </a:ext>
            </a:extLst>
          </p:cNvPr>
          <p:cNvSpPr/>
          <p:nvPr/>
        </p:nvSpPr>
        <p:spPr>
          <a:xfrm>
            <a:off x="365760" y="0"/>
            <a:ext cx="731959"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ABOUT</a:t>
            </a:r>
          </a:p>
        </p:txBody>
      </p:sp>
      <p:sp>
        <p:nvSpPr>
          <p:cNvPr id="22" name="Rectangle 21">
            <a:extLst>
              <a:ext uri="{FF2B5EF4-FFF2-40B4-BE49-F238E27FC236}">
                <a16:creationId xmlns:a16="http://schemas.microsoft.com/office/drawing/2014/main" id="{33A330D2-9131-446D-8138-02044083FC99}"/>
              </a:ext>
            </a:extLst>
          </p:cNvPr>
          <p:cNvSpPr/>
          <p:nvPr/>
        </p:nvSpPr>
        <p:spPr>
          <a:xfrm>
            <a:off x="10972800" y="0"/>
            <a:ext cx="855784"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OCR A Extended" panose="02010509020102010303" pitchFamily="50" charset="0"/>
                <a:ea typeface="+mn-ea"/>
                <a:cs typeface="Cordia New" panose="020B0502040204020203" pitchFamily="34" charset="-34"/>
              </a:rPr>
              <a:t>SEARCH</a:t>
            </a:r>
          </a:p>
        </p:txBody>
      </p:sp>
      <p:sp>
        <p:nvSpPr>
          <p:cNvPr id="11" name="TextBox 10">
            <a:extLst>
              <a:ext uri="{FF2B5EF4-FFF2-40B4-BE49-F238E27FC236}">
                <a16:creationId xmlns:a16="http://schemas.microsoft.com/office/drawing/2014/main" id="{A4BF4009-B030-4809-906A-F78B6F2FA2F4}"/>
              </a:ext>
            </a:extLst>
          </p:cNvPr>
          <p:cNvSpPr txBox="1"/>
          <p:nvPr/>
        </p:nvSpPr>
        <p:spPr>
          <a:xfrm>
            <a:off x="1" y="4754880"/>
            <a:ext cx="12191999"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E7E6E6">
                    <a:lumMod val="50000"/>
                  </a:srgbClr>
                </a:solidFill>
                <a:effectLst/>
                <a:uLnTx/>
                <a:uFillTx/>
                <a:latin typeface="Grotesque Light" panose="020B0304020202020204" pitchFamily="34" charset="0"/>
                <a:ea typeface="+mn-ea"/>
                <a:cs typeface="+mn-cs"/>
              </a:rPr>
              <a:t>Welcome to Your Newest Branch of the United States Armed Forces</a:t>
            </a:r>
          </a:p>
        </p:txBody>
      </p:sp>
      <p:sp>
        <p:nvSpPr>
          <p:cNvPr id="27" name="TextBox 26">
            <a:extLst>
              <a:ext uri="{FF2B5EF4-FFF2-40B4-BE49-F238E27FC236}">
                <a16:creationId xmlns:a16="http://schemas.microsoft.com/office/drawing/2014/main" id="{A98824D0-EB25-4AC1-9549-16BDC953AEBC}"/>
              </a:ext>
            </a:extLst>
          </p:cNvPr>
          <p:cNvSpPr txBox="1"/>
          <p:nvPr/>
        </p:nvSpPr>
        <p:spPr>
          <a:xfrm>
            <a:off x="1809750" y="5303520"/>
            <a:ext cx="8560340" cy="116955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lumMod val="50000"/>
                  </a:srgbClr>
                </a:solidFill>
                <a:effectLst/>
                <a:uLnTx/>
                <a:uFillTx/>
                <a:latin typeface="Grotesque Light" panose="020B0304020202020204" pitchFamily="34" charset="0"/>
                <a:ea typeface="+mn-ea"/>
                <a:cs typeface="+mn-cs"/>
              </a:rPr>
              <a:t>The United States Space Force (USSF) is America’s first line of defense in the growing threat of stellar warfare and interstellar threats. USSF provides space situational advantage; battle management command and control of space forces; space lift and range operations; space support to nuclear command and control; missile warning; satellite communications and position, navigation and timing, nuclear intercontinental ballistic missiles, cyber operations and the total missile defense missions.</a:t>
            </a:r>
          </a:p>
        </p:txBody>
      </p:sp>
      <p:pic>
        <p:nvPicPr>
          <p:cNvPr id="3" name="Picture 2">
            <a:extLst>
              <a:ext uri="{FF2B5EF4-FFF2-40B4-BE49-F238E27FC236}">
                <a16:creationId xmlns:a16="http://schemas.microsoft.com/office/drawing/2014/main" id="{A37F8095-1D1E-4B1D-8121-0F52CEACAB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5744" y="271178"/>
            <a:ext cx="239698" cy="303775"/>
          </a:xfrm>
          <a:prstGeom prst="rect">
            <a:avLst/>
          </a:prstGeom>
        </p:spPr>
      </p:pic>
      <p:sp>
        <p:nvSpPr>
          <p:cNvPr id="4" name="Rectangle 3">
            <a:extLst>
              <a:ext uri="{FF2B5EF4-FFF2-40B4-BE49-F238E27FC236}">
                <a16:creationId xmlns:a16="http://schemas.microsoft.com/office/drawing/2014/main" id="{4108A008-D71E-4A3C-9BE1-EC5E2ACF61F3}"/>
              </a:ext>
            </a:extLst>
          </p:cNvPr>
          <p:cNvSpPr/>
          <p:nvPr/>
        </p:nvSpPr>
        <p:spPr>
          <a:xfrm>
            <a:off x="2981325" y="66675"/>
            <a:ext cx="2159831" cy="664845"/>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5" name="Half Frame 14">
            <a:extLst>
              <a:ext uri="{FF2B5EF4-FFF2-40B4-BE49-F238E27FC236}">
                <a16:creationId xmlns:a16="http://schemas.microsoft.com/office/drawing/2014/main" id="{AD68F3FD-6895-440E-A4C3-4EC7B43259BA}"/>
              </a:ext>
            </a:extLst>
          </p:cNvPr>
          <p:cNvSpPr>
            <a:spLocks/>
          </p:cNvSpPr>
          <p:nvPr/>
        </p:nvSpPr>
        <p:spPr>
          <a:xfrm rot="8100000">
            <a:off x="9788591" y="2229780"/>
            <a:ext cx="451258" cy="478199"/>
          </a:xfrm>
          <a:prstGeom prst="halfFram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Half Frame 15">
            <a:extLst>
              <a:ext uri="{FF2B5EF4-FFF2-40B4-BE49-F238E27FC236}">
                <a16:creationId xmlns:a16="http://schemas.microsoft.com/office/drawing/2014/main" id="{769AC4CF-0668-4799-8543-73AFF4A12194}"/>
              </a:ext>
            </a:extLst>
          </p:cNvPr>
          <p:cNvSpPr>
            <a:spLocks/>
          </p:cNvSpPr>
          <p:nvPr/>
        </p:nvSpPr>
        <p:spPr>
          <a:xfrm rot="13500000" flipH="1">
            <a:off x="1912734" y="2228824"/>
            <a:ext cx="451258" cy="478199"/>
          </a:xfrm>
          <a:prstGeom prst="halfFram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80351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1759</Words>
  <Application>Microsoft Office PowerPoint</Application>
  <PresentationFormat>Widescreen</PresentationFormat>
  <Paragraphs>195</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Cordia New</vt:lpstr>
      <vt:lpstr>Grotesque Light</vt:lpstr>
      <vt:lpstr>OCR A Extended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Evans</dc:creator>
  <cp:lastModifiedBy>James Evans</cp:lastModifiedBy>
  <cp:revision>37</cp:revision>
  <dcterms:created xsi:type="dcterms:W3CDTF">2018-10-25T22:56:45Z</dcterms:created>
  <dcterms:modified xsi:type="dcterms:W3CDTF">2018-10-26T03:20:47Z</dcterms:modified>
</cp:coreProperties>
</file>